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5" r:id="rId3"/>
    <p:sldId id="270" r:id="rId4"/>
    <p:sldId id="282" r:id="rId5"/>
    <p:sldId id="276" r:id="rId6"/>
    <p:sldId id="484" r:id="rId7"/>
    <p:sldId id="272" r:id="rId8"/>
    <p:sldId id="790" r:id="rId9"/>
    <p:sldId id="483" r:id="rId10"/>
    <p:sldId id="791" r:id="rId11"/>
    <p:sldId id="388" r:id="rId12"/>
    <p:sldId id="260" r:id="rId13"/>
    <p:sldId id="283" r:id="rId14"/>
    <p:sldId id="792" r:id="rId15"/>
    <p:sldId id="263" r:id="rId16"/>
  </p:sldIdLst>
  <p:sldSz cx="12192000" cy="6858000"/>
  <p:notesSz cx="6858000" cy="9144000"/>
  <p:defaultTextStyle>
    <a:defPPr>
      <a:defRPr lang="en-150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83"/>
    <p:restoredTop sz="94570"/>
  </p:normalViewPr>
  <p:slideViewPr>
    <p:cSldViewPr snapToGrid="0">
      <p:cViewPr varScale="1">
        <p:scale>
          <a:sx n="116" d="100"/>
          <a:sy n="116" d="100"/>
        </p:scale>
        <p:origin x="9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BFC7F-C321-6F47-B6F8-C771A7732A26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C4E47-4BFE-D247-AA58-81D70515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731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37C59-B2C9-A40C-17ED-5790BB4208B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09803" y="4464027"/>
            <a:ext cx="9144000" cy="1641494"/>
          </a:xfrm>
        </p:spPr>
        <p:txBody>
          <a:bodyPr wrap="none" anchor="t"/>
          <a:lstStyle>
            <a:lvl1pPr algn="r">
              <a:defRPr sz="9600" spc="-300">
                <a:effectLst>
                  <a:outerShdw blurRad="457200" dist="342900" dir="54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F69D01-1DD1-787F-F17E-C6FD186E6DB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209803" y="3694377"/>
            <a:ext cx="9144000" cy="754023"/>
          </a:xfrm>
        </p:spPr>
        <p:txBody>
          <a:bodyPr anchor="b"/>
          <a:lstStyle>
            <a:lvl1pPr marL="0" indent="0" algn="r">
              <a:buNone/>
              <a:defRPr sz="3200"/>
            </a:lvl1pPr>
          </a:lstStyle>
          <a:p>
            <a:pPr lvl="0"/>
            <a:r>
              <a:rPr lang="et-EE"/>
              <a:t>Klõpsake juhteksemplari alapealkirja laadi redigeerimiseks</a:t>
            </a:r>
            <a:endParaRPr lang="en-US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DA8A5852-64EC-547C-0BC6-9924DC13DBC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6F7527-E656-44A2-89C4-310265784440}" type="datetime1">
              <a:rPr lang="en-150"/>
              <a:pPr lvl="0"/>
              <a:t>11/18/24</a:t>
            </a:fld>
            <a:endParaRPr lang="en-15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221F23EB-E282-EBBB-00F1-85256360C7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15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8F7E63BC-C6C9-7478-06AF-34DBD8F1BAA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3B36B1-7B6B-4C1F-BFBE-C894D0163FF0}" type="slidenum"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20333602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ldiallkirjaga panoraam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72D-6A33-3FEA-9219-5E1C16FB3B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367156"/>
            <a:ext cx="10515600" cy="819357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F54677-CE89-C3F7-B021-5F0A33DF316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9784" y="987423"/>
            <a:ext cx="10515600" cy="3379732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t-EE"/>
              <a:t>Pildi lisamiseks klõpsake ikooni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B32CA-0C64-6A75-52C6-7CD5F291D1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9784" y="5186513"/>
            <a:ext cx="10514008" cy="682471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7C03B-3148-D90A-8B6A-0FF5800CB01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09747B-3D3C-4820-AFB0-5E8D4BDB3852}" type="datetime1">
              <a:rPr lang="en-150"/>
              <a:pPr lvl="0"/>
              <a:t>11/18/24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6FF19-D118-1096-AEEC-B384898B13D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24880-1326-07BA-0F2E-F76C9A72BB4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947358-89CC-4C19-B84C-4F0B4824A8E0}" type="slidenum"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101843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alkiri ja pildial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DF6EB-D926-3F4C-8161-130D38CEBB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3534348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CFD84F3-B243-8CCB-E91A-CBFFEA3D40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9784" y="4489402"/>
            <a:ext cx="10514008" cy="1501828"/>
          </a:xfrm>
        </p:spPr>
        <p:txBody>
          <a:bodyPr anchor="ctr"/>
          <a:lstStyle>
            <a:lvl1pPr marL="0" indent="0">
              <a:buNone/>
              <a:defRPr sz="16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E2E72A1E-DA6A-1D17-04C5-40561D514F2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703B57-767E-432B-9E6F-CCEFC8028FBF}" type="datetime1">
              <a:rPr lang="en-150"/>
              <a:pPr lvl="0"/>
              <a:t>11/18/24</a:t>
            </a:fld>
            <a:endParaRPr lang="en-15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711F9D52-CF7A-011B-D63B-B0E06603332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15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6C9C129-D525-18B8-A0E7-8FBE211A2AE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9821EF-AE3A-469C-A9FE-0B86CD15FC32}" type="slidenum"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709725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iteallkirjaga ts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A2C7B-BAF7-75A6-0734-66029A722A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6215" y="365129"/>
            <a:ext cx="9302748" cy="2992904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0B0FEF8-111C-FD7A-7F2A-27B3C54E2D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20644" y="3365558"/>
            <a:ext cx="8752298" cy="54896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2F31A6-0D48-30FC-9EE0-CD606AFE2B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203" y="4501728"/>
            <a:ext cx="10512427" cy="1489493"/>
          </a:xfrm>
        </p:spPr>
        <p:txBody>
          <a:bodyPr anchor="ctr"/>
          <a:lstStyle>
            <a:lvl1pPr marL="0" indent="0">
              <a:buNone/>
              <a:defRPr sz="16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6659F-A5E0-7317-DC9B-766E6BB6188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9A7A92-4BBB-4C13-995C-4199F2EA3D9A}" type="datetime1">
              <a:rPr lang="en-150"/>
              <a:pPr lvl="0"/>
              <a:t>11/18/24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E9999-34A5-7AA5-72AF-AC3F2DD6C0F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974B4-71C6-4464-AC91-A58F32552D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AFF1E1-3083-4137-AE04-D96965FB3A5A}" type="slidenum">
              <a:t>‹#›</a:t>
            </a:fld>
            <a:endParaRPr lang="en-15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CD9C2AE-15C1-2185-8B6B-861B949507F2}"/>
              </a:ext>
            </a:extLst>
          </p:cNvPr>
          <p:cNvSpPr txBox="1"/>
          <p:nvPr/>
        </p:nvSpPr>
        <p:spPr>
          <a:xfrm>
            <a:off x="1111041" y="786822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all" spc="0" baseline="0">
                <a:solidFill>
                  <a:srgbClr val="FFFFFF"/>
                </a:solidFill>
                <a:uFillTx/>
                <a:latin typeface="Corbel"/>
              </a:rPr>
              <a:t>“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DF4B6E6-574D-0715-BA96-34551707F4EB}"/>
              </a:ext>
            </a:extLst>
          </p:cNvPr>
          <p:cNvSpPr txBox="1"/>
          <p:nvPr/>
        </p:nvSpPr>
        <p:spPr>
          <a:xfrm>
            <a:off x="10437811" y="2743200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all" spc="0" baseline="0">
                <a:solidFill>
                  <a:srgbClr val="FFFFFF"/>
                </a:solidFill>
                <a:uFillTx/>
                <a:latin typeface="Corbe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3769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A27C1-07C1-7BFE-D60C-C9C9008E8B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2326965"/>
            <a:ext cx="10515600" cy="2511838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23BE955-5DDA-30F1-F1C6-CCBD865A57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9784" y="4850581"/>
            <a:ext cx="10514008" cy="114064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CA0837AA-C15B-8E97-FB57-75F9993AF9E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F5BBF2-10B9-4AA8-BEC7-87BB6C4685F9}" type="datetime1">
              <a:rPr lang="en-150"/>
              <a:pPr lvl="0"/>
              <a:t>11/18/24</a:t>
            </a:fld>
            <a:endParaRPr lang="en-15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3FFCF6A2-94A9-4CCC-DED8-22E8A195348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15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FFCCDA0-4D1B-F298-9BF3-0EB2DF60778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416198-70A2-4406-9701-DBA1E7435AC8}" type="slidenum"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940359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veerg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DD785-BBEB-7F5F-5D34-69A38329D21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58046-243A-A11D-232D-7D767C4831C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37282" y="1885950"/>
            <a:ext cx="2946864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8FBAE-522B-27AC-6A95-532A952465A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56795" y="2571749"/>
            <a:ext cx="2927351" cy="358934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288BF5-62B4-9AB6-08A4-770C75515C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7992" y="1885950"/>
            <a:ext cx="2936238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E50EE8E-DEF7-3F1C-0A89-CA3531E00E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7440" y="2571749"/>
            <a:ext cx="2946791" cy="358934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A5DB55D-FF52-DB8C-D6E8-9457A3391B7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29037" y="1885950"/>
            <a:ext cx="2932115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43A5C2B-F9CC-AA96-A819-461033A3F73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29037" y="2571749"/>
            <a:ext cx="2932115" cy="358934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CB039278-99C1-2839-5470-DD53F5C892E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8DB14F-F720-42F1-8CD2-E5D0896D236E}" type="datetime1">
              <a:rPr lang="en-150"/>
              <a:pPr lvl="0"/>
              <a:t>11/18/24</a:t>
            </a:fld>
            <a:endParaRPr lang="en-15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5AF9929-8A9B-F4C4-E6DF-72500E75215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15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888EEB8-1747-781D-FD03-274BC09E296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0555D8-F389-43FB-9C15-3F8953502A44}" type="slidenum"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419338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ldiveerg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0FF74-A3B0-4BF7-95D7-5B41978EC92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6CB31-2A61-B188-1C75-35B22DF8B0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32088" y="4297506"/>
            <a:ext cx="2940052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32FCE3F-7219-B007-8059-BC617CAA2C4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32088" y="2256355"/>
            <a:ext cx="2940052" cy="1524003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t-EE"/>
              <a:t>Pildi lisamiseks klõpsake ikooni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50B32E4-B052-2F7C-DE2F-C1B63DD476A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32088" y="4873761"/>
            <a:ext cx="2940052" cy="6591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8C4BD8D-7E43-AD07-CA71-C5F932B5DB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9000" y="4297506"/>
            <a:ext cx="2930523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EC85FE3-5357-4463-DE4F-09779823B1E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68991" y="2256355"/>
            <a:ext cx="2930523" cy="1524003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t-EE"/>
              <a:t>Pildi lisamiseks klõpsake ikooni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78A1DB4-0679-1A44-0358-95D2940C7DA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7647" y="4873761"/>
            <a:ext cx="2934410" cy="6591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0246EFC-6DA0-0F19-852F-D0BC6C21AE7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04321" y="4297506"/>
            <a:ext cx="2932115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C0A7F10-1489-9100-0DF8-2593B0028B0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804321" y="2256355"/>
            <a:ext cx="2932115" cy="1524003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t-EE"/>
              <a:t>Pildi lisamiseks klõpsake ikooni</a:t>
            </a:r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F6059EF-C817-2552-F6AA-8F7E54C3D5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04193" y="4873761"/>
            <a:ext cx="2936001" cy="6591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89E84C02-3062-C1EA-6BE1-A1066A4981D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F61298-F57E-4FB7-9AE2-B46F621427E3}" type="datetime1">
              <a:rPr lang="en-150"/>
              <a:pPr lvl="0"/>
              <a:t>11/18/24</a:t>
            </a:fld>
            <a:endParaRPr lang="en-15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C4ECC48B-8CA9-8BFF-C6FD-3A778CDB948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15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ECED6B65-E2F5-3DB8-AE4B-17D63269284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AD4358-7F13-494B-B647-86164CDB0078}" type="slidenum"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418440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82ACD-C4C2-58AA-3B64-7EFD4FBDC7D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DD2F6D-8719-8A12-F942-4083C87F0AA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142AE-88F6-9F62-9A1E-0051D721A88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709B01-6FFD-491A-8DB4-0DBD20E4D44D}" type="datetime1">
              <a:rPr lang="en-150"/>
              <a:pPr lvl="0"/>
              <a:t>11/18/24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7D32E-990B-42A4-5BF1-50CB5FB3681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7FC96-8ABF-1A12-DD38-B0E306F1268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D1E334-1BB7-49E5-AA8C-D1415E7B322A}" type="slidenum"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770885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794F5D-3B38-3B9F-7E6A-189990F669D5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40A20-6C83-110C-A32E-3780541FBF11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10E11-FEB0-22AF-9183-76EB482B35B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B6ED52-DE23-43B1-947D-FD25CC89B125}" type="datetime1">
              <a:rPr lang="en-150"/>
              <a:pPr lvl="0"/>
              <a:t>11/18/24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25C9D-99E4-5214-D499-07C0E2EC391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DA83D-FA15-5ED1-CF4C-229462BF3FD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7B0A26-1757-460A-A4BA-71F13ABE27A0}" type="slidenum"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53766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16001" y="762001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17601" y="2362200"/>
            <a:ext cx="5027084" cy="1785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47884" y="2362200"/>
            <a:ext cx="5027083" cy="1785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17601" y="4300539"/>
            <a:ext cx="5027084" cy="1785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47884" y="4300539"/>
            <a:ext cx="5027083" cy="1785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C27BB-DCB6-E94F-B7B7-8F2EF9AD0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96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7">
            <a:extLst>
              <a:ext uri="{FF2B5EF4-FFF2-40B4-BE49-F238E27FC236}">
                <a16:creationId xmlns:a16="http://schemas.microsoft.com/office/drawing/2014/main" id="{B570F927-DC44-9C57-BDD0-6495FD3EC626}"/>
              </a:ext>
            </a:extLst>
          </p:cNvPr>
          <p:cNvSpPr/>
          <p:nvPr userDrawn="1"/>
        </p:nvSpPr>
        <p:spPr>
          <a:xfrm>
            <a:off x="6896322" y="4747913"/>
            <a:ext cx="5295678" cy="2131616"/>
          </a:xfrm>
          <a:custGeom>
            <a:avLst/>
            <a:gdLst>
              <a:gd name="connsiteX0" fmla="*/ 5295679 w 5295678"/>
              <a:gd name="connsiteY0" fmla="*/ 2131080 h 2131616"/>
              <a:gd name="connsiteX1" fmla="*/ 5295679 w 5295678"/>
              <a:gd name="connsiteY1" fmla="*/ 0 h 2131616"/>
              <a:gd name="connsiteX2" fmla="*/ 3285373 w 5295678"/>
              <a:gd name="connsiteY2" fmla="*/ 528026 h 2131616"/>
              <a:gd name="connsiteX3" fmla="*/ 1031038 w 5295678"/>
              <a:gd name="connsiteY3" fmla="*/ 1745891 h 2131616"/>
              <a:gd name="connsiteX4" fmla="*/ 0 w 5295678"/>
              <a:gd name="connsiteY4" fmla="*/ 2130476 h 2131616"/>
              <a:gd name="connsiteX5" fmla="*/ 4694 w 5295678"/>
              <a:gd name="connsiteY5" fmla="*/ 2131616 h 2131616"/>
              <a:gd name="connsiteX6" fmla="*/ 5295679 w 5295678"/>
              <a:gd name="connsiteY6" fmla="*/ 2131013 h 213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95678" h="2131616">
                <a:moveTo>
                  <a:pt x="5295679" y="2131080"/>
                </a:moveTo>
                <a:lnTo>
                  <a:pt x="5295679" y="0"/>
                </a:lnTo>
                <a:cubicBezTo>
                  <a:pt x="5295679" y="0"/>
                  <a:pt x="4846850" y="804578"/>
                  <a:pt x="3285373" y="528026"/>
                </a:cubicBezTo>
                <a:cubicBezTo>
                  <a:pt x="1465515" y="205805"/>
                  <a:pt x="1793436" y="1383033"/>
                  <a:pt x="1031038" y="1745891"/>
                </a:cubicBezTo>
                <a:cubicBezTo>
                  <a:pt x="423078" y="2035252"/>
                  <a:pt x="131570" y="2112571"/>
                  <a:pt x="0" y="2130476"/>
                </a:cubicBezTo>
                <a:lnTo>
                  <a:pt x="4694" y="2131616"/>
                </a:lnTo>
                <a:lnTo>
                  <a:pt x="5295679" y="2131013"/>
                </a:lnTo>
                <a:close/>
              </a:path>
            </a:pathLst>
          </a:custGeom>
          <a:solidFill>
            <a:srgbClr val="BF502A"/>
          </a:solidFill>
          <a:ln w="6704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799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B1B89D7-9EA4-2FD9-E8F7-A41680E2F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89905" y="5868025"/>
            <a:ext cx="1463896" cy="60532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C02E5A42-FC9E-2E23-D45B-C0939B3B87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1" y="3284450"/>
            <a:ext cx="10515600" cy="650481"/>
          </a:xfrm>
        </p:spPr>
        <p:txBody>
          <a:bodyPr/>
          <a:lstStyle>
            <a:lvl1pPr marL="0" indent="0" algn="l">
              <a:buNone/>
              <a:defRPr sz="2399"/>
            </a:lvl1pPr>
            <a:lvl2pPr marL="457011" indent="0" algn="ctr">
              <a:buNone/>
              <a:defRPr sz="2000"/>
            </a:lvl2pPr>
            <a:lvl3pPr marL="914023" indent="0" algn="ctr">
              <a:buNone/>
              <a:defRPr sz="1799"/>
            </a:lvl3pPr>
            <a:lvl4pPr marL="1371035" indent="0" algn="ctr">
              <a:buNone/>
              <a:defRPr sz="1599"/>
            </a:lvl4pPr>
            <a:lvl5pPr marL="1828046" indent="0" algn="ctr">
              <a:buNone/>
              <a:defRPr sz="1599"/>
            </a:lvl5pPr>
            <a:lvl6pPr marL="2285058" indent="0" algn="ctr">
              <a:buNone/>
              <a:defRPr sz="1599"/>
            </a:lvl6pPr>
            <a:lvl7pPr marL="2742069" indent="0" algn="ctr">
              <a:buNone/>
              <a:defRPr sz="1599"/>
            </a:lvl7pPr>
            <a:lvl8pPr marL="3199081" indent="0" algn="ctr">
              <a:buNone/>
              <a:defRPr sz="1599"/>
            </a:lvl8pPr>
            <a:lvl9pPr marL="3656092" indent="0" algn="ctr">
              <a:buNone/>
              <a:defRPr sz="1599"/>
            </a:lvl9pPr>
          </a:lstStyle>
          <a:p>
            <a:r>
              <a:rPr lang="et-EE" dirty="0"/>
              <a:t>Alapealkiri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89ADF-0BF3-D6DF-3288-DA717E623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1" y="1110458"/>
            <a:ext cx="10515600" cy="2101716"/>
          </a:xfrm>
          <a:prstGeom prst="rect">
            <a:avLst/>
          </a:prstGeom>
        </p:spPr>
        <p:txBody>
          <a:bodyPr anchor="b"/>
          <a:lstStyle>
            <a:lvl1pPr algn="l">
              <a:defRPr sz="4398">
                <a:solidFill>
                  <a:srgbClr val="BF502A"/>
                </a:solidFill>
              </a:defRPr>
            </a:lvl1pPr>
          </a:lstStyle>
          <a:p>
            <a:r>
              <a:rPr lang="et-EE" dirty="0"/>
              <a:t>Pealkiri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67752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EE14D-29D4-C47B-3289-C1693D8EC0F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7B97A-229D-6490-81F8-1FAA9D9361D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27C22-54ED-F1E6-46CC-2B71B5BC24B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2BCE0B-EE3C-42D5-AA00-10A1DD5137B5}" type="datetime1">
              <a:rPr lang="en-150"/>
              <a:pPr lvl="0"/>
              <a:t>11/18/24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22969-2B20-ECE5-5507-393993FBEA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0F951-389D-3ACB-DEA1-788AE87301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D4DBDA-BC05-4E9A-8273-AEFB0585AD05}" type="slidenum"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990705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D4204-B3BC-35F6-9A30-FF11C8131C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4534" y="4464027"/>
            <a:ext cx="9144000" cy="1641494"/>
          </a:xfrm>
        </p:spPr>
        <p:txBody>
          <a:bodyPr wrap="none" anchor="t"/>
          <a:lstStyle>
            <a:lvl1pPr>
              <a:defRPr sz="9600" spc="-300">
                <a:effectLst>
                  <a:outerShdw blurRad="457200" dist="342900" dir="54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2304AD-FD93-90EA-C05F-979D5A6D989B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54534" y="3693673"/>
            <a:ext cx="9144000" cy="754023"/>
          </a:xfrm>
        </p:spPr>
        <p:txBody>
          <a:bodyPr anchor="b"/>
          <a:lstStyle>
            <a:lvl1pPr marL="0" indent="0">
              <a:buNone/>
              <a:defRPr sz="3200"/>
            </a:lvl1pPr>
          </a:lstStyle>
          <a:p>
            <a:pPr lvl="0"/>
            <a:r>
              <a:rPr lang="et-EE"/>
              <a:t>Klõpsake juhteksemplari alapealkirja laadi redigeerimiseks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8FCB6-2993-701F-B411-FCA16937449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50C775-1FEE-4199-B021-EE9CC3E3DFC0}" type="datetime1">
              <a:rPr lang="en-150"/>
              <a:pPr lvl="0"/>
              <a:t>11/18/24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A2BE-4863-381E-7A17-679B03661A0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78EB4-CF91-A7AC-9E7F-6A616E452B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02ABE6-6B5B-4A41-A94A-785785C686E4}" type="slidenum"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280264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C9444-E43D-FD27-54A1-D5906B94F22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4FB97-E5B3-45AC-160A-0C285632105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20002" y="1825627"/>
            <a:ext cx="502521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EFA0F-155B-EEF3-57F7-5101343F1BB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319839" y="1825627"/>
            <a:ext cx="5033964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EE0A8-4B33-B1E0-DEAE-5D9EAA88538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97C2FD-B748-4BA7-AB17-CF7FA2E71D23}" type="datetime1">
              <a:rPr lang="en-150"/>
              <a:pPr lvl="0"/>
              <a:t>11/18/24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D4587-F96F-9FF7-9462-FB0B528F96A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AFDE3-0C12-305C-2EDC-85D31C570C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0EEAD7-5639-4C49-8ECF-D1C7008B3269}" type="slidenum"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876743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FDF43-0C97-6585-1C8C-ABEBBB4B16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C0F09-4A80-0DAC-DC62-7C7D6E0992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20002" y="1681160"/>
            <a:ext cx="5025213" cy="823910"/>
          </a:xfrm>
        </p:spPr>
        <p:txBody>
          <a:bodyPr anchor="b"/>
          <a:lstStyle>
            <a:lvl1pPr marL="0" indent="0">
              <a:buNone/>
              <a:defRPr sz="24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9D7E7-7CC8-5E0C-335E-FE4D0CE988F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120002" y="2505071"/>
            <a:ext cx="5025213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7CE9DC-BC28-65BC-EE05-CC07E92FB4D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319839" y="1681160"/>
            <a:ext cx="5035545" cy="823910"/>
          </a:xfrm>
        </p:spPr>
        <p:txBody>
          <a:bodyPr anchor="b"/>
          <a:lstStyle>
            <a:lvl1pPr marL="0" indent="0">
              <a:buNone/>
              <a:defRPr sz="24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9C52F4-58B7-8484-6A15-E8DA9A5676BE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319839" y="2505071"/>
            <a:ext cx="5035545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D0036B-5A3A-903B-E5FC-1FA673885EC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DDA32E-28F1-4AED-AE2D-885A855F9DEB}" type="datetime1">
              <a:rPr lang="en-150"/>
              <a:pPr lvl="0"/>
              <a:t>11/18/24</a:t>
            </a:fld>
            <a:endParaRPr lang="en-15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D09FA1-4384-1B99-24B8-5104277E815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15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BDA2DE-4408-CB46-F078-119A4D27BC8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1DE6A8-AE8C-458E-BFB7-51DD03566ED3}" type="slidenum"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329205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408C7-04D5-2AB7-F8F8-D3DC32AD871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70270-0116-2B7B-C451-AAAE47D67C7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B67D7D-D454-46CE-9334-90E53B4771CA}" type="datetime1">
              <a:rPr lang="en-150"/>
              <a:pPr lvl="0"/>
              <a:t>11/18/24</a:t>
            </a:fld>
            <a:endParaRPr lang="en-15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E40534-73CB-59F6-1CB7-6CDA5E712D5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15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7C267-D14B-DD8C-E602-E2F341A4B80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C584B0-5DB5-4986-8E4E-4D44756B91B1}" type="slidenum"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415840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50B637-B624-E3F6-451B-2EDF3C60C21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50AFBB-916E-4B20-AA1C-3C31B748D7DD}" type="datetime1">
              <a:rPr lang="en-150"/>
              <a:pPr lvl="0"/>
              <a:t>11/18/24</a:t>
            </a:fld>
            <a:endParaRPr lang="en-15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5DE9C-3385-B190-91D5-8D14552EBC3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1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5ABE5A-1D41-627C-8599-041D0DAA997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C8AC6B-B0A1-4D6B-A0CE-B6D0FA934AA2}" type="slidenum"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67443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C1D50-BA35-2E2E-F7AB-CB801636AB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A4C80-3AB2-2E87-F36C-827CA88510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21FC5A-CC98-230E-72A2-2D4833A4E45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20002" y="2057400"/>
            <a:ext cx="3652022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E7CAEB-F45D-9517-EEA2-5D0871E235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86B1F2-DD1A-4031-BAE5-A2D406ECFFA0}" type="datetime1">
              <a:rPr lang="en-150"/>
              <a:pPr lvl="0"/>
              <a:t>11/18/24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A8C7A-92BF-5F99-02F8-D25F40E630C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31C3C-CF61-DA15-55FA-A5F1400CB66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1309B6-3FB6-4DFD-8E7C-2FB90A6063E9}" type="slidenum"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116712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FD11E-20D2-9DC8-5580-2CD72B58DA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E26C1A-57D9-6D87-85B4-699AA358DB1D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t-EE"/>
              <a:t>Pildi lisamiseks klõpsake ikooni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B528D-6FC1-916F-7854-DA92D3510C2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20002" y="2057400"/>
            <a:ext cx="3652022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FD929-7CF2-95D4-962E-8705B538352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3A388F-4617-496A-A54A-8B61BC03AA53}" type="datetime1">
              <a:rPr lang="en-150"/>
              <a:pPr lvl="0"/>
              <a:t>11/18/24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E44A6-50F2-665A-76EA-1A81393E5A5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15A635-E90D-15E2-3937-E75F80553C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83FDC4-4042-4564-9782-93E088F2D407}" type="slidenum"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521724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3703"/>
                <a:lumOff val="76297"/>
              </a:schemeClr>
            </a:gs>
            <a:gs pos="66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B9DC2F-D2EA-C374-532C-E815C38684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877EC-25A2-9846-D0A4-B342885936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20002" y="1825627"/>
            <a:ext cx="102338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A308A-20D2-4513-918C-FAD6B7779235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150" sz="12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defRPr>
            </a:lvl1pPr>
          </a:lstStyle>
          <a:p>
            <a:pPr lvl="0"/>
            <a:fld id="{7D57E2AC-792A-409B-8951-72D664A59204}" type="datetime1">
              <a:rPr lang="en-150"/>
              <a:pPr lvl="0"/>
              <a:t>11/18/24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AB083-8F68-A78E-E992-6ED00426957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150" sz="12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defRPr>
            </a:lvl1pPr>
          </a:lstStyle>
          <a:p>
            <a:pPr lvl="0"/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7079E-8438-4C13-9DB0-54C4D8A7624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150" sz="12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defRPr>
            </a:lvl1pPr>
          </a:lstStyle>
          <a:p>
            <a:pPr lvl="0"/>
            <a:fld id="{078F5312-FD25-4158-AE32-39C906FF4CB5}" type="slidenum">
              <a:t>‹#›</a:t>
            </a:fld>
            <a:endParaRPr lang="en-1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7" r:id="rId18"/>
    <p:sldLayoutId id="2147483668" r:id="rId19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t-EE" sz="5400" b="0" i="0" u="none" strike="noStrike" kern="1200" cap="none" spc="0" baseline="0">
          <a:solidFill>
            <a:srgbClr val="000000"/>
          </a:solidFill>
          <a:uFillTx/>
          <a:latin typeface="Corbel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t-EE" sz="2800" b="0" i="0" u="none" strike="noStrike" kern="1200" cap="none" spc="0" baseline="0">
          <a:solidFill>
            <a:srgbClr val="000000"/>
          </a:solidFill>
          <a:uFillTx/>
          <a:latin typeface="Corbel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t-EE" sz="2400" b="0" i="0" u="none" strike="noStrike" kern="1200" cap="none" spc="0" baseline="0">
          <a:solidFill>
            <a:srgbClr val="000000"/>
          </a:solidFill>
          <a:uFillTx/>
          <a:latin typeface="Corbel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t-EE" sz="2000" b="0" i="0" u="none" strike="noStrike" kern="1200" cap="none" spc="0" baseline="0">
          <a:solidFill>
            <a:srgbClr val="000000"/>
          </a:solidFill>
          <a:uFillTx/>
          <a:latin typeface="Corbel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t-EE" sz="1800" b="0" i="0" u="none" strike="noStrike" kern="1200" cap="none" spc="0" baseline="0">
          <a:solidFill>
            <a:srgbClr val="000000"/>
          </a:solidFill>
          <a:uFillTx/>
          <a:latin typeface="Corbel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t-EE" sz="1800" b="0" i="0" u="none" strike="noStrike" kern="1200" cap="none" spc="0" baseline="0">
          <a:solidFill>
            <a:srgbClr val="000000"/>
          </a:solidFill>
          <a:uFillTx/>
          <a:latin typeface="Corbe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150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drive.google.com/drive/folders/1AQN0ZkNPhMEtok73pznZ5RBw4axGgvxt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drive.google.com/drive/folders/1AQN0ZkNPhMEtok73pznZ5RBw4axGgvxt?usp=shari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A75D0D9-9597-5593-A09E-0591BFBEC5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7058" y="3429000"/>
            <a:ext cx="9173863" cy="1784733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br>
              <a:rPr lang="et-EE" sz="2809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br>
              <a:rPr lang="et-EE" sz="2809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et-EE" sz="2200" b="1" dirty="0">
                <a:solidFill>
                  <a:srgbClr val="3969BC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EESTI GEOLOOGIATEENISTUS</a:t>
            </a:r>
            <a:br>
              <a:rPr lang="et-EE" sz="2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et-EE" sz="2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MAAPÕUENÄDAL 2024</a:t>
            </a:r>
            <a:br>
              <a:rPr lang="et-EE" sz="2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et-EE" sz="2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MAAPÕUE VIKTORIIN ÕPILASTELE</a:t>
            </a:r>
            <a:br>
              <a:rPr lang="et-EE" sz="2809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endParaRPr lang="en-EE" sz="2809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64271F82-6F3E-3D4B-1E1B-FA95ECFDE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8296"/>
            <a:ext cx="4568400" cy="33197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D4B81D-99EA-47F2-0CD7-C7970DA2D6AC}"/>
              </a:ext>
            </a:extLst>
          </p:cNvPr>
          <p:cNvSpPr txBox="1"/>
          <p:nvPr/>
        </p:nvSpPr>
        <p:spPr>
          <a:xfrm>
            <a:off x="1955282" y="1002534"/>
            <a:ext cx="82814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4400" b="1" dirty="0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PIILUME EESTIMAA MAAPÕUE</a:t>
            </a:r>
            <a:endParaRPr lang="en-EE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6F5552-9C81-ECCF-3887-FB877EFEB090}"/>
              </a:ext>
            </a:extLst>
          </p:cNvPr>
          <p:cNvSpPr txBox="1"/>
          <p:nvPr/>
        </p:nvSpPr>
        <p:spPr>
          <a:xfrm>
            <a:off x="3406064" y="2369655"/>
            <a:ext cx="5379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sz="2400" dirty="0"/>
              <a:t>Koostanud: Sigrid Hade ja Alvar Soesoo</a:t>
            </a:r>
          </a:p>
        </p:txBody>
      </p:sp>
    </p:spTree>
    <p:extLst>
      <p:ext uri="{BB962C8B-B14F-4D97-AF65-F5344CB8AC3E}">
        <p14:creationId xmlns:p14="http://schemas.microsoft.com/office/powerpoint/2010/main" val="2861099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836" name="Rectangle 33835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93" name="Title 1">
            <a:extLst>
              <a:ext uri="{FF2B5EF4-FFF2-40B4-BE49-F238E27FC236}">
                <a16:creationId xmlns:a16="http://schemas.microsoft.com/office/drawing/2014/main" id="{A3EA5C39-96BA-474D-A640-EAC2A750F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lang="en-GB" altLang="en-US" sz="4000" dirty="0" err="1">
                <a:solidFill>
                  <a:schemeClr val="bg1"/>
                </a:solidFill>
              </a:rPr>
              <a:t>Graptoliit-argilliit</a:t>
            </a:r>
            <a:r>
              <a:rPr lang="en-GB" altLang="en-US" sz="4000" dirty="0">
                <a:solidFill>
                  <a:schemeClr val="bg1"/>
                </a:solidFill>
              </a:rPr>
              <a:t> </a:t>
            </a:r>
            <a:r>
              <a:rPr lang="en-GB" altLang="en-US" sz="4000" dirty="0" err="1">
                <a:solidFill>
                  <a:schemeClr val="bg1"/>
                </a:solidFill>
              </a:rPr>
              <a:t>ehk</a:t>
            </a:r>
            <a:r>
              <a:rPr lang="en-GB" altLang="en-US" sz="4000" dirty="0">
                <a:solidFill>
                  <a:schemeClr val="bg1"/>
                </a:solidFill>
              </a:rPr>
              <a:t> </a:t>
            </a:r>
            <a:r>
              <a:rPr lang="en-GB" altLang="en-US" sz="4000" dirty="0" err="1">
                <a:solidFill>
                  <a:schemeClr val="bg1"/>
                </a:solidFill>
              </a:rPr>
              <a:t>diktüoneemakilt</a:t>
            </a:r>
            <a:endParaRPr lang="en-GB" altLang="en-US" sz="4000" dirty="0">
              <a:solidFill>
                <a:schemeClr val="bg1"/>
              </a:solidFill>
            </a:endParaRPr>
          </a:p>
        </p:txBody>
      </p:sp>
      <p:pic>
        <p:nvPicPr>
          <p:cNvPr id="33798" name="Picture 6">
            <a:extLst>
              <a:ext uri="{FF2B5EF4-FFF2-40B4-BE49-F238E27FC236}">
                <a16:creationId xmlns:a16="http://schemas.microsoft.com/office/drawing/2014/main" id="{B26B19AD-7907-234D-8373-67E82460D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7" r="9068" b="5"/>
          <a:stretch/>
        </p:blipFill>
        <p:spPr bwMode="auto"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>
            <a:extLst>
              <a:ext uri="{FF2B5EF4-FFF2-40B4-BE49-F238E27FC236}">
                <a16:creationId xmlns:a16="http://schemas.microsoft.com/office/drawing/2014/main" id="{28CD97DE-7D62-9D46-9DBD-1D09D0D365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6" r="30933" b="2"/>
          <a:stretch/>
        </p:blipFill>
        <p:spPr bwMode="auto"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pyriit">
            <a:extLst>
              <a:ext uri="{FF2B5EF4-FFF2-40B4-BE49-F238E27FC236}">
                <a16:creationId xmlns:a16="http://schemas.microsoft.com/office/drawing/2014/main" id="{650EF089-480B-444C-B994-001B14252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2" r="1" b="13586"/>
          <a:stretch/>
        </p:blipFill>
        <p:spPr bwMode="auto"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Uuga cliff 02.jpg" descr="Uuga cliff 02.jpg">
            <a:extLst>
              <a:ext uri="{FF2B5EF4-FFF2-40B4-BE49-F238E27FC236}">
                <a16:creationId xmlns:a16="http://schemas.microsoft.com/office/drawing/2014/main" id="{9591406E-598D-2A44-AEDB-7A5CC583B003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5" r="28165" b="2"/>
          <a:stretch/>
        </p:blipFill>
        <p:spPr bwMode="auto"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838" name="Group 33837">
            <a:extLst>
              <a:ext uri="{FF2B5EF4-FFF2-40B4-BE49-F238E27FC236}">
                <a16:creationId xmlns:a16="http://schemas.microsoft.com/office/drawing/2014/main" id="{31655B4F-4050-4B1F-82A8-180E74CF9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3839" name="Freeform: Shape 33838">
              <a:extLst>
                <a:ext uri="{FF2B5EF4-FFF2-40B4-BE49-F238E27FC236}">
                  <a16:creationId xmlns:a16="http://schemas.microsoft.com/office/drawing/2014/main" id="{2EA4C97B-84C4-4658-A6D6-600CB62B4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840" name="Freeform: Shape 33839">
              <a:extLst>
                <a:ext uri="{FF2B5EF4-FFF2-40B4-BE49-F238E27FC236}">
                  <a16:creationId xmlns:a16="http://schemas.microsoft.com/office/drawing/2014/main" id="{24FE591E-19B9-480D-9B26-EB96D70C2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2EAD84BC-BCFA-1C48-B037-574628874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6"/>
            <a:ext cx="5692774" cy="1080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400" dirty="0" err="1">
                <a:solidFill>
                  <a:schemeClr val="bg1">
                    <a:alpha val="80000"/>
                  </a:schemeClr>
                </a:solidFill>
              </a:rPr>
              <a:t>Kehv</a:t>
            </a:r>
            <a:r>
              <a:rPr lang="en-GB" alt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GB" altLang="en-US" sz="2400" dirty="0" err="1">
                <a:solidFill>
                  <a:schemeClr val="bg1">
                    <a:alpha val="80000"/>
                  </a:schemeClr>
                </a:solidFill>
              </a:rPr>
              <a:t>põlevkivi</a:t>
            </a:r>
            <a:r>
              <a:rPr lang="en-GB" altLang="en-US" sz="2400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en-GB" altLang="en-US" sz="2400" dirty="0" err="1">
                <a:solidFill>
                  <a:schemeClr val="bg1">
                    <a:alpha val="80000"/>
                  </a:schemeClr>
                </a:solidFill>
              </a:rPr>
              <a:t>palju</a:t>
            </a:r>
            <a:r>
              <a:rPr lang="en-GB" alt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GB" altLang="en-US" sz="2400" dirty="0" err="1">
                <a:solidFill>
                  <a:schemeClr val="bg1">
                    <a:alpha val="80000"/>
                  </a:schemeClr>
                </a:solidFill>
              </a:rPr>
              <a:t>metalle</a:t>
            </a:r>
            <a:endParaRPr lang="en-GB" altLang="en-US" sz="2400" dirty="0">
              <a:solidFill>
                <a:schemeClr val="bg1">
                  <a:alpha val="80000"/>
                </a:schemeClr>
              </a:solidFill>
            </a:endParaRPr>
          </a:p>
          <a:p>
            <a:pPr eaLnBrk="1" hangingPunct="1"/>
            <a:r>
              <a:rPr lang="en-GB" altLang="en-US" sz="2400" dirty="0" err="1">
                <a:solidFill>
                  <a:schemeClr val="bg1">
                    <a:alpha val="80000"/>
                  </a:schemeClr>
                </a:solidFill>
              </a:rPr>
              <a:t>Võib</a:t>
            </a:r>
            <a:r>
              <a:rPr lang="en-GB" altLang="en-US" sz="2400" dirty="0">
                <a:solidFill>
                  <a:schemeClr val="bg1">
                    <a:alpha val="80000"/>
                  </a:schemeClr>
                </a:solidFill>
              </a:rPr>
              <a:t> olla </a:t>
            </a:r>
            <a:r>
              <a:rPr lang="en-GB" altLang="en-US" sz="2400" dirty="0" err="1">
                <a:solidFill>
                  <a:schemeClr val="bg1">
                    <a:alpha val="80000"/>
                  </a:schemeClr>
                </a:solidFill>
              </a:rPr>
              <a:t>keskkonnaohuks</a:t>
            </a:r>
            <a:r>
              <a:rPr lang="en-GB" alt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pPr eaLnBrk="1" hangingPunct="1"/>
            <a:endParaRPr lang="en-GB" alt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A55CBB-FA91-32B2-4B2A-D9FC91851827}"/>
              </a:ext>
            </a:extLst>
          </p:cNvPr>
          <p:cNvSpPr txBox="1"/>
          <p:nvPr/>
        </p:nvSpPr>
        <p:spPr>
          <a:xfrm>
            <a:off x="151979" y="5843678"/>
            <a:ext cx="9693038" cy="1199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EE" sz="1799" b="1" dirty="0">
                <a:solidFill>
                  <a:schemeClr val="bg1"/>
                </a:solidFill>
              </a:rPr>
              <a:t>…. </a:t>
            </a:r>
            <a:r>
              <a:rPr lang="en-US" altLang="en-EE" sz="1799" dirty="0">
                <a:solidFill>
                  <a:schemeClr val="bg1"/>
                </a:solidFill>
              </a:rPr>
              <a:t>On </a:t>
            </a:r>
            <a:r>
              <a:rPr lang="en-US" altLang="en-EE" sz="1799" dirty="0" err="1">
                <a:solidFill>
                  <a:schemeClr val="bg1"/>
                </a:solidFill>
              </a:rPr>
              <a:t>väga</a:t>
            </a:r>
            <a:r>
              <a:rPr lang="en-US" altLang="en-EE" sz="1799" dirty="0">
                <a:solidFill>
                  <a:schemeClr val="bg1"/>
                </a:solidFill>
              </a:rPr>
              <a:t> </a:t>
            </a:r>
            <a:r>
              <a:rPr lang="en-US" altLang="en-EE" sz="1799" dirty="0" err="1">
                <a:solidFill>
                  <a:schemeClr val="bg1"/>
                </a:solidFill>
              </a:rPr>
              <a:t>lahja</a:t>
            </a:r>
            <a:r>
              <a:rPr lang="en-US" altLang="en-EE" sz="1799" dirty="0">
                <a:solidFill>
                  <a:schemeClr val="bg1"/>
                </a:solidFill>
              </a:rPr>
              <a:t> </a:t>
            </a:r>
            <a:r>
              <a:rPr lang="en-US" altLang="en-EE" sz="1799" dirty="0" err="1">
                <a:solidFill>
                  <a:schemeClr val="bg1"/>
                </a:solidFill>
              </a:rPr>
              <a:t>põlevkiviliik</a:t>
            </a:r>
            <a:r>
              <a:rPr lang="en-US" altLang="en-EE" sz="1799" dirty="0">
                <a:solidFill>
                  <a:schemeClr val="bg1"/>
                </a:solidFill>
              </a:rPr>
              <a:t>, </a:t>
            </a:r>
            <a:r>
              <a:rPr lang="en-US" altLang="en-EE" sz="1799" dirty="0" err="1">
                <a:solidFill>
                  <a:schemeClr val="bg1"/>
                </a:solidFill>
              </a:rPr>
              <a:t>kõvastunud</a:t>
            </a:r>
            <a:r>
              <a:rPr lang="en-US" altLang="en-EE" sz="1799" dirty="0">
                <a:solidFill>
                  <a:schemeClr val="bg1"/>
                </a:solidFill>
              </a:rPr>
              <a:t> </a:t>
            </a:r>
            <a:r>
              <a:rPr lang="en-US" altLang="en-EE" sz="1799" dirty="0" err="1">
                <a:solidFill>
                  <a:schemeClr val="bg1"/>
                </a:solidFill>
              </a:rPr>
              <a:t>savikivim</a:t>
            </a:r>
            <a:r>
              <a:rPr lang="en-US" altLang="en-EE" sz="1799" dirty="0">
                <a:solidFill>
                  <a:schemeClr val="bg1"/>
                </a:solidFill>
              </a:rPr>
              <a:t>, </a:t>
            </a:r>
            <a:r>
              <a:rPr lang="en-US" altLang="en-EE" sz="1799" dirty="0" err="1">
                <a:solidFill>
                  <a:schemeClr val="bg1"/>
                </a:solidFill>
              </a:rPr>
              <a:t>milles</a:t>
            </a:r>
            <a:r>
              <a:rPr lang="en-US" altLang="en-EE" sz="1799" dirty="0">
                <a:solidFill>
                  <a:schemeClr val="bg1"/>
                </a:solidFill>
              </a:rPr>
              <a:t> </a:t>
            </a:r>
            <a:r>
              <a:rPr lang="en-US" altLang="en-EE" sz="1799" dirty="0" err="1">
                <a:solidFill>
                  <a:schemeClr val="bg1"/>
                </a:solidFill>
              </a:rPr>
              <a:t>orgaanilise</a:t>
            </a:r>
            <a:r>
              <a:rPr lang="en-US" altLang="en-EE" sz="1799" dirty="0">
                <a:solidFill>
                  <a:schemeClr val="bg1"/>
                </a:solidFill>
              </a:rPr>
              <a:t> </a:t>
            </a:r>
            <a:r>
              <a:rPr lang="en-US" altLang="en-EE" sz="1799" dirty="0" err="1">
                <a:solidFill>
                  <a:schemeClr val="bg1"/>
                </a:solidFill>
              </a:rPr>
              <a:t>aine</a:t>
            </a:r>
            <a:r>
              <a:rPr lang="en-US" altLang="en-EE" sz="1799" dirty="0">
                <a:solidFill>
                  <a:schemeClr val="bg1"/>
                </a:solidFill>
              </a:rPr>
              <a:t> </a:t>
            </a:r>
            <a:r>
              <a:rPr lang="en-US" altLang="en-EE" sz="1799" dirty="0" err="1">
                <a:solidFill>
                  <a:schemeClr val="bg1"/>
                </a:solidFill>
              </a:rPr>
              <a:t>sisaldus</a:t>
            </a:r>
            <a:r>
              <a:rPr lang="en-US" altLang="en-EE" sz="1799" dirty="0">
                <a:solidFill>
                  <a:schemeClr val="bg1"/>
                </a:solidFill>
              </a:rPr>
              <a:t> on 12-17%.  </a:t>
            </a:r>
          </a:p>
          <a:p>
            <a:r>
              <a:rPr lang="en-US" altLang="en-EE" sz="1799" dirty="0" err="1">
                <a:solidFill>
                  <a:schemeClr val="bg1"/>
                </a:solidFill>
              </a:rPr>
              <a:t>Lasub</a:t>
            </a:r>
            <a:r>
              <a:rPr lang="en-US" altLang="en-EE" sz="1799" dirty="0">
                <a:solidFill>
                  <a:schemeClr val="bg1"/>
                </a:solidFill>
              </a:rPr>
              <a:t> </a:t>
            </a:r>
            <a:r>
              <a:rPr lang="en-US" altLang="en-EE" sz="1799" dirty="0" err="1">
                <a:solidFill>
                  <a:schemeClr val="bg1"/>
                </a:solidFill>
              </a:rPr>
              <a:t>Põhja-Eestis</a:t>
            </a:r>
            <a:r>
              <a:rPr lang="en-US" altLang="en-EE" sz="1799" dirty="0">
                <a:solidFill>
                  <a:schemeClr val="bg1"/>
                </a:solidFill>
              </a:rPr>
              <a:t> </a:t>
            </a:r>
            <a:r>
              <a:rPr lang="en-US" altLang="en-EE" sz="1799" dirty="0" err="1">
                <a:solidFill>
                  <a:schemeClr val="bg1"/>
                </a:solidFill>
              </a:rPr>
              <a:t>vahetult</a:t>
            </a:r>
            <a:r>
              <a:rPr lang="en-US" altLang="en-EE" sz="1799" dirty="0">
                <a:solidFill>
                  <a:schemeClr val="bg1"/>
                </a:solidFill>
              </a:rPr>
              <a:t> </a:t>
            </a:r>
            <a:r>
              <a:rPr lang="en-US" altLang="en-EE" sz="1799" dirty="0" err="1">
                <a:solidFill>
                  <a:schemeClr val="bg1"/>
                </a:solidFill>
              </a:rPr>
              <a:t>fosforiidilasundi</a:t>
            </a:r>
            <a:r>
              <a:rPr lang="en-US" altLang="en-EE" sz="1799" dirty="0">
                <a:solidFill>
                  <a:schemeClr val="bg1"/>
                </a:solidFill>
              </a:rPr>
              <a:t> peal. </a:t>
            </a:r>
          </a:p>
          <a:p>
            <a:r>
              <a:rPr lang="en-US" altLang="en-EE" sz="1799" dirty="0" err="1">
                <a:solidFill>
                  <a:schemeClr val="bg1"/>
                </a:solidFill>
              </a:rPr>
              <a:t>Sisaldab</a:t>
            </a:r>
            <a:r>
              <a:rPr lang="en-US" altLang="en-EE" sz="1799" dirty="0">
                <a:solidFill>
                  <a:schemeClr val="bg1"/>
                </a:solidFill>
              </a:rPr>
              <a:t> </a:t>
            </a:r>
            <a:r>
              <a:rPr lang="en-US" altLang="en-EE" sz="1799" dirty="0" err="1">
                <a:solidFill>
                  <a:schemeClr val="bg1"/>
                </a:solidFill>
              </a:rPr>
              <a:t>suures</a:t>
            </a:r>
            <a:r>
              <a:rPr lang="en-US" altLang="en-EE" sz="1799" dirty="0">
                <a:solidFill>
                  <a:schemeClr val="bg1"/>
                </a:solidFill>
              </a:rPr>
              <a:t> </a:t>
            </a:r>
            <a:r>
              <a:rPr lang="en-US" altLang="en-EE" sz="1799" dirty="0" err="1">
                <a:solidFill>
                  <a:schemeClr val="bg1"/>
                </a:solidFill>
              </a:rPr>
              <a:t>koguses</a:t>
            </a:r>
            <a:r>
              <a:rPr lang="en-US" altLang="en-EE" sz="1799" dirty="0">
                <a:solidFill>
                  <a:schemeClr val="bg1"/>
                </a:solidFill>
              </a:rPr>
              <a:t> </a:t>
            </a:r>
            <a:r>
              <a:rPr lang="en-US" altLang="en-EE" sz="1799" dirty="0" err="1">
                <a:solidFill>
                  <a:schemeClr val="bg1"/>
                </a:solidFill>
              </a:rPr>
              <a:t>mitmeid</a:t>
            </a:r>
            <a:r>
              <a:rPr lang="en-US" altLang="en-EE" sz="1799" dirty="0">
                <a:solidFill>
                  <a:schemeClr val="bg1"/>
                </a:solidFill>
              </a:rPr>
              <a:t> </a:t>
            </a:r>
            <a:r>
              <a:rPr lang="en-US" altLang="en-EE" sz="1799" dirty="0" err="1">
                <a:solidFill>
                  <a:schemeClr val="bg1"/>
                </a:solidFill>
              </a:rPr>
              <a:t>metalle</a:t>
            </a:r>
            <a:r>
              <a:rPr lang="en-US" altLang="en-EE" sz="1799" dirty="0">
                <a:solidFill>
                  <a:schemeClr val="bg1"/>
                </a:solidFill>
              </a:rPr>
              <a:t> </a:t>
            </a:r>
            <a:r>
              <a:rPr lang="en-US" altLang="en-EE" sz="1799" dirty="0" err="1">
                <a:solidFill>
                  <a:schemeClr val="bg1"/>
                </a:solidFill>
              </a:rPr>
              <a:t>nagu</a:t>
            </a:r>
            <a:r>
              <a:rPr lang="en-US" altLang="en-EE" sz="1799" dirty="0">
                <a:solidFill>
                  <a:schemeClr val="bg1"/>
                </a:solidFill>
              </a:rPr>
              <a:t> </a:t>
            </a:r>
            <a:r>
              <a:rPr lang="en-US" altLang="en-EE" sz="1799" dirty="0" err="1">
                <a:solidFill>
                  <a:schemeClr val="bg1"/>
                </a:solidFill>
              </a:rPr>
              <a:t>tsink</a:t>
            </a:r>
            <a:r>
              <a:rPr lang="en-US" altLang="en-EE" sz="1799" dirty="0">
                <a:solidFill>
                  <a:schemeClr val="bg1"/>
                </a:solidFill>
              </a:rPr>
              <a:t>, </a:t>
            </a:r>
            <a:r>
              <a:rPr lang="en-US" altLang="en-EE" sz="1799" dirty="0" err="1">
                <a:solidFill>
                  <a:schemeClr val="bg1"/>
                </a:solidFill>
              </a:rPr>
              <a:t>molübdeen</a:t>
            </a:r>
            <a:r>
              <a:rPr lang="en-US" altLang="en-EE" sz="1799" dirty="0">
                <a:solidFill>
                  <a:schemeClr val="bg1"/>
                </a:solidFill>
              </a:rPr>
              <a:t>, </a:t>
            </a:r>
            <a:r>
              <a:rPr lang="en-US" altLang="en-EE" sz="1799" dirty="0" err="1">
                <a:solidFill>
                  <a:schemeClr val="bg1"/>
                </a:solidFill>
              </a:rPr>
              <a:t>uraan</a:t>
            </a:r>
            <a:r>
              <a:rPr lang="en-US" altLang="en-EE" sz="1799" dirty="0">
                <a:solidFill>
                  <a:schemeClr val="bg1"/>
                </a:solidFill>
              </a:rPr>
              <a:t>, </a:t>
            </a:r>
            <a:r>
              <a:rPr lang="en-US" altLang="en-EE" sz="1799" dirty="0" err="1">
                <a:solidFill>
                  <a:schemeClr val="bg1"/>
                </a:solidFill>
              </a:rPr>
              <a:t>plii</a:t>
            </a:r>
            <a:r>
              <a:rPr lang="en-US" altLang="en-EE" sz="1799" dirty="0">
                <a:solidFill>
                  <a:schemeClr val="bg1"/>
                </a:solidFill>
              </a:rPr>
              <a:t> ja </a:t>
            </a:r>
            <a:r>
              <a:rPr lang="en-US" altLang="en-EE" sz="1799" dirty="0" err="1">
                <a:solidFill>
                  <a:schemeClr val="bg1"/>
                </a:solidFill>
              </a:rPr>
              <a:t>teised</a:t>
            </a:r>
            <a:r>
              <a:rPr lang="en-US" altLang="en-EE" sz="1799" dirty="0">
                <a:solidFill>
                  <a:schemeClr val="bg1"/>
                </a:solidFill>
              </a:rPr>
              <a:t>. </a:t>
            </a:r>
            <a:endParaRPr lang="et-EE" altLang="en-EE" sz="1799" dirty="0">
              <a:solidFill>
                <a:schemeClr val="bg1"/>
              </a:solidFill>
            </a:endParaRPr>
          </a:p>
          <a:p>
            <a:endParaRPr lang="en-EE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Content Placeholder 3">
            <a:extLst>
              <a:ext uri="{FF2B5EF4-FFF2-40B4-BE49-F238E27FC236}">
                <a16:creationId xmlns:a16="http://schemas.microsoft.com/office/drawing/2014/main" id="{AC28EAF2-2DC7-5959-1E01-C355BB5A6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6" b="92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3505" name="Rectangle 6350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7ED7E-F09C-D6EF-28AD-8CC66347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Kolm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maavara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esinevad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üksteise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peal (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Pakri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neeme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läbilõige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).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Fosforiit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kõige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all,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graptoliit-argilliit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selle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peal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ning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kohati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katab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seda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glaukoniit-liivakivi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 </a:t>
            </a:r>
          </a:p>
        </p:txBody>
      </p:sp>
      <p:cxnSp>
        <p:nvCxnSpPr>
          <p:cNvPr id="63506" name="Straight Connector 6350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507" name="Straight Connector 6350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32" name="Rectangle 2663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4" name="AutoShape 2">
            <a:extLst>
              <a:ext uri="{FF2B5EF4-FFF2-40B4-BE49-F238E27FC236}">
                <a16:creationId xmlns:a16="http://schemas.microsoft.com/office/drawing/2014/main" id="{28B77833-F06D-F248-9657-13A512ECCC6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x-none" sz="4400" b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Eesti põlevkivi</a:t>
            </a:r>
          </a:p>
        </p:txBody>
      </p:sp>
      <p:pic>
        <p:nvPicPr>
          <p:cNvPr id="26627" name="Picture 4">
            <a:extLst>
              <a:ext uri="{FF2B5EF4-FFF2-40B4-BE49-F238E27FC236}">
                <a16:creationId xmlns:a16="http://schemas.microsoft.com/office/drawing/2014/main" id="{CF2378F2-798E-2DA2-4119-DD46D08B02C9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3" r="18459" b="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6626" name="Rectangle 3">
            <a:extLst>
              <a:ext uri="{FF2B5EF4-FFF2-40B4-BE49-F238E27FC236}">
                <a16:creationId xmlns:a16="http://schemas.microsoft.com/office/drawing/2014/main" id="{89A6EDB2-9B90-7BE5-9A89-AEABA7D1F3B0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Eesti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põlevkivi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e.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kukersiit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Ordoviitsiumi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madalmeres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kuhjunud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orgaaniline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sete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olemuselt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tüüpiline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settekivim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mis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koosneb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umbes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50%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ulatuses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põlevast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fossiliseerunud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orgaanilisest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ainest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ja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savi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ning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lubiaine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lisandist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Orgaanilise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aine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kerogeeni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sisaldus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varieerub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väga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suurtes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piirides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(15-70%),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enamasti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jääb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kerogeeni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sisaldus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siiski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20-45%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vahele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714" name="Rectangle 72713">
            <a:extLst>
              <a:ext uri="{FF2B5EF4-FFF2-40B4-BE49-F238E27FC236}">
                <a16:creationId xmlns:a16="http://schemas.microsoft.com/office/drawing/2014/main" id="{94BFCCA4-109C-4B21-816E-144FE75C3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14" name="AutoShape 2"/>
          <p:cNvSpPr>
            <a:spLocks noGrp="1" noChangeArrowheads="1"/>
          </p:cNvSpPr>
          <p:nvPr>
            <p:ph type="title" sz="quarter"/>
          </p:nvPr>
        </p:nvSpPr>
        <p:spPr>
          <a:xfrm>
            <a:off x="630918" y="643465"/>
            <a:ext cx="3895359" cy="184661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000" b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Devoni liivakivid, ca 400 miljonit aastat vana liivaressurss!!!</a:t>
            </a:r>
            <a:br>
              <a:rPr lang="en-US" sz="3000" b="1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000" b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Piusa liivamaardla</a:t>
            </a:r>
          </a:p>
        </p:txBody>
      </p:sp>
      <p:sp>
        <p:nvSpPr>
          <p:cNvPr id="72716" name="sketch line">
            <a:extLst>
              <a:ext uri="{FF2B5EF4-FFF2-40B4-BE49-F238E27FC236}">
                <a16:creationId xmlns:a16="http://schemas.microsoft.com/office/drawing/2014/main" id="{0059B5C0-FEC8-4370-AF45-02E3AEF6F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659144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92F566-FCC3-4886-403C-647532539A59}"/>
              </a:ext>
            </a:extLst>
          </p:cNvPr>
          <p:cNvSpPr txBox="1"/>
          <p:nvPr/>
        </p:nvSpPr>
        <p:spPr>
          <a:xfrm>
            <a:off x="630936" y="2807167"/>
            <a:ext cx="3895522" cy="3386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Liiv on Eestis väga tähtis maavara. Enamasti kasutatakse Kvaternaari vanusega liiva, mida saab kergesti kaevandada karjäärides, aga samuti on liiva kaevandatud Hiiumaa lähedal merest. Lõuna-Eesti maastikku kaunistavad liivakivimüürid. Need liivakivid on tekkinud Devoni ajastul. Devoni liivakivi on samuti kasutatud mitmesugusteks tegevusteks, kuni klaasisulatamistoormeni välja. Piusa liivad on ajalooliselt olnud päris kuulsad klaasiliivad.</a:t>
            </a:r>
          </a:p>
        </p:txBody>
      </p:sp>
      <p:pic>
        <p:nvPicPr>
          <p:cNvPr id="72708" name="Picture 5" descr="P711000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370" y="164592"/>
            <a:ext cx="2592324" cy="345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Content Placeholder 5" descr="A map of the north pole&#10;&#10;Description automatically generated">
            <a:extLst>
              <a:ext uri="{FF2B5EF4-FFF2-40B4-BE49-F238E27FC236}">
                <a16:creationId xmlns:a16="http://schemas.microsoft.com/office/drawing/2014/main" id="{17A072B8-6DD6-7F69-FB15-C8420ED0FF7E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88" y="307607"/>
            <a:ext cx="3785616" cy="2356545"/>
          </a:xfrm>
          <a:prstGeom prst="rect">
            <a:avLst/>
          </a:prstGeom>
        </p:spPr>
      </p:pic>
      <p:pic>
        <p:nvPicPr>
          <p:cNvPr id="72709" name="Picture 6" descr="P711000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24" y="3832113"/>
            <a:ext cx="3099816" cy="232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06" name="Picture 3" descr="P711001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88" y="3163056"/>
            <a:ext cx="3785616" cy="283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635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56C57-3F02-643E-1F70-D9F3D0C42E66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>
            <a:noAutofit/>
          </a:bodyPr>
          <a:lstStyle/>
          <a:p>
            <a:r>
              <a:rPr lang="en-EE" sz="3200" b="1" dirty="0">
                <a:latin typeface="Courier" pitchFamily="2" charset="0"/>
              </a:rPr>
              <a:t>EESTI GEOLOOGIATEENISTUSE DIREKTOR SIRLI SIPP KULLI KUTSUB EESTI KOOLIDE ÕPILASI OSA VÕTMA MAAPÕUENÄDALA VIKTORIINIST. </a:t>
            </a:r>
          </a:p>
        </p:txBody>
      </p:sp>
      <p:pic>
        <p:nvPicPr>
          <p:cNvPr id="9" name="Content Placeholder 8" descr="A person in a blue suit waving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C27AD8DB-1350-A695-C04D-70CF10AFBA4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1" y="2558496"/>
            <a:ext cx="3503358" cy="317928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C0C26B-1F4D-E5BD-2010-E340B04E8E2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0" y="5720510"/>
            <a:ext cx="11374967" cy="1785938"/>
          </a:xfrm>
        </p:spPr>
        <p:txBody>
          <a:bodyPr>
            <a:normAutofit/>
          </a:bodyPr>
          <a:lstStyle/>
          <a:p>
            <a:r>
              <a:rPr lang="en-EE" sz="2000" dirty="0"/>
              <a:t>Klikka siia: </a:t>
            </a:r>
            <a:r>
              <a:rPr lang="en-GB" sz="2000" b="0" i="0" dirty="0">
                <a:effectLst/>
                <a:latin typeface="Helvetica" pitchFamily="2" charset="0"/>
                <a:hlinkClick r:id="rId4"/>
              </a:rPr>
              <a:t>https://drive.google.com/drive/folders/1AQN0ZkNPhMEtok73pznZ5RBw4axGgvxt?usp=sharing</a:t>
            </a:r>
            <a:endParaRPr lang="en-EE" sz="2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0B3069-6EE8-6533-1A34-E53ED6CF311E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67255-548F-0319-6B38-CAF1B07EE77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D51583-0676-DC64-CE04-CE0626804BFA}"/>
              </a:ext>
            </a:extLst>
          </p:cNvPr>
          <p:cNvSpPr txBox="1"/>
          <p:nvPr/>
        </p:nvSpPr>
        <p:spPr>
          <a:xfrm>
            <a:off x="5398265" y="2350200"/>
            <a:ext cx="5698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dirty="0">
                <a:latin typeface="Courier" pitchFamily="2" charset="0"/>
              </a:rPr>
              <a:t>VIKTORIIN TOIMUB 18. – 29.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818005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A33C9188-A9E5-A20A-A226-BA238C4983E7}"/>
              </a:ext>
            </a:extLst>
          </p:cNvPr>
          <p:cNvSpPr txBox="1">
            <a:spLocks/>
          </p:cNvSpPr>
          <p:nvPr/>
        </p:nvSpPr>
        <p:spPr>
          <a:xfrm>
            <a:off x="425298" y="5496667"/>
            <a:ext cx="5404763" cy="975313"/>
          </a:xfrm>
          <a:prstGeom prst="rect">
            <a:avLst/>
          </a:prstGeom>
        </p:spPr>
        <p:txBody>
          <a:bodyPr vert="horz" lIns="91739" tIns="45869" rIns="91739" bIns="45869" rtlCol="0">
            <a:normAutofit fontScale="92500" lnSpcReduction="10000"/>
          </a:bodyPr>
          <a:lstStyle>
            <a:lvl1pPr marL="0" indent="0" algn="l" defTabSz="911017" rtl="0" eaLnBrk="1" latinLnBrk="0" hangingPunct="1">
              <a:lnSpc>
                <a:spcPct val="90000"/>
              </a:lnSpc>
              <a:spcBef>
                <a:spcPts val="996"/>
              </a:spcBef>
              <a:buFont typeface="Arial" panose="020B0604020202020204" pitchFamily="34" charset="0"/>
              <a:buNone/>
              <a:defRPr sz="1993" kern="120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  <a:lvl2pPr marL="455508" indent="0" algn="l" defTabSz="911017" rtl="0" eaLnBrk="1" latinLnBrk="0" hangingPunct="1">
              <a:lnSpc>
                <a:spcPct val="90000"/>
              </a:lnSpc>
              <a:spcBef>
                <a:spcPts val="498"/>
              </a:spcBef>
              <a:buFont typeface="Arial" panose="020B0604020202020204" pitchFamily="34" charset="0"/>
              <a:buNone/>
              <a:defRPr sz="1993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1017" indent="0" algn="l" defTabSz="911017" rtl="0" eaLnBrk="1" latinLnBrk="0" hangingPunct="1">
              <a:lnSpc>
                <a:spcPct val="90000"/>
              </a:lnSpc>
              <a:spcBef>
                <a:spcPts val="498"/>
              </a:spcBef>
              <a:buFont typeface="Arial" panose="020B0604020202020204" pitchFamily="34" charset="0"/>
              <a:buNone/>
              <a:defRPr sz="1793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66525" indent="0" algn="l" defTabSz="911017" rtl="0" eaLnBrk="1" latinLnBrk="0" hangingPunct="1">
              <a:lnSpc>
                <a:spcPct val="90000"/>
              </a:lnSpc>
              <a:spcBef>
                <a:spcPts val="498"/>
              </a:spcBef>
              <a:buFont typeface="Arial" panose="020B0604020202020204" pitchFamily="34" charset="0"/>
              <a:buNone/>
              <a:defRPr sz="1594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2033" indent="0" algn="l" defTabSz="911017" rtl="0" eaLnBrk="1" latinLnBrk="0" hangingPunct="1">
              <a:lnSpc>
                <a:spcPct val="90000"/>
              </a:lnSpc>
              <a:spcBef>
                <a:spcPts val="498"/>
              </a:spcBef>
              <a:buFont typeface="Arial" panose="020B0604020202020204" pitchFamily="34" charset="0"/>
              <a:buNone/>
              <a:defRPr sz="1594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77542" indent="0" algn="l" defTabSz="911017" rtl="0" eaLnBrk="1" latinLnBrk="0" hangingPunct="1">
              <a:lnSpc>
                <a:spcPct val="90000"/>
              </a:lnSpc>
              <a:spcBef>
                <a:spcPts val="498"/>
              </a:spcBef>
              <a:buFont typeface="Arial" panose="020B0604020202020204" pitchFamily="34" charset="0"/>
              <a:buNone/>
              <a:defRPr sz="159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33050" indent="0" algn="l" defTabSz="911017" rtl="0" eaLnBrk="1" latinLnBrk="0" hangingPunct="1">
              <a:lnSpc>
                <a:spcPct val="90000"/>
              </a:lnSpc>
              <a:spcBef>
                <a:spcPts val="498"/>
              </a:spcBef>
              <a:buFont typeface="Arial" panose="020B0604020202020204" pitchFamily="34" charset="0"/>
              <a:buNone/>
              <a:defRPr sz="159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88559" indent="0" algn="l" defTabSz="911017" rtl="0" eaLnBrk="1" latinLnBrk="0" hangingPunct="1">
              <a:lnSpc>
                <a:spcPct val="90000"/>
              </a:lnSpc>
              <a:spcBef>
                <a:spcPts val="498"/>
              </a:spcBef>
              <a:buFont typeface="Arial" panose="020B0604020202020204" pitchFamily="34" charset="0"/>
              <a:buNone/>
              <a:defRPr sz="159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44067" indent="0" algn="l" defTabSz="911017" rtl="0" eaLnBrk="1" latinLnBrk="0" hangingPunct="1">
              <a:lnSpc>
                <a:spcPct val="90000"/>
              </a:lnSpc>
              <a:spcBef>
                <a:spcPts val="498"/>
              </a:spcBef>
              <a:buFont typeface="Arial" panose="020B0604020202020204" pitchFamily="34" charset="0"/>
              <a:buNone/>
              <a:defRPr sz="159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t-EE" sz="1806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Eesti Geoloogiateenistus</a:t>
            </a:r>
            <a:br>
              <a:rPr lang="et-EE" sz="1806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et-EE" sz="1806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OTSI MEID INTERNETIST: </a:t>
            </a:r>
            <a:r>
              <a:rPr lang="et-EE" sz="1806" dirty="0" err="1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https</a:t>
            </a:r>
            <a:r>
              <a:rPr lang="et-EE" sz="1806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://</a:t>
            </a:r>
            <a:r>
              <a:rPr lang="et-EE" sz="1806" dirty="0" err="1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www.egt.ee</a:t>
            </a:r>
            <a:br>
              <a:rPr lang="et-EE" sz="1806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endParaRPr lang="et-EE" sz="1806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F22945F-20E4-476B-04EF-0196B0D30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89906" y="5866928"/>
            <a:ext cx="1463896" cy="6050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2CFE6B-936F-6E2E-C6A0-EC8A2D861C39}"/>
              </a:ext>
            </a:extLst>
          </p:cNvPr>
          <p:cNvSpPr txBox="1"/>
          <p:nvPr/>
        </p:nvSpPr>
        <p:spPr>
          <a:xfrm>
            <a:off x="425298" y="4788674"/>
            <a:ext cx="10681402" cy="371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6" dirty="0"/>
              <a:t>https://</a:t>
            </a:r>
            <a:r>
              <a:rPr lang="en-GB" sz="1806" dirty="0" err="1"/>
              <a:t>www.egt.ee</a:t>
            </a:r>
            <a:r>
              <a:rPr lang="en-GB" sz="1806" dirty="0"/>
              <a:t>/</a:t>
            </a:r>
            <a:r>
              <a:rPr lang="en-GB" sz="1806" dirty="0" err="1"/>
              <a:t>juhendid-oppematerjalid</a:t>
            </a:r>
            <a:r>
              <a:rPr lang="en-GB" sz="1806" dirty="0"/>
              <a:t>/</a:t>
            </a:r>
            <a:r>
              <a:rPr lang="en-GB" sz="1806" dirty="0" err="1"/>
              <a:t>populaarteadus-huvilisele</a:t>
            </a:r>
            <a:r>
              <a:rPr lang="en-GB" sz="1806" dirty="0"/>
              <a:t>/</a:t>
            </a:r>
            <a:r>
              <a:rPr lang="en-GB" sz="1806" dirty="0" err="1"/>
              <a:t>seriaal-eesti-maapoue-uuringud</a:t>
            </a:r>
            <a:endParaRPr lang="en-EE" sz="180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F09B4A-0530-79F1-2D02-9ACE04AF049E}"/>
              </a:ext>
            </a:extLst>
          </p:cNvPr>
          <p:cNvSpPr txBox="1"/>
          <p:nvPr/>
        </p:nvSpPr>
        <p:spPr>
          <a:xfrm>
            <a:off x="425298" y="4557790"/>
            <a:ext cx="3499011" cy="371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sz="1806" b="1" dirty="0"/>
              <a:t>UURI LISAKS MAAPÕUE KOHTA:</a:t>
            </a:r>
          </a:p>
        </p:txBody>
      </p:sp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52BBC49A-0BFB-8926-E6A6-191E22DE1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159" y="149887"/>
            <a:ext cx="3649418" cy="2651910"/>
          </a:xfrm>
          <a:prstGeom prst="rect">
            <a:avLst/>
          </a:prstGeom>
        </p:spPr>
      </p:pic>
      <p:pic>
        <p:nvPicPr>
          <p:cNvPr id="6" name="Pilt 1">
            <a:extLst>
              <a:ext uri="{FF2B5EF4-FFF2-40B4-BE49-F238E27FC236}">
                <a16:creationId xmlns:a16="http://schemas.microsoft.com/office/drawing/2014/main" id="{DF1D1386-6647-98E9-5959-F073EA64B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21353" t="6797" r="14520" b="15530"/>
          <a:stretch/>
        </p:blipFill>
        <p:spPr>
          <a:xfrm>
            <a:off x="132423" y="69825"/>
            <a:ext cx="7169129" cy="3921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8EA2005-7EF2-848B-0A2D-32104B167F1F}"/>
              </a:ext>
            </a:extLst>
          </p:cNvPr>
          <p:cNvSpPr txBox="1">
            <a:spLocks/>
          </p:cNvSpPr>
          <p:nvPr/>
        </p:nvSpPr>
        <p:spPr>
          <a:xfrm>
            <a:off x="676659" y="2767784"/>
            <a:ext cx="6495299" cy="1270299"/>
          </a:xfrm>
          <a:prstGeom prst="rect">
            <a:avLst/>
          </a:prstGeom>
        </p:spPr>
        <p:txBody>
          <a:bodyPr vert="horz" lIns="91739" tIns="45869" rIns="91739" bIns="45869" rtlCol="0" anchor="b">
            <a:normAutofit fontScale="77500" lnSpcReduction="20000"/>
          </a:bodyPr>
          <a:lstStyle>
            <a:lvl1pPr algn="l" defTabSz="911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82" kern="120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t-EE" sz="4515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Edu viktoriinis ja paljudega teist kohtume kevadel </a:t>
            </a:r>
            <a:r>
              <a:rPr lang="et-EE" sz="4515" dirty="0" err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Arbaveres</a:t>
            </a:r>
            <a:endParaRPr lang="en-EE" sz="4515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94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0EBE7-8600-6CD8-E864-E4856B5EE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000" b="1" dirty="0"/>
              <a:t>EESTIMAA GEOLOOGILINE ARENG</a:t>
            </a:r>
            <a:br>
              <a:rPr lang="en-GB" sz="4000" b="1" dirty="0"/>
            </a:br>
            <a:r>
              <a:rPr lang="en-GB" sz="3200" b="1" dirty="0"/>
              <a:t>VIIMASED 2 MILJARDIT AASTAT</a:t>
            </a:r>
            <a:endParaRPr lang="en-GB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080FE-5DB1-84DD-9B6C-EEE7B313D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VAATA JÄRGMISEL SLAIDIL MILLISED ON EESTIMAA GEOLOOGILISE ARENGU PÕHIETAPID</a:t>
            </a:r>
          </a:p>
        </p:txBody>
      </p:sp>
    </p:spTree>
    <p:extLst>
      <p:ext uri="{BB962C8B-B14F-4D97-AF65-F5344CB8AC3E}">
        <p14:creationId xmlns:p14="http://schemas.microsoft.com/office/powerpoint/2010/main" val="2155793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abakuju: kujund 6">
            <a:extLst>
              <a:ext uri="{FF2B5EF4-FFF2-40B4-BE49-F238E27FC236}">
                <a16:creationId xmlns:a16="http://schemas.microsoft.com/office/drawing/2014/main" id="{10818ECF-78BE-66FA-4DB7-0FB8974AB379}"/>
              </a:ext>
            </a:extLst>
          </p:cNvPr>
          <p:cNvSpPr/>
          <p:nvPr/>
        </p:nvSpPr>
        <p:spPr>
          <a:xfrm>
            <a:off x="0" y="3600477"/>
            <a:ext cx="12196203" cy="31613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2196204"/>
              <a:gd name="f7" fmla="val 316134"/>
              <a:gd name="f8" fmla="val 94956"/>
              <a:gd name="f9" fmla="val 248569"/>
              <a:gd name="f10" fmla="val 74461"/>
              <a:gd name="f11" fmla="val 497139"/>
              <a:gd name="f12" fmla="val 53966"/>
              <a:gd name="f13" fmla="val 990074"/>
              <a:gd name="f14" fmla="val 88650"/>
              <a:gd name="f15" fmla="val 1483009"/>
              <a:gd name="f16" fmla="val 123334"/>
              <a:gd name="f17" fmla="val 2328041"/>
              <a:gd name="f18" fmla="val 305163"/>
              <a:gd name="f19" fmla="val 2957611"/>
              <a:gd name="f20" fmla="val 303061"/>
              <a:gd name="f21" fmla="val 3587181"/>
              <a:gd name="f22" fmla="val 300959"/>
              <a:gd name="f23" fmla="val 4119004"/>
              <a:gd name="f24" fmla="val 73936"/>
              <a:gd name="f25" fmla="val 4767492"/>
              <a:gd name="f26" fmla="val 76038"/>
              <a:gd name="f27" fmla="val 5415980"/>
              <a:gd name="f28" fmla="val 78140"/>
              <a:gd name="f29" fmla="val 6151705"/>
              <a:gd name="f30" fmla="val 328285"/>
              <a:gd name="f31" fmla="val 6848541"/>
              <a:gd name="f32" fmla="val 315673"/>
              <a:gd name="f33" fmla="val 7545377"/>
              <a:gd name="f34" fmla="val 8213835"/>
              <a:gd name="f35" fmla="val 10873"/>
              <a:gd name="f36" fmla="val 8948508"/>
              <a:gd name="f37" fmla="val 363"/>
              <a:gd name="f38" fmla="val 9683181"/>
              <a:gd name="f39" fmla="val -10147"/>
              <a:gd name="f40" fmla="val 10715296"/>
              <a:gd name="f41" fmla="val 210570"/>
              <a:gd name="f42" fmla="val 11256579"/>
              <a:gd name="f43" fmla="val 252611"/>
              <a:gd name="f44" fmla="val 11797862"/>
              <a:gd name="f45" fmla="val 294652"/>
              <a:gd name="f46" fmla="val 11997033"/>
              <a:gd name="f47" fmla="val 273631"/>
              <a:gd name="f48" fmla="+- 0 0 -90"/>
              <a:gd name="f49" fmla="*/ f3 1 12196204"/>
              <a:gd name="f50" fmla="*/ f4 1 316134"/>
              <a:gd name="f51" fmla="val f5"/>
              <a:gd name="f52" fmla="val f6"/>
              <a:gd name="f53" fmla="val f7"/>
              <a:gd name="f54" fmla="*/ f48 f0 1"/>
              <a:gd name="f55" fmla="+- f53 0 f51"/>
              <a:gd name="f56" fmla="+- f52 0 f51"/>
              <a:gd name="f57" fmla="*/ f54 1 f2"/>
              <a:gd name="f58" fmla="*/ f56 1 12196204"/>
              <a:gd name="f59" fmla="*/ f55 1 316134"/>
              <a:gd name="f60" fmla="*/ 0 f56 1"/>
              <a:gd name="f61" fmla="*/ 94956 f55 1"/>
              <a:gd name="f62" fmla="*/ 990074 f56 1"/>
              <a:gd name="f63" fmla="*/ 88650 f55 1"/>
              <a:gd name="f64" fmla="*/ 2957611 f56 1"/>
              <a:gd name="f65" fmla="*/ 303061 f55 1"/>
              <a:gd name="f66" fmla="*/ 4767492 f56 1"/>
              <a:gd name="f67" fmla="*/ 76038 f55 1"/>
              <a:gd name="f68" fmla="*/ 6848541 f56 1"/>
              <a:gd name="f69" fmla="*/ 315673 f55 1"/>
              <a:gd name="f70" fmla="*/ 8948508 f56 1"/>
              <a:gd name="f71" fmla="*/ 363 f55 1"/>
              <a:gd name="f72" fmla="*/ 11256579 f56 1"/>
              <a:gd name="f73" fmla="*/ 252611 f55 1"/>
              <a:gd name="f74" fmla="*/ 12196204 f56 1"/>
              <a:gd name="f75" fmla="+- f57 0 f1"/>
              <a:gd name="f76" fmla="*/ f60 1 12196204"/>
              <a:gd name="f77" fmla="*/ f61 1 316134"/>
              <a:gd name="f78" fmla="*/ f62 1 12196204"/>
              <a:gd name="f79" fmla="*/ f63 1 316134"/>
              <a:gd name="f80" fmla="*/ f64 1 12196204"/>
              <a:gd name="f81" fmla="*/ f65 1 316134"/>
              <a:gd name="f82" fmla="*/ f66 1 12196204"/>
              <a:gd name="f83" fmla="*/ f67 1 316134"/>
              <a:gd name="f84" fmla="*/ f68 1 12196204"/>
              <a:gd name="f85" fmla="*/ f69 1 316134"/>
              <a:gd name="f86" fmla="*/ f70 1 12196204"/>
              <a:gd name="f87" fmla="*/ f71 1 316134"/>
              <a:gd name="f88" fmla="*/ f72 1 12196204"/>
              <a:gd name="f89" fmla="*/ f73 1 316134"/>
              <a:gd name="f90" fmla="*/ f74 1 12196204"/>
              <a:gd name="f91" fmla="*/ f51 1 f58"/>
              <a:gd name="f92" fmla="*/ f52 1 f58"/>
              <a:gd name="f93" fmla="*/ f51 1 f59"/>
              <a:gd name="f94" fmla="*/ f53 1 f59"/>
              <a:gd name="f95" fmla="*/ f76 1 f58"/>
              <a:gd name="f96" fmla="*/ f77 1 f59"/>
              <a:gd name="f97" fmla="*/ f78 1 f58"/>
              <a:gd name="f98" fmla="*/ f79 1 f59"/>
              <a:gd name="f99" fmla="*/ f80 1 f58"/>
              <a:gd name="f100" fmla="*/ f81 1 f59"/>
              <a:gd name="f101" fmla="*/ f82 1 f58"/>
              <a:gd name="f102" fmla="*/ f83 1 f59"/>
              <a:gd name="f103" fmla="*/ f84 1 f58"/>
              <a:gd name="f104" fmla="*/ f85 1 f59"/>
              <a:gd name="f105" fmla="*/ f86 1 f58"/>
              <a:gd name="f106" fmla="*/ f87 1 f59"/>
              <a:gd name="f107" fmla="*/ f88 1 f58"/>
              <a:gd name="f108" fmla="*/ f89 1 f59"/>
              <a:gd name="f109" fmla="*/ f90 1 f58"/>
              <a:gd name="f110" fmla="*/ f91 f49 1"/>
              <a:gd name="f111" fmla="*/ f92 f49 1"/>
              <a:gd name="f112" fmla="*/ f94 f50 1"/>
              <a:gd name="f113" fmla="*/ f93 f50 1"/>
              <a:gd name="f114" fmla="*/ f95 f49 1"/>
              <a:gd name="f115" fmla="*/ f96 f50 1"/>
              <a:gd name="f116" fmla="*/ f97 f49 1"/>
              <a:gd name="f117" fmla="*/ f98 f50 1"/>
              <a:gd name="f118" fmla="*/ f99 f49 1"/>
              <a:gd name="f119" fmla="*/ f100 f50 1"/>
              <a:gd name="f120" fmla="*/ f101 f49 1"/>
              <a:gd name="f121" fmla="*/ f102 f50 1"/>
              <a:gd name="f122" fmla="*/ f103 f49 1"/>
              <a:gd name="f123" fmla="*/ f104 f50 1"/>
              <a:gd name="f124" fmla="*/ f105 f49 1"/>
              <a:gd name="f125" fmla="*/ f106 f50 1"/>
              <a:gd name="f126" fmla="*/ f107 f49 1"/>
              <a:gd name="f127" fmla="*/ f108 f50 1"/>
              <a:gd name="f128" fmla="*/ f109 f4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5">
                <a:pos x="f114" y="f115"/>
              </a:cxn>
              <a:cxn ang="f75">
                <a:pos x="f116" y="f117"/>
              </a:cxn>
              <a:cxn ang="f75">
                <a:pos x="f118" y="f119"/>
              </a:cxn>
              <a:cxn ang="f75">
                <a:pos x="f120" y="f121"/>
              </a:cxn>
              <a:cxn ang="f75">
                <a:pos x="f122" y="f123"/>
              </a:cxn>
              <a:cxn ang="f75">
                <a:pos x="f124" y="f125"/>
              </a:cxn>
              <a:cxn ang="f75">
                <a:pos x="f126" y="f127"/>
              </a:cxn>
              <a:cxn ang="f75">
                <a:pos x="f128" y="f127"/>
              </a:cxn>
            </a:cxnLst>
            <a:rect l="f110" t="f113" r="f111" b="f112"/>
            <a:pathLst>
              <a:path w="12196204" h="316134">
                <a:moveTo>
                  <a:pt x="f5" y="f8"/>
                </a:move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20"/>
                  <a:pt x="f34" y="f35"/>
                  <a:pt x="f36" y="f37"/>
                </a:cubicBez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6" y="f43"/>
                </a:cubicBezTo>
              </a:path>
            </a:pathLst>
          </a:custGeom>
          <a:noFill/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150" sz="1800" b="0" i="0" u="none" strike="noStrike" kern="1200" cap="none" spc="0" baseline="0">
              <a:solidFill>
                <a:srgbClr val="FFFFFF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Corbel"/>
            </a:endParaRPr>
          </a:p>
        </p:txBody>
      </p:sp>
      <p:sp>
        <p:nvSpPr>
          <p:cNvPr id="3" name="Jutumull: ümarnurk-ristkülik 12">
            <a:extLst>
              <a:ext uri="{FF2B5EF4-FFF2-40B4-BE49-F238E27FC236}">
                <a16:creationId xmlns:a16="http://schemas.microsoft.com/office/drawing/2014/main" id="{FA7462D1-307B-3DD8-D039-F343E6CD4942}"/>
              </a:ext>
            </a:extLst>
          </p:cNvPr>
          <p:cNvSpPr/>
          <p:nvPr/>
        </p:nvSpPr>
        <p:spPr>
          <a:xfrm flipH="1">
            <a:off x="8358619" y="1783322"/>
            <a:ext cx="1728000" cy="1044000"/>
          </a:xfrm>
          <a:custGeom>
            <a:avLst>
              <a:gd name="f0" fmla="val -4733"/>
              <a:gd name="f1" fmla="val 19385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-2147483647"/>
              <a:gd name="f12" fmla="val 2147483647"/>
              <a:gd name="f13" fmla="val 3590"/>
              <a:gd name="f14" fmla="val 8970"/>
              <a:gd name="f15" fmla="val 12630"/>
              <a:gd name="f16" fmla="val 18010"/>
              <a:gd name="f17" fmla="+- 0 0 180"/>
              <a:gd name="f18" fmla="*/ f6 1 21600"/>
              <a:gd name="f19" fmla="*/ f7 1 21600"/>
              <a:gd name="f20" fmla="pin -2147483647 f0 2147483647"/>
              <a:gd name="f21" fmla="pin -2147483647 f1 2147483647"/>
              <a:gd name="f22" fmla="+- 0 0 f13"/>
              <a:gd name="f23" fmla="+- 3590 0 f8"/>
              <a:gd name="f24" fmla="+- 0 0 f3"/>
              <a:gd name="f25" fmla="+- 21600 0 f16"/>
              <a:gd name="f26" fmla="+- 18010 0 f9"/>
              <a:gd name="f27" fmla="*/ f17 f2 1"/>
              <a:gd name="f28" fmla="+- f20 0 10800"/>
              <a:gd name="f29" fmla="+- f21 0 10800"/>
              <a:gd name="f30" fmla="+- f21 0 21600"/>
              <a:gd name="f31" fmla="+- f20 0 21600"/>
              <a:gd name="f32" fmla="val f20"/>
              <a:gd name="f33" fmla="val f21"/>
              <a:gd name="f34" fmla="*/ f20 f18 1"/>
              <a:gd name="f35" fmla="*/ f21 f19 1"/>
              <a:gd name="f36" fmla="*/ 800 f18 1"/>
              <a:gd name="f37" fmla="*/ 20800 f18 1"/>
              <a:gd name="f38" fmla="*/ 20800 f19 1"/>
              <a:gd name="f39" fmla="*/ 800 f19 1"/>
              <a:gd name="f40" fmla="abs f22"/>
              <a:gd name="f41" fmla="abs f23"/>
              <a:gd name="f42" fmla="?: f22 f24 f3"/>
              <a:gd name="f43" fmla="?: f22 f3 f24"/>
              <a:gd name="f44" fmla="?: f22 f4 f3"/>
              <a:gd name="f45" fmla="?: f22 f3 f4"/>
              <a:gd name="f46" fmla="abs f25"/>
              <a:gd name="f47" fmla="?: f23 f24 f3"/>
              <a:gd name="f48" fmla="?: f23 f3 f24"/>
              <a:gd name="f49" fmla="?: f25 0 f2"/>
              <a:gd name="f50" fmla="?: f25 f2 0"/>
              <a:gd name="f51" fmla="abs f26"/>
              <a:gd name="f52" fmla="?: f25 f24 f3"/>
              <a:gd name="f53" fmla="?: f25 f3 f24"/>
              <a:gd name="f54" fmla="?: f25 f4 f3"/>
              <a:gd name="f55" fmla="?: f25 f3 f4"/>
              <a:gd name="f56" fmla="?: f26 f24 f3"/>
              <a:gd name="f57" fmla="?: f26 f3 f24"/>
              <a:gd name="f58" fmla="?: f22 0 f2"/>
              <a:gd name="f59" fmla="?: f22 f2 0"/>
              <a:gd name="f60" fmla="*/ f27 1 f5"/>
              <a:gd name="f61" fmla="abs f28"/>
              <a:gd name="f62" fmla="abs f29"/>
              <a:gd name="f63" fmla="?: f22 f45 f44"/>
              <a:gd name="f64" fmla="?: f22 f44 f45"/>
              <a:gd name="f65" fmla="?: f23 f43 f42"/>
              <a:gd name="f66" fmla="?: f23 f50 f49"/>
              <a:gd name="f67" fmla="?: f23 f49 f50"/>
              <a:gd name="f68" fmla="?: f25 f47 f48"/>
              <a:gd name="f69" fmla="?: f25 f55 f54"/>
              <a:gd name="f70" fmla="?: f25 f54 f55"/>
              <a:gd name="f71" fmla="?: f26 f53 f52"/>
              <a:gd name="f72" fmla="?: f26 f59 f58"/>
              <a:gd name="f73" fmla="?: f26 f58 f59"/>
              <a:gd name="f74" fmla="?: f22 f56 f57"/>
              <a:gd name="f75" fmla="*/ f32 f18 1"/>
              <a:gd name="f76" fmla="*/ f33 f19 1"/>
              <a:gd name="f77" fmla="+- f60 0 f3"/>
              <a:gd name="f78" fmla="+- f61 0 f62"/>
              <a:gd name="f79" fmla="+- f62 0 f61"/>
              <a:gd name="f80" fmla="?: f23 f64 f63"/>
              <a:gd name="f81" fmla="?: f25 f66 f67"/>
              <a:gd name="f82" fmla="?: f26 f70 f69"/>
              <a:gd name="f83" fmla="?: f22 f72 f73"/>
              <a:gd name="f84" fmla="?: f29 f10 f78"/>
              <a:gd name="f85" fmla="?: f29 f78 f10"/>
              <a:gd name="f86" fmla="?: f28 f10 f79"/>
              <a:gd name="f87" fmla="?: f28 f79 f10"/>
              <a:gd name="f88" fmla="?: f20 f10 f84"/>
              <a:gd name="f89" fmla="?: f20 f10 f85"/>
              <a:gd name="f90" fmla="?: f30 f86 f10"/>
              <a:gd name="f91" fmla="?: f30 f87 f10"/>
              <a:gd name="f92" fmla="?: f31 f85 f10"/>
              <a:gd name="f93" fmla="?: f31 f84 f10"/>
              <a:gd name="f94" fmla="?: f21 f10 f87"/>
              <a:gd name="f95" fmla="?: f21 f10 f86"/>
              <a:gd name="f96" fmla="?: f88 f20 0"/>
              <a:gd name="f97" fmla="?: f88 f21 6280"/>
              <a:gd name="f98" fmla="?: f89 f20 0"/>
              <a:gd name="f99" fmla="?: f89 f21 15320"/>
              <a:gd name="f100" fmla="?: f90 f20 6280"/>
              <a:gd name="f101" fmla="?: f90 f21 21600"/>
              <a:gd name="f102" fmla="?: f91 f20 15320"/>
              <a:gd name="f103" fmla="?: f91 f21 21600"/>
              <a:gd name="f104" fmla="?: f92 f20 21600"/>
              <a:gd name="f105" fmla="?: f92 f21 15320"/>
              <a:gd name="f106" fmla="?: f93 f20 21600"/>
              <a:gd name="f107" fmla="?: f93 f21 6280"/>
              <a:gd name="f108" fmla="?: f94 f20 15320"/>
              <a:gd name="f109" fmla="?: f94 f21 0"/>
              <a:gd name="f110" fmla="?: f95 f20 6280"/>
              <a:gd name="f111" fmla="?: f95 f21 0"/>
            </a:gdLst>
            <a:ahLst>
              <a:ahXY gdRefX="f0" minX="f11" maxX="f12" gdRefY="f1" minY="f11" maxY="f12">
                <a:pos x="f34" y="f3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7">
                <a:pos x="f75" y="f76"/>
              </a:cxn>
            </a:cxnLst>
            <a:rect l="f36" t="f39" r="f37" b="f38"/>
            <a:pathLst>
              <a:path w="21600" h="21600">
                <a:moveTo>
                  <a:pt x="f13" y="f8"/>
                </a:moveTo>
                <a:arcTo wR="f40" hR="f41" stAng="f80" swAng="f65"/>
                <a:lnTo>
                  <a:pt x="f96" y="f97"/>
                </a:lnTo>
                <a:lnTo>
                  <a:pt x="f8" y="f14"/>
                </a:lnTo>
                <a:lnTo>
                  <a:pt x="f8" y="f15"/>
                </a:lnTo>
                <a:lnTo>
                  <a:pt x="f98" y="f99"/>
                </a:lnTo>
                <a:lnTo>
                  <a:pt x="f8" y="f16"/>
                </a:lnTo>
                <a:arcTo wR="f41" hR="f46" stAng="f81" swAng="f68"/>
                <a:lnTo>
                  <a:pt x="f100" y="f101"/>
                </a:lnTo>
                <a:lnTo>
                  <a:pt x="f14" y="f9"/>
                </a:lnTo>
                <a:lnTo>
                  <a:pt x="f15" y="f9"/>
                </a:lnTo>
                <a:lnTo>
                  <a:pt x="f102" y="f103"/>
                </a:lnTo>
                <a:lnTo>
                  <a:pt x="f16" y="f9"/>
                </a:lnTo>
                <a:arcTo wR="f46" hR="f51" stAng="f82" swAng="f71"/>
                <a:lnTo>
                  <a:pt x="f104" y="f105"/>
                </a:lnTo>
                <a:lnTo>
                  <a:pt x="f9" y="f15"/>
                </a:lnTo>
                <a:lnTo>
                  <a:pt x="f9" y="f14"/>
                </a:lnTo>
                <a:lnTo>
                  <a:pt x="f106" y="f107"/>
                </a:lnTo>
                <a:lnTo>
                  <a:pt x="f9" y="f13"/>
                </a:lnTo>
                <a:arcTo wR="f51" hR="f40" stAng="f83" swAng="f74"/>
                <a:lnTo>
                  <a:pt x="f108" y="f109"/>
                </a:lnTo>
                <a:lnTo>
                  <a:pt x="f15" y="f8"/>
                </a:lnTo>
                <a:lnTo>
                  <a:pt x="f14" y="f8"/>
                </a:lnTo>
                <a:lnTo>
                  <a:pt x="f110" y="f111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700" dirty="0">
                <a:solidFill>
                  <a:srgbClr val="000000"/>
                </a:solidFill>
                <a:latin typeface="Bradley Hand" pitchFamily="2" charset="77"/>
              </a:rPr>
              <a:t>Põhjapoolkeral </a:t>
            </a:r>
            <a:r>
              <a:rPr lang="et-EE" sz="1700" dirty="0" err="1">
                <a:solidFill>
                  <a:srgbClr val="000000"/>
                </a:solidFill>
                <a:latin typeface="Bradley Hand" pitchFamily="2" charset="77"/>
              </a:rPr>
              <a:t>jää-aeg</a:t>
            </a:r>
            <a:endParaRPr lang="en-150" sz="1700">
              <a:solidFill>
                <a:srgbClr val="000000"/>
              </a:solidFill>
              <a:latin typeface="Bradley Hand" pitchFamily="2" charset="77"/>
            </a:endParaRPr>
          </a:p>
        </p:txBody>
      </p:sp>
      <p:sp>
        <p:nvSpPr>
          <p:cNvPr id="4" name="Jutumull: ümarnurk-ristkülik 8">
            <a:extLst>
              <a:ext uri="{FF2B5EF4-FFF2-40B4-BE49-F238E27FC236}">
                <a16:creationId xmlns:a16="http://schemas.microsoft.com/office/drawing/2014/main" id="{E4A31DEF-C25E-6E3B-4BB1-B055E97F8225}"/>
              </a:ext>
            </a:extLst>
          </p:cNvPr>
          <p:cNvSpPr/>
          <p:nvPr/>
        </p:nvSpPr>
        <p:spPr>
          <a:xfrm>
            <a:off x="3966663" y="1585986"/>
            <a:ext cx="1728000" cy="1044000"/>
          </a:xfrm>
          <a:custGeom>
            <a:avLst>
              <a:gd name="f0" fmla="val 26265"/>
              <a:gd name="f1" fmla="val 20913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-2147483647"/>
              <a:gd name="f12" fmla="val 2147483647"/>
              <a:gd name="f13" fmla="val 3590"/>
              <a:gd name="f14" fmla="val 8970"/>
              <a:gd name="f15" fmla="val 12630"/>
              <a:gd name="f16" fmla="val 18010"/>
              <a:gd name="f17" fmla="+- 0 0 180"/>
              <a:gd name="f18" fmla="*/ f6 1 21600"/>
              <a:gd name="f19" fmla="*/ f7 1 21600"/>
              <a:gd name="f20" fmla="pin -2147483647 f0 2147483647"/>
              <a:gd name="f21" fmla="pin -2147483647 f1 2147483647"/>
              <a:gd name="f22" fmla="+- 0 0 f13"/>
              <a:gd name="f23" fmla="+- 3590 0 f8"/>
              <a:gd name="f24" fmla="+- 0 0 f3"/>
              <a:gd name="f25" fmla="+- 21600 0 f16"/>
              <a:gd name="f26" fmla="+- 18010 0 f9"/>
              <a:gd name="f27" fmla="*/ f17 f2 1"/>
              <a:gd name="f28" fmla="+- f20 0 10800"/>
              <a:gd name="f29" fmla="+- f21 0 10800"/>
              <a:gd name="f30" fmla="+- f21 0 21600"/>
              <a:gd name="f31" fmla="+- f20 0 21600"/>
              <a:gd name="f32" fmla="val f20"/>
              <a:gd name="f33" fmla="val f21"/>
              <a:gd name="f34" fmla="*/ f20 f18 1"/>
              <a:gd name="f35" fmla="*/ f21 f19 1"/>
              <a:gd name="f36" fmla="*/ 800 f18 1"/>
              <a:gd name="f37" fmla="*/ 20800 f18 1"/>
              <a:gd name="f38" fmla="*/ 20800 f19 1"/>
              <a:gd name="f39" fmla="*/ 800 f19 1"/>
              <a:gd name="f40" fmla="abs f22"/>
              <a:gd name="f41" fmla="abs f23"/>
              <a:gd name="f42" fmla="?: f22 f24 f3"/>
              <a:gd name="f43" fmla="?: f22 f3 f24"/>
              <a:gd name="f44" fmla="?: f22 f4 f3"/>
              <a:gd name="f45" fmla="?: f22 f3 f4"/>
              <a:gd name="f46" fmla="abs f25"/>
              <a:gd name="f47" fmla="?: f23 f24 f3"/>
              <a:gd name="f48" fmla="?: f23 f3 f24"/>
              <a:gd name="f49" fmla="?: f25 0 f2"/>
              <a:gd name="f50" fmla="?: f25 f2 0"/>
              <a:gd name="f51" fmla="abs f26"/>
              <a:gd name="f52" fmla="?: f25 f24 f3"/>
              <a:gd name="f53" fmla="?: f25 f3 f24"/>
              <a:gd name="f54" fmla="?: f25 f4 f3"/>
              <a:gd name="f55" fmla="?: f25 f3 f4"/>
              <a:gd name="f56" fmla="?: f26 f24 f3"/>
              <a:gd name="f57" fmla="?: f26 f3 f24"/>
              <a:gd name="f58" fmla="?: f22 0 f2"/>
              <a:gd name="f59" fmla="?: f22 f2 0"/>
              <a:gd name="f60" fmla="*/ f27 1 f5"/>
              <a:gd name="f61" fmla="abs f28"/>
              <a:gd name="f62" fmla="abs f29"/>
              <a:gd name="f63" fmla="?: f22 f45 f44"/>
              <a:gd name="f64" fmla="?: f22 f44 f45"/>
              <a:gd name="f65" fmla="?: f23 f43 f42"/>
              <a:gd name="f66" fmla="?: f23 f50 f49"/>
              <a:gd name="f67" fmla="?: f23 f49 f50"/>
              <a:gd name="f68" fmla="?: f25 f47 f48"/>
              <a:gd name="f69" fmla="?: f25 f55 f54"/>
              <a:gd name="f70" fmla="?: f25 f54 f55"/>
              <a:gd name="f71" fmla="?: f26 f53 f52"/>
              <a:gd name="f72" fmla="?: f26 f59 f58"/>
              <a:gd name="f73" fmla="?: f26 f58 f59"/>
              <a:gd name="f74" fmla="?: f22 f56 f57"/>
              <a:gd name="f75" fmla="*/ f32 f18 1"/>
              <a:gd name="f76" fmla="*/ f33 f19 1"/>
              <a:gd name="f77" fmla="+- f60 0 f3"/>
              <a:gd name="f78" fmla="+- f61 0 f62"/>
              <a:gd name="f79" fmla="+- f62 0 f61"/>
              <a:gd name="f80" fmla="?: f23 f64 f63"/>
              <a:gd name="f81" fmla="?: f25 f66 f67"/>
              <a:gd name="f82" fmla="?: f26 f70 f69"/>
              <a:gd name="f83" fmla="?: f22 f72 f73"/>
              <a:gd name="f84" fmla="?: f29 f10 f78"/>
              <a:gd name="f85" fmla="?: f29 f78 f10"/>
              <a:gd name="f86" fmla="?: f28 f10 f79"/>
              <a:gd name="f87" fmla="?: f28 f79 f10"/>
              <a:gd name="f88" fmla="?: f20 f10 f84"/>
              <a:gd name="f89" fmla="?: f20 f10 f85"/>
              <a:gd name="f90" fmla="?: f30 f86 f10"/>
              <a:gd name="f91" fmla="?: f30 f87 f10"/>
              <a:gd name="f92" fmla="?: f31 f85 f10"/>
              <a:gd name="f93" fmla="?: f31 f84 f10"/>
              <a:gd name="f94" fmla="?: f21 f10 f87"/>
              <a:gd name="f95" fmla="?: f21 f10 f86"/>
              <a:gd name="f96" fmla="?: f88 f20 0"/>
              <a:gd name="f97" fmla="?: f88 f21 6280"/>
              <a:gd name="f98" fmla="?: f89 f20 0"/>
              <a:gd name="f99" fmla="?: f89 f21 15320"/>
              <a:gd name="f100" fmla="?: f90 f20 6280"/>
              <a:gd name="f101" fmla="?: f90 f21 21600"/>
              <a:gd name="f102" fmla="?: f91 f20 15320"/>
              <a:gd name="f103" fmla="?: f91 f21 21600"/>
              <a:gd name="f104" fmla="?: f92 f20 21600"/>
              <a:gd name="f105" fmla="?: f92 f21 15320"/>
              <a:gd name="f106" fmla="?: f93 f20 21600"/>
              <a:gd name="f107" fmla="?: f93 f21 6280"/>
              <a:gd name="f108" fmla="?: f94 f20 15320"/>
              <a:gd name="f109" fmla="?: f94 f21 0"/>
              <a:gd name="f110" fmla="?: f95 f20 6280"/>
              <a:gd name="f111" fmla="?: f95 f21 0"/>
            </a:gdLst>
            <a:ahLst>
              <a:ahXY gdRefX="f0" minX="f11" maxX="f12" gdRefY="f1" minY="f11" maxY="f12">
                <a:pos x="f34" y="f3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7">
                <a:pos x="f75" y="f76"/>
              </a:cxn>
            </a:cxnLst>
            <a:rect l="f36" t="f39" r="f37" b="f38"/>
            <a:pathLst>
              <a:path w="21600" h="21600">
                <a:moveTo>
                  <a:pt x="f13" y="f8"/>
                </a:moveTo>
                <a:arcTo wR="f40" hR="f41" stAng="f80" swAng="f65"/>
                <a:lnTo>
                  <a:pt x="f96" y="f97"/>
                </a:lnTo>
                <a:lnTo>
                  <a:pt x="f8" y="f14"/>
                </a:lnTo>
                <a:lnTo>
                  <a:pt x="f8" y="f15"/>
                </a:lnTo>
                <a:lnTo>
                  <a:pt x="f98" y="f99"/>
                </a:lnTo>
                <a:lnTo>
                  <a:pt x="f8" y="f16"/>
                </a:lnTo>
                <a:arcTo wR="f41" hR="f46" stAng="f81" swAng="f68"/>
                <a:lnTo>
                  <a:pt x="f100" y="f101"/>
                </a:lnTo>
                <a:lnTo>
                  <a:pt x="f14" y="f9"/>
                </a:lnTo>
                <a:lnTo>
                  <a:pt x="f15" y="f9"/>
                </a:lnTo>
                <a:lnTo>
                  <a:pt x="f102" y="f103"/>
                </a:lnTo>
                <a:lnTo>
                  <a:pt x="f16" y="f9"/>
                </a:lnTo>
                <a:arcTo wR="f46" hR="f51" stAng="f82" swAng="f71"/>
                <a:lnTo>
                  <a:pt x="f104" y="f105"/>
                </a:lnTo>
                <a:lnTo>
                  <a:pt x="f9" y="f15"/>
                </a:lnTo>
                <a:lnTo>
                  <a:pt x="f9" y="f14"/>
                </a:lnTo>
                <a:lnTo>
                  <a:pt x="f106" y="f107"/>
                </a:lnTo>
                <a:lnTo>
                  <a:pt x="f9" y="f13"/>
                </a:lnTo>
                <a:arcTo wR="f51" hR="f40" stAng="f83" swAng="f74"/>
                <a:lnTo>
                  <a:pt x="f108" y="f109"/>
                </a:lnTo>
                <a:lnTo>
                  <a:pt x="f15" y="f8"/>
                </a:lnTo>
                <a:lnTo>
                  <a:pt x="f14" y="f8"/>
                </a:lnTo>
                <a:lnTo>
                  <a:pt x="f110" y="f111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700" dirty="0">
                <a:solidFill>
                  <a:srgbClr val="000000"/>
                </a:solidFill>
                <a:latin typeface="Bradley Hand" pitchFamily="2" charset="77"/>
              </a:rPr>
              <a:t>Meri tungib peale</a:t>
            </a:r>
            <a:endParaRPr lang="en-150" sz="1700">
              <a:solidFill>
                <a:srgbClr val="000000"/>
              </a:solidFill>
              <a:latin typeface="Bradley Hand" pitchFamily="2" charset="77"/>
            </a:endParaRPr>
          </a:p>
        </p:txBody>
      </p:sp>
      <p:sp>
        <p:nvSpPr>
          <p:cNvPr id="5" name="Jutumull: ümarnurk-ristkülik 9">
            <a:extLst>
              <a:ext uri="{FF2B5EF4-FFF2-40B4-BE49-F238E27FC236}">
                <a16:creationId xmlns:a16="http://schemas.microsoft.com/office/drawing/2014/main" id="{E280B257-7DF3-6974-257B-418CD6823E59}"/>
              </a:ext>
            </a:extLst>
          </p:cNvPr>
          <p:cNvSpPr/>
          <p:nvPr/>
        </p:nvSpPr>
        <p:spPr>
          <a:xfrm rot="10800000" flipV="1">
            <a:off x="132518" y="1639321"/>
            <a:ext cx="1728000" cy="1044000"/>
          </a:xfrm>
          <a:custGeom>
            <a:avLst>
              <a:gd name="f0" fmla="val -3809"/>
              <a:gd name="f1" fmla="val 20381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-2147483647"/>
              <a:gd name="f12" fmla="val 2147483647"/>
              <a:gd name="f13" fmla="val 3590"/>
              <a:gd name="f14" fmla="val 8970"/>
              <a:gd name="f15" fmla="val 12630"/>
              <a:gd name="f16" fmla="val 18010"/>
              <a:gd name="f17" fmla="+- 0 0 180"/>
              <a:gd name="f18" fmla="*/ f6 1 21600"/>
              <a:gd name="f19" fmla="*/ f7 1 21600"/>
              <a:gd name="f20" fmla="pin -2147483647 f0 2147483647"/>
              <a:gd name="f21" fmla="pin -2147483647 f1 2147483647"/>
              <a:gd name="f22" fmla="+- 0 0 f13"/>
              <a:gd name="f23" fmla="+- 3590 0 f8"/>
              <a:gd name="f24" fmla="+- 0 0 f3"/>
              <a:gd name="f25" fmla="+- 21600 0 f16"/>
              <a:gd name="f26" fmla="+- 18010 0 f9"/>
              <a:gd name="f27" fmla="*/ f17 f2 1"/>
              <a:gd name="f28" fmla="+- f20 0 10800"/>
              <a:gd name="f29" fmla="+- f21 0 10800"/>
              <a:gd name="f30" fmla="+- f21 0 21600"/>
              <a:gd name="f31" fmla="+- f20 0 21600"/>
              <a:gd name="f32" fmla="val f20"/>
              <a:gd name="f33" fmla="val f21"/>
              <a:gd name="f34" fmla="*/ f20 f18 1"/>
              <a:gd name="f35" fmla="*/ f21 f19 1"/>
              <a:gd name="f36" fmla="*/ 800 f18 1"/>
              <a:gd name="f37" fmla="*/ 20800 f18 1"/>
              <a:gd name="f38" fmla="*/ 20800 f19 1"/>
              <a:gd name="f39" fmla="*/ 800 f19 1"/>
              <a:gd name="f40" fmla="abs f22"/>
              <a:gd name="f41" fmla="abs f23"/>
              <a:gd name="f42" fmla="?: f22 f24 f3"/>
              <a:gd name="f43" fmla="?: f22 f3 f24"/>
              <a:gd name="f44" fmla="?: f22 f4 f3"/>
              <a:gd name="f45" fmla="?: f22 f3 f4"/>
              <a:gd name="f46" fmla="abs f25"/>
              <a:gd name="f47" fmla="?: f23 f24 f3"/>
              <a:gd name="f48" fmla="?: f23 f3 f24"/>
              <a:gd name="f49" fmla="?: f25 0 f2"/>
              <a:gd name="f50" fmla="?: f25 f2 0"/>
              <a:gd name="f51" fmla="abs f26"/>
              <a:gd name="f52" fmla="?: f25 f24 f3"/>
              <a:gd name="f53" fmla="?: f25 f3 f24"/>
              <a:gd name="f54" fmla="?: f25 f4 f3"/>
              <a:gd name="f55" fmla="?: f25 f3 f4"/>
              <a:gd name="f56" fmla="?: f26 f24 f3"/>
              <a:gd name="f57" fmla="?: f26 f3 f24"/>
              <a:gd name="f58" fmla="?: f22 0 f2"/>
              <a:gd name="f59" fmla="?: f22 f2 0"/>
              <a:gd name="f60" fmla="*/ f27 1 f5"/>
              <a:gd name="f61" fmla="abs f28"/>
              <a:gd name="f62" fmla="abs f29"/>
              <a:gd name="f63" fmla="?: f22 f45 f44"/>
              <a:gd name="f64" fmla="?: f22 f44 f45"/>
              <a:gd name="f65" fmla="?: f23 f43 f42"/>
              <a:gd name="f66" fmla="?: f23 f50 f49"/>
              <a:gd name="f67" fmla="?: f23 f49 f50"/>
              <a:gd name="f68" fmla="?: f25 f47 f48"/>
              <a:gd name="f69" fmla="?: f25 f55 f54"/>
              <a:gd name="f70" fmla="?: f25 f54 f55"/>
              <a:gd name="f71" fmla="?: f26 f53 f52"/>
              <a:gd name="f72" fmla="?: f26 f59 f58"/>
              <a:gd name="f73" fmla="?: f26 f58 f59"/>
              <a:gd name="f74" fmla="?: f22 f56 f57"/>
              <a:gd name="f75" fmla="*/ f32 f18 1"/>
              <a:gd name="f76" fmla="*/ f33 f19 1"/>
              <a:gd name="f77" fmla="+- f60 0 f3"/>
              <a:gd name="f78" fmla="+- f61 0 f62"/>
              <a:gd name="f79" fmla="+- f62 0 f61"/>
              <a:gd name="f80" fmla="?: f23 f64 f63"/>
              <a:gd name="f81" fmla="?: f25 f66 f67"/>
              <a:gd name="f82" fmla="?: f26 f70 f69"/>
              <a:gd name="f83" fmla="?: f22 f72 f73"/>
              <a:gd name="f84" fmla="?: f29 f10 f78"/>
              <a:gd name="f85" fmla="?: f29 f78 f10"/>
              <a:gd name="f86" fmla="?: f28 f10 f79"/>
              <a:gd name="f87" fmla="?: f28 f79 f10"/>
              <a:gd name="f88" fmla="?: f20 f10 f84"/>
              <a:gd name="f89" fmla="?: f20 f10 f85"/>
              <a:gd name="f90" fmla="?: f30 f86 f10"/>
              <a:gd name="f91" fmla="?: f30 f87 f10"/>
              <a:gd name="f92" fmla="?: f31 f85 f10"/>
              <a:gd name="f93" fmla="?: f31 f84 f10"/>
              <a:gd name="f94" fmla="?: f21 f10 f87"/>
              <a:gd name="f95" fmla="?: f21 f10 f86"/>
              <a:gd name="f96" fmla="?: f88 f20 0"/>
              <a:gd name="f97" fmla="?: f88 f21 6280"/>
              <a:gd name="f98" fmla="?: f89 f20 0"/>
              <a:gd name="f99" fmla="?: f89 f21 15320"/>
              <a:gd name="f100" fmla="?: f90 f20 6280"/>
              <a:gd name="f101" fmla="?: f90 f21 21600"/>
              <a:gd name="f102" fmla="?: f91 f20 15320"/>
              <a:gd name="f103" fmla="?: f91 f21 21600"/>
              <a:gd name="f104" fmla="?: f92 f20 21600"/>
              <a:gd name="f105" fmla="?: f92 f21 15320"/>
              <a:gd name="f106" fmla="?: f93 f20 21600"/>
              <a:gd name="f107" fmla="?: f93 f21 6280"/>
              <a:gd name="f108" fmla="?: f94 f20 15320"/>
              <a:gd name="f109" fmla="?: f94 f21 0"/>
              <a:gd name="f110" fmla="?: f95 f20 6280"/>
              <a:gd name="f111" fmla="?: f95 f21 0"/>
            </a:gdLst>
            <a:ahLst>
              <a:ahXY gdRefX="f0" minX="f11" maxX="f12" gdRefY="f1" minY="f11" maxY="f12">
                <a:pos x="f34" y="f3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7">
                <a:pos x="f75" y="f76"/>
              </a:cxn>
            </a:cxnLst>
            <a:rect l="f36" t="f39" r="f37" b="f38"/>
            <a:pathLst>
              <a:path w="21600" h="21600">
                <a:moveTo>
                  <a:pt x="f13" y="f8"/>
                </a:moveTo>
                <a:arcTo wR="f40" hR="f41" stAng="f80" swAng="f65"/>
                <a:lnTo>
                  <a:pt x="f96" y="f97"/>
                </a:lnTo>
                <a:lnTo>
                  <a:pt x="f8" y="f14"/>
                </a:lnTo>
                <a:lnTo>
                  <a:pt x="f8" y="f15"/>
                </a:lnTo>
                <a:lnTo>
                  <a:pt x="f98" y="f99"/>
                </a:lnTo>
                <a:lnTo>
                  <a:pt x="f8" y="f16"/>
                </a:lnTo>
                <a:arcTo wR="f41" hR="f46" stAng="f81" swAng="f68"/>
                <a:lnTo>
                  <a:pt x="f100" y="f101"/>
                </a:lnTo>
                <a:lnTo>
                  <a:pt x="f14" y="f9"/>
                </a:lnTo>
                <a:lnTo>
                  <a:pt x="f15" y="f9"/>
                </a:lnTo>
                <a:lnTo>
                  <a:pt x="f102" y="f103"/>
                </a:lnTo>
                <a:lnTo>
                  <a:pt x="f16" y="f9"/>
                </a:lnTo>
                <a:arcTo wR="f46" hR="f51" stAng="f82" swAng="f71"/>
                <a:lnTo>
                  <a:pt x="f104" y="f105"/>
                </a:lnTo>
                <a:lnTo>
                  <a:pt x="f9" y="f15"/>
                </a:lnTo>
                <a:lnTo>
                  <a:pt x="f9" y="f14"/>
                </a:lnTo>
                <a:lnTo>
                  <a:pt x="f106" y="f107"/>
                </a:lnTo>
                <a:lnTo>
                  <a:pt x="f9" y="f13"/>
                </a:lnTo>
                <a:arcTo wR="f51" hR="f40" stAng="f83" swAng="f74"/>
                <a:lnTo>
                  <a:pt x="f108" y="f109"/>
                </a:lnTo>
                <a:lnTo>
                  <a:pt x="f15" y="f8"/>
                </a:lnTo>
                <a:lnTo>
                  <a:pt x="f14" y="f8"/>
                </a:lnTo>
                <a:lnTo>
                  <a:pt x="f110" y="f111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700" dirty="0">
                <a:solidFill>
                  <a:srgbClr val="000000"/>
                </a:solidFill>
                <a:latin typeface="Bradley Hand" pitchFamily="2" charset="77"/>
              </a:rPr>
              <a:t>Mägedest saab suur tasandik</a:t>
            </a:r>
            <a:endParaRPr lang="en-150" sz="1700">
              <a:solidFill>
                <a:srgbClr val="000000"/>
              </a:solidFill>
              <a:latin typeface="Bradley Hand" pitchFamily="2" charset="77"/>
            </a:endParaRPr>
          </a:p>
        </p:txBody>
      </p:sp>
      <p:sp>
        <p:nvSpPr>
          <p:cNvPr id="6" name="Vooskeemikujund &quot;vahelduvprotsess&quot; 1">
            <a:extLst>
              <a:ext uri="{FF2B5EF4-FFF2-40B4-BE49-F238E27FC236}">
                <a16:creationId xmlns:a16="http://schemas.microsoft.com/office/drawing/2014/main" id="{60A64CBE-02FB-0192-5AAF-385DA4B1B5D2}"/>
              </a:ext>
            </a:extLst>
          </p:cNvPr>
          <p:cNvSpPr/>
          <p:nvPr/>
        </p:nvSpPr>
        <p:spPr>
          <a:xfrm>
            <a:off x="158776" y="3953710"/>
            <a:ext cx="1511996" cy="899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val f6"/>
              <a:gd name="f11" fmla="?: f7 f3 1"/>
              <a:gd name="f12" fmla="?: f8 f4 1"/>
              <a:gd name="f13" fmla="?: f9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10 f18 1"/>
              <a:gd name="f24" fmla="+- f22 0 f10"/>
              <a:gd name="f25" fmla="+- f21 0 f10"/>
              <a:gd name="f26" fmla="*/ f21 f18 1"/>
              <a:gd name="f27" fmla="*/ f22 f18 1"/>
              <a:gd name="f28" fmla="min f25 f24"/>
              <a:gd name="f29" fmla="*/ f28 1 6"/>
              <a:gd name="f30" fmla="+- f21 0 f29"/>
              <a:gd name="f31" fmla="+- f22 0 f29"/>
              <a:gd name="f32" fmla="*/ f29 29289 1"/>
              <a:gd name="f33" fmla="*/ f29 f18 1"/>
              <a:gd name="f34" fmla="*/ f32 1 100000"/>
              <a:gd name="f35" fmla="*/ f30 f18 1"/>
              <a:gd name="f36" fmla="*/ f31 f18 1"/>
              <a:gd name="f37" fmla="+- f21 0 f34"/>
              <a:gd name="f38" fmla="+- f22 0 f34"/>
              <a:gd name="f39" fmla="*/ f34 f18 1"/>
              <a:gd name="f40" fmla="*/ f37 f18 1"/>
              <a:gd name="f41" fmla="*/ f38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9" t="f39" r="f40" b="f41"/>
            <a:pathLst>
              <a:path>
                <a:moveTo>
                  <a:pt x="f23" y="f33"/>
                </a:moveTo>
                <a:arcTo wR="f33" hR="f33" stAng="f0" swAng="f1"/>
                <a:lnTo>
                  <a:pt x="f35" y="f23"/>
                </a:lnTo>
                <a:arcTo wR="f33" hR="f33" stAng="f2" swAng="f1"/>
                <a:lnTo>
                  <a:pt x="f26" y="f36"/>
                </a:lnTo>
                <a:arcTo wR="f33" hR="f33" stAng="f6" swAng="f1"/>
                <a:lnTo>
                  <a:pt x="f33" y="f27"/>
                </a:lnTo>
                <a:arcTo wR="f33" hR="f33" stAng="f1" swAng="f1"/>
                <a:close/>
              </a:path>
            </a:pathLst>
          </a:custGeom>
          <a:blipFill>
            <a:blip r:embed="rId2">
              <a:alphaModFix/>
            </a:blip>
            <a:stretch>
              <a:fillRect/>
            </a:stretch>
          </a:blipFill>
          <a:ln w="9528" cap="flat">
            <a:solidFill>
              <a:srgbClr val="000000"/>
            </a:solidFill>
            <a:prstDash val="solid"/>
            <a:round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150" sz="1800" b="0" i="0" u="none" strike="noStrike" kern="1200" cap="none" spc="0" baseline="0">
              <a:solidFill>
                <a:srgbClr val="000000"/>
              </a:solidFill>
              <a:uFillTx/>
              <a:latin typeface="Corbel"/>
            </a:endParaRPr>
          </a:p>
        </p:txBody>
      </p:sp>
      <p:sp>
        <p:nvSpPr>
          <p:cNvPr id="7" name="Vooskeemikujund &quot;vahelduvprotsess&quot; 5">
            <a:extLst>
              <a:ext uri="{FF2B5EF4-FFF2-40B4-BE49-F238E27FC236}">
                <a16:creationId xmlns:a16="http://schemas.microsoft.com/office/drawing/2014/main" id="{7F3544D8-6EC4-6F51-370A-116C3077BF6F}"/>
              </a:ext>
            </a:extLst>
          </p:cNvPr>
          <p:cNvSpPr/>
          <p:nvPr/>
        </p:nvSpPr>
        <p:spPr>
          <a:xfrm>
            <a:off x="2186985" y="2179798"/>
            <a:ext cx="1511996" cy="899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val f6"/>
              <a:gd name="f11" fmla="?: f7 f3 1"/>
              <a:gd name="f12" fmla="?: f8 f4 1"/>
              <a:gd name="f13" fmla="?: f9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10 f18 1"/>
              <a:gd name="f24" fmla="+- f22 0 f10"/>
              <a:gd name="f25" fmla="+- f21 0 f10"/>
              <a:gd name="f26" fmla="*/ f21 f18 1"/>
              <a:gd name="f27" fmla="*/ f22 f18 1"/>
              <a:gd name="f28" fmla="min f25 f24"/>
              <a:gd name="f29" fmla="*/ f28 1 6"/>
              <a:gd name="f30" fmla="+- f21 0 f29"/>
              <a:gd name="f31" fmla="+- f22 0 f29"/>
              <a:gd name="f32" fmla="*/ f29 29289 1"/>
              <a:gd name="f33" fmla="*/ f29 f18 1"/>
              <a:gd name="f34" fmla="*/ f32 1 100000"/>
              <a:gd name="f35" fmla="*/ f30 f18 1"/>
              <a:gd name="f36" fmla="*/ f31 f18 1"/>
              <a:gd name="f37" fmla="+- f21 0 f34"/>
              <a:gd name="f38" fmla="+- f22 0 f34"/>
              <a:gd name="f39" fmla="*/ f34 f18 1"/>
              <a:gd name="f40" fmla="*/ f37 f18 1"/>
              <a:gd name="f41" fmla="*/ f38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9" t="f39" r="f40" b="f41"/>
            <a:pathLst>
              <a:path>
                <a:moveTo>
                  <a:pt x="f23" y="f33"/>
                </a:moveTo>
                <a:arcTo wR="f33" hR="f33" stAng="f0" swAng="f1"/>
                <a:lnTo>
                  <a:pt x="f35" y="f23"/>
                </a:lnTo>
                <a:arcTo wR="f33" hR="f33" stAng="f2" swAng="f1"/>
                <a:lnTo>
                  <a:pt x="f26" y="f36"/>
                </a:lnTo>
                <a:arcTo wR="f33" hR="f33" stAng="f6" swAng="f1"/>
                <a:lnTo>
                  <a:pt x="f33" y="f27"/>
                </a:lnTo>
                <a:arcTo wR="f33" hR="f33" stAng="f1" swAng="f1"/>
                <a:close/>
              </a:path>
            </a:pathLst>
          </a:custGeom>
          <a:blipFill>
            <a:blip r:embed="rId3">
              <a:alphaModFix/>
            </a:blip>
            <a:stretch>
              <a:fillRect/>
            </a:stretch>
          </a:blipFill>
          <a:ln w="9528" cap="flat">
            <a:solidFill>
              <a:srgbClr val="000000"/>
            </a:solidFill>
            <a:prstDash val="solid"/>
            <a:round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150" sz="1800" b="0" i="0" u="none" strike="noStrike" kern="1200" cap="none" spc="0" baseline="0">
              <a:solidFill>
                <a:srgbClr val="000000"/>
              </a:solidFill>
              <a:uFillTx/>
              <a:latin typeface="Corbel"/>
            </a:endParaRPr>
          </a:p>
        </p:txBody>
      </p:sp>
      <p:sp>
        <p:nvSpPr>
          <p:cNvPr id="8" name="Vooskeemikujund &quot;vahelduvprotsess&quot; 3">
            <a:extLst>
              <a:ext uri="{FF2B5EF4-FFF2-40B4-BE49-F238E27FC236}">
                <a16:creationId xmlns:a16="http://schemas.microsoft.com/office/drawing/2014/main" id="{B1402C2F-768B-7D15-898D-0A991E4D0D67}"/>
              </a:ext>
            </a:extLst>
          </p:cNvPr>
          <p:cNvSpPr/>
          <p:nvPr/>
        </p:nvSpPr>
        <p:spPr>
          <a:xfrm>
            <a:off x="6096000" y="2193093"/>
            <a:ext cx="1511996" cy="899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val f6"/>
              <a:gd name="f11" fmla="?: f7 f3 1"/>
              <a:gd name="f12" fmla="?: f8 f4 1"/>
              <a:gd name="f13" fmla="?: f9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10 f18 1"/>
              <a:gd name="f24" fmla="+- f22 0 f10"/>
              <a:gd name="f25" fmla="+- f21 0 f10"/>
              <a:gd name="f26" fmla="*/ f21 f18 1"/>
              <a:gd name="f27" fmla="*/ f22 f18 1"/>
              <a:gd name="f28" fmla="min f25 f24"/>
              <a:gd name="f29" fmla="*/ f28 1 6"/>
              <a:gd name="f30" fmla="+- f21 0 f29"/>
              <a:gd name="f31" fmla="+- f22 0 f29"/>
              <a:gd name="f32" fmla="*/ f29 29289 1"/>
              <a:gd name="f33" fmla="*/ f29 f18 1"/>
              <a:gd name="f34" fmla="*/ f32 1 100000"/>
              <a:gd name="f35" fmla="*/ f30 f18 1"/>
              <a:gd name="f36" fmla="*/ f31 f18 1"/>
              <a:gd name="f37" fmla="+- f21 0 f34"/>
              <a:gd name="f38" fmla="+- f22 0 f34"/>
              <a:gd name="f39" fmla="*/ f34 f18 1"/>
              <a:gd name="f40" fmla="*/ f37 f18 1"/>
              <a:gd name="f41" fmla="*/ f38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9" t="f39" r="f40" b="f41"/>
            <a:pathLst>
              <a:path>
                <a:moveTo>
                  <a:pt x="f23" y="f33"/>
                </a:moveTo>
                <a:arcTo wR="f33" hR="f33" stAng="f0" swAng="f1"/>
                <a:lnTo>
                  <a:pt x="f35" y="f23"/>
                </a:lnTo>
                <a:arcTo wR="f33" hR="f33" stAng="f2" swAng="f1"/>
                <a:lnTo>
                  <a:pt x="f26" y="f36"/>
                </a:lnTo>
                <a:arcTo wR="f33" hR="f33" stAng="f6" swAng="f1"/>
                <a:lnTo>
                  <a:pt x="f33" y="f27"/>
                </a:lnTo>
                <a:arcTo wR="f33" hR="f33" stAng="f1" swAng="f1"/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8" cap="flat">
            <a:solidFill>
              <a:srgbClr val="000000"/>
            </a:solidFill>
            <a:prstDash val="solid"/>
            <a:round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150" sz="1800" b="0" i="0" u="none" strike="noStrike" kern="1200" cap="none" spc="0" baseline="0">
              <a:solidFill>
                <a:srgbClr val="000000"/>
              </a:solidFill>
              <a:uFillTx/>
              <a:latin typeface="Corbel"/>
            </a:endParaRPr>
          </a:p>
        </p:txBody>
      </p:sp>
      <p:sp>
        <p:nvSpPr>
          <p:cNvPr id="9" name="Vooskeemikujund &quot;vahelduvprotsess&quot; 2">
            <a:extLst>
              <a:ext uri="{FF2B5EF4-FFF2-40B4-BE49-F238E27FC236}">
                <a16:creationId xmlns:a16="http://schemas.microsoft.com/office/drawing/2014/main" id="{062AE190-E5AA-C3B1-E495-6E9BE403C89F}"/>
              </a:ext>
            </a:extLst>
          </p:cNvPr>
          <p:cNvSpPr/>
          <p:nvPr/>
        </p:nvSpPr>
        <p:spPr>
          <a:xfrm>
            <a:off x="4114132" y="4011427"/>
            <a:ext cx="1511996" cy="899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val f6"/>
              <a:gd name="f11" fmla="?: f7 f3 1"/>
              <a:gd name="f12" fmla="?: f8 f4 1"/>
              <a:gd name="f13" fmla="?: f9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10 f18 1"/>
              <a:gd name="f24" fmla="+- f22 0 f10"/>
              <a:gd name="f25" fmla="+- f21 0 f10"/>
              <a:gd name="f26" fmla="*/ f21 f18 1"/>
              <a:gd name="f27" fmla="*/ f22 f18 1"/>
              <a:gd name="f28" fmla="min f25 f24"/>
              <a:gd name="f29" fmla="*/ f28 1 6"/>
              <a:gd name="f30" fmla="+- f21 0 f29"/>
              <a:gd name="f31" fmla="+- f22 0 f29"/>
              <a:gd name="f32" fmla="*/ f29 29289 1"/>
              <a:gd name="f33" fmla="*/ f29 f18 1"/>
              <a:gd name="f34" fmla="*/ f32 1 100000"/>
              <a:gd name="f35" fmla="*/ f30 f18 1"/>
              <a:gd name="f36" fmla="*/ f31 f18 1"/>
              <a:gd name="f37" fmla="+- f21 0 f34"/>
              <a:gd name="f38" fmla="+- f22 0 f34"/>
              <a:gd name="f39" fmla="*/ f34 f18 1"/>
              <a:gd name="f40" fmla="*/ f37 f18 1"/>
              <a:gd name="f41" fmla="*/ f38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9" t="f39" r="f40" b="f41"/>
            <a:pathLst>
              <a:path>
                <a:moveTo>
                  <a:pt x="f23" y="f33"/>
                </a:moveTo>
                <a:arcTo wR="f33" hR="f33" stAng="f0" swAng="f1"/>
                <a:lnTo>
                  <a:pt x="f35" y="f23"/>
                </a:lnTo>
                <a:arcTo wR="f33" hR="f33" stAng="f2" swAng="f1"/>
                <a:lnTo>
                  <a:pt x="f26" y="f36"/>
                </a:lnTo>
                <a:arcTo wR="f33" hR="f33" stAng="f6" swAng="f1"/>
                <a:lnTo>
                  <a:pt x="f33" y="f27"/>
                </a:lnTo>
                <a:arcTo wR="f33" hR="f33" stAng="f1" swAng="f1"/>
                <a:close/>
              </a:path>
            </a:pathLst>
          </a:custGeom>
          <a:blipFill>
            <a:blip r:embed="rId5">
              <a:alphaModFix/>
            </a:blip>
            <a:stretch>
              <a:fillRect/>
            </a:stretch>
          </a:blipFill>
          <a:ln w="9528" cap="flat">
            <a:solidFill>
              <a:srgbClr val="000000"/>
            </a:solidFill>
            <a:prstDash val="solid"/>
            <a:round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150" sz="1800" b="0" i="0" u="none" strike="noStrike" kern="1200" cap="none" spc="0" baseline="0">
              <a:solidFill>
                <a:srgbClr val="000000"/>
              </a:solidFill>
              <a:uFillTx/>
              <a:latin typeface="Corbel"/>
            </a:endParaRPr>
          </a:p>
        </p:txBody>
      </p:sp>
      <p:sp>
        <p:nvSpPr>
          <p:cNvPr id="10" name="Vooskeemikujund &quot;vahelduvprotsess&quot; 24">
            <a:extLst>
              <a:ext uri="{FF2B5EF4-FFF2-40B4-BE49-F238E27FC236}">
                <a16:creationId xmlns:a16="http://schemas.microsoft.com/office/drawing/2014/main" id="{DC558394-1E19-903B-47D7-CD5C8E6A8AAE}"/>
              </a:ext>
            </a:extLst>
          </p:cNvPr>
          <p:cNvSpPr/>
          <p:nvPr/>
        </p:nvSpPr>
        <p:spPr>
          <a:xfrm>
            <a:off x="8353629" y="3916612"/>
            <a:ext cx="1511996" cy="899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val f6"/>
              <a:gd name="f11" fmla="?: f7 f3 1"/>
              <a:gd name="f12" fmla="?: f8 f4 1"/>
              <a:gd name="f13" fmla="?: f9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10 f18 1"/>
              <a:gd name="f24" fmla="+- f22 0 f10"/>
              <a:gd name="f25" fmla="+- f21 0 f10"/>
              <a:gd name="f26" fmla="*/ f21 f18 1"/>
              <a:gd name="f27" fmla="*/ f22 f18 1"/>
              <a:gd name="f28" fmla="min f25 f24"/>
              <a:gd name="f29" fmla="*/ f28 1 6"/>
              <a:gd name="f30" fmla="+- f21 0 f29"/>
              <a:gd name="f31" fmla="+- f22 0 f29"/>
              <a:gd name="f32" fmla="*/ f29 29289 1"/>
              <a:gd name="f33" fmla="*/ f29 f18 1"/>
              <a:gd name="f34" fmla="*/ f32 1 100000"/>
              <a:gd name="f35" fmla="*/ f30 f18 1"/>
              <a:gd name="f36" fmla="*/ f31 f18 1"/>
              <a:gd name="f37" fmla="+- f21 0 f34"/>
              <a:gd name="f38" fmla="+- f22 0 f34"/>
              <a:gd name="f39" fmla="*/ f34 f18 1"/>
              <a:gd name="f40" fmla="*/ f37 f18 1"/>
              <a:gd name="f41" fmla="*/ f38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9" t="f39" r="f40" b="f41"/>
            <a:pathLst>
              <a:path>
                <a:moveTo>
                  <a:pt x="f23" y="f33"/>
                </a:moveTo>
                <a:arcTo wR="f33" hR="f33" stAng="f0" swAng="f1"/>
                <a:lnTo>
                  <a:pt x="f35" y="f23"/>
                </a:lnTo>
                <a:arcTo wR="f33" hR="f33" stAng="f2" swAng="f1"/>
                <a:lnTo>
                  <a:pt x="f26" y="f36"/>
                </a:lnTo>
                <a:arcTo wR="f33" hR="f33" stAng="f6" swAng="f1"/>
                <a:lnTo>
                  <a:pt x="f33" y="f27"/>
                </a:lnTo>
                <a:arcTo wR="f33" hR="f33" stAng="f1" swAng="f1"/>
                <a:close/>
              </a:path>
            </a:pathLst>
          </a:custGeom>
          <a:blipFill>
            <a:blip r:embed="rId6">
              <a:alphaModFix/>
            </a:blip>
            <a:stretch>
              <a:fillRect/>
            </a:stretch>
          </a:blipFill>
          <a:ln w="9528" cap="flat">
            <a:solidFill>
              <a:srgbClr val="000000"/>
            </a:solidFill>
            <a:prstDash val="solid"/>
            <a:round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150" sz="1800" b="0" i="0" u="none" strike="noStrike" kern="1200" cap="none" spc="0" baseline="0">
              <a:solidFill>
                <a:srgbClr val="000000"/>
              </a:solidFill>
              <a:uFillTx/>
              <a:latin typeface="Corbel"/>
            </a:endParaRPr>
          </a:p>
        </p:txBody>
      </p:sp>
      <p:sp>
        <p:nvSpPr>
          <p:cNvPr id="11" name="Vooskeemikujund &quot;vahelduvprotsess&quot; 4">
            <a:extLst>
              <a:ext uri="{FF2B5EF4-FFF2-40B4-BE49-F238E27FC236}">
                <a16:creationId xmlns:a16="http://schemas.microsoft.com/office/drawing/2014/main" id="{6F392F20-176B-BEAA-E817-7A867AB04D64}"/>
              </a:ext>
            </a:extLst>
          </p:cNvPr>
          <p:cNvSpPr/>
          <p:nvPr/>
        </p:nvSpPr>
        <p:spPr>
          <a:xfrm>
            <a:off x="10471605" y="2148251"/>
            <a:ext cx="1511996" cy="899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val f6"/>
              <a:gd name="f11" fmla="?: f7 f3 1"/>
              <a:gd name="f12" fmla="?: f8 f4 1"/>
              <a:gd name="f13" fmla="?: f9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10 f18 1"/>
              <a:gd name="f24" fmla="+- f22 0 f10"/>
              <a:gd name="f25" fmla="+- f21 0 f10"/>
              <a:gd name="f26" fmla="*/ f21 f18 1"/>
              <a:gd name="f27" fmla="*/ f22 f18 1"/>
              <a:gd name="f28" fmla="min f25 f24"/>
              <a:gd name="f29" fmla="*/ f28 1 6"/>
              <a:gd name="f30" fmla="+- f21 0 f29"/>
              <a:gd name="f31" fmla="+- f22 0 f29"/>
              <a:gd name="f32" fmla="*/ f29 29289 1"/>
              <a:gd name="f33" fmla="*/ f29 f18 1"/>
              <a:gd name="f34" fmla="*/ f32 1 100000"/>
              <a:gd name="f35" fmla="*/ f30 f18 1"/>
              <a:gd name="f36" fmla="*/ f31 f18 1"/>
              <a:gd name="f37" fmla="+- f21 0 f34"/>
              <a:gd name="f38" fmla="+- f22 0 f34"/>
              <a:gd name="f39" fmla="*/ f34 f18 1"/>
              <a:gd name="f40" fmla="*/ f37 f18 1"/>
              <a:gd name="f41" fmla="*/ f38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9" t="f39" r="f40" b="f41"/>
            <a:pathLst>
              <a:path>
                <a:moveTo>
                  <a:pt x="f23" y="f33"/>
                </a:moveTo>
                <a:arcTo wR="f33" hR="f33" stAng="f0" swAng="f1"/>
                <a:lnTo>
                  <a:pt x="f35" y="f23"/>
                </a:lnTo>
                <a:arcTo wR="f33" hR="f33" stAng="f2" swAng="f1"/>
                <a:lnTo>
                  <a:pt x="f26" y="f36"/>
                </a:lnTo>
                <a:arcTo wR="f33" hR="f33" stAng="f6" swAng="f1"/>
                <a:lnTo>
                  <a:pt x="f33" y="f27"/>
                </a:lnTo>
                <a:arcTo wR="f33" hR="f33" stAng="f1" swAng="f1"/>
                <a:close/>
              </a:path>
            </a:pathLst>
          </a:custGeom>
          <a:blipFill>
            <a:blip r:embed="rId7">
              <a:alphaModFix/>
            </a:blip>
            <a:stretch>
              <a:fillRect/>
            </a:stretch>
          </a:blipFill>
          <a:ln w="9528" cap="flat">
            <a:solidFill>
              <a:srgbClr val="000000"/>
            </a:solidFill>
            <a:prstDash val="solid"/>
            <a:round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150" sz="1800" b="0" i="0" u="none" strike="noStrike" kern="1200" cap="none" spc="0" baseline="0">
              <a:solidFill>
                <a:srgbClr val="000000"/>
              </a:solidFill>
              <a:uFillTx/>
              <a:latin typeface="Corbel"/>
            </a:endParaRPr>
          </a:p>
        </p:txBody>
      </p:sp>
      <p:sp>
        <p:nvSpPr>
          <p:cNvPr id="12" name="Jutumull: ümarnurk-ristkülik 10">
            <a:extLst>
              <a:ext uri="{FF2B5EF4-FFF2-40B4-BE49-F238E27FC236}">
                <a16:creationId xmlns:a16="http://schemas.microsoft.com/office/drawing/2014/main" id="{295F4E89-FB22-C64F-9655-22CAFBC414C3}"/>
              </a:ext>
            </a:extLst>
          </p:cNvPr>
          <p:cNvSpPr/>
          <p:nvPr/>
        </p:nvSpPr>
        <p:spPr>
          <a:xfrm>
            <a:off x="6096000" y="4452134"/>
            <a:ext cx="1728000" cy="1044000"/>
          </a:xfrm>
          <a:custGeom>
            <a:avLst>
              <a:gd name="f0" fmla="val -5420"/>
              <a:gd name="f1" fmla="val 851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-2147483647"/>
              <a:gd name="f12" fmla="val 2147483647"/>
              <a:gd name="f13" fmla="val 3590"/>
              <a:gd name="f14" fmla="val 8970"/>
              <a:gd name="f15" fmla="val 12630"/>
              <a:gd name="f16" fmla="val 18010"/>
              <a:gd name="f17" fmla="+- 0 0 180"/>
              <a:gd name="f18" fmla="*/ f6 1 21600"/>
              <a:gd name="f19" fmla="*/ f7 1 21600"/>
              <a:gd name="f20" fmla="pin -2147483647 f0 2147483647"/>
              <a:gd name="f21" fmla="pin -2147483647 f1 2147483647"/>
              <a:gd name="f22" fmla="+- 0 0 f13"/>
              <a:gd name="f23" fmla="+- 3590 0 f8"/>
              <a:gd name="f24" fmla="+- 0 0 f3"/>
              <a:gd name="f25" fmla="+- 21600 0 f16"/>
              <a:gd name="f26" fmla="+- 18010 0 f9"/>
              <a:gd name="f27" fmla="*/ f17 f2 1"/>
              <a:gd name="f28" fmla="+- f20 0 10800"/>
              <a:gd name="f29" fmla="+- f21 0 10800"/>
              <a:gd name="f30" fmla="+- f21 0 21600"/>
              <a:gd name="f31" fmla="+- f20 0 21600"/>
              <a:gd name="f32" fmla="val f20"/>
              <a:gd name="f33" fmla="val f21"/>
              <a:gd name="f34" fmla="*/ f20 f18 1"/>
              <a:gd name="f35" fmla="*/ f21 f19 1"/>
              <a:gd name="f36" fmla="*/ 800 f18 1"/>
              <a:gd name="f37" fmla="*/ 20800 f18 1"/>
              <a:gd name="f38" fmla="*/ 20800 f19 1"/>
              <a:gd name="f39" fmla="*/ 800 f19 1"/>
              <a:gd name="f40" fmla="abs f22"/>
              <a:gd name="f41" fmla="abs f23"/>
              <a:gd name="f42" fmla="?: f22 f24 f3"/>
              <a:gd name="f43" fmla="?: f22 f3 f24"/>
              <a:gd name="f44" fmla="?: f22 f4 f3"/>
              <a:gd name="f45" fmla="?: f22 f3 f4"/>
              <a:gd name="f46" fmla="abs f25"/>
              <a:gd name="f47" fmla="?: f23 f24 f3"/>
              <a:gd name="f48" fmla="?: f23 f3 f24"/>
              <a:gd name="f49" fmla="?: f25 0 f2"/>
              <a:gd name="f50" fmla="?: f25 f2 0"/>
              <a:gd name="f51" fmla="abs f26"/>
              <a:gd name="f52" fmla="?: f25 f24 f3"/>
              <a:gd name="f53" fmla="?: f25 f3 f24"/>
              <a:gd name="f54" fmla="?: f25 f4 f3"/>
              <a:gd name="f55" fmla="?: f25 f3 f4"/>
              <a:gd name="f56" fmla="?: f26 f24 f3"/>
              <a:gd name="f57" fmla="?: f26 f3 f24"/>
              <a:gd name="f58" fmla="?: f22 0 f2"/>
              <a:gd name="f59" fmla="?: f22 f2 0"/>
              <a:gd name="f60" fmla="*/ f27 1 f5"/>
              <a:gd name="f61" fmla="abs f28"/>
              <a:gd name="f62" fmla="abs f29"/>
              <a:gd name="f63" fmla="?: f22 f45 f44"/>
              <a:gd name="f64" fmla="?: f22 f44 f45"/>
              <a:gd name="f65" fmla="?: f23 f43 f42"/>
              <a:gd name="f66" fmla="?: f23 f50 f49"/>
              <a:gd name="f67" fmla="?: f23 f49 f50"/>
              <a:gd name="f68" fmla="?: f25 f47 f48"/>
              <a:gd name="f69" fmla="?: f25 f55 f54"/>
              <a:gd name="f70" fmla="?: f25 f54 f55"/>
              <a:gd name="f71" fmla="?: f26 f53 f52"/>
              <a:gd name="f72" fmla="?: f26 f59 f58"/>
              <a:gd name="f73" fmla="?: f26 f58 f59"/>
              <a:gd name="f74" fmla="?: f22 f56 f57"/>
              <a:gd name="f75" fmla="*/ f32 f18 1"/>
              <a:gd name="f76" fmla="*/ f33 f19 1"/>
              <a:gd name="f77" fmla="+- f60 0 f3"/>
              <a:gd name="f78" fmla="+- f61 0 f62"/>
              <a:gd name="f79" fmla="+- f62 0 f61"/>
              <a:gd name="f80" fmla="?: f23 f64 f63"/>
              <a:gd name="f81" fmla="?: f25 f66 f67"/>
              <a:gd name="f82" fmla="?: f26 f70 f69"/>
              <a:gd name="f83" fmla="?: f22 f72 f73"/>
              <a:gd name="f84" fmla="?: f29 f10 f78"/>
              <a:gd name="f85" fmla="?: f29 f78 f10"/>
              <a:gd name="f86" fmla="?: f28 f10 f79"/>
              <a:gd name="f87" fmla="?: f28 f79 f10"/>
              <a:gd name="f88" fmla="?: f20 f10 f84"/>
              <a:gd name="f89" fmla="?: f20 f10 f85"/>
              <a:gd name="f90" fmla="?: f30 f86 f10"/>
              <a:gd name="f91" fmla="?: f30 f87 f10"/>
              <a:gd name="f92" fmla="?: f31 f85 f10"/>
              <a:gd name="f93" fmla="?: f31 f84 f10"/>
              <a:gd name="f94" fmla="?: f21 f10 f87"/>
              <a:gd name="f95" fmla="?: f21 f10 f86"/>
              <a:gd name="f96" fmla="?: f88 f20 0"/>
              <a:gd name="f97" fmla="?: f88 f21 6280"/>
              <a:gd name="f98" fmla="?: f89 f20 0"/>
              <a:gd name="f99" fmla="?: f89 f21 15320"/>
              <a:gd name="f100" fmla="?: f90 f20 6280"/>
              <a:gd name="f101" fmla="?: f90 f21 21600"/>
              <a:gd name="f102" fmla="?: f91 f20 15320"/>
              <a:gd name="f103" fmla="?: f91 f21 21600"/>
              <a:gd name="f104" fmla="?: f92 f20 21600"/>
              <a:gd name="f105" fmla="?: f92 f21 15320"/>
              <a:gd name="f106" fmla="?: f93 f20 21600"/>
              <a:gd name="f107" fmla="?: f93 f21 6280"/>
              <a:gd name="f108" fmla="?: f94 f20 15320"/>
              <a:gd name="f109" fmla="?: f94 f21 0"/>
              <a:gd name="f110" fmla="?: f95 f20 6280"/>
              <a:gd name="f111" fmla="?: f95 f21 0"/>
            </a:gdLst>
            <a:ahLst>
              <a:ahXY gdRefX="f0" minX="f11" maxX="f12" gdRefY="f1" minY="f11" maxY="f12">
                <a:pos x="f34" y="f3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7">
                <a:pos x="f75" y="f76"/>
              </a:cxn>
            </a:cxnLst>
            <a:rect l="f36" t="f39" r="f37" b="f38"/>
            <a:pathLst>
              <a:path w="21600" h="21600">
                <a:moveTo>
                  <a:pt x="f13" y="f8"/>
                </a:moveTo>
                <a:arcTo wR="f40" hR="f41" stAng="f80" swAng="f65"/>
                <a:lnTo>
                  <a:pt x="f96" y="f97"/>
                </a:lnTo>
                <a:lnTo>
                  <a:pt x="f8" y="f14"/>
                </a:lnTo>
                <a:lnTo>
                  <a:pt x="f8" y="f15"/>
                </a:lnTo>
                <a:lnTo>
                  <a:pt x="f98" y="f99"/>
                </a:lnTo>
                <a:lnTo>
                  <a:pt x="f8" y="f16"/>
                </a:lnTo>
                <a:arcTo wR="f41" hR="f46" stAng="f81" swAng="f68"/>
                <a:lnTo>
                  <a:pt x="f100" y="f101"/>
                </a:lnTo>
                <a:lnTo>
                  <a:pt x="f14" y="f9"/>
                </a:lnTo>
                <a:lnTo>
                  <a:pt x="f15" y="f9"/>
                </a:lnTo>
                <a:lnTo>
                  <a:pt x="f102" y="f103"/>
                </a:lnTo>
                <a:lnTo>
                  <a:pt x="f16" y="f9"/>
                </a:lnTo>
                <a:arcTo wR="f46" hR="f51" stAng="f82" swAng="f71"/>
                <a:lnTo>
                  <a:pt x="f104" y="f105"/>
                </a:lnTo>
                <a:lnTo>
                  <a:pt x="f9" y="f15"/>
                </a:lnTo>
                <a:lnTo>
                  <a:pt x="f9" y="f14"/>
                </a:lnTo>
                <a:lnTo>
                  <a:pt x="f106" y="f107"/>
                </a:lnTo>
                <a:lnTo>
                  <a:pt x="f9" y="f13"/>
                </a:lnTo>
                <a:arcTo wR="f51" hR="f40" stAng="f83" swAng="f74"/>
                <a:lnTo>
                  <a:pt x="f108" y="f109"/>
                </a:lnTo>
                <a:lnTo>
                  <a:pt x="f15" y="f8"/>
                </a:lnTo>
                <a:lnTo>
                  <a:pt x="f14" y="f8"/>
                </a:lnTo>
                <a:lnTo>
                  <a:pt x="f110" y="f111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700" dirty="0">
                <a:solidFill>
                  <a:srgbClr val="000000"/>
                </a:solidFill>
                <a:latin typeface="Bradley Hand" pitchFamily="2" charset="77"/>
              </a:rPr>
              <a:t>Kogu Maa jääga kaetud – lumepalli-Maa</a:t>
            </a:r>
            <a:endParaRPr lang="en-150" sz="1700">
              <a:solidFill>
                <a:srgbClr val="000000"/>
              </a:solidFill>
              <a:latin typeface="Bradley Hand" pitchFamily="2" charset="77"/>
            </a:endParaRPr>
          </a:p>
        </p:txBody>
      </p:sp>
      <p:sp>
        <p:nvSpPr>
          <p:cNvPr id="13" name="Jutumull: ümarnurk-ristkülik 11">
            <a:extLst>
              <a:ext uri="{FF2B5EF4-FFF2-40B4-BE49-F238E27FC236}">
                <a16:creationId xmlns:a16="http://schemas.microsoft.com/office/drawing/2014/main" id="{E35C3398-D965-3388-C218-14CB77D129C8}"/>
              </a:ext>
            </a:extLst>
          </p:cNvPr>
          <p:cNvSpPr/>
          <p:nvPr/>
        </p:nvSpPr>
        <p:spPr>
          <a:xfrm flipH="1">
            <a:off x="10395254" y="4310495"/>
            <a:ext cx="1728000" cy="1044000"/>
          </a:xfrm>
          <a:custGeom>
            <a:avLst>
              <a:gd name="f0" fmla="val 27667"/>
              <a:gd name="f1" fmla="val 1879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-2147483647"/>
              <a:gd name="f12" fmla="val 2147483647"/>
              <a:gd name="f13" fmla="val 3590"/>
              <a:gd name="f14" fmla="val 8970"/>
              <a:gd name="f15" fmla="val 12630"/>
              <a:gd name="f16" fmla="val 18010"/>
              <a:gd name="f17" fmla="+- 0 0 180"/>
              <a:gd name="f18" fmla="*/ f6 1 21600"/>
              <a:gd name="f19" fmla="*/ f7 1 21600"/>
              <a:gd name="f20" fmla="pin -2147483647 f0 2147483647"/>
              <a:gd name="f21" fmla="pin -2147483647 f1 2147483647"/>
              <a:gd name="f22" fmla="+- 0 0 f13"/>
              <a:gd name="f23" fmla="+- 3590 0 f8"/>
              <a:gd name="f24" fmla="+- 0 0 f3"/>
              <a:gd name="f25" fmla="+- 21600 0 f16"/>
              <a:gd name="f26" fmla="+- 18010 0 f9"/>
              <a:gd name="f27" fmla="*/ f17 f2 1"/>
              <a:gd name="f28" fmla="+- f20 0 10800"/>
              <a:gd name="f29" fmla="+- f21 0 10800"/>
              <a:gd name="f30" fmla="+- f21 0 21600"/>
              <a:gd name="f31" fmla="+- f20 0 21600"/>
              <a:gd name="f32" fmla="val f20"/>
              <a:gd name="f33" fmla="val f21"/>
              <a:gd name="f34" fmla="*/ f20 f18 1"/>
              <a:gd name="f35" fmla="*/ f21 f19 1"/>
              <a:gd name="f36" fmla="*/ 800 f18 1"/>
              <a:gd name="f37" fmla="*/ 20800 f18 1"/>
              <a:gd name="f38" fmla="*/ 20800 f19 1"/>
              <a:gd name="f39" fmla="*/ 800 f19 1"/>
              <a:gd name="f40" fmla="abs f22"/>
              <a:gd name="f41" fmla="abs f23"/>
              <a:gd name="f42" fmla="?: f22 f24 f3"/>
              <a:gd name="f43" fmla="?: f22 f3 f24"/>
              <a:gd name="f44" fmla="?: f22 f4 f3"/>
              <a:gd name="f45" fmla="?: f22 f3 f4"/>
              <a:gd name="f46" fmla="abs f25"/>
              <a:gd name="f47" fmla="?: f23 f24 f3"/>
              <a:gd name="f48" fmla="?: f23 f3 f24"/>
              <a:gd name="f49" fmla="?: f25 0 f2"/>
              <a:gd name="f50" fmla="?: f25 f2 0"/>
              <a:gd name="f51" fmla="abs f26"/>
              <a:gd name="f52" fmla="?: f25 f24 f3"/>
              <a:gd name="f53" fmla="?: f25 f3 f24"/>
              <a:gd name="f54" fmla="?: f25 f4 f3"/>
              <a:gd name="f55" fmla="?: f25 f3 f4"/>
              <a:gd name="f56" fmla="?: f26 f24 f3"/>
              <a:gd name="f57" fmla="?: f26 f3 f24"/>
              <a:gd name="f58" fmla="?: f22 0 f2"/>
              <a:gd name="f59" fmla="?: f22 f2 0"/>
              <a:gd name="f60" fmla="*/ f27 1 f5"/>
              <a:gd name="f61" fmla="abs f28"/>
              <a:gd name="f62" fmla="abs f29"/>
              <a:gd name="f63" fmla="?: f22 f45 f44"/>
              <a:gd name="f64" fmla="?: f22 f44 f45"/>
              <a:gd name="f65" fmla="?: f23 f43 f42"/>
              <a:gd name="f66" fmla="?: f23 f50 f49"/>
              <a:gd name="f67" fmla="?: f23 f49 f50"/>
              <a:gd name="f68" fmla="?: f25 f47 f48"/>
              <a:gd name="f69" fmla="?: f25 f55 f54"/>
              <a:gd name="f70" fmla="?: f25 f54 f55"/>
              <a:gd name="f71" fmla="?: f26 f53 f52"/>
              <a:gd name="f72" fmla="?: f26 f59 f58"/>
              <a:gd name="f73" fmla="?: f26 f58 f59"/>
              <a:gd name="f74" fmla="?: f22 f56 f57"/>
              <a:gd name="f75" fmla="*/ f32 f18 1"/>
              <a:gd name="f76" fmla="*/ f33 f19 1"/>
              <a:gd name="f77" fmla="+- f60 0 f3"/>
              <a:gd name="f78" fmla="+- f61 0 f62"/>
              <a:gd name="f79" fmla="+- f62 0 f61"/>
              <a:gd name="f80" fmla="?: f23 f64 f63"/>
              <a:gd name="f81" fmla="?: f25 f66 f67"/>
              <a:gd name="f82" fmla="?: f26 f70 f69"/>
              <a:gd name="f83" fmla="?: f22 f72 f73"/>
              <a:gd name="f84" fmla="?: f29 f10 f78"/>
              <a:gd name="f85" fmla="?: f29 f78 f10"/>
              <a:gd name="f86" fmla="?: f28 f10 f79"/>
              <a:gd name="f87" fmla="?: f28 f79 f10"/>
              <a:gd name="f88" fmla="?: f20 f10 f84"/>
              <a:gd name="f89" fmla="?: f20 f10 f85"/>
              <a:gd name="f90" fmla="?: f30 f86 f10"/>
              <a:gd name="f91" fmla="?: f30 f87 f10"/>
              <a:gd name="f92" fmla="?: f31 f85 f10"/>
              <a:gd name="f93" fmla="?: f31 f84 f10"/>
              <a:gd name="f94" fmla="?: f21 f10 f87"/>
              <a:gd name="f95" fmla="?: f21 f10 f86"/>
              <a:gd name="f96" fmla="?: f88 f20 0"/>
              <a:gd name="f97" fmla="?: f88 f21 6280"/>
              <a:gd name="f98" fmla="?: f89 f20 0"/>
              <a:gd name="f99" fmla="?: f89 f21 15320"/>
              <a:gd name="f100" fmla="?: f90 f20 6280"/>
              <a:gd name="f101" fmla="?: f90 f21 21600"/>
              <a:gd name="f102" fmla="?: f91 f20 15320"/>
              <a:gd name="f103" fmla="?: f91 f21 21600"/>
              <a:gd name="f104" fmla="?: f92 f20 21600"/>
              <a:gd name="f105" fmla="?: f92 f21 15320"/>
              <a:gd name="f106" fmla="?: f93 f20 21600"/>
              <a:gd name="f107" fmla="?: f93 f21 6280"/>
              <a:gd name="f108" fmla="?: f94 f20 15320"/>
              <a:gd name="f109" fmla="?: f94 f21 0"/>
              <a:gd name="f110" fmla="?: f95 f20 6280"/>
              <a:gd name="f111" fmla="?: f95 f21 0"/>
            </a:gdLst>
            <a:ahLst>
              <a:ahXY gdRefX="f0" minX="f11" maxX="f12" gdRefY="f1" minY="f11" maxY="f12">
                <a:pos x="f34" y="f3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7">
                <a:pos x="f75" y="f76"/>
              </a:cxn>
            </a:cxnLst>
            <a:rect l="f36" t="f39" r="f37" b="f38"/>
            <a:pathLst>
              <a:path w="21600" h="21600">
                <a:moveTo>
                  <a:pt x="f13" y="f8"/>
                </a:moveTo>
                <a:arcTo wR="f40" hR="f41" stAng="f80" swAng="f65"/>
                <a:lnTo>
                  <a:pt x="f96" y="f97"/>
                </a:lnTo>
                <a:lnTo>
                  <a:pt x="f8" y="f14"/>
                </a:lnTo>
                <a:lnTo>
                  <a:pt x="f8" y="f15"/>
                </a:lnTo>
                <a:lnTo>
                  <a:pt x="f98" y="f99"/>
                </a:lnTo>
                <a:lnTo>
                  <a:pt x="f8" y="f16"/>
                </a:lnTo>
                <a:arcTo wR="f41" hR="f46" stAng="f81" swAng="f68"/>
                <a:lnTo>
                  <a:pt x="f100" y="f101"/>
                </a:lnTo>
                <a:lnTo>
                  <a:pt x="f14" y="f9"/>
                </a:lnTo>
                <a:lnTo>
                  <a:pt x="f15" y="f9"/>
                </a:lnTo>
                <a:lnTo>
                  <a:pt x="f102" y="f103"/>
                </a:lnTo>
                <a:lnTo>
                  <a:pt x="f16" y="f9"/>
                </a:lnTo>
                <a:arcTo wR="f46" hR="f51" stAng="f82" swAng="f71"/>
                <a:lnTo>
                  <a:pt x="f104" y="f105"/>
                </a:lnTo>
                <a:lnTo>
                  <a:pt x="f9" y="f15"/>
                </a:lnTo>
                <a:lnTo>
                  <a:pt x="f9" y="f14"/>
                </a:lnTo>
                <a:lnTo>
                  <a:pt x="f106" y="f107"/>
                </a:lnTo>
                <a:lnTo>
                  <a:pt x="f9" y="f13"/>
                </a:lnTo>
                <a:arcTo wR="f51" hR="f40" stAng="f83" swAng="f74"/>
                <a:lnTo>
                  <a:pt x="f108" y="f109"/>
                </a:lnTo>
                <a:lnTo>
                  <a:pt x="f15" y="f8"/>
                </a:lnTo>
                <a:lnTo>
                  <a:pt x="f14" y="f8"/>
                </a:lnTo>
                <a:lnTo>
                  <a:pt x="f110" y="f111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700" dirty="0">
                <a:solidFill>
                  <a:srgbClr val="000000"/>
                </a:solidFill>
                <a:latin typeface="Bradley Hand" pitchFamily="2" charset="77"/>
              </a:rPr>
              <a:t>Meri taganeb uuesti tasane maa</a:t>
            </a:r>
            <a:endParaRPr lang="en-150" sz="1700">
              <a:solidFill>
                <a:srgbClr val="000000"/>
              </a:solidFill>
              <a:latin typeface="Bradley Hand" pitchFamily="2" charset="77"/>
            </a:endParaRPr>
          </a:p>
        </p:txBody>
      </p:sp>
      <p:sp>
        <p:nvSpPr>
          <p:cNvPr id="14" name="Jutumull: ümarnurk-ristkülik 7">
            <a:extLst>
              <a:ext uri="{FF2B5EF4-FFF2-40B4-BE49-F238E27FC236}">
                <a16:creationId xmlns:a16="http://schemas.microsoft.com/office/drawing/2014/main" id="{59B5CC81-F8E6-7C75-BF53-A70F69D32065}"/>
              </a:ext>
            </a:extLst>
          </p:cNvPr>
          <p:cNvSpPr/>
          <p:nvPr/>
        </p:nvSpPr>
        <p:spPr>
          <a:xfrm flipH="1">
            <a:off x="2000365" y="4329910"/>
            <a:ext cx="1728000" cy="1044000"/>
          </a:xfrm>
          <a:custGeom>
            <a:avLst>
              <a:gd name="f0" fmla="val 25424"/>
              <a:gd name="f1" fmla="val 1702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-2147483647"/>
              <a:gd name="f12" fmla="val 2147483647"/>
              <a:gd name="f13" fmla="val 3590"/>
              <a:gd name="f14" fmla="val 8970"/>
              <a:gd name="f15" fmla="val 12630"/>
              <a:gd name="f16" fmla="val 18010"/>
              <a:gd name="f17" fmla="+- 0 0 180"/>
              <a:gd name="f18" fmla="*/ f6 1 21600"/>
              <a:gd name="f19" fmla="*/ f7 1 21600"/>
              <a:gd name="f20" fmla="pin -2147483647 f0 2147483647"/>
              <a:gd name="f21" fmla="pin -2147483647 f1 2147483647"/>
              <a:gd name="f22" fmla="+- 0 0 f13"/>
              <a:gd name="f23" fmla="+- 3590 0 f8"/>
              <a:gd name="f24" fmla="+- 0 0 f3"/>
              <a:gd name="f25" fmla="+- 21600 0 f16"/>
              <a:gd name="f26" fmla="+- 18010 0 f9"/>
              <a:gd name="f27" fmla="*/ f17 f2 1"/>
              <a:gd name="f28" fmla="+- f20 0 10800"/>
              <a:gd name="f29" fmla="+- f21 0 10800"/>
              <a:gd name="f30" fmla="+- f21 0 21600"/>
              <a:gd name="f31" fmla="+- f20 0 21600"/>
              <a:gd name="f32" fmla="val f20"/>
              <a:gd name="f33" fmla="val f21"/>
              <a:gd name="f34" fmla="*/ f20 f18 1"/>
              <a:gd name="f35" fmla="*/ f21 f19 1"/>
              <a:gd name="f36" fmla="*/ 800 f18 1"/>
              <a:gd name="f37" fmla="*/ 20800 f18 1"/>
              <a:gd name="f38" fmla="*/ 20800 f19 1"/>
              <a:gd name="f39" fmla="*/ 800 f19 1"/>
              <a:gd name="f40" fmla="abs f22"/>
              <a:gd name="f41" fmla="abs f23"/>
              <a:gd name="f42" fmla="?: f22 f24 f3"/>
              <a:gd name="f43" fmla="?: f22 f3 f24"/>
              <a:gd name="f44" fmla="?: f22 f4 f3"/>
              <a:gd name="f45" fmla="?: f22 f3 f4"/>
              <a:gd name="f46" fmla="abs f25"/>
              <a:gd name="f47" fmla="?: f23 f24 f3"/>
              <a:gd name="f48" fmla="?: f23 f3 f24"/>
              <a:gd name="f49" fmla="?: f25 0 f2"/>
              <a:gd name="f50" fmla="?: f25 f2 0"/>
              <a:gd name="f51" fmla="abs f26"/>
              <a:gd name="f52" fmla="?: f25 f24 f3"/>
              <a:gd name="f53" fmla="?: f25 f3 f24"/>
              <a:gd name="f54" fmla="?: f25 f4 f3"/>
              <a:gd name="f55" fmla="?: f25 f3 f4"/>
              <a:gd name="f56" fmla="?: f26 f24 f3"/>
              <a:gd name="f57" fmla="?: f26 f3 f24"/>
              <a:gd name="f58" fmla="?: f22 0 f2"/>
              <a:gd name="f59" fmla="?: f22 f2 0"/>
              <a:gd name="f60" fmla="*/ f27 1 f5"/>
              <a:gd name="f61" fmla="abs f28"/>
              <a:gd name="f62" fmla="abs f29"/>
              <a:gd name="f63" fmla="?: f22 f45 f44"/>
              <a:gd name="f64" fmla="?: f22 f44 f45"/>
              <a:gd name="f65" fmla="?: f23 f43 f42"/>
              <a:gd name="f66" fmla="?: f23 f50 f49"/>
              <a:gd name="f67" fmla="?: f23 f49 f50"/>
              <a:gd name="f68" fmla="?: f25 f47 f48"/>
              <a:gd name="f69" fmla="?: f25 f55 f54"/>
              <a:gd name="f70" fmla="?: f25 f54 f55"/>
              <a:gd name="f71" fmla="?: f26 f53 f52"/>
              <a:gd name="f72" fmla="?: f26 f59 f58"/>
              <a:gd name="f73" fmla="?: f26 f58 f59"/>
              <a:gd name="f74" fmla="?: f22 f56 f57"/>
              <a:gd name="f75" fmla="*/ f32 f18 1"/>
              <a:gd name="f76" fmla="*/ f33 f19 1"/>
              <a:gd name="f77" fmla="+- f60 0 f3"/>
              <a:gd name="f78" fmla="+- f61 0 f62"/>
              <a:gd name="f79" fmla="+- f62 0 f61"/>
              <a:gd name="f80" fmla="?: f23 f64 f63"/>
              <a:gd name="f81" fmla="?: f25 f66 f67"/>
              <a:gd name="f82" fmla="?: f26 f70 f69"/>
              <a:gd name="f83" fmla="?: f22 f72 f73"/>
              <a:gd name="f84" fmla="?: f29 f10 f78"/>
              <a:gd name="f85" fmla="?: f29 f78 f10"/>
              <a:gd name="f86" fmla="?: f28 f10 f79"/>
              <a:gd name="f87" fmla="?: f28 f79 f10"/>
              <a:gd name="f88" fmla="?: f20 f10 f84"/>
              <a:gd name="f89" fmla="?: f20 f10 f85"/>
              <a:gd name="f90" fmla="?: f30 f86 f10"/>
              <a:gd name="f91" fmla="?: f30 f87 f10"/>
              <a:gd name="f92" fmla="?: f31 f85 f10"/>
              <a:gd name="f93" fmla="?: f31 f84 f10"/>
              <a:gd name="f94" fmla="?: f21 f10 f87"/>
              <a:gd name="f95" fmla="?: f21 f10 f86"/>
              <a:gd name="f96" fmla="?: f88 f20 0"/>
              <a:gd name="f97" fmla="?: f88 f21 6280"/>
              <a:gd name="f98" fmla="?: f89 f20 0"/>
              <a:gd name="f99" fmla="?: f89 f21 15320"/>
              <a:gd name="f100" fmla="?: f90 f20 6280"/>
              <a:gd name="f101" fmla="?: f90 f21 21600"/>
              <a:gd name="f102" fmla="?: f91 f20 15320"/>
              <a:gd name="f103" fmla="?: f91 f21 21600"/>
              <a:gd name="f104" fmla="?: f92 f20 21600"/>
              <a:gd name="f105" fmla="?: f92 f21 15320"/>
              <a:gd name="f106" fmla="?: f93 f20 21600"/>
              <a:gd name="f107" fmla="?: f93 f21 6280"/>
              <a:gd name="f108" fmla="?: f94 f20 15320"/>
              <a:gd name="f109" fmla="?: f94 f21 0"/>
              <a:gd name="f110" fmla="?: f95 f20 6280"/>
              <a:gd name="f111" fmla="?: f95 f21 0"/>
            </a:gdLst>
            <a:ahLst>
              <a:ahXY gdRefX="f0" minX="f11" maxX="f12" gdRefY="f1" minY="f11" maxY="f12">
                <a:pos x="f34" y="f3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7">
                <a:pos x="f75" y="f76"/>
              </a:cxn>
            </a:cxnLst>
            <a:rect l="f36" t="f39" r="f37" b="f38"/>
            <a:pathLst>
              <a:path w="21600" h="21600">
                <a:moveTo>
                  <a:pt x="f13" y="f8"/>
                </a:moveTo>
                <a:arcTo wR="f40" hR="f41" stAng="f80" swAng="f65"/>
                <a:lnTo>
                  <a:pt x="f96" y="f97"/>
                </a:lnTo>
                <a:lnTo>
                  <a:pt x="f8" y="f14"/>
                </a:lnTo>
                <a:lnTo>
                  <a:pt x="f8" y="f15"/>
                </a:lnTo>
                <a:lnTo>
                  <a:pt x="f98" y="f99"/>
                </a:lnTo>
                <a:lnTo>
                  <a:pt x="f8" y="f16"/>
                </a:lnTo>
                <a:arcTo wR="f41" hR="f46" stAng="f81" swAng="f68"/>
                <a:lnTo>
                  <a:pt x="f100" y="f101"/>
                </a:lnTo>
                <a:lnTo>
                  <a:pt x="f14" y="f9"/>
                </a:lnTo>
                <a:lnTo>
                  <a:pt x="f15" y="f9"/>
                </a:lnTo>
                <a:lnTo>
                  <a:pt x="f102" y="f103"/>
                </a:lnTo>
                <a:lnTo>
                  <a:pt x="f16" y="f9"/>
                </a:lnTo>
                <a:arcTo wR="f46" hR="f51" stAng="f82" swAng="f71"/>
                <a:lnTo>
                  <a:pt x="f104" y="f105"/>
                </a:lnTo>
                <a:lnTo>
                  <a:pt x="f9" y="f15"/>
                </a:lnTo>
                <a:lnTo>
                  <a:pt x="f9" y="f14"/>
                </a:lnTo>
                <a:lnTo>
                  <a:pt x="f106" y="f107"/>
                </a:lnTo>
                <a:lnTo>
                  <a:pt x="f9" y="f13"/>
                </a:lnTo>
                <a:arcTo wR="f51" hR="f40" stAng="f83" swAng="f74"/>
                <a:lnTo>
                  <a:pt x="f108" y="f109"/>
                </a:lnTo>
                <a:lnTo>
                  <a:pt x="f15" y="f8"/>
                </a:lnTo>
                <a:lnTo>
                  <a:pt x="f14" y="f8"/>
                </a:lnTo>
                <a:lnTo>
                  <a:pt x="f110" y="f111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700" b="0" i="0" u="none" strike="noStrike" kern="1200" cap="none" spc="0" baseline="0" dirty="0">
                <a:solidFill>
                  <a:srgbClr val="000000"/>
                </a:solidFill>
                <a:uFillTx/>
                <a:latin typeface="Bradley Hand" pitchFamily="2" charset="77"/>
              </a:rPr>
              <a:t>Mäetekke-protsessid,</a:t>
            </a:r>
            <a:r>
              <a:rPr lang="et-EE" sz="1700" b="0" i="0" u="none" strike="noStrike" kern="1200" cap="none" spc="0" dirty="0">
                <a:solidFill>
                  <a:srgbClr val="000000"/>
                </a:solidFill>
                <a:uFillTx/>
                <a:latin typeface="Bradley Hand" pitchFamily="2" charset="77"/>
              </a:rPr>
              <a:t> </a:t>
            </a:r>
            <a:r>
              <a:rPr lang="et-EE" sz="1700" b="0" i="0" u="none" strike="noStrike" kern="1200" cap="none" spc="0" baseline="0" dirty="0">
                <a:solidFill>
                  <a:srgbClr val="000000"/>
                </a:solidFill>
                <a:uFillTx/>
                <a:latin typeface="Bradley Hand" pitchFamily="2" charset="77"/>
              </a:rPr>
              <a:t>vulkaanid</a:t>
            </a:r>
            <a:r>
              <a:rPr lang="et-EE" sz="1700" b="0" i="0" u="none" strike="noStrike" kern="1200" cap="none" spc="0" dirty="0">
                <a:solidFill>
                  <a:srgbClr val="000000"/>
                </a:solidFill>
                <a:uFillTx/>
                <a:latin typeface="Bradley Hand" pitchFamily="2" charset="77"/>
              </a:rPr>
              <a:t> </a:t>
            </a:r>
            <a:r>
              <a:rPr lang="et-EE" sz="1700" b="0" i="0" u="none" strike="noStrike" kern="1200" cap="none" spc="0" baseline="0" dirty="0">
                <a:solidFill>
                  <a:srgbClr val="000000"/>
                </a:solidFill>
                <a:uFillTx/>
                <a:latin typeface="Bradley Hand" pitchFamily="2" charset="77"/>
              </a:rPr>
              <a:t>purskavad</a:t>
            </a:r>
            <a:endParaRPr lang="en-150" sz="1700" b="0" i="0" u="none" strike="noStrike" kern="1200" cap="none" spc="0" baseline="0">
              <a:solidFill>
                <a:srgbClr val="000000"/>
              </a:solidFill>
              <a:uFillTx/>
              <a:latin typeface="Bradley Hand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D3EEAC-BA48-B675-76C5-27E38D5B9125}"/>
              </a:ext>
            </a:extLst>
          </p:cNvPr>
          <p:cNvSpPr txBox="1"/>
          <p:nvPr/>
        </p:nvSpPr>
        <p:spPr>
          <a:xfrm>
            <a:off x="2656597" y="926888"/>
            <a:ext cx="6878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Bradley Hand" pitchFamily="2" charset="77"/>
              </a:rPr>
              <a:t>Eestimaa</a:t>
            </a:r>
            <a:r>
              <a:rPr lang="en-GB" sz="2800" b="1" dirty="0">
                <a:solidFill>
                  <a:schemeClr val="bg1"/>
                </a:solidFill>
                <a:latin typeface="Bradley Hand" pitchFamily="2" charset="77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Bradley Hand" pitchFamily="2" charset="77"/>
              </a:rPr>
              <a:t>viimased</a:t>
            </a:r>
            <a:r>
              <a:rPr lang="en-GB" sz="2800" b="1" dirty="0">
                <a:solidFill>
                  <a:schemeClr val="bg1"/>
                </a:solidFill>
                <a:latin typeface="Bradley Hand" pitchFamily="2" charset="77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Bradley Hand" pitchFamily="2" charset="77"/>
              </a:rPr>
              <a:t>kaks</a:t>
            </a:r>
            <a:r>
              <a:rPr lang="en-GB" sz="2800" b="1" dirty="0">
                <a:solidFill>
                  <a:schemeClr val="bg1"/>
                </a:solidFill>
                <a:latin typeface="Bradley Hand" pitchFamily="2" charset="77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Bradley Hand" pitchFamily="2" charset="77"/>
              </a:rPr>
              <a:t>miljardit</a:t>
            </a:r>
            <a:r>
              <a:rPr lang="en-GB" sz="2800" b="1" dirty="0">
                <a:solidFill>
                  <a:schemeClr val="bg1"/>
                </a:solidFill>
                <a:latin typeface="Bradley Hand" pitchFamily="2" charset="77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Bradley Hand" pitchFamily="2" charset="77"/>
              </a:rPr>
              <a:t>aastat</a:t>
            </a:r>
            <a:endParaRPr lang="en-GB" sz="2800" b="1" dirty="0">
              <a:solidFill>
                <a:schemeClr val="bg1"/>
              </a:solidFill>
              <a:latin typeface="Bradley Hand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ED519A-B424-EF71-9B43-9464D57BA7BB}"/>
              </a:ext>
            </a:extLst>
          </p:cNvPr>
          <p:cNvSpPr txBox="1"/>
          <p:nvPr/>
        </p:nvSpPr>
        <p:spPr>
          <a:xfrm>
            <a:off x="6630701" y="3571422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Bradley Hand" pitchFamily="2" charset="77"/>
              </a:rPr>
              <a:t>500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F39A62-942C-5E9D-F4BC-316B6462754C}"/>
              </a:ext>
            </a:extLst>
          </p:cNvPr>
          <p:cNvSpPr txBox="1"/>
          <p:nvPr/>
        </p:nvSpPr>
        <p:spPr>
          <a:xfrm>
            <a:off x="8650666" y="324433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Bradley Hand" pitchFamily="2" charset="77"/>
              </a:rPr>
              <a:t>400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E19BBD-A897-428D-E54A-02EA114EF310}"/>
              </a:ext>
            </a:extLst>
          </p:cNvPr>
          <p:cNvSpPr txBox="1"/>
          <p:nvPr/>
        </p:nvSpPr>
        <p:spPr>
          <a:xfrm>
            <a:off x="2525016" y="356632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Bradley Hand" pitchFamily="2" charset="77"/>
              </a:rPr>
              <a:t>1000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8C9F6E-31E2-E38E-8A49-6544A1C53461}"/>
              </a:ext>
            </a:extLst>
          </p:cNvPr>
          <p:cNvSpPr txBox="1"/>
          <p:nvPr/>
        </p:nvSpPr>
        <p:spPr>
          <a:xfrm>
            <a:off x="4533145" y="332099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Bradley Hand" pitchFamily="2" charset="77"/>
              </a:rPr>
              <a:t>700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0E6C4E-E936-60F1-9F36-FE646A14ABAD}"/>
              </a:ext>
            </a:extLst>
          </p:cNvPr>
          <p:cNvSpPr txBox="1"/>
          <p:nvPr/>
        </p:nvSpPr>
        <p:spPr>
          <a:xfrm>
            <a:off x="11259254" y="3505662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Bradley Hand" pitchFamily="2" charset="77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2C96E1-39CE-F7AD-6B1C-7D96D1F784B9}"/>
              </a:ext>
            </a:extLst>
          </p:cNvPr>
          <p:cNvSpPr txBox="1"/>
          <p:nvPr/>
        </p:nvSpPr>
        <p:spPr>
          <a:xfrm rot="21408139">
            <a:off x="-1145" y="3320294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Bradley Hand" pitchFamily="2" charset="77"/>
              </a:rPr>
              <a:t>2000</a:t>
            </a:r>
          </a:p>
        </p:txBody>
      </p:sp>
      <p:sp>
        <p:nvSpPr>
          <p:cNvPr id="30" name="Vabakuju: kujund 6">
            <a:extLst>
              <a:ext uri="{FF2B5EF4-FFF2-40B4-BE49-F238E27FC236}">
                <a16:creationId xmlns:a16="http://schemas.microsoft.com/office/drawing/2014/main" id="{29E48FD4-DD1D-EDFA-2FBD-13BD52366DED}"/>
              </a:ext>
            </a:extLst>
          </p:cNvPr>
          <p:cNvSpPr/>
          <p:nvPr/>
        </p:nvSpPr>
        <p:spPr>
          <a:xfrm>
            <a:off x="0" y="3224810"/>
            <a:ext cx="12196203" cy="31613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2196204"/>
              <a:gd name="f7" fmla="val 316134"/>
              <a:gd name="f8" fmla="val 94956"/>
              <a:gd name="f9" fmla="val 248569"/>
              <a:gd name="f10" fmla="val 74461"/>
              <a:gd name="f11" fmla="val 497139"/>
              <a:gd name="f12" fmla="val 53966"/>
              <a:gd name="f13" fmla="val 990074"/>
              <a:gd name="f14" fmla="val 88650"/>
              <a:gd name="f15" fmla="val 1483009"/>
              <a:gd name="f16" fmla="val 123334"/>
              <a:gd name="f17" fmla="val 2328041"/>
              <a:gd name="f18" fmla="val 305163"/>
              <a:gd name="f19" fmla="val 2957611"/>
              <a:gd name="f20" fmla="val 303061"/>
              <a:gd name="f21" fmla="val 3587181"/>
              <a:gd name="f22" fmla="val 300959"/>
              <a:gd name="f23" fmla="val 4119004"/>
              <a:gd name="f24" fmla="val 73936"/>
              <a:gd name="f25" fmla="val 4767492"/>
              <a:gd name="f26" fmla="val 76038"/>
              <a:gd name="f27" fmla="val 5415980"/>
              <a:gd name="f28" fmla="val 78140"/>
              <a:gd name="f29" fmla="val 6151705"/>
              <a:gd name="f30" fmla="val 328285"/>
              <a:gd name="f31" fmla="val 6848541"/>
              <a:gd name="f32" fmla="val 315673"/>
              <a:gd name="f33" fmla="val 7545377"/>
              <a:gd name="f34" fmla="val 8213835"/>
              <a:gd name="f35" fmla="val 10873"/>
              <a:gd name="f36" fmla="val 8948508"/>
              <a:gd name="f37" fmla="val 363"/>
              <a:gd name="f38" fmla="val 9683181"/>
              <a:gd name="f39" fmla="val -10147"/>
              <a:gd name="f40" fmla="val 10715296"/>
              <a:gd name="f41" fmla="val 210570"/>
              <a:gd name="f42" fmla="val 11256579"/>
              <a:gd name="f43" fmla="val 252611"/>
              <a:gd name="f44" fmla="val 11797862"/>
              <a:gd name="f45" fmla="val 294652"/>
              <a:gd name="f46" fmla="val 11997033"/>
              <a:gd name="f47" fmla="val 273631"/>
              <a:gd name="f48" fmla="+- 0 0 -90"/>
              <a:gd name="f49" fmla="*/ f3 1 12196204"/>
              <a:gd name="f50" fmla="*/ f4 1 316134"/>
              <a:gd name="f51" fmla="val f5"/>
              <a:gd name="f52" fmla="val f6"/>
              <a:gd name="f53" fmla="val f7"/>
              <a:gd name="f54" fmla="*/ f48 f0 1"/>
              <a:gd name="f55" fmla="+- f53 0 f51"/>
              <a:gd name="f56" fmla="+- f52 0 f51"/>
              <a:gd name="f57" fmla="*/ f54 1 f2"/>
              <a:gd name="f58" fmla="*/ f56 1 12196204"/>
              <a:gd name="f59" fmla="*/ f55 1 316134"/>
              <a:gd name="f60" fmla="*/ 0 f56 1"/>
              <a:gd name="f61" fmla="*/ 94956 f55 1"/>
              <a:gd name="f62" fmla="*/ 990074 f56 1"/>
              <a:gd name="f63" fmla="*/ 88650 f55 1"/>
              <a:gd name="f64" fmla="*/ 2957611 f56 1"/>
              <a:gd name="f65" fmla="*/ 303061 f55 1"/>
              <a:gd name="f66" fmla="*/ 4767492 f56 1"/>
              <a:gd name="f67" fmla="*/ 76038 f55 1"/>
              <a:gd name="f68" fmla="*/ 6848541 f56 1"/>
              <a:gd name="f69" fmla="*/ 315673 f55 1"/>
              <a:gd name="f70" fmla="*/ 8948508 f56 1"/>
              <a:gd name="f71" fmla="*/ 363 f55 1"/>
              <a:gd name="f72" fmla="*/ 11256579 f56 1"/>
              <a:gd name="f73" fmla="*/ 252611 f55 1"/>
              <a:gd name="f74" fmla="*/ 12196204 f56 1"/>
              <a:gd name="f75" fmla="+- f57 0 f1"/>
              <a:gd name="f76" fmla="*/ f60 1 12196204"/>
              <a:gd name="f77" fmla="*/ f61 1 316134"/>
              <a:gd name="f78" fmla="*/ f62 1 12196204"/>
              <a:gd name="f79" fmla="*/ f63 1 316134"/>
              <a:gd name="f80" fmla="*/ f64 1 12196204"/>
              <a:gd name="f81" fmla="*/ f65 1 316134"/>
              <a:gd name="f82" fmla="*/ f66 1 12196204"/>
              <a:gd name="f83" fmla="*/ f67 1 316134"/>
              <a:gd name="f84" fmla="*/ f68 1 12196204"/>
              <a:gd name="f85" fmla="*/ f69 1 316134"/>
              <a:gd name="f86" fmla="*/ f70 1 12196204"/>
              <a:gd name="f87" fmla="*/ f71 1 316134"/>
              <a:gd name="f88" fmla="*/ f72 1 12196204"/>
              <a:gd name="f89" fmla="*/ f73 1 316134"/>
              <a:gd name="f90" fmla="*/ f74 1 12196204"/>
              <a:gd name="f91" fmla="*/ f51 1 f58"/>
              <a:gd name="f92" fmla="*/ f52 1 f58"/>
              <a:gd name="f93" fmla="*/ f51 1 f59"/>
              <a:gd name="f94" fmla="*/ f53 1 f59"/>
              <a:gd name="f95" fmla="*/ f76 1 f58"/>
              <a:gd name="f96" fmla="*/ f77 1 f59"/>
              <a:gd name="f97" fmla="*/ f78 1 f58"/>
              <a:gd name="f98" fmla="*/ f79 1 f59"/>
              <a:gd name="f99" fmla="*/ f80 1 f58"/>
              <a:gd name="f100" fmla="*/ f81 1 f59"/>
              <a:gd name="f101" fmla="*/ f82 1 f58"/>
              <a:gd name="f102" fmla="*/ f83 1 f59"/>
              <a:gd name="f103" fmla="*/ f84 1 f58"/>
              <a:gd name="f104" fmla="*/ f85 1 f59"/>
              <a:gd name="f105" fmla="*/ f86 1 f58"/>
              <a:gd name="f106" fmla="*/ f87 1 f59"/>
              <a:gd name="f107" fmla="*/ f88 1 f58"/>
              <a:gd name="f108" fmla="*/ f89 1 f59"/>
              <a:gd name="f109" fmla="*/ f90 1 f58"/>
              <a:gd name="f110" fmla="*/ f91 f49 1"/>
              <a:gd name="f111" fmla="*/ f92 f49 1"/>
              <a:gd name="f112" fmla="*/ f94 f50 1"/>
              <a:gd name="f113" fmla="*/ f93 f50 1"/>
              <a:gd name="f114" fmla="*/ f95 f49 1"/>
              <a:gd name="f115" fmla="*/ f96 f50 1"/>
              <a:gd name="f116" fmla="*/ f97 f49 1"/>
              <a:gd name="f117" fmla="*/ f98 f50 1"/>
              <a:gd name="f118" fmla="*/ f99 f49 1"/>
              <a:gd name="f119" fmla="*/ f100 f50 1"/>
              <a:gd name="f120" fmla="*/ f101 f49 1"/>
              <a:gd name="f121" fmla="*/ f102 f50 1"/>
              <a:gd name="f122" fmla="*/ f103 f49 1"/>
              <a:gd name="f123" fmla="*/ f104 f50 1"/>
              <a:gd name="f124" fmla="*/ f105 f49 1"/>
              <a:gd name="f125" fmla="*/ f106 f50 1"/>
              <a:gd name="f126" fmla="*/ f107 f49 1"/>
              <a:gd name="f127" fmla="*/ f108 f50 1"/>
              <a:gd name="f128" fmla="*/ f109 f4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5">
                <a:pos x="f114" y="f115"/>
              </a:cxn>
              <a:cxn ang="f75">
                <a:pos x="f116" y="f117"/>
              </a:cxn>
              <a:cxn ang="f75">
                <a:pos x="f118" y="f119"/>
              </a:cxn>
              <a:cxn ang="f75">
                <a:pos x="f120" y="f121"/>
              </a:cxn>
              <a:cxn ang="f75">
                <a:pos x="f122" y="f123"/>
              </a:cxn>
              <a:cxn ang="f75">
                <a:pos x="f124" y="f125"/>
              </a:cxn>
              <a:cxn ang="f75">
                <a:pos x="f126" y="f127"/>
              </a:cxn>
              <a:cxn ang="f75">
                <a:pos x="f128" y="f127"/>
              </a:cxn>
            </a:cxnLst>
            <a:rect l="f110" t="f113" r="f111" b="f112"/>
            <a:pathLst>
              <a:path w="12196204" h="316134">
                <a:moveTo>
                  <a:pt x="f5" y="f8"/>
                </a:move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20"/>
                  <a:pt x="f34" y="f35"/>
                  <a:pt x="f36" y="f37"/>
                </a:cubicBez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6" y="f43"/>
                </a:cubicBezTo>
              </a:path>
            </a:pathLst>
          </a:custGeom>
          <a:noFill/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150" sz="1800" b="0" i="0" u="none" strike="noStrike" kern="1200" cap="none" spc="0" baseline="0">
              <a:solidFill>
                <a:srgbClr val="FFFFFF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Corbe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49A6A6-07EA-1884-2015-BC28F6CDB805}"/>
              </a:ext>
            </a:extLst>
          </p:cNvPr>
          <p:cNvSpPr txBox="1"/>
          <p:nvPr/>
        </p:nvSpPr>
        <p:spPr>
          <a:xfrm rot="473773">
            <a:off x="1448820" y="3423915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  <a:latin typeface="Bradley Hand" pitchFamily="2" charset="77"/>
              </a:rPr>
              <a:t>aastat</a:t>
            </a:r>
            <a:endParaRPr lang="en-GB" b="1" dirty="0">
              <a:solidFill>
                <a:schemeClr val="bg1"/>
              </a:solidFill>
              <a:latin typeface="Bradley Hand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66EAAD-E4B3-AE67-EED6-CCEBAF5C0566}"/>
              </a:ext>
            </a:extLst>
          </p:cNvPr>
          <p:cNvSpPr txBox="1"/>
          <p:nvPr/>
        </p:nvSpPr>
        <p:spPr>
          <a:xfrm rot="294098">
            <a:off x="558383" y="3335437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  <a:latin typeface="Bradley Hand" pitchFamily="2" charset="77"/>
              </a:rPr>
              <a:t>miljonit</a:t>
            </a:r>
            <a:endParaRPr lang="en-GB" b="1" dirty="0">
              <a:solidFill>
                <a:schemeClr val="bg1"/>
              </a:solidFill>
              <a:latin typeface="Bradley Hand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3FA499-20AB-3241-54B3-4081EA0623C0}"/>
              </a:ext>
            </a:extLst>
          </p:cNvPr>
          <p:cNvSpPr txBox="1"/>
          <p:nvPr/>
        </p:nvSpPr>
        <p:spPr>
          <a:xfrm>
            <a:off x="10086619" y="5949109"/>
            <a:ext cx="1587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sz="1600" dirty="0"/>
              <a:t>Autor: KIS,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750"/>
                            </p:stCondLst>
                            <p:childTnLst>
                              <p:par>
                                <p:cTn id="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63" y="1712750"/>
            <a:ext cx="9953074" cy="4996522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59610CE-EC7D-FFBB-4DA6-1A0A6D008681}"/>
              </a:ext>
            </a:extLst>
          </p:cNvPr>
          <p:cNvSpPr txBox="1">
            <a:spLocks/>
          </p:cNvSpPr>
          <p:nvPr/>
        </p:nvSpPr>
        <p:spPr>
          <a:xfrm>
            <a:off x="384676" y="245738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t-EE" sz="54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defRPr>
            </a:lvl1pPr>
          </a:lstStyle>
          <a:p>
            <a:pPr algn="ctr"/>
            <a:r>
              <a:rPr lang="en-GB" sz="2800" b="1" dirty="0"/>
              <a:t>BALTOSKANDIA KONTINENT, MILLE KOOSSEISUS ASUS KA EESTI ALA, ON TEINUD LÄBI PIKA TRIIVI LÕUNAPOOLKERALT MEIE PRAEGUSESSE ASUKOHTA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F3E0B6-1101-41C4-40BD-02E1F2A527B9}"/>
              </a:ext>
            </a:extLst>
          </p:cNvPr>
          <p:cNvSpPr txBox="1"/>
          <p:nvPr/>
        </p:nvSpPr>
        <p:spPr>
          <a:xfrm>
            <a:off x="1471429" y="6125379"/>
            <a:ext cx="27077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sz="1100" dirty="0"/>
              <a:t>Autorid: Sigrid H</a:t>
            </a:r>
            <a:r>
              <a:rPr lang="en-GB" sz="1100" dirty="0"/>
              <a:t>a</a:t>
            </a:r>
            <a:r>
              <a:rPr lang="en-EE" sz="1100" dirty="0"/>
              <a:t>de &amp; Alvar Soesoo, 2017</a:t>
            </a:r>
          </a:p>
        </p:txBody>
      </p:sp>
    </p:spTree>
    <p:extLst>
      <p:ext uri="{BB962C8B-B14F-4D97-AF65-F5344CB8AC3E}">
        <p14:creationId xmlns:p14="http://schemas.microsoft.com/office/powerpoint/2010/main" val="998432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9B81A90-9D45-767D-D91C-8820DA4C3133}"/>
              </a:ext>
            </a:extLst>
          </p:cNvPr>
          <p:cNvSpPr txBox="1">
            <a:spLocks noChangeArrowheads="1"/>
          </p:cNvSpPr>
          <p:nvPr/>
        </p:nvSpPr>
        <p:spPr>
          <a:xfrm>
            <a:off x="630936" y="639520"/>
            <a:ext cx="3429000" cy="1719072"/>
          </a:xfrm>
          <a:prstGeom prst="rect">
            <a:avLst/>
          </a:prstGeom>
        </p:spPr>
        <p:txBody>
          <a:bodyPr vert="horz" lIns="91440" tIns="45720" rIns="91440" bIns="45720" rtlCol="0" anchor="b" anchorCtr="0" compatLnSpc="1">
            <a:norm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t-EE" sz="54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defRPr>
            </a:lvl1pPr>
          </a:lstStyle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x-none"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Eestimaa maakoore läbilõige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36E6F2-D3ED-F3BB-ED9E-56496CFA2C90}"/>
              </a:ext>
            </a:extLst>
          </p:cNvPr>
          <p:cNvSpPr txBox="1"/>
          <p:nvPr/>
        </p:nvSpPr>
        <p:spPr>
          <a:xfrm>
            <a:off x="630935" y="2807208"/>
            <a:ext cx="3952081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x-none" sz="2000" dirty="0" err="1"/>
              <a:t>Uurige</a:t>
            </a:r>
            <a:r>
              <a:rPr lang="en-US" altLang="x-none" sz="2000" dirty="0"/>
              <a:t>, </a:t>
            </a:r>
            <a:r>
              <a:rPr lang="en-US" altLang="x-none" sz="2000" dirty="0" err="1"/>
              <a:t>millise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ajajärgu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kivimid</a:t>
            </a:r>
            <a:r>
              <a:rPr lang="en-US" altLang="x-none" sz="2000" dirty="0"/>
              <a:t> on </a:t>
            </a:r>
            <a:r>
              <a:rPr lang="en-US" altLang="x-none" sz="2000" dirty="0" err="1"/>
              <a:t>Eestis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olemas</a:t>
            </a:r>
            <a:r>
              <a:rPr lang="en-US" altLang="x-none" sz="2000" dirty="0"/>
              <a:t>, </a:t>
            </a:r>
            <a:r>
              <a:rPr lang="en-US" altLang="x-none" sz="2000" dirty="0" err="1"/>
              <a:t>millised</a:t>
            </a:r>
            <a:r>
              <a:rPr lang="en-US" altLang="x-none" sz="2000" dirty="0"/>
              <a:t> aga </a:t>
            </a:r>
            <a:r>
              <a:rPr lang="en-US" altLang="x-none" sz="2000" dirty="0" err="1"/>
              <a:t>puudu</a:t>
            </a:r>
            <a:r>
              <a:rPr lang="en-US" altLang="x-none" sz="2000" dirty="0"/>
              <a:t>!!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x-none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x-none" sz="2000" dirty="0" err="1"/>
              <a:t>Geoloogiline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ajaraamat</a:t>
            </a:r>
            <a:r>
              <a:rPr lang="en-US" altLang="x-none" sz="2000" dirty="0"/>
              <a:t> on </a:t>
            </a:r>
            <a:r>
              <a:rPr lang="en-US" altLang="x-none" sz="2000" dirty="0" err="1"/>
              <a:t>lihtne</a:t>
            </a:r>
            <a:r>
              <a:rPr lang="en-US" altLang="x-none" sz="2000" dirty="0"/>
              <a:t>: </a:t>
            </a:r>
            <a:r>
              <a:rPr lang="en-US" altLang="x-none" sz="2000" dirty="0" err="1"/>
              <a:t>kui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kivimid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olemas</a:t>
            </a:r>
            <a:r>
              <a:rPr lang="en-US" altLang="x-none" sz="2000" dirty="0"/>
              <a:t> – </a:t>
            </a:r>
            <a:r>
              <a:rPr lang="en-US" altLang="x-none" sz="2000" dirty="0" err="1"/>
              <a:t>saame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uurida</a:t>
            </a:r>
            <a:r>
              <a:rPr lang="en-US" altLang="x-none" sz="2000" dirty="0"/>
              <a:t> ja </a:t>
            </a:r>
            <a:r>
              <a:rPr lang="en-US" altLang="x-none" sz="2000" dirty="0" err="1"/>
              <a:t>teada</a:t>
            </a:r>
            <a:r>
              <a:rPr lang="en-US" altLang="x-none" sz="2000" dirty="0"/>
              <a:t> mis </a:t>
            </a:r>
            <a:r>
              <a:rPr lang="en-US" altLang="x-none" sz="2000" dirty="0" err="1"/>
              <a:t>sel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ajal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toimus</a:t>
            </a:r>
            <a:endParaRPr lang="en-US" altLang="x-none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x-none" sz="2000" dirty="0"/>
              <a:t>Kui </a:t>
            </a:r>
            <a:r>
              <a:rPr lang="en-US" altLang="x-none" sz="2000" dirty="0" err="1"/>
              <a:t>kivimeid</a:t>
            </a:r>
            <a:r>
              <a:rPr lang="en-US" altLang="x-none" sz="2000" dirty="0"/>
              <a:t> pole – pole ka </a:t>
            </a:r>
            <a:r>
              <a:rPr lang="en-US" altLang="x-none" sz="2000" dirty="0" err="1"/>
              <a:t>informatsiooni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ega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teadmisi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selle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perioodi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kohta</a:t>
            </a:r>
            <a:r>
              <a:rPr lang="en-US" altLang="x-none" sz="2000" dirty="0"/>
              <a:t>, </a:t>
            </a:r>
            <a:r>
              <a:rPr lang="en-US" altLang="x-none" sz="2000" dirty="0" err="1"/>
              <a:t>ehk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siis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lünk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geoloogilises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ajaraamatus</a:t>
            </a:r>
            <a:r>
              <a:rPr lang="en-US" altLang="x-none" sz="2000" dirty="0"/>
              <a:t>!</a:t>
            </a:r>
          </a:p>
        </p:txBody>
      </p:sp>
      <p:pic>
        <p:nvPicPr>
          <p:cNvPr id="12" name="Content Placeholder 11" descr="A chart of different colors&#10;&#10;Description automatically generated">
            <a:extLst>
              <a:ext uri="{FF2B5EF4-FFF2-40B4-BE49-F238E27FC236}">
                <a16:creationId xmlns:a16="http://schemas.microsoft.com/office/drawing/2014/main" id="{20C12E35-89D0-D219-B8CE-2DB52E99A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16" y="509971"/>
            <a:ext cx="7185303" cy="583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70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4B547-75E3-4D2A-DE45-15D64BDEC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CC7B5-BA28-199A-FBDF-F2AAA0788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000" b="1" dirty="0"/>
              <a:t>EESTIMAA MAAPÕUERIKKUSED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2F603-4A8A-2B3E-A4BD-FE0C01218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VAATA JÄRGMISEL SLAIDIL MIS AJAL ON TEKKINUD MEIE PEAMISED MAAPÕUERESSURSID</a:t>
            </a:r>
          </a:p>
        </p:txBody>
      </p:sp>
    </p:spTree>
    <p:extLst>
      <p:ext uri="{BB962C8B-B14F-4D97-AF65-F5344CB8AC3E}">
        <p14:creationId xmlns:p14="http://schemas.microsoft.com/office/powerpoint/2010/main" val="3538905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abakuju: kujund 6">
            <a:extLst>
              <a:ext uri="{FF2B5EF4-FFF2-40B4-BE49-F238E27FC236}">
                <a16:creationId xmlns:a16="http://schemas.microsoft.com/office/drawing/2014/main" id="{10818ECF-78BE-66FA-4DB7-0FB8974AB379}"/>
              </a:ext>
            </a:extLst>
          </p:cNvPr>
          <p:cNvSpPr/>
          <p:nvPr/>
        </p:nvSpPr>
        <p:spPr>
          <a:xfrm>
            <a:off x="0" y="3600477"/>
            <a:ext cx="12196203" cy="31613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2196204"/>
              <a:gd name="f7" fmla="val 316134"/>
              <a:gd name="f8" fmla="val 94956"/>
              <a:gd name="f9" fmla="val 248569"/>
              <a:gd name="f10" fmla="val 74461"/>
              <a:gd name="f11" fmla="val 497139"/>
              <a:gd name="f12" fmla="val 53966"/>
              <a:gd name="f13" fmla="val 990074"/>
              <a:gd name="f14" fmla="val 88650"/>
              <a:gd name="f15" fmla="val 1483009"/>
              <a:gd name="f16" fmla="val 123334"/>
              <a:gd name="f17" fmla="val 2328041"/>
              <a:gd name="f18" fmla="val 305163"/>
              <a:gd name="f19" fmla="val 2957611"/>
              <a:gd name="f20" fmla="val 303061"/>
              <a:gd name="f21" fmla="val 3587181"/>
              <a:gd name="f22" fmla="val 300959"/>
              <a:gd name="f23" fmla="val 4119004"/>
              <a:gd name="f24" fmla="val 73936"/>
              <a:gd name="f25" fmla="val 4767492"/>
              <a:gd name="f26" fmla="val 76038"/>
              <a:gd name="f27" fmla="val 5415980"/>
              <a:gd name="f28" fmla="val 78140"/>
              <a:gd name="f29" fmla="val 6151705"/>
              <a:gd name="f30" fmla="val 328285"/>
              <a:gd name="f31" fmla="val 6848541"/>
              <a:gd name="f32" fmla="val 315673"/>
              <a:gd name="f33" fmla="val 7545377"/>
              <a:gd name="f34" fmla="val 8213835"/>
              <a:gd name="f35" fmla="val 10873"/>
              <a:gd name="f36" fmla="val 8948508"/>
              <a:gd name="f37" fmla="val 363"/>
              <a:gd name="f38" fmla="val 9683181"/>
              <a:gd name="f39" fmla="val -10147"/>
              <a:gd name="f40" fmla="val 10715296"/>
              <a:gd name="f41" fmla="val 210570"/>
              <a:gd name="f42" fmla="val 11256579"/>
              <a:gd name="f43" fmla="val 252611"/>
              <a:gd name="f44" fmla="val 11797862"/>
              <a:gd name="f45" fmla="val 294652"/>
              <a:gd name="f46" fmla="val 11997033"/>
              <a:gd name="f47" fmla="val 273631"/>
              <a:gd name="f48" fmla="+- 0 0 -90"/>
              <a:gd name="f49" fmla="*/ f3 1 12196204"/>
              <a:gd name="f50" fmla="*/ f4 1 316134"/>
              <a:gd name="f51" fmla="val f5"/>
              <a:gd name="f52" fmla="val f6"/>
              <a:gd name="f53" fmla="val f7"/>
              <a:gd name="f54" fmla="*/ f48 f0 1"/>
              <a:gd name="f55" fmla="+- f53 0 f51"/>
              <a:gd name="f56" fmla="+- f52 0 f51"/>
              <a:gd name="f57" fmla="*/ f54 1 f2"/>
              <a:gd name="f58" fmla="*/ f56 1 12196204"/>
              <a:gd name="f59" fmla="*/ f55 1 316134"/>
              <a:gd name="f60" fmla="*/ 0 f56 1"/>
              <a:gd name="f61" fmla="*/ 94956 f55 1"/>
              <a:gd name="f62" fmla="*/ 990074 f56 1"/>
              <a:gd name="f63" fmla="*/ 88650 f55 1"/>
              <a:gd name="f64" fmla="*/ 2957611 f56 1"/>
              <a:gd name="f65" fmla="*/ 303061 f55 1"/>
              <a:gd name="f66" fmla="*/ 4767492 f56 1"/>
              <a:gd name="f67" fmla="*/ 76038 f55 1"/>
              <a:gd name="f68" fmla="*/ 6848541 f56 1"/>
              <a:gd name="f69" fmla="*/ 315673 f55 1"/>
              <a:gd name="f70" fmla="*/ 8948508 f56 1"/>
              <a:gd name="f71" fmla="*/ 363 f55 1"/>
              <a:gd name="f72" fmla="*/ 11256579 f56 1"/>
              <a:gd name="f73" fmla="*/ 252611 f55 1"/>
              <a:gd name="f74" fmla="*/ 12196204 f56 1"/>
              <a:gd name="f75" fmla="+- f57 0 f1"/>
              <a:gd name="f76" fmla="*/ f60 1 12196204"/>
              <a:gd name="f77" fmla="*/ f61 1 316134"/>
              <a:gd name="f78" fmla="*/ f62 1 12196204"/>
              <a:gd name="f79" fmla="*/ f63 1 316134"/>
              <a:gd name="f80" fmla="*/ f64 1 12196204"/>
              <a:gd name="f81" fmla="*/ f65 1 316134"/>
              <a:gd name="f82" fmla="*/ f66 1 12196204"/>
              <a:gd name="f83" fmla="*/ f67 1 316134"/>
              <a:gd name="f84" fmla="*/ f68 1 12196204"/>
              <a:gd name="f85" fmla="*/ f69 1 316134"/>
              <a:gd name="f86" fmla="*/ f70 1 12196204"/>
              <a:gd name="f87" fmla="*/ f71 1 316134"/>
              <a:gd name="f88" fmla="*/ f72 1 12196204"/>
              <a:gd name="f89" fmla="*/ f73 1 316134"/>
              <a:gd name="f90" fmla="*/ f74 1 12196204"/>
              <a:gd name="f91" fmla="*/ f51 1 f58"/>
              <a:gd name="f92" fmla="*/ f52 1 f58"/>
              <a:gd name="f93" fmla="*/ f51 1 f59"/>
              <a:gd name="f94" fmla="*/ f53 1 f59"/>
              <a:gd name="f95" fmla="*/ f76 1 f58"/>
              <a:gd name="f96" fmla="*/ f77 1 f59"/>
              <a:gd name="f97" fmla="*/ f78 1 f58"/>
              <a:gd name="f98" fmla="*/ f79 1 f59"/>
              <a:gd name="f99" fmla="*/ f80 1 f58"/>
              <a:gd name="f100" fmla="*/ f81 1 f59"/>
              <a:gd name="f101" fmla="*/ f82 1 f58"/>
              <a:gd name="f102" fmla="*/ f83 1 f59"/>
              <a:gd name="f103" fmla="*/ f84 1 f58"/>
              <a:gd name="f104" fmla="*/ f85 1 f59"/>
              <a:gd name="f105" fmla="*/ f86 1 f58"/>
              <a:gd name="f106" fmla="*/ f87 1 f59"/>
              <a:gd name="f107" fmla="*/ f88 1 f58"/>
              <a:gd name="f108" fmla="*/ f89 1 f59"/>
              <a:gd name="f109" fmla="*/ f90 1 f58"/>
              <a:gd name="f110" fmla="*/ f91 f49 1"/>
              <a:gd name="f111" fmla="*/ f92 f49 1"/>
              <a:gd name="f112" fmla="*/ f94 f50 1"/>
              <a:gd name="f113" fmla="*/ f93 f50 1"/>
              <a:gd name="f114" fmla="*/ f95 f49 1"/>
              <a:gd name="f115" fmla="*/ f96 f50 1"/>
              <a:gd name="f116" fmla="*/ f97 f49 1"/>
              <a:gd name="f117" fmla="*/ f98 f50 1"/>
              <a:gd name="f118" fmla="*/ f99 f49 1"/>
              <a:gd name="f119" fmla="*/ f100 f50 1"/>
              <a:gd name="f120" fmla="*/ f101 f49 1"/>
              <a:gd name="f121" fmla="*/ f102 f50 1"/>
              <a:gd name="f122" fmla="*/ f103 f49 1"/>
              <a:gd name="f123" fmla="*/ f104 f50 1"/>
              <a:gd name="f124" fmla="*/ f105 f49 1"/>
              <a:gd name="f125" fmla="*/ f106 f50 1"/>
              <a:gd name="f126" fmla="*/ f107 f49 1"/>
              <a:gd name="f127" fmla="*/ f108 f50 1"/>
              <a:gd name="f128" fmla="*/ f109 f4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5">
                <a:pos x="f114" y="f115"/>
              </a:cxn>
              <a:cxn ang="f75">
                <a:pos x="f116" y="f117"/>
              </a:cxn>
              <a:cxn ang="f75">
                <a:pos x="f118" y="f119"/>
              </a:cxn>
              <a:cxn ang="f75">
                <a:pos x="f120" y="f121"/>
              </a:cxn>
              <a:cxn ang="f75">
                <a:pos x="f122" y="f123"/>
              </a:cxn>
              <a:cxn ang="f75">
                <a:pos x="f124" y="f125"/>
              </a:cxn>
              <a:cxn ang="f75">
                <a:pos x="f126" y="f127"/>
              </a:cxn>
              <a:cxn ang="f75">
                <a:pos x="f128" y="f127"/>
              </a:cxn>
            </a:cxnLst>
            <a:rect l="f110" t="f113" r="f111" b="f112"/>
            <a:pathLst>
              <a:path w="12196204" h="316134">
                <a:moveTo>
                  <a:pt x="f5" y="f8"/>
                </a:move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20"/>
                  <a:pt x="f34" y="f35"/>
                  <a:pt x="f36" y="f37"/>
                </a:cubicBez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6" y="f43"/>
                </a:cubicBezTo>
              </a:path>
            </a:pathLst>
          </a:custGeom>
          <a:noFill/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150" sz="1800" b="0" i="0" u="none" strike="noStrike" kern="1200" cap="none" spc="0" baseline="0">
              <a:solidFill>
                <a:srgbClr val="FFFFFF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Corbel"/>
            </a:endParaRPr>
          </a:p>
        </p:txBody>
      </p:sp>
      <p:sp>
        <p:nvSpPr>
          <p:cNvPr id="3" name="Jutumull: ümarnurk-ristkülik 12">
            <a:extLst>
              <a:ext uri="{FF2B5EF4-FFF2-40B4-BE49-F238E27FC236}">
                <a16:creationId xmlns:a16="http://schemas.microsoft.com/office/drawing/2014/main" id="{FA7462D1-307B-3DD8-D039-F343E6CD4942}"/>
              </a:ext>
            </a:extLst>
          </p:cNvPr>
          <p:cNvSpPr/>
          <p:nvPr/>
        </p:nvSpPr>
        <p:spPr>
          <a:xfrm flipH="1">
            <a:off x="8358619" y="1783322"/>
            <a:ext cx="1728000" cy="1044000"/>
          </a:xfrm>
          <a:custGeom>
            <a:avLst>
              <a:gd name="f0" fmla="val -4733"/>
              <a:gd name="f1" fmla="val 19385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-2147483647"/>
              <a:gd name="f12" fmla="val 2147483647"/>
              <a:gd name="f13" fmla="val 3590"/>
              <a:gd name="f14" fmla="val 8970"/>
              <a:gd name="f15" fmla="val 12630"/>
              <a:gd name="f16" fmla="val 18010"/>
              <a:gd name="f17" fmla="+- 0 0 180"/>
              <a:gd name="f18" fmla="*/ f6 1 21600"/>
              <a:gd name="f19" fmla="*/ f7 1 21600"/>
              <a:gd name="f20" fmla="pin -2147483647 f0 2147483647"/>
              <a:gd name="f21" fmla="pin -2147483647 f1 2147483647"/>
              <a:gd name="f22" fmla="+- 0 0 f13"/>
              <a:gd name="f23" fmla="+- 3590 0 f8"/>
              <a:gd name="f24" fmla="+- 0 0 f3"/>
              <a:gd name="f25" fmla="+- 21600 0 f16"/>
              <a:gd name="f26" fmla="+- 18010 0 f9"/>
              <a:gd name="f27" fmla="*/ f17 f2 1"/>
              <a:gd name="f28" fmla="+- f20 0 10800"/>
              <a:gd name="f29" fmla="+- f21 0 10800"/>
              <a:gd name="f30" fmla="+- f21 0 21600"/>
              <a:gd name="f31" fmla="+- f20 0 21600"/>
              <a:gd name="f32" fmla="val f20"/>
              <a:gd name="f33" fmla="val f21"/>
              <a:gd name="f34" fmla="*/ f20 f18 1"/>
              <a:gd name="f35" fmla="*/ f21 f19 1"/>
              <a:gd name="f36" fmla="*/ 800 f18 1"/>
              <a:gd name="f37" fmla="*/ 20800 f18 1"/>
              <a:gd name="f38" fmla="*/ 20800 f19 1"/>
              <a:gd name="f39" fmla="*/ 800 f19 1"/>
              <a:gd name="f40" fmla="abs f22"/>
              <a:gd name="f41" fmla="abs f23"/>
              <a:gd name="f42" fmla="?: f22 f24 f3"/>
              <a:gd name="f43" fmla="?: f22 f3 f24"/>
              <a:gd name="f44" fmla="?: f22 f4 f3"/>
              <a:gd name="f45" fmla="?: f22 f3 f4"/>
              <a:gd name="f46" fmla="abs f25"/>
              <a:gd name="f47" fmla="?: f23 f24 f3"/>
              <a:gd name="f48" fmla="?: f23 f3 f24"/>
              <a:gd name="f49" fmla="?: f25 0 f2"/>
              <a:gd name="f50" fmla="?: f25 f2 0"/>
              <a:gd name="f51" fmla="abs f26"/>
              <a:gd name="f52" fmla="?: f25 f24 f3"/>
              <a:gd name="f53" fmla="?: f25 f3 f24"/>
              <a:gd name="f54" fmla="?: f25 f4 f3"/>
              <a:gd name="f55" fmla="?: f25 f3 f4"/>
              <a:gd name="f56" fmla="?: f26 f24 f3"/>
              <a:gd name="f57" fmla="?: f26 f3 f24"/>
              <a:gd name="f58" fmla="?: f22 0 f2"/>
              <a:gd name="f59" fmla="?: f22 f2 0"/>
              <a:gd name="f60" fmla="*/ f27 1 f5"/>
              <a:gd name="f61" fmla="abs f28"/>
              <a:gd name="f62" fmla="abs f29"/>
              <a:gd name="f63" fmla="?: f22 f45 f44"/>
              <a:gd name="f64" fmla="?: f22 f44 f45"/>
              <a:gd name="f65" fmla="?: f23 f43 f42"/>
              <a:gd name="f66" fmla="?: f23 f50 f49"/>
              <a:gd name="f67" fmla="?: f23 f49 f50"/>
              <a:gd name="f68" fmla="?: f25 f47 f48"/>
              <a:gd name="f69" fmla="?: f25 f55 f54"/>
              <a:gd name="f70" fmla="?: f25 f54 f55"/>
              <a:gd name="f71" fmla="?: f26 f53 f52"/>
              <a:gd name="f72" fmla="?: f26 f59 f58"/>
              <a:gd name="f73" fmla="?: f26 f58 f59"/>
              <a:gd name="f74" fmla="?: f22 f56 f57"/>
              <a:gd name="f75" fmla="*/ f32 f18 1"/>
              <a:gd name="f76" fmla="*/ f33 f19 1"/>
              <a:gd name="f77" fmla="+- f60 0 f3"/>
              <a:gd name="f78" fmla="+- f61 0 f62"/>
              <a:gd name="f79" fmla="+- f62 0 f61"/>
              <a:gd name="f80" fmla="?: f23 f64 f63"/>
              <a:gd name="f81" fmla="?: f25 f66 f67"/>
              <a:gd name="f82" fmla="?: f26 f70 f69"/>
              <a:gd name="f83" fmla="?: f22 f72 f73"/>
              <a:gd name="f84" fmla="?: f29 f10 f78"/>
              <a:gd name="f85" fmla="?: f29 f78 f10"/>
              <a:gd name="f86" fmla="?: f28 f10 f79"/>
              <a:gd name="f87" fmla="?: f28 f79 f10"/>
              <a:gd name="f88" fmla="?: f20 f10 f84"/>
              <a:gd name="f89" fmla="?: f20 f10 f85"/>
              <a:gd name="f90" fmla="?: f30 f86 f10"/>
              <a:gd name="f91" fmla="?: f30 f87 f10"/>
              <a:gd name="f92" fmla="?: f31 f85 f10"/>
              <a:gd name="f93" fmla="?: f31 f84 f10"/>
              <a:gd name="f94" fmla="?: f21 f10 f87"/>
              <a:gd name="f95" fmla="?: f21 f10 f86"/>
              <a:gd name="f96" fmla="?: f88 f20 0"/>
              <a:gd name="f97" fmla="?: f88 f21 6280"/>
              <a:gd name="f98" fmla="?: f89 f20 0"/>
              <a:gd name="f99" fmla="?: f89 f21 15320"/>
              <a:gd name="f100" fmla="?: f90 f20 6280"/>
              <a:gd name="f101" fmla="?: f90 f21 21600"/>
              <a:gd name="f102" fmla="?: f91 f20 15320"/>
              <a:gd name="f103" fmla="?: f91 f21 21600"/>
              <a:gd name="f104" fmla="?: f92 f20 21600"/>
              <a:gd name="f105" fmla="?: f92 f21 15320"/>
              <a:gd name="f106" fmla="?: f93 f20 21600"/>
              <a:gd name="f107" fmla="?: f93 f21 6280"/>
              <a:gd name="f108" fmla="?: f94 f20 15320"/>
              <a:gd name="f109" fmla="?: f94 f21 0"/>
              <a:gd name="f110" fmla="?: f95 f20 6280"/>
              <a:gd name="f111" fmla="?: f95 f21 0"/>
            </a:gdLst>
            <a:ahLst>
              <a:ahXY gdRefX="f0" minX="f11" maxX="f12" gdRefY="f1" minY="f11" maxY="f12">
                <a:pos x="f34" y="f3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7">
                <a:pos x="f75" y="f76"/>
              </a:cxn>
            </a:cxnLst>
            <a:rect l="f36" t="f39" r="f37" b="f38"/>
            <a:pathLst>
              <a:path w="21600" h="21600">
                <a:moveTo>
                  <a:pt x="f13" y="f8"/>
                </a:moveTo>
                <a:arcTo wR="f40" hR="f41" stAng="f80" swAng="f65"/>
                <a:lnTo>
                  <a:pt x="f96" y="f97"/>
                </a:lnTo>
                <a:lnTo>
                  <a:pt x="f8" y="f14"/>
                </a:lnTo>
                <a:lnTo>
                  <a:pt x="f8" y="f15"/>
                </a:lnTo>
                <a:lnTo>
                  <a:pt x="f98" y="f99"/>
                </a:lnTo>
                <a:lnTo>
                  <a:pt x="f8" y="f16"/>
                </a:lnTo>
                <a:arcTo wR="f41" hR="f46" stAng="f81" swAng="f68"/>
                <a:lnTo>
                  <a:pt x="f100" y="f101"/>
                </a:lnTo>
                <a:lnTo>
                  <a:pt x="f14" y="f9"/>
                </a:lnTo>
                <a:lnTo>
                  <a:pt x="f15" y="f9"/>
                </a:lnTo>
                <a:lnTo>
                  <a:pt x="f102" y="f103"/>
                </a:lnTo>
                <a:lnTo>
                  <a:pt x="f16" y="f9"/>
                </a:lnTo>
                <a:arcTo wR="f46" hR="f51" stAng="f82" swAng="f71"/>
                <a:lnTo>
                  <a:pt x="f104" y="f105"/>
                </a:lnTo>
                <a:lnTo>
                  <a:pt x="f9" y="f15"/>
                </a:lnTo>
                <a:lnTo>
                  <a:pt x="f9" y="f14"/>
                </a:lnTo>
                <a:lnTo>
                  <a:pt x="f106" y="f107"/>
                </a:lnTo>
                <a:lnTo>
                  <a:pt x="f9" y="f13"/>
                </a:lnTo>
                <a:arcTo wR="f51" hR="f40" stAng="f83" swAng="f74"/>
                <a:lnTo>
                  <a:pt x="f108" y="f109"/>
                </a:lnTo>
                <a:lnTo>
                  <a:pt x="f15" y="f8"/>
                </a:lnTo>
                <a:lnTo>
                  <a:pt x="f14" y="f8"/>
                </a:lnTo>
                <a:lnTo>
                  <a:pt x="f110" y="f111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700" b="1" dirty="0">
                <a:solidFill>
                  <a:srgbClr val="000000"/>
                </a:solidFill>
                <a:latin typeface="Bradley Hand" pitchFamily="2" charset="77"/>
              </a:rPr>
              <a:t>Kruus, liiv, savi, turvas</a:t>
            </a:r>
            <a:endParaRPr lang="en-150" sz="1700" b="1">
              <a:solidFill>
                <a:srgbClr val="000000"/>
              </a:solidFill>
              <a:latin typeface="Bradley Hand" pitchFamily="2" charset="77"/>
            </a:endParaRPr>
          </a:p>
        </p:txBody>
      </p:sp>
      <p:sp>
        <p:nvSpPr>
          <p:cNvPr id="4" name="Jutumull: ümarnurk-ristkülik 8">
            <a:extLst>
              <a:ext uri="{FF2B5EF4-FFF2-40B4-BE49-F238E27FC236}">
                <a16:creationId xmlns:a16="http://schemas.microsoft.com/office/drawing/2014/main" id="{E4A31DEF-C25E-6E3B-4BB1-B055E97F8225}"/>
              </a:ext>
            </a:extLst>
          </p:cNvPr>
          <p:cNvSpPr/>
          <p:nvPr/>
        </p:nvSpPr>
        <p:spPr>
          <a:xfrm>
            <a:off x="3966663" y="1585986"/>
            <a:ext cx="1728000" cy="1044000"/>
          </a:xfrm>
          <a:custGeom>
            <a:avLst>
              <a:gd name="f0" fmla="val 26265"/>
              <a:gd name="f1" fmla="val 20913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-2147483647"/>
              <a:gd name="f12" fmla="val 2147483647"/>
              <a:gd name="f13" fmla="val 3590"/>
              <a:gd name="f14" fmla="val 8970"/>
              <a:gd name="f15" fmla="val 12630"/>
              <a:gd name="f16" fmla="val 18010"/>
              <a:gd name="f17" fmla="+- 0 0 180"/>
              <a:gd name="f18" fmla="*/ f6 1 21600"/>
              <a:gd name="f19" fmla="*/ f7 1 21600"/>
              <a:gd name="f20" fmla="pin -2147483647 f0 2147483647"/>
              <a:gd name="f21" fmla="pin -2147483647 f1 2147483647"/>
              <a:gd name="f22" fmla="+- 0 0 f13"/>
              <a:gd name="f23" fmla="+- 3590 0 f8"/>
              <a:gd name="f24" fmla="+- 0 0 f3"/>
              <a:gd name="f25" fmla="+- 21600 0 f16"/>
              <a:gd name="f26" fmla="+- 18010 0 f9"/>
              <a:gd name="f27" fmla="*/ f17 f2 1"/>
              <a:gd name="f28" fmla="+- f20 0 10800"/>
              <a:gd name="f29" fmla="+- f21 0 10800"/>
              <a:gd name="f30" fmla="+- f21 0 21600"/>
              <a:gd name="f31" fmla="+- f20 0 21600"/>
              <a:gd name="f32" fmla="val f20"/>
              <a:gd name="f33" fmla="val f21"/>
              <a:gd name="f34" fmla="*/ f20 f18 1"/>
              <a:gd name="f35" fmla="*/ f21 f19 1"/>
              <a:gd name="f36" fmla="*/ 800 f18 1"/>
              <a:gd name="f37" fmla="*/ 20800 f18 1"/>
              <a:gd name="f38" fmla="*/ 20800 f19 1"/>
              <a:gd name="f39" fmla="*/ 800 f19 1"/>
              <a:gd name="f40" fmla="abs f22"/>
              <a:gd name="f41" fmla="abs f23"/>
              <a:gd name="f42" fmla="?: f22 f24 f3"/>
              <a:gd name="f43" fmla="?: f22 f3 f24"/>
              <a:gd name="f44" fmla="?: f22 f4 f3"/>
              <a:gd name="f45" fmla="?: f22 f3 f4"/>
              <a:gd name="f46" fmla="abs f25"/>
              <a:gd name="f47" fmla="?: f23 f24 f3"/>
              <a:gd name="f48" fmla="?: f23 f3 f24"/>
              <a:gd name="f49" fmla="?: f25 0 f2"/>
              <a:gd name="f50" fmla="?: f25 f2 0"/>
              <a:gd name="f51" fmla="abs f26"/>
              <a:gd name="f52" fmla="?: f25 f24 f3"/>
              <a:gd name="f53" fmla="?: f25 f3 f24"/>
              <a:gd name="f54" fmla="?: f25 f4 f3"/>
              <a:gd name="f55" fmla="?: f25 f3 f4"/>
              <a:gd name="f56" fmla="?: f26 f24 f3"/>
              <a:gd name="f57" fmla="?: f26 f3 f24"/>
              <a:gd name="f58" fmla="?: f22 0 f2"/>
              <a:gd name="f59" fmla="?: f22 f2 0"/>
              <a:gd name="f60" fmla="*/ f27 1 f5"/>
              <a:gd name="f61" fmla="abs f28"/>
              <a:gd name="f62" fmla="abs f29"/>
              <a:gd name="f63" fmla="?: f22 f45 f44"/>
              <a:gd name="f64" fmla="?: f22 f44 f45"/>
              <a:gd name="f65" fmla="?: f23 f43 f42"/>
              <a:gd name="f66" fmla="?: f23 f50 f49"/>
              <a:gd name="f67" fmla="?: f23 f49 f50"/>
              <a:gd name="f68" fmla="?: f25 f47 f48"/>
              <a:gd name="f69" fmla="?: f25 f55 f54"/>
              <a:gd name="f70" fmla="?: f25 f54 f55"/>
              <a:gd name="f71" fmla="?: f26 f53 f52"/>
              <a:gd name="f72" fmla="?: f26 f59 f58"/>
              <a:gd name="f73" fmla="?: f26 f58 f59"/>
              <a:gd name="f74" fmla="?: f22 f56 f57"/>
              <a:gd name="f75" fmla="*/ f32 f18 1"/>
              <a:gd name="f76" fmla="*/ f33 f19 1"/>
              <a:gd name="f77" fmla="+- f60 0 f3"/>
              <a:gd name="f78" fmla="+- f61 0 f62"/>
              <a:gd name="f79" fmla="+- f62 0 f61"/>
              <a:gd name="f80" fmla="?: f23 f64 f63"/>
              <a:gd name="f81" fmla="?: f25 f66 f67"/>
              <a:gd name="f82" fmla="?: f26 f70 f69"/>
              <a:gd name="f83" fmla="?: f22 f72 f73"/>
              <a:gd name="f84" fmla="?: f29 f10 f78"/>
              <a:gd name="f85" fmla="?: f29 f78 f10"/>
              <a:gd name="f86" fmla="?: f28 f10 f79"/>
              <a:gd name="f87" fmla="?: f28 f79 f10"/>
              <a:gd name="f88" fmla="?: f20 f10 f84"/>
              <a:gd name="f89" fmla="?: f20 f10 f85"/>
              <a:gd name="f90" fmla="?: f30 f86 f10"/>
              <a:gd name="f91" fmla="?: f30 f87 f10"/>
              <a:gd name="f92" fmla="?: f31 f85 f10"/>
              <a:gd name="f93" fmla="?: f31 f84 f10"/>
              <a:gd name="f94" fmla="?: f21 f10 f87"/>
              <a:gd name="f95" fmla="?: f21 f10 f86"/>
              <a:gd name="f96" fmla="?: f88 f20 0"/>
              <a:gd name="f97" fmla="?: f88 f21 6280"/>
              <a:gd name="f98" fmla="?: f89 f20 0"/>
              <a:gd name="f99" fmla="?: f89 f21 15320"/>
              <a:gd name="f100" fmla="?: f90 f20 6280"/>
              <a:gd name="f101" fmla="?: f90 f21 21600"/>
              <a:gd name="f102" fmla="?: f91 f20 15320"/>
              <a:gd name="f103" fmla="?: f91 f21 21600"/>
              <a:gd name="f104" fmla="?: f92 f20 21600"/>
              <a:gd name="f105" fmla="?: f92 f21 15320"/>
              <a:gd name="f106" fmla="?: f93 f20 21600"/>
              <a:gd name="f107" fmla="?: f93 f21 6280"/>
              <a:gd name="f108" fmla="?: f94 f20 15320"/>
              <a:gd name="f109" fmla="?: f94 f21 0"/>
              <a:gd name="f110" fmla="?: f95 f20 6280"/>
              <a:gd name="f111" fmla="?: f95 f21 0"/>
            </a:gdLst>
            <a:ahLst>
              <a:ahXY gdRefX="f0" minX="f11" maxX="f12" gdRefY="f1" minY="f11" maxY="f12">
                <a:pos x="f34" y="f3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7">
                <a:pos x="f75" y="f76"/>
              </a:cxn>
            </a:cxnLst>
            <a:rect l="f36" t="f39" r="f37" b="f38"/>
            <a:pathLst>
              <a:path w="21600" h="21600">
                <a:moveTo>
                  <a:pt x="f13" y="f8"/>
                </a:moveTo>
                <a:arcTo wR="f40" hR="f41" stAng="f80" swAng="f65"/>
                <a:lnTo>
                  <a:pt x="f96" y="f97"/>
                </a:lnTo>
                <a:lnTo>
                  <a:pt x="f8" y="f14"/>
                </a:lnTo>
                <a:lnTo>
                  <a:pt x="f8" y="f15"/>
                </a:lnTo>
                <a:lnTo>
                  <a:pt x="f98" y="f99"/>
                </a:lnTo>
                <a:lnTo>
                  <a:pt x="f8" y="f16"/>
                </a:lnTo>
                <a:arcTo wR="f41" hR="f46" stAng="f81" swAng="f68"/>
                <a:lnTo>
                  <a:pt x="f100" y="f101"/>
                </a:lnTo>
                <a:lnTo>
                  <a:pt x="f14" y="f9"/>
                </a:lnTo>
                <a:lnTo>
                  <a:pt x="f15" y="f9"/>
                </a:lnTo>
                <a:lnTo>
                  <a:pt x="f102" y="f103"/>
                </a:lnTo>
                <a:lnTo>
                  <a:pt x="f16" y="f9"/>
                </a:lnTo>
                <a:arcTo wR="f46" hR="f51" stAng="f82" swAng="f71"/>
                <a:lnTo>
                  <a:pt x="f104" y="f105"/>
                </a:lnTo>
                <a:lnTo>
                  <a:pt x="f9" y="f15"/>
                </a:lnTo>
                <a:lnTo>
                  <a:pt x="f9" y="f14"/>
                </a:lnTo>
                <a:lnTo>
                  <a:pt x="f106" y="f107"/>
                </a:lnTo>
                <a:lnTo>
                  <a:pt x="f9" y="f13"/>
                </a:lnTo>
                <a:arcTo wR="f51" hR="f40" stAng="f83" swAng="f74"/>
                <a:lnTo>
                  <a:pt x="f108" y="f109"/>
                </a:lnTo>
                <a:lnTo>
                  <a:pt x="f15" y="f8"/>
                </a:lnTo>
                <a:lnTo>
                  <a:pt x="f14" y="f8"/>
                </a:lnTo>
                <a:lnTo>
                  <a:pt x="f110" y="f111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700" b="1" dirty="0">
                <a:solidFill>
                  <a:srgbClr val="000000"/>
                </a:solidFill>
                <a:latin typeface="Bradley Hand" pitchFamily="2" charset="77"/>
              </a:rPr>
              <a:t>Fosforiit, savi, </a:t>
            </a:r>
            <a:r>
              <a:rPr lang="et-EE" sz="1700" b="1" dirty="0" err="1">
                <a:solidFill>
                  <a:srgbClr val="000000"/>
                </a:solidFill>
                <a:latin typeface="Bradley Hand" pitchFamily="2" charset="77"/>
              </a:rPr>
              <a:t>graptoliit-argillit,lubja-kivi,dolokivi</a:t>
            </a:r>
            <a:endParaRPr lang="en-150" sz="1700" b="1">
              <a:solidFill>
                <a:srgbClr val="000000"/>
              </a:solidFill>
              <a:latin typeface="Bradley Hand" pitchFamily="2" charset="77"/>
            </a:endParaRPr>
          </a:p>
        </p:txBody>
      </p:sp>
      <p:sp>
        <p:nvSpPr>
          <p:cNvPr id="5" name="Jutumull: ümarnurk-ristkülik 9">
            <a:extLst>
              <a:ext uri="{FF2B5EF4-FFF2-40B4-BE49-F238E27FC236}">
                <a16:creationId xmlns:a16="http://schemas.microsoft.com/office/drawing/2014/main" id="{E280B257-7DF3-6974-257B-418CD6823E59}"/>
              </a:ext>
            </a:extLst>
          </p:cNvPr>
          <p:cNvSpPr/>
          <p:nvPr/>
        </p:nvSpPr>
        <p:spPr>
          <a:xfrm rot="10800000" flipV="1">
            <a:off x="132518" y="1639321"/>
            <a:ext cx="1728000" cy="1044000"/>
          </a:xfrm>
          <a:custGeom>
            <a:avLst>
              <a:gd name="f0" fmla="val -3809"/>
              <a:gd name="f1" fmla="val 20381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-2147483647"/>
              <a:gd name="f12" fmla="val 2147483647"/>
              <a:gd name="f13" fmla="val 3590"/>
              <a:gd name="f14" fmla="val 8970"/>
              <a:gd name="f15" fmla="val 12630"/>
              <a:gd name="f16" fmla="val 18010"/>
              <a:gd name="f17" fmla="+- 0 0 180"/>
              <a:gd name="f18" fmla="*/ f6 1 21600"/>
              <a:gd name="f19" fmla="*/ f7 1 21600"/>
              <a:gd name="f20" fmla="pin -2147483647 f0 2147483647"/>
              <a:gd name="f21" fmla="pin -2147483647 f1 2147483647"/>
              <a:gd name="f22" fmla="+- 0 0 f13"/>
              <a:gd name="f23" fmla="+- 3590 0 f8"/>
              <a:gd name="f24" fmla="+- 0 0 f3"/>
              <a:gd name="f25" fmla="+- 21600 0 f16"/>
              <a:gd name="f26" fmla="+- 18010 0 f9"/>
              <a:gd name="f27" fmla="*/ f17 f2 1"/>
              <a:gd name="f28" fmla="+- f20 0 10800"/>
              <a:gd name="f29" fmla="+- f21 0 10800"/>
              <a:gd name="f30" fmla="+- f21 0 21600"/>
              <a:gd name="f31" fmla="+- f20 0 21600"/>
              <a:gd name="f32" fmla="val f20"/>
              <a:gd name="f33" fmla="val f21"/>
              <a:gd name="f34" fmla="*/ f20 f18 1"/>
              <a:gd name="f35" fmla="*/ f21 f19 1"/>
              <a:gd name="f36" fmla="*/ 800 f18 1"/>
              <a:gd name="f37" fmla="*/ 20800 f18 1"/>
              <a:gd name="f38" fmla="*/ 20800 f19 1"/>
              <a:gd name="f39" fmla="*/ 800 f19 1"/>
              <a:gd name="f40" fmla="abs f22"/>
              <a:gd name="f41" fmla="abs f23"/>
              <a:gd name="f42" fmla="?: f22 f24 f3"/>
              <a:gd name="f43" fmla="?: f22 f3 f24"/>
              <a:gd name="f44" fmla="?: f22 f4 f3"/>
              <a:gd name="f45" fmla="?: f22 f3 f4"/>
              <a:gd name="f46" fmla="abs f25"/>
              <a:gd name="f47" fmla="?: f23 f24 f3"/>
              <a:gd name="f48" fmla="?: f23 f3 f24"/>
              <a:gd name="f49" fmla="?: f25 0 f2"/>
              <a:gd name="f50" fmla="?: f25 f2 0"/>
              <a:gd name="f51" fmla="abs f26"/>
              <a:gd name="f52" fmla="?: f25 f24 f3"/>
              <a:gd name="f53" fmla="?: f25 f3 f24"/>
              <a:gd name="f54" fmla="?: f25 f4 f3"/>
              <a:gd name="f55" fmla="?: f25 f3 f4"/>
              <a:gd name="f56" fmla="?: f26 f24 f3"/>
              <a:gd name="f57" fmla="?: f26 f3 f24"/>
              <a:gd name="f58" fmla="?: f22 0 f2"/>
              <a:gd name="f59" fmla="?: f22 f2 0"/>
              <a:gd name="f60" fmla="*/ f27 1 f5"/>
              <a:gd name="f61" fmla="abs f28"/>
              <a:gd name="f62" fmla="abs f29"/>
              <a:gd name="f63" fmla="?: f22 f45 f44"/>
              <a:gd name="f64" fmla="?: f22 f44 f45"/>
              <a:gd name="f65" fmla="?: f23 f43 f42"/>
              <a:gd name="f66" fmla="?: f23 f50 f49"/>
              <a:gd name="f67" fmla="?: f23 f49 f50"/>
              <a:gd name="f68" fmla="?: f25 f47 f48"/>
              <a:gd name="f69" fmla="?: f25 f55 f54"/>
              <a:gd name="f70" fmla="?: f25 f54 f55"/>
              <a:gd name="f71" fmla="?: f26 f53 f52"/>
              <a:gd name="f72" fmla="?: f26 f59 f58"/>
              <a:gd name="f73" fmla="?: f26 f58 f59"/>
              <a:gd name="f74" fmla="?: f22 f56 f57"/>
              <a:gd name="f75" fmla="*/ f32 f18 1"/>
              <a:gd name="f76" fmla="*/ f33 f19 1"/>
              <a:gd name="f77" fmla="+- f60 0 f3"/>
              <a:gd name="f78" fmla="+- f61 0 f62"/>
              <a:gd name="f79" fmla="+- f62 0 f61"/>
              <a:gd name="f80" fmla="?: f23 f64 f63"/>
              <a:gd name="f81" fmla="?: f25 f66 f67"/>
              <a:gd name="f82" fmla="?: f26 f70 f69"/>
              <a:gd name="f83" fmla="?: f22 f72 f73"/>
              <a:gd name="f84" fmla="?: f29 f10 f78"/>
              <a:gd name="f85" fmla="?: f29 f78 f10"/>
              <a:gd name="f86" fmla="?: f28 f10 f79"/>
              <a:gd name="f87" fmla="?: f28 f79 f10"/>
              <a:gd name="f88" fmla="?: f20 f10 f84"/>
              <a:gd name="f89" fmla="?: f20 f10 f85"/>
              <a:gd name="f90" fmla="?: f30 f86 f10"/>
              <a:gd name="f91" fmla="?: f30 f87 f10"/>
              <a:gd name="f92" fmla="?: f31 f85 f10"/>
              <a:gd name="f93" fmla="?: f31 f84 f10"/>
              <a:gd name="f94" fmla="?: f21 f10 f87"/>
              <a:gd name="f95" fmla="?: f21 f10 f86"/>
              <a:gd name="f96" fmla="?: f88 f20 0"/>
              <a:gd name="f97" fmla="?: f88 f21 6280"/>
              <a:gd name="f98" fmla="?: f89 f20 0"/>
              <a:gd name="f99" fmla="?: f89 f21 15320"/>
              <a:gd name="f100" fmla="?: f90 f20 6280"/>
              <a:gd name="f101" fmla="?: f90 f21 21600"/>
              <a:gd name="f102" fmla="?: f91 f20 15320"/>
              <a:gd name="f103" fmla="?: f91 f21 21600"/>
              <a:gd name="f104" fmla="?: f92 f20 21600"/>
              <a:gd name="f105" fmla="?: f92 f21 15320"/>
              <a:gd name="f106" fmla="?: f93 f20 21600"/>
              <a:gd name="f107" fmla="?: f93 f21 6280"/>
              <a:gd name="f108" fmla="?: f94 f20 15320"/>
              <a:gd name="f109" fmla="?: f94 f21 0"/>
              <a:gd name="f110" fmla="?: f95 f20 6280"/>
              <a:gd name="f111" fmla="?: f95 f21 0"/>
            </a:gdLst>
            <a:ahLst>
              <a:ahXY gdRefX="f0" minX="f11" maxX="f12" gdRefY="f1" minY="f11" maxY="f12">
                <a:pos x="f34" y="f3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7">
                <a:pos x="f75" y="f76"/>
              </a:cxn>
            </a:cxnLst>
            <a:rect l="f36" t="f39" r="f37" b="f38"/>
            <a:pathLst>
              <a:path w="21600" h="21600">
                <a:moveTo>
                  <a:pt x="f13" y="f8"/>
                </a:moveTo>
                <a:arcTo wR="f40" hR="f41" stAng="f80" swAng="f65"/>
                <a:lnTo>
                  <a:pt x="f96" y="f97"/>
                </a:lnTo>
                <a:lnTo>
                  <a:pt x="f8" y="f14"/>
                </a:lnTo>
                <a:lnTo>
                  <a:pt x="f8" y="f15"/>
                </a:lnTo>
                <a:lnTo>
                  <a:pt x="f98" y="f99"/>
                </a:lnTo>
                <a:lnTo>
                  <a:pt x="f8" y="f16"/>
                </a:lnTo>
                <a:arcTo wR="f41" hR="f46" stAng="f81" swAng="f68"/>
                <a:lnTo>
                  <a:pt x="f100" y="f101"/>
                </a:lnTo>
                <a:lnTo>
                  <a:pt x="f14" y="f9"/>
                </a:lnTo>
                <a:lnTo>
                  <a:pt x="f15" y="f9"/>
                </a:lnTo>
                <a:lnTo>
                  <a:pt x="f102" y="f103"/>
                </a:lnTo>
                <a:lnTo>
                  <a:pt x="f16" y="f9"/>
                </a:lnTo>
                <a:arcTo wR="f46" hR="f51" stAng="f82" swAng="f71"/>
                <a:lnTo>
                  <a:pt x="f104" y="f105"/>
                </a:lnTo>
                <a:lnTo>
                  <a:pt x="f9" y="f15"/>
                </a:lnTo>
                <a:lnTo>
                  <a:pt x="f9" y="f14"/>
                </a:lnTo>
                <a:lnTo>
                  <a:pt x="f106" y="f107"/>
                </a:lnTo>
                <a:lnTo>
                  <a:pt x="f9" y="f13"/>
                </a:lnTo>
                <a:arcTo wR="f51" hR="f40" stAng="f83" swAng="f74"/>
                <a:lnTo>
                  <a:pt x="f108" y="f109"/>
                </a:lnTo>
                <a:lnTo>
                  <a:pt x="f15" y="f8"/>
                </a:lnTo>
                <a:lnTo>
                  <a:pt x="f14" y="f8"/>
                </a:lnTo>
                <a:lnTo>
                  <a:pt x="f110" y="f111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700" b="1" dirty="0">
                <a:solidFill>
                  <a:srgbClr val="000000"/>
                </a:solidFill>
                <a:latin typeface="Bradley Hand" pitchFamily="2" charset="77"/>
              </a:rPr>
              <a:t>Geoloogilist ajaraamatut pole</a:t>
            </a:r>
            <a:endParaRPr lang="en-150" sz="1700" b="1">
              <a:solidFill>
                <a:srgbClr val="000000"/>
              </a:solidFill>
              <a:latin typeface="Bradley Hand" pitchFamily="2" charset="77"/>
            </a:endParaRPr>
          </a:p>
        </p:txBody>
      </p:sp>
      <p:sp>
        <p:nvSpPr>
          <p:cNvPr id="6" name="Vooskeemikujund &quot;vahelduvprotsess&quot; 1">
            <a:extLst>
              <a:ext uri="{FF2B5EF4-FFF2-40B4-BE49-F238E27FC236}">
                <a16:creationId xmlns:a16="http://schemas.microsoft.com/office/drawing/2014/main" id="{60A64CBE-02FB-0192-5AAF-385DA4B1B5D2}"/>
              </a:ext>
            </a:extLst>
          </p:cNvPr>
          <p:cNvSpPr/>
          <p:nvPr/>
        </p:nvSpPr>
        <p:spPr>
          <a:xfrm>
            <a:off x="158776" y="3953710"/>
            <a:ext cx="1511996" cy="899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val f6"/>
              <a:gd name="f11" fmla="?: f7 f3 1"/>
              <a:gd name="f12" fmla="?: f8 f4 1"/>
              <a:gd name="f13" fmla="?: f9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10 f18 1"/>
              <a:gd name="f24" fmla="+- f22 0 f10"/>
              <a:gd name="f25" fmla="+- f21 0 f10"/>
              <a:gd name="f26" fmla="*/ f21 f18 1"/>
              <a:gd name="f27" fmla="*/ f22 f18 1"/>
              <a:gd name="f28" fmla="min f25 f24"/>
              <a:gd name="f29" fmla="*/ f28 1 6"/>
              <a:gd name="f30" fmla="+- f21 0 f29"/>
              <a:gd name="f31" fmla="+- f22 0 f29"/>
              <a:gd name="f32" fmla="*/ f29 29289 1"/>
              <a:gd name="f33" fmla="*/ f29 f18 1"/>
              <a:gd name="f34" fmla="*/ f32 1 100000"/>
              <a:gd name="f35" fmla="*/ f30 f18 1"/>
              <a:gd name="f36" fmla="*/ f31 f18 1"/>
              <a:gd name="f37" fmla="+- f21 0 f34"/>
              <a:gd name="f38" fmla="+- f22 0 f34"/>
              <a:gd name="f39" fmla="*/ f34 f18 1"/>
              <a:gd name="f40" fmla="*/ f37 f18 1"/>
              <a:gd name="f41" fmla="*/ f38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9" t="f39" r="f40" b="f41"/>
            <a:pathLst>
              <a:path>
                <a:moveTo>
                  <a:pt x="f23" y="f33"/>
                </a:moveTo>
                <a:arcTo wR="f33" hR="f33" stAng="f0" swAng="f1"/>
                <a:lnTo>
                  <a:pt x="f35" y="f23"/>
                </a:lnTo>
                <a:arcTo wR="f33" hR="f33" stAng="f2" swAng="f1"/>
                <a:lnTo>
                  <a:pt x="f26" y="f36"/>
                </a:lnTo>
                <a:arcTo wR="f33" hR="f33" stAng="f6" swAng="f1"/>
                <a:lnTo>
                  <a:pt x="f33" y="f27"/>
                </a:lnTo>
                <a:arcTo wR="f33" hR="f33" stAng="f1" swAng="f1"/>
                <a:close/>
              </a:path>
            </a:pathLst>
          </a:custGeom>
          <a:blipFill>
            <a:blip r:embed="rId2">
              <a:alphaModFix/>
            </a:blip>
            <a:stretch>
              <a:fillRect/>
            </a:stretch>
          </a:blipFill>
          <a:ln w="9528" cap="flat">
            <a:solidFill>
              <a:srgbClr val="000000"/>
            </a:solidFill>
            <a:prstDash val="solid"/>
            <a:round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150" sz="1800" b="0" i="0" u="none" strike="noStrike" kern="1200" cap="none" spc="0" baseline="0">
              <a:solidFill>
                <a:srgbClr val="000000"/>
              </a:solidFill>
              <a:uFillTx/>
              <a:latin typeface="Corbel"/>
            </a:endParaRPr>
          </a:p>
        </p:txBody>
      </p:sp>
      <p:sp>
        <p:nvSpPr>
          <p:cNvPr id="7" name="Vooskeemikujund &quot;vahelduvprotsess&quot; 5">
            <a:extLst>
              <a:ext uri="{FF2B5EF4-FFF2-40B4-BE49-F238E27FC236}">
                <a16:creationId xmlns:a16="http://schemas.microsoft.com/office/drawing/2014/main" id="{7F3544D8-6EC4-6F51-370A-116C3077BF6F}"/>
              </a:ext>
            </a:extLst>
          </p:cNvPr>
          <p:cNvSpPr/>
          <p:nvPr/>
        </p:nvSpPr>
        <p:spPr>
          <a:xfrm>
            <a:off x="2186985" y="2179798"/>
            <a:ext cx="1511996" cy="899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val f6"/>
              <a:gd name="f11" fmla="?: f7 f3 1"/>
              <a:gd name="f12" fmla="?: f8 f4 1"/>
              <a:gd name="f13" fmla="?: f9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10 f18 1"/>
              <a:gd name="f24" fmla="+- f22 0 f10"/>
              <a:gd name="f25" fmla="+- f21 0 f10"/>
              <a:gd name="f26" fmla="*/ f21 f18 1"/>
              <a:gd name="f27" fmla="*/ f22 f18 1"/>
              <a:gd name="f28" fmla="min f25 f24"/>
              <a:gd name="f29" fmla="*/ f28 1 6"/>
              <a:gd name="f30" fmla="+- f21 0 f29"/>
              <a:gd name="f31" fmla="+- f22 0 f29"/>
              <a:gd name="f32" fmla="*/ f29 29289 1"/>
              <a:gd name="f33" fmla="*/ f29 f18 1"/>
              <a:gd name="f34" fmla="*/ f32 1 100000"/>
              <a:gd name="f35" fmla="*/ f30 f18 1"/>
              <a:gd name="f36" fmla="*/ f31 f18 1"/>
              <a:gd name="f37" fmla="+- f21 0 f34"/>
              <a:gd name="f38" fmla="+- f22 0 f34"/>
              <a:gd name="f39" fmla="*/ f34 f18 1"/>
              <a:gd name="f40" fmla="*/ f37 f18 1"/>
              <a:gd name="f41" fmla="*/ f38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9" t="f39" r="f40" b="f41"/>
            <a:pathLst>
              <a:path>
                <a:moveTo>
                  <a:pt x="f23" y="f33"/>
                </a:moveTo>
                <a:arcTo wR="f33" hR="f33" stAng="f0" swAng="f1"/>
                <a:lnTo>
                  <a:pt x="f35" y="f23"/>
                </a:lnTo>
                <a:arcTo wR="f33" hR="f33" stAng="f2" swAng="f1"/>
                <a:lnTo>
                  <a:pt x="f26" y="f36"/>
                </a:lnTo>
                <a:arcTo wR="f33" hR="f33" stAng="f6" swAng="f1"/>
                <a:lnTo>
                  <a:pt x="f33" y="f27"/>
                </a:lnTo>
                <a:arcTo wR="f33" hR="f33" stAng="f1" swAng="f1"/>
                <a:close/>
              </a:path>
            </a:pathLst>
          </a:custGeom>
          <a:blipFill>
            <a:blip r:embed="rId3">
              <a:alphaModFix/>
            </a:blip>
            <a:stretch>
              <a:fillRect/>
            </a:stretch>
          </a:blipFill>
          <a:ln w="9528" cap="flat">
            <a:solidFill>
              <a:srgbClr val="000000"/>
            </a:solidFill>
            <a:prstDash val="solid"/>
            <a:round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150" sz="1800" b="0" i="0" u="none" strike="noStrike" kern="1200" cap="none" spc="0" baseline="0">
              <a:solidFill>
                <a:srgbClr val="000000"/>
              </a:solidFill>
              <a:uFillTx/>
              <a:latin typeface="Corbel"/>
            </a:endParaRPr>
          </a:p>
        </p:txBody>
      </p:sp>
      <p:sp>
        <p:nvSpPr>
          <p:cNvPr id="8" name="Vooskeemikujund &quot;vahelduvprotsess&quot; 3">
            <a:extLst>
              <a:ext uri="{FF2B5EF4-FFF2-40B4-BE49-F238E27FC236}">
                <a16:creationId xmlns:a16="http://schemas.microsoft.com/office/drawing/2014/main" id="{B1402C2F-768B-7D15-898D-0A991E4D0D67}"/>
              </a:ext>
            </a:extLst>
          </p:cNvPr>
          <p:cNvSpPr/>
          <p:nvPr/>
        </p:nvSpPr>
        <p:spPr>
          <a:xfrm>
            <a:off x="6096000" y="2193093"/>
            <a:ext cx="1511996" cy="899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val f6"/>
              <a:gd name="f11" fmla="?: f7 f3 1"/>
              <a:gd name="f12" fmla="?: f8 f4 1"/>
              <a:gd name="f13" fmla="?: f9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10 f18 1"/>
              <a:gd name="f24" fmla="+- f22 0 f10"/>
              <a:gd name="f25" fmla="+- f21 0 f10"/>
              <a:gd name="f26" fmla="*/ f21 f18 1"/>
              <a:gd name="f27" fmla="*/ f22 f18 1"/>
              <a:gd name="f28" fmla="min f25 f24"/>
              <a:gd name="f29" fmla="*/ f28 1 6"/>
              <a:gd name="f30" fmla="+- f21 0 f29"/>
              <a:gd name="f31" fmla="+- f22 0 f29"/>
              <a:gd name="f32" fmla="*/ f29 29289 1"/>
              <a:gd name="f33" fmla="*/ f29 f18 1"/>
              <a:gd name="f34" fmla="*/ f32 1 100000"/>
              <a:gd name="f35" fmla="*/ f30 f18 1"/>
              <a:gd name="f36" fmla="*/ f31 f18 1"/>
              <a:gd name="f37" fmla="+- f21 0 f34"/>
              <a:gd name="f38" fmla="+- f22 0 f34"/>
              <a:gd name="f39" fmla="*/ f34 f18 1"/>
              <a:gd name="f40" fmla="*/ f37 f18 1"/>
              <a:gd name="f41" fmla="*/ f38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9" t="f39" r="f40" b="f41"/>
            <a:pathLst>
              <a:path>
                <a:moveTo>
                  <a:pt x="f23" y="f33"/>
                </a:moveTo>
                <a:arcTo wR="f33" hR="f33" stAng="f0" swAng="f1"/>
                <a:lnTo>
                  <a:pt x="f35" y="f23"/>
                </a:lnTo>
                <a:arcTo wR="f33" hR="f33" stAng="f2" swAng="f1"/>
                <a:lnTo>
                  <a:pt x="f26" y="f36"/>
                </a:lnTo>
                <a:arcTo wR="f33" hR="f33" stAng="f6" swAng="f1"/>
                <a:lnTo>
                  <a:pt x="f33" y="f27"/>
                </a:lnTo>
                <a:arcTo wR="f33" hR="f33" stAng="f1" swAng="f1"/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8" cap="flat">
            <a:solidFill>
              <a:srgbClr val="000000"/>
            </a:solidFill>
            <a:prstDash val="solid"/>
            <a:round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150" sz="1800" b="0" i="0" u="none" strike="noStrike" kern="1200" cap="none" spc="0" baseline="0">
              <a:solidFill>
                <a:srgbClr val="000000"/>
              </a:solidFill>
              <a:uFillTx/>
              <a:latin typeface="Corbel"/>
            </a:endParaRPr>
          </a:p>
        </p:txBody>
      </p:sp>
      <p:sp>
        <p:nvSpPr>
          <p:cNvPr id="9" name="Vooskeemikujund &quot;vahelduvprotsess&quot; 2">
            <a:extLst>
              <a:ext uri="{FF2B5EF4-FFF2-40B4-BE49-F238E27FC236}">
                <a16:creationId xmlns:a16="http://schemas.microsoft.com/office/drawing/2014/main" id="{062AE190-E5AA-C3B1-E495-6E9BE403C89F}"/>
              </a:ext>
            </a:extLst>
          </p:cNvPr>
          <p:cNvSpPr/>
          <p:nvPr/>
        </p:nvSpPr>
        <p:spPr>
          <a:xfrm>
            <a:off x="4114132" y="4011427"/>
            <a:ext cx="1511996" cy="899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val f6"/>
              <a:gd name="f11" fmla="?: f7 f3 1"/>
              <a:gd name="f12" fmla="?: f8 f4 1"/>
              <a:gd name="f13" fmla="?: f9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10 f18 1"/>
              <a:gd name="f24" fmla="+- f22 0 f10"/>
              <a:gd name="f25" fmla="+- f21 0 f10"/>
              <a:gd name="f26" fmla="*/ f21 f18 1"/>
              <a:gd name="f27" fmla="*/ f22 f18 1"/>
              <a:gd name="f28" fmla="min f25 f24"/>
              <a:gd name="f29" fmla="*/ f28 1 6"/>
              <a:gd name="f30" fmla="+- f21 0 f29"/>
              <a:gd name="f31" fmla="+- f22 0 f29"/>
              <a:gd name="f32" fmla="*/ f29 29289 1"/>
              <a:gd name="f33" fmla="*/ f29 f18 1"/>
              <a:gd name="f34" fmla="*/ f32 1 100000"/>
              <a:gd name="f35" fmla="*/ f30 f18 1"/>
              <a:gd name="f36" fmla="*/ f31 f18 1"/>
              <a:gd name="f37" fmla="+- f21 0 f34"/>
              <a:gd name="f38" fmla="+- f22 0 f34"/>
              <a:gd name="f39" fmla="*/ f34 f18 1"/>
              <a:gd name="f40" fmla="*/ f37 f18 1"/>
              <a:gd name="f41" fmla="*/ f38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9" t="f39" r="f40" b="f41"/>
            <a:pathLst>
              <a:path>
                <a:moveTo>
                  <a:pt x="f23" y="f33"/>
                </a:moveTo>
                <a:arcTo wR="f33" hR="f33" stAng="f0" swAng="f1"/>
                <a:lnTo>
                  <a:pt x="f35" y="f23"/>
                </a:lnTo>
                <a:arcTo wR="f33" hR="f33" stAng="f2" swAng="f1"/>
                <a:lnTo>
                  <a:pt x="f26" y="f36"/>
                </a:lnTo>
                <a:arcTo wR="f33" hR="f33" stAng="f6" swAng="f1"/>
                <a:lnTo>
                  <a:pt x="f33" y="f27"/>
                </a:lnTo>
                <a:arcTo wR="f33" hR="f33" stAng="f1" swAng="f1"/>
                <a:close/>
              </a:path>
            </a:pathLst>
          </a:custGeom>
          <a:blipFill>
            <a:blip r:embed="rId5">
              <a:alphaModFix/>
            </a:blip>
            <a:stretch>
              <a:fillRect/>
            </a:stretch>
          </a:blipFill>
          <a:ln w="9528" cap="flat">
            <a:solidFill>
              <a:srgbClr val="000000"/>
            </a:solidFill>
            <a:prstDash val="solid"/>
            <a:round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150" sz="1800" b="0" i="0" u="none" strike="noStrike" kern="1200" cap="none" spc="0" baseline="0">
              <a:solidFill>
                <a:srgbClr val="000000"/>
              </a:solidFill>
              <a:uFillTx/>
              <a:latin typeface="Corbel"/>
            </a:endParaRPr>
          </a:p>
        </p:txBody>
      </p:sp>
      <p:sp>
        <p:nvSpPr>
          <p:cNvPr id="10" name="Vooskeemikujund &quot;vahelduvprotsess&quot; 24">
            <a:extLst>
              <a:ext uri="{FF2B5EF4-FFF2-40B4-BE49-F238E27FC236}">
                <a16:creationId xmlns:a16="http://schemas.microsoft.com/office/drawing/2014/main" id="{DC558394-1E19-903B-47D7-CD5C8E6A8AAE}"/>
              </a:ext>
            </a:extLst>
          </p:cNvPr>
          <p:cNvSpPr/>
          <p:nvPr/>
        </p:nvSpPr>
        <p:spPr>
          <a:xfrm>
            <a:off x="8353629" y="3916612"/>
            <a:ext cx="1511996" cy="899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val f6"/>
              <a:gd name="f11" fmla="?: f7 f3 1"/>
              <a:gd name="f12" fmla="?: f8 f4 1"/>
              <a:gd name="f13" fmla="?: f9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10 f18 1"/>
              <a:gd name="f24" fmla="+- f22 0 f10"/>
              <a:gd name="f25" fmla="+- f21 0 f10"/>
              <a:gd name="f26" fmla="*/ f21 f18 1"/>
              <a:gd name="f27" fmla="*/ f22 f18 1"/>
              <a:gd name="f28" fmla="min f25 f24"/>
              <a:gd name="f29" fmla="*/ f28 1 6"/>
              <a:gd name="f30" fmla="+- f21 0 f29"/>
              <a:gd name="f31" fmla="+- f22 0 f29"/>
              <a:gd name="f32" fmla="*/ f29 29289 1"/>
              <a:gd name="f33" fmla="*/ f29 f18 1"/>
              <a:gd name="f34" fmla="*/ f32 1 100000"/>
              <a:gd name="f35" fmla="*/ f30 f18 1"/>
              <a:gd name="f36" fmla="*/ f31 f18 1"/>
              <a:gd name="f37" fmla="+- f21 0 f34"/>
              <a:gd name="f38" fmla="+- f22 0 f34"/>
              <a:gd name="f39" fmla="*/ f34 f18 1"/>
              <a:gd name="f40" fmla="*/ f37 f18 1"/>
              <a:gd name="f41" fmla="*/ f38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9" t="f39" r="f40" b="f41"/>
            <a:pathLst>
              <a:path>
                <a:moveTo>
                  <a:pt x="f23" y="f33"/>
                </a:moveTo>
                <a:arcTo wR="f33" hR="f33" stAng="f0" swAng="f1"/>
                <a:lnTo>
                  <a:pt x="f35" y="f23"/>
                </a:lnTo>
                <a:arcTo wR="f33" hR="f33" stAng="f2" swAng="f1"/>
                <a:lnTo>
                  <a:pt x="f26" y="f36"/>
                </a:lnTo>
                <a:arcTo wR="f33" hR="f33" stAng="f6" swAng="f1"/>
                <a:lnTo>
                  <a:pt x="f33" y="f27"/>
                </a:lnTo>
                <a:arcTo wR="f33" hR="f33" stAng="f1" swAng="f1"/>
                <a:close/>
              </a:path>
            </a:pathLst>
          </a:custGeom>
          <a:blipFill>
            <a:blip r:embed="rId6">
              <a:alphaModFix/>
            </a:blip>
            <a:stretch>
              <a:fillRect/>
            </a:stretch>
          </a:blipFill>
          <a:ln w="9528" cap="flat">
            <a:solidFill>
              <a:srgbClr val="000000"/>
            </a:solidFill>
            <a:prstDash val="solid"/>
            <a:round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150" sz="1800" b="0" i="0" u="none" strike="noStrike" kern="1200" cap="none" spc="0" baseline="0">
              <a:solidFill>
                <a:srgbClr val="000000"/>
              </a:solidFill>
              <a:uFillTx/>
              <a:latin typeface="Corbel"/>
            </a:endParaRPr>
          </a:p>
        </p:txBody>
      </p:sp>
      <p:sp>
        <p:nvSpPr>
          <p:cNvPr id="11" name="Vooskeemikujund &quot;vahelduvprotsess&quot; 4">
            <a:extLst>
              <a:ext uri="{FF2B5EF4-FFF2-40B4-BE49-F238E27FC236}">
                <a16:creationId xmlns:a16="http://schemas.microsoft.com/office/drawing/2014/main" id="{6F392F20-176B-BEAA-E817-7A867AB04D64}"/>
              </a:ext>
            </a:extLst>
          </p:cNvPr>
          <p:cNvSpPr/>
          <p:nvPr/>
        </p:nvSpPr>
        <p:spPr>
          <a:xfrm>
            <a:off x="10471605" y="2148251"/>
            <a:ext cx="1511996" cy="899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val f6"/>
              <a:gd name="f11" fmla="?: f7 f3 1"/>
              <a:gd name="f12" fmla="?: f8 f4 1"/>
              <a:gd name="f13" fmla="?: f9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10 f18 1"/>
              <a:gd name="f24" fmla="+- f22 0 f10"/>
              <a:gd name="f25" fmla="+- f21 0 f10"/>
              <a:gd name="f26" fmla="*/ f21 f18 1"/>
              <a:gd name="f27" fmla="*/ f22 f18 1"/>
              <a:gd name="f28" fmla="min f25 f24"/>
              <a:gd name="f29" fmla="*/ f28 1 6"/>
              <a:gd name="f30" fmla="+- f21 0 f29"/>
              <a:gd name="f31" fmla="+- f22 0 f29"/>
              <a:gd name="f32" fmla="*/ f29 29289 1"/>
              <a:gd name="f33" fmla="*/ f29 f18 1"/>
              <a:gd name="f34" fmla="*/ f32 1 100000"/>
              <a:gd name="f35" fmla="*/ f30 f18 1"/>
              <a:gd name="f36" fmla="*/ f31 f18 1"/>
              <a:gd name="f37" fmla="+- f21 0 f34"/>
              <a:gd name="f38" fmla="+- f22 0 f34"/>
              <a:gd name="f39" fmla="*/ f34 f18 1"/>
              <a:gd name="f40" fmla="*/ f37 f18 1"/>
              <a:gd name="f41" fmla="*/ f38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9" t="f39" r="f40" b="f41"/>
            <a:pathLst>
              <a:path>
                <a:moveTo>
                  <a:pt x="f23" y="f33"/>
                </a:moveTo>
                <a:arcTo wR="f33" hR="f33" stAng="f0" swAng="f1"/>
                <a:lnTo>
                  <a:pt x="f35" y="f23"/>
                </a:lnTo>
                <a:arcTo wR="f33" hR="f33" stAng="f2" swAng="f1"/>
                <a:lnTo>
                  <a:pt x="f26" y="f36"/>
                </a:lnTo>
                <a:arcTo wR="f33" hR="f33" stAng="f6" swAng="f1"/>
                <a:lnTo>
                  <a:pt x="f33" y="f27"/>
                </a:lnTo>
                <a:arcTo wR="f33" hR="f33" stAng="f1" swAng="f1"/>
                <a:close/>
              </a:path>
            </a:pathLst>
          </a:custGeom>
          <a:blipFill>
            <a:blip r:embed="rId7">
              <a:alphaModFix/>
            </a:blip>
            <a:stretch>
              <a:fillRect/>
            </a:stretch>
          </a:blipFill>
          <a:ln w="9528" cap="flat">
            <a:solidFill>
              <a:srgbClr val="000000"/>
            </a:solidFill>
            <a:prstDash val="solid"/>
            <a:round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150" sz="1800" b="0" i="0" u="none" strike="noStrike" kern="1200" cap="none" spc="0" baseline="0">
              <a:solidFill>
                <a:srgbClr val="000000"/>
              </a:solidFill>
              <a:uFillTx/>
              <a:latin typeface="Corbel"/>
            </a:endParaRPr>
          </a:p>
        </p:txBody>
      </p:sp>
      <p:sp>
        <p:nvSpPr>
          <p:cNvPr id="12" name="Jutumull: ümarnurk-ristkülik 10">
            <a:extLst>
              <a:ext uri="{FF2B5EF4-FFF2-40B4-BE49-F238E27FC236}">
                <a16:creationId xmlns:a16="http://schemas.microsoft.com/office/drawing/2014/main" id="{295F4E89-FB22-C64F-9655-22CAFBC414C3}"/>
              </a:ext>
            </a:extLst>
          </p:cNvPr>
          <p:cNvSpPr/>
          <p:nvPr/>
        </p:nvSpPr>
        <p:spPr>
          <a:xfrm>
            <a:off x="6096000" y="4452134"/>
            <a:ext cx="1728000" cy="1044000"/>
          </a:xfrm>
          <a:custGeom>
            <a:avLst>
              <a:gd name="f0" fmla="val -5420"/>
              <a:gd name="f1" fmla="val 851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-2147483647"/>
              <a:gd name="f12" fmla="val 2147483647"/>
              <a:gd name="f13" fmla="val 3590"/>
              <a:gd name="f14" fmla="val 8970"/>
              <a:gd name="f15" fmla="val 12630"/>
              <a:gd name="f16" fmla="val 18010"/>
              <a:gd name="f17" fmla="+- 0 0 180"/>
              <a:gd name="f18" fmla="*/ f6 1 21600"/>
              <a:gd name="f19" fmla="*/ f7 1 21600"/>
              <a:gd name="f20" fmla="pin -2147483647 f0 2147483647"/>
              <a:gd name="f21" fmla="pin -2147483647 f1 2147483647"/>
              <a:gd name="f22" fmla="+- 0 0 f13"/>
              <a:gd name="f23" fmla="+- 3590 0 f8"/>
              <a:gd name="f24" fmla="+- 0 0 f3"/>
              <a:gd name="f25" fmla="+- 21600 0 f16"/>
              <a:gd name="f26" fmla="+- 18010 0 f9"/>
              <a:gd name="f27" fmla="*/ f17 f2 1"/>
              <a:gd name="f28" fmla="+- f20 0 10800"/>
              <a:gd name="f29" fmla="+- f21 0 10800"/>
              <a:gd name="f30" fmla="+- f21 0 21600"/>
              <a:gd name="f31" fmla="+- f20 0 21600"/>
              <a:gd name="f32" fmla="val f20"/>
              <a:gd name="f33" fmla="val f21"/>
              <a:gd name="f34" fmla="*/ f20 f18 1"/>
              <a:gd name="f35" fmla="*/ f21 f19 1"/>
              <a:gd name="f36" fmla="*/ 800 f18 1"/>
              <a:gd name="f37" fmla="*/ 20800 f18 1"/>
              <a:gd name="f38" fmla="*/ 20800 f19 1"/>
              <a:gd name="f39" fmla="*/ 800 f19 1"/>
              <a:gd name="f40" fmla="abs f22"/>
              <a:gd name="f41" fmla="abs f23"/>
              <a:gd name="f42" fmla="?: f22 f24 f3"/>
              <a:gd name="f43" fmla="?: f22 f3 f24"/>
              <a:gd name="f44" fmla="?: f22 f4 f3"/>
              <a:gd name="f45" fmla="?: f22 f3 f4"/>
              <a:gd name="f46" fmla="abs f25"/>
              <a:gd name="f47" fmla="?: f23 f24 f3"/>
              <a:gd name="f48" fmla="?: f23 f3 f24"/>
              <a:gd name="f49" fmla="?: f25 0 f2"/>
              <a:gd name="f50" fmla="?: f25 f2 0"/>
              <a:gd name="f51" fmla="abs f26"/>
              <a:gd name="f52" fmla="?: f25 f24 f3"/>
              <a:gd name="f53" fmla="?: f25 f3 f24"/>
              <a:gd name="f54" fmla="?: f25 f4 f3"/>
              <a:gd name="f55" fmla="?: f25 f3 f4"/>
              <a:gd name="f56" fmla="?: f26 f24 f3"/>
              <a:gd name="f57" fmla="?: f26 f3 f24"/>
              <a:gd name="f58" fmla="?: f22 0 f2"/>
              <a:gd name="f59" fmla="?: f22 f2 0"/>
              <a:gd name="f60" fmla="*/ f27 1 f5"/>
              <a:gd name="f61" fmla="abs f28"/>
              <a:gd name="f62" fmla="abs f29"/>
              <a:gd name="f63" fmla="?: f22 f45 f44"/>
              <a:gd name="f64" fmla="?: f22 f44 f45"/>
              <a:gd name="f65" fmla="?: f23 f43 f42"/>
              <a:gd name="f66" fmla="?: f23 f50 f49"/>
              <a:gd name="f67" fmla="?: f23 f49 f50"/>
              <a:gd name="f68" fmla="?: f25 f47 f48"/>
              <a:gd name="f69" fmla="?: f25 f55 f54"/>
              <a:gd name="f70" fmla="?: f25 f54 f55"/>
              <a:gd name="f71" fmla="?: f26 f53 f52"/>
              <a:gd name="f72" fmla="?: f26 f59 f58"/>
              <a:gd name="f73" fmla="?: f26 f58 f59"/>
              <a:gd name="f74" fmla="?: f22 f56 f57"/>
              <a:gd name="f75" fmla="*/ f32 f18 1"/>
              <a:gd name="f76" fmla="*/ f33 f19 1"/>
              <a:gd name="f77" fmla="+- f60 0 f3"/>
              <a:gd name="f78" fmla="+- f61 0 f62"/>
              <a:gd name="f79" fmla="+- f62 0 f61"/>
              <a:gd name="f80" fmla="?: f23 f64 f63"/>
              <a:gd name="f81" fmla="?: f25 f66 f67"/>
              <a:gd name="f82" fmla="?: f26 f70 f69"/>
              <a:gd name="f83" fmla="?: f22 f72 f73"/>
              <a:gd name="f84" fmla="?: f29 f10 f78"/>
              <a:gd name="f85" fmla="?: f29 f78 f10"/>
              <a:gd name="f86" fmla="?: f28 f10 f79"/>
              <a:gd name="f87" fmla="?: f28 f79 f10"/>
              <a:gd name="f88" fmla="?: f20 f10 f84"/>
              <a:gd name="f89" fmla="?: f20 f10 f85"/>
              <a:gd name="f90" fmla="?: f30 f86 f10"/>
              <a:gd name="f91" fmla="?: f30 f87 f10"/>
              <a:gd name="f92" fmla="?: f31 f85 f10"/>
              <a:gd name="f93" fmla="?: f31 f84 f10"/>
              <a:gd name="f94" fmla="?: f21 f10 f87"/>
              <a:gd name="f95" fmla="?: f21 f10 f86"/>
              <a:gd name="f96" fmla="?: f88 f20 0"/>
              <a:gd name="f97" fmla="?: f88 f21 6280"/>
              <a:gd name="f98" fmla="?: f89 f20 0"/>
              <a:gd name="f99" fmla="?: f89 f21 15320"/>
              <a:gd name="f100" fmla="?: f90 f20 6280"/>
              <a:gd name="f101" fmla="?: f90 f21 21600"/>
              <a:gd name="f102" fmla="?: f91 f20 15320"/>
              <a:gd name="f103" fmla="?: f91 f21 21600"/>
              <a:gd name="f104" fmla="?: f92 f20 21600"/>
              <a:gd name="f105" fmla="?: f92 f21 15320"/>
              <a:gd name="f106" fmla="?: f93 f20 21600"/>
              <a:gd name="f107" fmla="?: f93 f21 6280"/>
              <a:gd name="f108" fmla="?: f94 f20 15320"/>
              <a:gd name="f109" fmla="?: f94 f21 0"/>
              <a:gd name="f110" fmla="?: f95 f20 6280"/>
              <a:gd name="f111" fmla="?: f95 f21 0"/>
            </a:gdLst>
            <a:ahLst>
              <a:ahXY gdRefX="f0" minX="f11" maxX="f12" gdRefY="f1" minY="f11" maxY="f12">
                <a:pos x="f34" y="f3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7">
                <a:pos x="f75" y="f76"/>
              </a:cxn>
            </a:cxnLst>
            <a:rect l="f36" t="f39" r="f37" b="f38"/>
            <a:pathLst>
              <a:path w="21600" h="21600">
                <a:moveTo>
                  <a:pt x="f13" y="f8"/>
                </a:moveTo>
                <a:arcTo wR="f40" hR="f41" stAng="f80" swAng="f65"/>
                <a:lnTo>
                  <a:pt x="f96" y="f97"/>
                </a:lnTo>
                <a:lnTo>
                  <a:pt x="f8" y="f14"/>
                </a:lnTo>
                <a:lnTo>
                  <a:pt x="f8" y="f15"/>
                </a:lnTo>
                <a:lnTo>
                  <a:pt x="f98" y="f99"/>
                </a:lnTo>
                <a:lnTo>
                  <a:pt x="f8" y="f16"/>
                </a:lnTo>
                <a:arcTo wR="f41" hR="f46" stAng="f81" swAng="f68"/>
                <a:lnTo>
                  <a:pt x="f100" y="f101"/>
                </a:lnTo>
                <a:lnTo>
                  <a:pt x="f14" y="f9"/>
                </a:lnTo>
                <a:lnTo>
                  <a:pt x="f15" y="f9"/>
                </a:lnTo>
                <a:lnTo>
                  <a:pt x="f102" y="f103"/>
                </a:lnTo>
                <a:lnTo>
                  <a:pt x="f16" y="f9"/>
                </a:lnTo>
                <a:arcTo wR="f46" hR="f51" stAng="f82" swAng="f71"/>
                <a:lnTo>
                  <a:pt x="f104" y="f105"/>
                </a:lnTo>
                <a:lnTo>
                  <a:pt x="f9" y="f15"/>
                </a:lnTo>
                <a:lnTo>
                  <a:pt x="f9" y="f14"/>
                </a:lnTo>
                <a:lnTo>
                  <a:pt x="f106" y="f107"/>
                </a:lnTo>
                <a:lnTo>
                  <a:pt x="f9" y="f13"/>
                </a:lnTo>
                <a:arcTo wR="f51" hR="f40" stAng="f83" swAng="f74"/>
                <a:lnTo>
                  <a:pt x="f108" y="f109"/>
                </a:lnTo>
                <a:lnTo>
                  <a:pt x="f15" y="f8"/>
                </a:lnTo>
                <a:lnTo>
                  <a:pt x="f14" y="f8"/>
                </a:lnTo>
                <a:lnTo>
                  <a:pt x="f110" y="f111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700" b="1" dirty="0">
                <a:solidFill>
                  <a:srgbClr val="000000"/>
                </a:solidFill>
                <a:latin typeface="Bradley Hand" pitchFamily="2" charset="77"/>
              </a:rPr>
              <a:t>Geoloogilist ajaraamatut pole</a:t>
            </a:r>
            <a:endParaRPr lang="en-150" sz="1700" b="1">
              <a:solidFill>
                <a:srgbClr val="000000"/>
              </a:solidFill>
              <a:latin typeface="Bradley Hand" pitchFamily="2" charset="77"/>
            </a:endParaRPr>
          </a:p>
        </p:txBody>
      </p:sp>
      <p:sp>
        <p:nvSpPr>
          <p:cNvPr id="13" name="Jutumull: ümarnurk-ristkülik 11">
            <a:extLst>
              <a:ext uri="{FF2B5EF4-FFF2-40B4-BE49-F238E27FC236}">
                <a16:creationId xmlns:a16="http://schemas.microsoft.com/office/drawing/2014/main" id="{E35C3398-D965-3388-C218-14CB77D129C8}"/>
              </a:ext>
            </a:extLst>
          </p:cNvPr>
          <p:cNvSpPr/>
          <p:nvPr/>
        </p:nvSpPr>
        <p:spPr>
          <a:xfrm flipH="1">
            <a:off x="10395254" y="4310495"/>
            <a:ext cx="1728000" cy="1044000"/>
          </a:xfrm>
          <a:custGeom>
            <a:avLst>
              <a:gd name="f0" fmla="val 27667"/>
              <a:gd name="f1" fmla="val 1879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-2147483647"/>
              <a:gd name="f12" fmla="val 2147483647"/>
              <a:gd name="f13" fmla="val 3590"/>
              <a:gd name="f14" fmla="val 8970"/>
              <a:gd name="f15" fmla="val 12630"/>
              <a:gd name="f16" fmla="val 18010"/>
              <a:gd name="f17" fmla="+- 0 0 180"/>
              <a:gd name="f18" fmla="*/ f6 1 21600"/>
              <a:gd name="f19" fmla="*/ f7 1 21600"/>
              <a:gd name="f20" fmla="pin -2147483647 f0 2147483647"/>
              <a:gd name="f21" fmla="pin -2147483647 f1 2147483647"/>
              <a:gd name="f22" fmla="+- 0 0 f13"/>
              <a:gd name="f23" fmla="+- 3590 0 f8"/>
              <a:gd name="f24" fmla="+- 0 0 f3"/>
              <a:gd name="f25" fmla="+- 21600 0 f16"/>
              <a:gd name="f26" fmla="+- 18010 0 f9"/>
              <a:gd name="f27" fmla="*/ f17 f2 1"/>
              <a:gd name="f28" fmla="+- f20 0 10800"/>
              <a:gd name="f29" fmla="+- f21 0 10800"/>
              <a:gd name="f30" fmla="+- f21 0 21600"/>
              <a:gd name="f31" fmla="+- f20 0 21600"/>
              <a:gd name="f32" fmla="val f20"/>
              <a:gd name="f33" fmla="val f21"/>
              <a:gd name="f34" fmla="*/ f20 f18 1"/>
              <a:gd name="f35" fmla="*/ f21 f19 1"/>
              <a:gd name="f36" fmla="*/ 800 f18 1"/>
              <a:gd name="f37" fmla="*/ 20800 f18 1"/>
              <a:gd name="f38" fmla="*/ 20800 f19 1"/>
              <a:gd name="f39" fmla="*/ 800 f19 1"/>
              <a:gd name="f40" fmla="abs f22"/>
              <a:gd name="f41" fmla="abs f23"/>
              <a:gd name="f42" fmla="?: f22 f24 f3"/>
              <a:gd name="f43" fmla="?: f22 f3 f24"/>
              <a:gd name="f44" fmla="?: f22 f4 f3"/>
              <a:gd name="f45" fmla="?: f22 f3 f4"/>
              <a:gd name="f46" fmla="abs f25"/>
              <a:gd name="f47" fmla="?: f23 f24 f3"/>
              <a:gd name="f48" fmla="?: f23 f3 f24"/>
              <a:gd name="f49" fmla="?: f25 0 f2"/>
              <a:gd name="f50" fmla="?: f25 f2 0"/>
              <a:gd name="f51" fmla="abs f26"/>
              <a:gd name="f52" fmla="?: f25 f24 f3"/>
              <a:gd name="f53" fmla="?: f25 f3 f24"/>
              <a:gd name="f54" fmla="?: f25 f4 f3"/>
              <a:gd name="f55" fmla="?: f25 f3 f4"/>
              <a:gd name="f56" fmla="?: f26 f24 f3"/>
              <a:gd name="f57" fmla="?: f26 f3 f24"/>
              <a:gd name="f58" fmla="?: f22 0 f2"/>
              <a:gd name="f59" fmla="?: f22 f2 0"/>
              <a:gd name="f60" fmla="*/ f27 1 f5"/>
              <a:gd name="f61" fmla="abs f28"/>
              <a:gd name="f62" fmla="abs f29"/>
              <a:gd name="f63" fmla="?: f22 f45 f44"/>
              <a:gd name="f64" fmla="?: f22 f44 f45"/>
              <a:gd name="f65" fmla="?: f23 f43 f42"/>
              <a:gd name="f66" fmla="?: f23 f50 f49"/>
              <a:gd name="f67" fmla="?: f23 f49 f50"/>
              <a:gd name="f68" fmla="?: f25 f47 f48"/>
              <a:gd name="f69" fmla="?: f25 f55 f54"/>
              <a:gd name="f70" fmla="?: f25 f54 f55"/>
              <a:gd name="f71" fmla="?: f26 f53 f52"/>
              <a:gd name="f72" fmla="?: f26 f59 f58"/>
              <a:gd name="f73" fmla="?: f26 f58 f59"/>
              <a:gd name="f74" fmla="?: f22 f56 f57"/>
              <a:gd name="f75" fmla="*/ f32 f18 1"/>
              <a:gd name="f76" fmla="*/ f33 f19 1"/>
              <a:gd name="f77" fmla="+- f60 0 f3"/>
              <a:gd name="f78" fmla="+- f61 0 f62"/>
              <a:gd name="f79" fmla="+- f62 0 f61"/>
              <a:gd name="f80" fmla="?: f23 f64 f63"/>
              <a:gd name="f81" fmla="?: f25 f66 f67"/>
              <a:gd name="f82" fmla="?: f26 f70 f69"/>
              <a:gd name="f83" fmla="?: f22 f72 f73"/>
              <a:gd name="f84" fmla="?: f29 f10 f78"/>
              <a:gd name="f85" fmla="?: f29 f78 f10"/>
              <a:gd name="f86" fmla="?: f28 f10 f79"/>
              <a:gd name="f87" fmla="?: f28 f79 f10"/>
              <a:gd name="f88" fmla="?: f20 f10 f84"/>
              <a:gd name="f89" fmla="?: f20 f10 f85"/>
              <a:gd name="f90" fmla="?: f30 f86 f10"/>
              <a:gd name="f91" fmla="?: f30 f87 f10"/>
              <a:gd name="f92" fmla="?: f31 f85 f10"/>
              <a:gd name="f93" fmla="?: f31 f84 f10"/>
              <a:gd name="f94" fmla="?: f21 f10 f87"/>
              <a:gd name="f95" fmla="?: f21 f10 f86"/>
              <a:gd name="f96" fmla="?: f88 f20 0"/>
              <a:gd name="f97" fmla="?: f88 f21 6280"/>
              <a:gd name="f98" fmla="?: f89 f20 0"/>
              <a:gd name="f99" fmla="?: f89 f21 15320"/>
              <a:gd name="f100" fmla="?: f90 f20 6280"/>
              <a:gd name="f101" fmla="?: f90 f21 21600"/>
              <a:gd name="f102" fmla="?: f91 f20 15320"/>
              <a:gd name="f103" fmla="?: f91 f21 21600"/>
              <a:gd name="f104" fmla="?: f92 f20 21600"/>
              <a:gd name="f105" fmla="?: f92 f21 15320"/>
              <a:gd name="f106" fmla="?: f93 f20 21600"/>
              <a:gd name="f107" fmla="?: f93 f21 6280"/>
              <a:gd name="f108" fmla="?: f94 f20 15320"/>
              <a:gd name="f109" fmla="?: f94 f21 0"/>
              <a:gd name="f110" fmla="?: f95 f20 6280"/>
              <a:gd name="f111" fmla="?: f95 f21 0"/>
            </a:gdLst>
            <a:ahLst>
              <a:ahXY gdRefX="f0" minX="f11" maxX="f12" gdRefY="f1" minY="f11" maxY="f12">
                <a:pos x="f34" y="f3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7">
                <a:pos x="f75" y="f76"/>
              </a:cxn>
            </a:cxnLst>
            <a:rect l="f36" t="f39" r="f37" b="f38"/>
            <a:pathLst>
              <a:path w="21600" h="21600">
                <a:moveTo>
                  <a:pt x="f13" y="f8"/>
                </a:moveTo>
                <a:arcTo wR="f40" hR="f41" stAng="f80" swAng="f65"/>
                <a:lnTo>
                  <a:pt x="f96" y="f97"/>
                </a:lnTo>
                <a:lnTo>
                  <a:pt x="f8" y="f14"/>
                </a:lnTo>
                <a:lnTo>
                  <a:pt x="f8" y="f15"/>
                </a:lnTo>
                <a:lnTo>
                  <a:pt x="f98" y="f99"/>
                </a:lnTo>
                <a:lnTo>
                  <a:pt x="f8" y="f16"/>
                </a:lnTo>
                <a:arcTo wR="f41" hR="f46" stAng="f81" swAng="f68"/>
                <a:lnTo>
                  <a:pt x="f100" y="f101"/>
                </a:lnTo>
                <a:lnTo>
                  <a:pt x="f14" y="f9"/>
                </a:lnTo>
                <a:lnTo>
                  <a:pt x="f15" y="f9"/>
                </a:lnTo>
                <a:lnTo>
                  <a:pt x="f102" y="f103"/>
                </a:lnTo>
                <a:lnTo>
                  <a:pt x="f16" y="f9"/>
                </a:lnTo>
                <a:arcTo wR="f46" hR="f51" stAng="f82" swAng="f71"/>
                <a:lnTo>
                  <a:pt x="f104" y="f105"/>
                </a:lnTo>
                <a:lnTo>
                  <a:pt x="f9" y="f15"/>
                </a:lnTo>
                <a:lnTo>
                  <a:pt x="f9" y="f14"/>
                </a:lnTo>
                <a:lnTo>
                  <a:pt x="f106" y="f107"/>
                </a:lnTo>
                <a:lnTo>
                  <a:pt x="f9" y="f13"/>
                </a:lnTo>
                <a:arcTo wR="f51" hR="f40" stAng="f83" swAng="f74"/>
                <a:lnTo>
                  <a:pt x="f108" y="f109"/>
                </a:lnTo>
                <a:lnTo>
                  <a:pt x="f15" y="f8"/>
                </a:lnTo>
                <a:lnTo>
                  <a:pt x="f14" y="f8"/>
                </a:lnTo>
                <a:lnTo>
                  <a:pt x="f110" y="f111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700" b="1" dirty="0">
                <a:solidFill>
                  <a:srgbClr val="000000"/>
                </a:solidFill>
                <a:latin typeface="Bradley Hand" pitchFamily="2" charset="77"/>
              </a:rPr>
              <a:t>Geoloogilist ajaraamatut pole</a:t>
            </a:r>
            <a:endParaRPr lang="en-150" sz="1700" b="1">
              <a:solidFill>
                <a:srgbClr val="000000"/>
              </a:solidFill>
              <a:latin typeface="Bradley Hand" pitchFamily="2" charset="77"/>
            </a:endParaRPr>
          </a:p>
        </p:txBody>
      </p:sp>
      <p:sp>
        <p:nvSpPr>
          <p:cNvPr id="14" name="Jutumull: ümarnurk-ristkülik 7">
            <a:extLst>
              <a:ext uri="{FF2B5EF4-FFF2-40B4-BE49-F238E27FC236}">
                <a16:creationId xmlns:a16="http://schemas.microsoft.com/office/drawing/2014/main" id="{59B5CC81-F8E6-7C75-BF53-A70F69D32065}"/>
              </a:ext>
            </a:extLst>
          </p:cNvPr>
          <p:cNvSpPr/>
          <p:nvPr/>
        </p:nvSpPr>
        <p:spPr>
          <a:xfrm flipH="1">
            <a:off x="2000365" y="4329910"/>
            <a:ext cx="1728000" cy="1044000"/>
          </a:xfrm>
          <a:custGeom>
            <a:avLst>
              <a:gd name="f0" fmla="val 25424"/>
              <a:gd name="f1" fmla="val 1702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-2147483647"/>
              <a:gd name="f12" fmla="val 2147483647"/>
              <a:gd name="f13" fmla="val 3590"/>
              <a:gd name="f14" fmla="val 8970"/>
              <a:gd name="f15" fmla="val 12630"/>
              <a:gd name="f16" fmla="val 18010"/>
              <a:gd name="f17" fmla="+- 0 0 180"/>
              <a:gd name="f18" fmla="*/ f6 1 21600"/>
              <a:gd name="f19" fmla="*/ f7 1 21600"/>
              <a:gd name="f20" fmla="pin -2147483647 f0 2147483647"/>
              <a:gd name="f21" fmla="pin -2147483647 f1 2147483647"/>
              <a:gd name="f22" fmla="+- 0 0 f13"/>
              <a:gd name="f23" fmla="+- 3590 0 f8"/>
              <a:gd name="f24" fmla="+- 0 0 f3"/>
              <a:gd name="f25" fmla="+- 21600 0 f16"/>
              <a:gd name="f26" fmla="+- 18010 0 f9"/>
              <a:gd name="f27" fmla="*/ f17 f2 1"/>
              <a:gd name="f28" fmla="+- f20 0 10800"/>
              <a:gd name="f29" fmla="+- f21 0 10800"/>
              <a:gd name="f30" fmla="+- f21 0 21600"/>
              <a:gd name="f31" fmla="+- f20 0 21600"/>
              <a:gd name="f32" fmla="val f20"/>
              <a:gd name="f33" fmla="val f21"/>
              <a:gd name="f34" fmla="*/ f20 f18 1"/>
              <a:gd name="f35" fmla="*/ f21 f19 1"/>
              <a:gd name="f36" fmla="*/ 800 f18 1"/>
              <a:gd name="f37" fmla="*/ 20800 f18 1"/>
              <a:gd name="f38" fmla="*/ 20800 f19 1"/>
              <a:gd name="f39" fmla="*/ 800 f19 1"/>
              <a:gd name="f40" fmla="abs f22"/>
              <a:gd name="f41" fmla="abs f23"/>
              <a:gd name="f42" fmla="?: f22 f24 f3"/>
              <a:gd name="f43" fmla="?: f22 f3 f24"/>
              <a:gd name="f44" fmla="?: f22 f4 f3"/>
              <a:gd name="f45" fmla="?: f22 f3 f4"/>
              <a:gd name="f46" fmla="abs f25"/>
              <a:gd name="f47" fmla="?: f23 f24 f3"/>
              <a:gd name="f48" fmla="?: f23 f3 f24"/>
              <a:gd name="f49" fmla="?: f25 0 f2"/>
              <a:gd name="f50" fmla="?: f25 f2 0"/>
              <a:gd name="f51" fmla="abs f26"/>
              <a:gd name="f52" fmla="?: f25 f24 f3"/>
              <a:gd name="f53" fmla="?: f25 f3 f24"/>
              <a:gd name="f54" fmla="?: f25 f4 f3"/>
              <a:gd name="f55" fmla="?: f25 f3 f4"/>
              <a:gd name="f56" fmla="?: f26 f24 f3"/>
              <a:gd name="f57" fmla="?: f26 f3 f24"/>
              <a:gd name="f58" fmla="?: f22 0 f2"/>
              <a:gd name="f59" fmla="?: f22 f2 0"/>
              <a:gd name="f60" fmla="*/ f27 1 f5"/>
              <a:gd name="f61" fmla="abs f28"/>
              <a:gd name="f62" fmla="abs f29"/>
              <a:gd name="f63" fmla="?: f22 f45 f44"/>
              <a:gd name="f64" fmla="?: f22 f44 f45"/>
              <a:gd name="f65" fmla="?: f23 f43 f42"/>
              <a:gd name="f66" fmla="?: f23 f50 f49"/>
              <a:gd name="f67" fmla="?: f23 f49 f50"/>
              <a:gd name="f68" fmla="?: f25 f47 f48"/>
              <a:gd name="f69" fmla="?: f25 f55 f54"/>
              <a:gd name="f70" fmla="?: f25 f54 f55"/>
              <a:gd name="f71" fmla="?: f26 f53 f52"/>
              <a:gd name="f72" fmla="?: f26 f59 f58"/>
              <a:gd name="f73" fmla="?: f26 f58 f59"/>
              <a:gd name="f74" fmla="?: f22 f56 f57"/>
              <a:gd name="f75" fmla="*/ f32 f18 1"/>
              <a:gd name="f76" fmla="*/ f33 f19 1"/>
              <a:gd name="f77" fmla="+- f60 0 f3"/>
              <a:gd name="f78" fmla="+- f61 0 f62"/>
              <a:gd name="f79" fmla="+- f62 0 f61"/>
              <a:gd name="f80" fmla="?: f23 f64 f63"/>
              <a:gd name="f81" fmla="?: f25 f66 f67"/>
              <a:gd name="f82" fmla="?: f26 f70 f69"/>
              <a:gd name="f83" fmla="?: f22 f72 f73"/>
              <a:gd name="f84" fmla="?: f29 f10 f78"/>
              <a:gd name="f85" fmla="?: f29 f78 f10"/>
              <a:gd name="f86" fmla="?: f28 f10 f79"/>
              <a:gd name="f87" fmla="?: f28 f79 f10"/>
              <a:gd name="f88" fmla="?: f20 f10 f84"/>
              <a:gd name="f89" fmla="?: f20 f10 f85"/>
              <a:gd name="f90" fmla="?: f30 f86 f10"/>
              <a:gd name="f91" fmla="?: f30 f87 f10"/>
              <a:gd name="f92" fmla="?: f31 f85 f10"/>
              <a:gd name="f93" fmla="?: f31 f84 f10"/>
              <a:gd name="f94" fmla="?: f21 f10 f87"/>
              <a:gd name="f95" fmla="?: f21 f10 f86"/>
              <a:gd name="f96" fmla="?: f88 f20 0"/>
              <a:gd name="f97" fmla="?: f88 f21 6280"/>
              <a:gd name="f98" fmla="?: f89 f20 0"/>
              <a:gd name="f99" fmla="?: f89 f21 15320"/>
              <a:gd name="f100" fmla="?: f90 f20 6280"/>
              <a:gd name="f101" fmla="?: f90 f21 21600"/>
              <a:gd name="f102" fmla="?: f91 f20 15320"/>
              <a:gd name="f103" fmla="?: f91 f21 21600"/>
              <a:gd name="f104" fmla="?: f92 f20 21600"/>
              <a:gd name="f105" fmla="?: f92 f21 15320"/>
              <a:gd name="f106" fmla="?: f93 f20 21600"/>
              <a:gd name="f107" fmla="?: f93 f21 6280"/>
              <a:gd name="f108" fmla="?: f94 f20 15320"/>
              <a:gd name="f109" fmla="?: f94 f21 0"/>
              <a:gd name="f110" fmla="?: f95 f20 6280"/>
              <a:gd name="f111" fmla="?: f95 f21 0"/>
            </a:gdLst>
            <a:ahLst>
              <a:ahXY gdRefX="f0" minX="f11" maxX="f12" gdRefY="f1" minY="f11" maxY="f12">
                <a:pos x="f34" y="f3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7">
                <a:pos x="f75" y="f76"/>
              </a:cxn>
            </a:cxnLst>
            <a:rect l="f36" t="f39" r="f37" b="f38"/>
            <a:pathLst>
              <a:path w="21600" h="21600">
                <a:moveTo>
                  <a:pt x="f13" y="f8"/>
                </a:moveTo>
                <a:arcTo wR="f40" hR="f41" stAng="f80" swAng="f65"/>
                <a:lnTo>
                  <a:pt x="f96" y="f97"/>
                </a:lnTo>
                <a:lnTo>
                  <a:pt x="f8" y="f14"/>
                </a:lnTo>
                <a:lnTo>
                  <a:pt x="f8" y="f15"/>
                </a:lnTo>
                <a:lnTo>
                  <a:pt x="f98" y="f99"/>
                </a:lnTo>
                <a:lnTo>
                  <a:pt x="f8" y="f16"/>
                </a:lnTo>
                <a:arcTo wR="f41" hR="f46" stAng="f81" swAng="f68"/>
                <a:lnTo>
                  <a:pt x="f100" y="f101"/>
                </a:lnTo>
                <a:lnTo>
                  <a:pt x="f14" y="f9"/>
                </a:lnTo>
                <a:lnTo>
                  <a:pt x="f15" y="f9"/>
                </a:lnTo>
                <a:lnTo>
                  <a:pt x="f102" y="f103"/>
                </a:lnTo>
                <a:lnTo>
                  <a:pt x="f16" y="f9"/>
                </a:lnTo>
                <a:arcTo wR="f46" hR="f51" stAng="f82" swAng="f71"/>
                <a:lnTo>
                  <a:pt x="f104" y="f105"/>
                </a:lnTo>
                <a:lnTo>
                  <a:pt x="f9" y="f15"/>
                </a:lnTo>
                <a:lnTo>
                  <a:pt x="f9" y="f14"/>
                </a:lnTo>
                <a:lnTo>
                  <a:pt x="f106" y="f107"/>
                </a:lnTo>
                <a:lnTo>
                  <a:pt x="f9" y="f13"/>
                </a:lnTo>
                <a:arcTo wR="f51" hR="f40" stAng="f83" swAng="f74"/>
                <a:lnTo>
                  <a:pt x="f108" y="f109"/>
                </a:lnTo>
                <a:lnTo>
                  <a:pt x="f15" y="f8"/>
                </a:lnTo>
                <a:lnTo>
                  <a:pt x="f14" y="f8"/>
                </a:lnTo>
                <a:lnTo>
                  <a:pt x="f110" y="f111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700" b="1" dirty="0">
                <a:solidFill>
                  <a:srgbClr val="000000"/>
                </a:solidFill>
                <a:latin typeface="Bradley Hand" pitchFamily="2" charset="77"/>
              </a:rPr>
              <a:t>Tekivad paljud metallid</a:t>
            </a:r>
            <a:endParaRPr lang="en-150" sz="1700" b="1">
              <a:solidFill>
                <a:srgbClr val="000000"/>
              </a:solidFill>
              <a:latin typeface="Bradley Hand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D3EEAC-BA48-B675-76C5-27E38D5B9125}"/>
              </a:ext>
            </a:extLst>
          </p:cNvPr>
          <p:cNvSpPr txBox="1"/>
          <p:nvPr/>
        </p:nvSpPr>
        <p:spPr>
          <a:xfrm>
            <a:off x="3615474" y="458422"/>
            <a:ext cx="5327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err="1">
                <a:solidFill>
                  <a:schemeClr val="bg1"/>
                </a:solidFill>
                <a:latin typeface="Bradley Hand" pitchFamily="2" charset="77"/>
              </a:rPr>
              <a:t>Eestimaa</a:t>
            </a:r>
            <a:r>
              <a:rPr lang="en-GB" sz="3600" b="1" dirty="0">
                <a:solidFill>
                  <a:schemeClr val="bg1"/>
                </a:solidFill>
                <a:latin typeface="Bradley Hand" pitchFamily="2" charset="77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Bradley Hand" pitchFamily="2" charset="77"/>
              </a:rPr>
              <a:t>maavarade</a:t>
            </a:r>
            <a:r>
              <a:rPr lang="en-GB" sz="3600" b="1" dirty="0">
                <a:solidFill>
                  <a:schemeClr val="bg1"/>
                </a:solidFill>
                <a:latin typeface="Bradley Hand" pitchFamily="2" charset="77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Bradley Hand" pitchFamily="2" charset="77"/>
              </a:rPr>
              <a:t>teke</a:t>
            </a:r>
            <a:endParaRPr lang="en-GB" sz="3600" b="1" dirty="0">
              <a:solidFill>
                <a:schemeClr val="bg1"/>
              </a:solidFill>
              <a:latin typeface="Bradley Hand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ED519A-B424-EF71-9B43-9464D57BA7BB}"/>
              </a:ext>
            </a:extLst>
          </p:cNvPr>
          <p:cNvSpPr txBox="1"/>
          <p:nvPr/>
        </p:nvSpPr>
        <p:spPr>
          <a:xfrm>
            <a:off x="6630701" y="3571422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Bradley Hand" pitchFamily="2" charset="77"/>
              </a:rPr>
              <a:t>500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F39A62-942C-5E9D-F4BC-316B6462754C}"/>
              </a:ext>
            </a:extLst>
          </p:cNvPr>
          <p:cNvSpPr txBox="1"/>
          <p:nvPr/>
        </p:nvSpPr>
        <p:spPr>
          <a:xfrm>
            <a:off x="8650666" y="324433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Bradley Hand" pitchFamily="2" charset="77"/>
              </a:rPr>
              <a:t>400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E19BBD-A897-428D-E54A-02EA114EF310}"/>
              </a:ext>
            </a:extLst>
          </p:cNvPr>
          <p:cNvSpPr txBox="1"/>
          <p:nvPr/>
        </p:nvSpPr>
        <p:spPr>
          <a:xfrm>
            <a:off x="2525016" y="356632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Bradley Hand" pitchFamily="2" charset="77"/>
              </a:rPr>
              <a:t>1000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8C9F6E-31E2-E38E-8A49-6544A1C53461}"/>
              </a:ext>
            </a:extLst>
          </p:cNvPr>
          <p:cNvSpPr txBox="1"/>
          <p:nvPr/>
        </p:nvSpPr>
        <p:spPr>
          <a:xfrm>
            <a:off x="4533145" y="332099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Bradley Hand" pitchFamily="2" charset="77"/>
              </a:rPr>
              <a:t>700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0E6C4E-E936-60F1-9F36-FE646A14ABAD}"/>
              </a:ext>
            </a:extLst>
          </p:cNvPr>
          <p:cNvSpPr txBox="1"/>
          <p:nvPr/>
        </p:nvSpPr>
        <p:spPr>
          <a:xfrm>
            <a:off x="11259254" y="3505662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Bradley Hand" pitchFamily="2" charset="77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2C96E1-39CE-F7AD-6B1C-7D96D1F784B9}"/>
              </a:ext>
            </a:extLst>
          </p:cNvPr>
          <p:cNvSpPr txBox="1"/>
          <p:nvPr/>
        </p:nvSpPr>
        <p:spPr>
          <a:xfrm rot="21408139">
            <a:off x="-1145" y="3320294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Bradley Hand" pitchFamily="2" charset="77"/>
              </a:rPr>
              <a:t>2000</a:t>
            </a:r>
          </a:p>
        </p:txBody>
      </p:sp>
      <p:sp>
        <p:nvSpPr>
          <p:cNvPr id="30" name="Vabakuju: kujund 6">
            <a:extLst>
              <a:ext uri="{FF2B5EF4-FFF2-40B4-BE49-F238E27FC236}">
                <a16:creationId xmlns:a16="http://schemas.microsoft.com/office/drawing/2014/main" id="{29E48FD4-DD1D-EDFA-2FBD-13BD52366DED}"/>
              </a:ext>
            </a:extLst>
          </p:cNvPr>
          <p:cNvSpPr/>
          <p:nvPr/>
        </p:nvSpPr>
        <p:spPr>
          <a:xfrm>
            <a:off x="0" y="3224810"/>
            <a:ext cx="12196203" cy="31613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2196204"/>
              <a:gd name="f7" fmla="val 316134"/>
              <a:gd name="f8" fmla="val 94956"/>
              <a:gd name="f9" fmla="val 248569"/>
              <a:gd name="f10" fmla="val 74461"/>
              <a:gd name="f11" fmla="val 497139"/>
              <a:gd name="f12" fmla="val 53966"/>
              <a:gd name="f13" fmla="val 990074"/>
              <a:gd name="f14" fmla="val 88650"/>
              <a:gd name="f15" fmla="val 1483009"/>
              <a:gd name="f16" fmla="val 123334"/>
              <a:gd name="f17" fmla="val 2328041"/>
              <a:gd name="f18" fmla="val 305163"/>
              <a:gd name="f19" fmla="val 2957611"/>
              <a:gd name="f20" fmla="val 303061"/>
              <a:gd name="f21" fmla="val 3587181"/>
              <a:gd name="f22" fmla="val 300959"/>
              <a:gd name="f23" fmla="val 4119004"/>
              <a:gd name="f24" fmla="val 73936"/>
              <a:gd name="f25" fmla="val 4767492"/>
              <a:gd name="f26" fmla="val 76038"/>
              <a:gd name="f27" fmla="val 5415980"/>
              <a:gd name="f28" fmla="val 78140"/>
              <a:gd name="f29" fmla="val 6151705"/>
              <a:gd name="f30" fmla="val 328285"/>
              <a:gd name="f31" fmla="val 6848541"/>
              <a:gd name="f32" fmla="val 315673"/>
              <a:gd name="f33" fmla="val 7545377"/>
              <a:gd name="f34" fmla="val 8213835"/>
              <a:gd name="f35" fmla="val 10873"/>
              <a:gd name="f36" fmla="val 8948508"/>
              <a:gd name="f37" fmla="val 363"/>
              <a:gd name="f38" fmla="val 9683181"/>
              <a:gd name="f39" fmla="val -10147"/>
              <a:gd name="f40" fmla="val 10715296"/>
              <a:gd name="f41" fmla="val 210570"/>
              <a:gd name="f42" fmla="val 11256579"/>
              <a:gd name="f43" fmla="val 252611"/>
              <a:gd name="f44" fmla="val 11797862"/>
              <a:gd name="f45" fmla="val 294652"/>
              <a:gd name="f46" fmla="val 11997033"/>
              <a:gd name="f47" fmla="val 273631"/>
              <a:gd name="f48" fmla="+- 0 0 -90"/>
              <a:gd name="f49" fmla="*/ f3 1 12196204"/>
              <a:gd name="f50" fmla="*/ f4 1 316134"/>
              <a:gd name="f51" fmla="val f5"/>
              <a:gd name="f52" fmla="val f6"/>
              <a:gd name="f53" fmla="val f7"/>
              <a:gd name="f54" fmla="*/ f48 f0 1"/>
              <a:gd name="f55" fmla="+- f53 0 f51"/>
              <a:gd name="f56" fmla="+- f52 0 f51"/>
              <a:gd name="f57" fmla="*/ f54 1 f2"/>
              <a:gd name="f58" fmla="*/ f56 1 12196204"/>
              <a:gd name="f59" fmla="*/ f55 1 316134"/>
              <a:gd name="f60" fmla="*/ 0 f56 1"/>
              <a:gd name="f61" fmla="*/ 94956 f55 1"/>
              <a:gd name="f62" fmla="*/ 990074 f56 1"/>
              <a:gd name="f63" fmla="*/ 88650 f55 1"/>
              <a:gd name="f64" fmla="*/ 2957611 f56 1"/>
              <a:gd name="f65" fmla="*/ 303061 f55 1"/>
              <a:gd name="f66" fmla="*/ 4767492 f56 1"/>
              <a:gd name="f67" fmla="*/ 76038 f55 1"/>
              <a:gd name="f68" fmla="*/ 6848541 f56 1"/>
              <a:gd name="f69" fmla="*/ 315673 f55 1"/>
              <a:gd name="f70" fmla="*/ 8948508 f56 1"/>
              <a:gd name="f71" fmla="*/ 363 f55 1"/>
              <a:gd name="f72" fmla="*/ 11256579 f56 1"/>
              <a:gd name="f73" fmla="*/ 252611 f55 1"/>
              <a:gd name="f74" fmla="*/ 12196204 f56 1"/>
              <a:gd name="f75" fmla="+- f57 0 f1"/>
              <a:gd name="f76" fmla="*/ f60 1 12196204"/>
              <a:gd name="f77" fmla="*/ f61 1 316134"/>
              <a:gd name="f78" fmla="*/ f62 1 12196204"/>
              <a:gd name="f79" fmla="*/ f63 1 316134"/>
              <a:gd name="f80" fmla="*/ f64 1 12196204"/>
              <a:gd name="f81" fmla="*/ f65 1 316134"/>
              <a:gd name="f82" fmla="*/ f66 1 12196204"/>
              <a:gd name="f83" fmla="*/ f67 1 316134"/>
              <a:gd name="f84" fmla="*/ f68 1 12196204"/>
              <a:gd name="f85" fmla="*/ f69 1 316134"/>
              <a:gd name="f86" fmla="*/ f70 1 12196204"/>
              <a:gd name="f87" fmla="*/ f71 1 316134"/>
              <a:gd name="f88" fmla="*/ f72 1 12196204"/>
              <a:gd name="f89" fmla="*/ f73 1 316134"/>
              <a:gd name="f90" fmla="*/ f74 1 12196204"/>
              <a:gd name="f91" fmla="*/ f51 1 f58"/>
              <a:gd name="f92" fmla="*/ f52 1 f58"/>
              <a:gd name="f93" fmla="*/ f51 1 f59"/>
              <a:gd name="f94" fmla="*/ f53 1 f59"/>
              <a:gd name="f95" fmla="*/ f76 1 f58"/>
              <a:gd name="f96" fmla="*/ f77 1 f59"/>
              <a:gd name="f97" fmla="*/ f78 1 f58"/>
              <a:gd name="f98" fmla="*/ f79 1 f59"/>
              <a:gd name="f99" fmla="*/ f80 1 f58"/>
              <a:gd name="f100" fmla="*/ f81 1 f59"/>
              <a:gd name="f101" fmla="*/ f82 1 f58"/>
              <a:gd name="f102" fmla="*/ f83 1 f59"/>
              <a:gd name="f103" fmla="*/ f84 1 f58"/>
              <a:gd name="f104" fmla="*/ f85 1 f59"/>
              <a:gd name="f105" fmla="*/ f86 1 f58"/>
              <a:gd name="f106" fmla="*/ f87 1 f59"/>
              <a:gd name="f107" fmla="*/ f88 1 f58"/>
              <a:gd name="f108" fmla="*/ f89 1 f59"/>
              <a:gd name="f109" fmla="*/ f90 1 f58"/>
              <a:gd name="f110" fmla="*/ f91 f49 1"/>
              <a:gd name="f111" fmla="*/ f92 f49 1"/>
              <a:gd name="f112" fmla="*/ f94 f50 1"/>
              <a:gd name="f113" fmla="*/ f93 f50 1"/>
              <a:gd name="f114" fmla="*/ f95 f49 1"/>
              <a:gd name="f115" fmla="*/ f96 f50 1"/>
              <a:gd name="f116" fmla="*/ f97 f49 1"/>
              <a:gd name="f117" fmla="*/ f98 f50 1"/>
              <a:gd name="f118" fmla="*/ f99 f49 1"/>
              <a:gd name="f119" fmla="*/ f100 f50 1"/>
              <a:gd name="f120" fmla="*/ f101 f49 1"/>
              <a:gd name="f121" fmla="*/ f102 f50 1"/>
              <a:gd name="f122" fmla="*/ f103 f49 1"/>
              <a:gd name="f123" fmla="*/ f104 f50 1"/>
              <a:gd name="f124" fmla="*/ f105 f49 1"/>
              <a:gd name="f125" fmla="*/ f106 f50 1"/>
              <a:gd name="f126" fmla="*/ f107 f49 1"/>
              <a:gd name="f127" fmla="*/ f108 f50 1"/>
              <a:gd name="f128" fmla="*/ f109 f4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5">
                <a:pos x="f114" y="f115"/>
              </a:cxn>
              <a:cxn ang="f75">
                <a:pos x="f116" y="f117"/>
              </a:cxn>
              <a:cxn ang="f75">
                <a:pos x="f118" y="f119"/>
              </a:cxn>
              <a:cxn ang="f75">
                <a:pos x="f120" y="f121"/>
              </a:cxn>
              <a:cxn ang="f75">
                <a:pos x="f122" y="f123"/>
              </a:cxn>
              <a:cxn ang="f75">
                <a:pos x="f124" y="f125"/>
              </a:cxn>
              <a:cxn ang="f75">
                <a:pos x="f126" y="f127"/>
              </a:cxn>
              <a:cxn ang="f75">
                <a:pos x="f128" y="f127"/>
              </a:cxn>
            </a:cxnLst>
            <a:rect l="f110" t="f113" r="f111" b="f112"/>
            <a:pathLst>
              <a:path w="12196204" h="316134">
                <a:moveTo>
                  <a:pt x="f5" y="f8"/>
                </a:move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20"/>
                  <a:pt x="f34" y="f35"/>
                  <a:pt x="f36" y="f37"/>
                </a:cubicBez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6" y="f43"/>
                </a:cubicBezTo>
              </a:path>
            </a:pathLst>
          </a:custGeom>
          <a:noFill/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150" sz="1800" b="0" i="0" u="none" strike="noStrike" kern="1200" cap="none" spc="0" baseline="0">
              <a:solidFill>
                <a:srgbClr val="FFFFFF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Corbe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49A6A6-07EA-1884-2015-BC28F6CDB805}"/>
              </a:ext>
            </a:extLst>
          </p:cNvPr>
          <p:cNvSpPr txBox="1"/>
          <p:nvPr/>
        </p:nvSpPr>
        <p:spPr>
          <a:xfrm rot="473773">
            <a:off x="1448820" y="3423915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  <a:latin typeface="Bradley Hand" pitchFamily="2" charset="77"/>
              </a:rPr>
              <a:t>aastat</a:t>
            </a:r>
            <a:endParaRPr lang="en-GB" b="1" dirty="0">
              <a:solidFill>
                <a:schemeClr val="bg1"/>
              </a:solidFill>
              <a:latin typeface="Bradley Hand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66EAAD-E4B3-AE67-EED6-CCEBAF5C0566}"/>
              </a:ext>
            </a:extLst>
          </p:cNvPr>
          <p:cNvSpPr txBox="1"/>
          <p:nvPr/>
        </p:nvSpPr>
        <p:spPr>
          <a:xfrm rot="294098">
            <a:off x="558383" y="3335437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  <a:latin typeface="Bradley Hand" pitchFamily="2" charset="77"/>
              </a:rPr>
              <a:t>miljonit</a:t>
            </a:r>
            <a:endParaRPr lang="en-GB" b="1" dirty="0">
              <a:solidFill>
                <a:schemeClr val="bg1"/>
              </a:solidFill>
              <a:latin typeface="Bradley Hand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75EE63-ED1B-F39C-3890-A1587F3F51E2}"/>
              </a:ext>
            </a:extLst>
          </p:cNvPr>
          <p:cNvSpPr txBox="1"/>
          <p:nvPr/>
        </p:nvSpPr>
        <p:spPr>
          <a:xfrm>
            <a:off x="10086619" y="5949109"/>
            <a:ext cx="1587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sz="1600" dirty="0"/>
              <a:t>Autor: KIS, 2024</a:t>
            </a:r>
          </a:p>
        </p:txBody>
      </p:sp>
    </p:spTree>
    <p:extLst>
      <p:ext uri="{BB962C8B-B14F-4D97-AF65-F5344CB8AC3E}">
        <p14:creationId xmlns:p14="http://schemas.microsoft.com/office/powerpoint/2010/main" val="165384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750"/>
                            </p:stCondLst>
                            <p:childTnLst>
                              <p:par>
                                <p:cTn id="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157D-548B-989E-7A46-CC5007914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96" y="511772"/>
            <a:ext cx="7758410" cy="1325559"/>
          </a:xfrm>
        </p:spPr>
        <p:txBody>
          <a:bodyPr>
            <a:noAutofit/>
          </a:bodyPr>
          <a:lstStyle/>
          <a:p>
            <a:r>
              <a:rPr lang="en-EE" sz="2800" dirty="0">
                <a:solidFill>
                  <a:srgbClr val="00B050"/>
                </a:solidFill>
              </a:rPr>
              <a:t>Geoloogiliselt kõige vanimad Eesti maavarad asuvad aluskorras. Aluskord koosneb kristalsetest kivimitest ja ei paljandu Eestis. Küll aga on sarnased kivimid maapinnal näiteks Lõuna-Soomes. Sealt on ka paljud Eesti rändrahnud pärit.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9D399-6F33-D676-806B-1F3294442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42" y="2464669"/>
            <a:ext cx="7758410" cy="4351336"/>
          </a:xfrm>
        </p:spPr>
        <p:txBody>
          <a:bodyPr>
            <a:normAutofit/>
          </a:bodyPr>
          <a:lstStyle/>
          <a:p>
            <a:pPr marL="228589"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/>
              <a:t>Eesti</a:t>
            </a:r>
            <a:r>
              <a:rPr lang="en-US" sz="2800" b="1" dirty="0"/>
              <a:t> </a:t>
            </a:r>
            <a:r>
              <a:rPr lang="en-US" sz="2800" b="1" dirty="0" err="1"/>
              <a:t>rauamaak</a:t>
            </a:r>
            <a:r>
              <a:rPr lang="en-US" sz="2800" b="1" dirty="0"/>
              <a:t> </a:t>
            </a:r>
            <a:r>
              <a:rPr lang="en-US" sz="2800" b="1" dirty="0" err="1"/>
              <a:t>avastati</a:t>
            </a:r>
            <a:r>
              <a:rPr lang="en-US" sz="2800" b="1" dirty="0"/>
              <a:t> </a:t>
            </a:r>
            <a:r>
              <a:rPr lang="en-US" sz="2800" b="1" dirty="0" err="1"/>
              <a:t>Jõhvi</a:t>
            </a:r>
            <a:r>
              <a:rPr lang="en-US" sz="2800" b="1" dirty="0"/>
              <a:t> </a:t>
            </a:r>
            <a:r>
              <a:rPr lang="en-US" sz="2800" b="1" dirty="0" err="1"/>
              <a:t>kandis</a:t>
            </a:r>
            <a:r>
              <a:rPr lang="en-US" sz="2800" b="1" dirty="0"/>
              <a:t> juba 1924 </a:t>
            </a:r>
            <a:r>
              <a:rPr lang="en-US" sz="2800" b="1" dirty="0" err="1"/>
              <a:t>aastal</a:t>
            </a:r>
            <a:r>
              <a:rPr lang="en-US" sz="2800" b="1" dirty="0"/>
              <a:t>. </a:t>
            </a:r>
            <a:r>
              <a:rPr lang="en-US" sz="2800" b="1" dirty="0" err="1"/>
              <a:t>Rauamaak</a:t>
            </a:r>
            <a:r>
              <a:rPr lang="en-US" sz="2800" b="1" dirty="0"/>
              <a:t> </a:t>
            </a:r>
            <a:r>
              <a:rPr lang="en-US" sz="2800" b="1" dirty="0" err="1"/>
              <a:t>avastati</a:t>
            </a:r>
            <a:r>
              <a:rPr lang="en-US" sz="2800" b="1" dirty="0"/>
              <a:t> </a:t>
            </a:r>
            <a:r>
              <a:rPr lang="en-US" sz="2800" b="1" dirty="0" err="1"/>
              <a:t>tänu</a:t>
            </a:r>
            <a:r>
              <a:rPr lang="en-US" sz="2800" b="1" dirty="0"/>
              <a:t> </a:t>
            </a:r>
            <a:r>
              <a:rPr lang="en-US" sz="2800" b="1" dirty="0" err="1"/>
              <a:t>tugevale</a:t>
            </a:r>
            <a:r>
              <a:rPr lang="en-US" sz="2800" b="1" dirty="0"/>
              <a:t> </a:t>
            </a:r>
            <a:r>
              <a:rPr lang="en-US" sz="2800" b="1" dirty="0" err="1"/>
              <a:t>magnetanomaaliale</a:t>
            </a:r>
            <a:r>
              <a:rPr lang="en-US" sz="2800" b="1" dirty="0"/>
              <a:t>. </a:t>
            </a:r>
            <a:r>
              <a:rPr lang="en-US" sz="2800" b="1" dirty="0" err="1"/>
              <a:t>Üheks</a:t>
            </a:r>
            <a:r>
              <a:rPr lang="en-US" sz="2800" b="1" dirty="0"/>
              <a:t> </a:t>
            </a:r>
            <a:r>
              <a:rPr lang="en-US" sz="2800" b="1" dirty="0" err="1"/>
              <a:t>põhiliseks</a:t>
            </a:r>
            <a:r>
              <a:rPr lang="en-US" sz="2800" b="1" dirty="0"/>
              <a:t> </a:t>
            </a:r>
            <a:r>
              <a:rPr lang="en-US" sz="2800" b="1" dirty="0" err="1"/>
              <a:t>rauda</a:t>
            </a:r>
            <a:r>
              <a:rPr lang="en-US" sz="2800" b="1" dirty="0"/>
              <a:t> </a:t>
            </a:r>
            <a:r>
              <a:rPr lang="en-US" sz="2800" b="1" dirty="0" err="1"/>
              <a:t>kandvaks</a:t>
            </a:r>
            <a:r>
              <a:rPr lang="en-US" sz="2800" b="1" dirty="0"/>
              <a:t> </a:t>
            </a:r>
            <a:r>
              <a:rPr lang="en-US" sz="2800" b="1" dirty="0" err="1"/>
              <a:t>mineraaliks</a:t>
            </a:r>
            <a:r>
              <a:rPr lang="en-US" sz="2800" b="1" dirty="0"/>
              <a:t> </a:t>
            </a:r>
            <a:r>
              <a:rPr lang="en-US" sz="2800" b="1" dirty="0" err="1"/>
              <a:t>maagis</a:t>
            </a:r>
            <a:r>
              <a:rPr lang="en-US" sz="2800" b="1" dirty="0"/>
              <a:t> on </a:t>
            </a:r>
            <a:r>
              <a:rPr lang="en-US" sz="2800" b="1" dirty="0" err="1"/>
              <a:t>magnetiit</a:t>
            </a:r>
            <a:r>
              <a:rPr lang="en-US" sz="2800" b="1" dirty="0"/>
              <a:t>, </a:t>
            </a:r>
            <a:r>
              <a:rPr lang="en-US" sz="2800" b="1" dirty="0" err="1"/>
              <a:t>magnetiit</a:t>
            </a:r>
            <a:r>
              <a:rPr lang="en-US" sz="2800" b="1" dirty="0"/>
              <a:t> on </a:t>
            </a:r>
            <a:r>
              <a:rPr lang="en-US" sz="2800" b="1" dirty="0" err="1"/>
              <a:t>tugevalt</a:t>
            </a:r>
            <a:r>
              <a:rPr lang="en-US" sz="2800" b="1" dirty="0"/>
              <a:t> </a:t>
            </a:r>
            <a:r>
              <a:rPr lang="en-US" sz="2800" b="1" dirty="0" err="1"/>
              <a:t>magnetiline</a:t>
            </a:r>
            <a:r>
              <a:rPr lang="en-US" sz="2800" b="1" dirty="0"/>
              <a:t> </a:t>
            </a:r>
            <a:r>
              <a:rPr lang="en-US" sz="2800" b="1" dirty="0" err="1"/>
              <a:t>mineraal</a:t>
            </a:r>
            <a:r>
              <a:rPr lang="en-US" sz="2800" b="1" dirty="0"/>
              <a:t>.</a:t>
            </a:r>
          </a:p>
          <a:p>
            <a:pPr marL="457178" indent="-228589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1937-1938 </a:t>
            </a:r>
            <a:r>
              <a:rPr lang="en-US" sz="2800" dirty="0" err="1"/>
              <a:t>aastal</a:t>
            </a:r>
            <a:r>
              <a:rPr lang="en-US" sz="2800" dirty="0"/>
              <a:t> </a:t>
            </a:r>
            <a:r>
              <a:rPr lang="en-US" sz="2800" dirty="0" err="1"/>
              <a:t>puuriti</a:t>
            </a:r>
            <a:r>
              <a:rPr lang="en-US" sz="2800" dirty="0"/>
              <a:t> </a:t>
            </a:r>
            <a:r>
              <a:rPr lang="en-US" sz="2800" dirty="0" err="1"/>
              <a:t>leiukohta</a:t>
            </a:r>
            <a:r>
              <a:rPr lang="en-US" sz="2800" dirty="0"/>
              <a:t> 2 </a:t>
            </a:r>
            <a:r>
              <a:rPr lang="en-US" sz="2800" dirty="0" err="1"/>
              <a:t>puurauku</a:t>
            </a:r>
            <a:r>
              <a:rPr lang="en-US" sz="2800" dirty="0"/>
              <a:t>, 505m ja 721m </a:t>
            </a:r>
            <a:r>
              <a:rPr lang="en-US" sz="2800" dirty="0" err="1"/>
              <a:t>sügavused</a:t>
            </a:r>
            <a:r>
              <a:rPr lang="en-US" sz="2800" dirty="0"/>
              <a:t>. </a:t>
            </a:r>
            <a:r>
              <a:rPr lang="en-US" sz="2800" dirty="0" err="1"/>
              <a:t>Vägev</a:t>
            </a:r>
            <a:r>
              <a:rPr lang="en-US" sz="2800" dirty="0"/>
              <a:t> </a:t>
            </a:r>
            <a:r>
              <a:rPr lang="en-US" sz="2800" dirty="0" err="1"/>
              <a:t>sügavus</a:t>
            </a:r>
            <a:r>
              <a:rPr lang="en-US" sz="2800" dirty="0"/>
              <a:t>, juba pea 100 </a:t>
            </a:r>
            <a:r>
              <a:rPr lang="en-US" sz="2800" dirty="0" err="1"/>
              <a:t>aastat</a:t>
            </a:r>
            <a:r>
              <a:rPr lang="en-US" sz="2800" dirty="0"/>
              <a:t> </a:t>
            </a:r>
            <a:r>
              <a:rPr lang="en-US" sz="2800" dirty="0" err="1"/>
              <a:t>tagasi</a:t>
            </a:r>
            <a:r>
              <a:rPr lang="en-US" sz="2800" dirty="0"/>
              <a:t>. </a:t>
            </a:r>
          </a:p>
          <a:p>
            <a:pPr marL="457178" indent="-228589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Jõhvi</a:t>
            </a:r>
            <a:r>
              <a:rPr lang="en-US" dirty="0"/>
              <a:t> </a:t>
            </a:r>
            <a:r>
              <a:rPr lang="en-US" dirty="0" err="1"/>
              <a:t>rauamaaki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kunagi</a:t>
            </a:r>
            <a:r>
              <a:rPr lang="en-US" dirty="0"/>
              <a:t> </a:t>
            </a:r>
            <a:r>
              <a:rPr lang="en-US" dirty="0" err="1"/>
              <a:t>kaevandatud</a:t>
            </a:r>
            <a:r>
              <a:rPr lang="en-US" dirty="0"/>
              <a:t>.</a:t>
            </a:r>
            <a:endParaRPr lang="en-US" sz="2800" dirty="0"/>
          </a:p>
          <a:p>
            <a:pPr marL="457178" indent="-228589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Picture 4" descr="A truck is parked in a forest&#10;&#10;Description automatically generated">
            <a:extLst>
              <a:ext uri="{FF2B5EF4-FFF2-40B4-BE49-F238E27FC236}">
                <a16:creationId xmlns:a16="http://schemas.microsoft.com/office/drawing/2014/main" id="{F22C5C27-459F-7D51-F86A-66CC6B1CD9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47" r="24424" b="-1"/>
          <a:stretch/>
        </p:blipFill>
        <p:spPr>
          <a:xfrm>
            <a:off x="8266106" y="1004840"/>
            <a:ext cx="3925894" cy="5811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CB9756-DCBC-3000-5C40-CB03594D0087}"/>
              </a:ext>
            </a:extLst>
          </p:cNvPr>
          <p:cNvSpPr txBox="1"/>
          <p:nvPr/>
        </p:nvSpPr>
        <p:spPr>
          <a:xfrm>
            <a:off x="8501657" y="511772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dirty="0"/>
              <a:t>Uued puurimised Jõhvi alal, 2019</a:t>
            </a:r>
          </a:p>
        </p:txBody>
      </p:sp>
    </p:spTree>
    <p:extLst>
      <p:ext uri="{BB962C8B-B14F-4D97-AF65-F5344CB8AC3E}">
        <p14:creationId xmlns:p14="http://schemas.microsoft.com/office/powerpoint/2010/main" val="1463286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3" name="Rectangle 18442">
            <a:extLst>
              <a:ext uri="{FF2B5EF4-FFF2-40B4-BE49-F238E27FC236}">
                <a16:creationId xmlns:a16="http://schemas.microsoft.com/office/drawing/2014/main" id="{FA511026-8542-4AC0-9F06-134A70850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46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5" name="Picture 4">
            <a:extLst>
              <a:ext uri="{FF2B5EF4-FFF2-40B4-BE49-F238E27FC236}">
                <a16:creationId xmlns:a16="http://schemas.microsoft.com/office/drawing/2014/main" id="{0BAA7AD4-2F8C-ECAA-AFBB-BB5B49DE385A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4" b="31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8434" name="AutoShape 11">
            <a:extLst>
              <a:ext uri="{FF2B5EF4-FFF2-40B4-BE49-F238E27FC236}">
                <a16:creationId xmlns:a16="http://schemas.microsoft.com/office/drawing/2014/main" id="{E8DA853E-DD53-636B-1DD0-6722C9AB22E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71368" y="371719"/>
            <a:ext cx="6125964" cy="190686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Fosforiit</a:t>
            </a:r>
          </a:p>
        </p:txBody>
      </p:sp>
      <p:sp>
        <p:nvSpPr>
          <p:cNvPr id="18438" name="Rectangle 13">
            <a:extLst>
              <a:ext uri="{FF2B5EF4-FFF2-40B4-BE49-F238E27FC236}">
                <a16:creationId xmlns:a16="http://schemas.microsoft.com/office/drawing/2014/main" id="{288DF58B-2D96-E9E0-7A28-F1E7F04AF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368" y="2711395"/>
            <a:ext cx="4114801" cy="346556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EE" sz="1900" b="1" dirty="0" err="1">
                <a:latin typeface="+mn-lt"/>
                <a:ea typeface="+mn-ea"/>
              </a:rPr>
              <a:t>Eesti</a:t>
            </a:r>
            <a:r>
              <a:rPr lang="en-US" altLang="en-EE" sz="1900" b="1" dirty="0">
                <a:latin typeface="+mn-lt"/>
                <a:ea typeface="+mn-ea"/>
              </a:rPr>
              <a:t> </a:t>
            </a:r>
            <a:r>
              <a:rPr lang="en-US" altLang="en-EE" sz="1900" b="1" dirty="0" err="1">
                <a:latin typeface="+mn-lt"/>
                <a:ea typeface="+mn-ea"/>
              </a:rPr>
              <a:t>fosforiit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kujutab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endast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b="1" dirty="0" err="1">
                <a:latin typeface="+mn-lt"/>
                <a:ea typeface="+mn-ea"/>
              </a:rPr>
              <a:t>lukuta</a:t>
            </a:r>
            <a:r>
              <a:rPr lang="en-US" altLang="en-EE" sz="1900" b="1" dirty="0">
                <a:latin typeface="+mn-lt"/>
                <a:ea typeface="+mn-ea"/>
              </a:rPr>
              <a:t> </a:t>
            </a:r>
            <a:r>
              <a:rPr lang="en-US" altLang="en-EE" sz="1900" b="1" dirty="0" err="1">
                <a:latin typeface="+mn-lt"/>
                <a:ea typeface="+mn-ea"/>
              </a:rPr>
              <a:t>käsijalgsete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brahhiopoodide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karbipoolmete</a:t>
            </a:r>
            <a:r>
              <a:rPr lang="en-US" altLang="en-EE" sz="1900" dirty="0">
                <a:latin typeface="+mn-lt"/>
                <a:ea typeface="+mn-ea"/>
              </a:rPr>
              <a:t> ja </a:t>
            </a:r>
            <a:r>
              <a:rPr lang="en-US" altLang="en-EE" sz="1900" dirty="0" err="1">
                <a:latin typeface="+mn-lt"/>
                <a:ea typeface="+mn-ea"/>
              </a:rPr>
              <a:t>nende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tükikeste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kuhjumit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kvartsliivas</a:t>
            </a:r>
            <a:r>
              <a:rPr lang="en-US" altLang="en-EE" sz="1900" dirty="0">
                <a:latin typeface="+mn-lt"/>
                <a:ea typeface="+mn-ea"/>
              </a:rPr>
              <a:t>. </a:t>
            </a:r>
            <a:r>
              <a:rPr lang="en-US" altLang="en-EE" sz="1900" dirty="0" err="1">
                <a:latin typeface="+mn-lt"/>
                <a:ea typeface="+mn-ea"/>
              </a:rPr>
              <a:t>Seega</a:t>
            </a:r>
            <a:r>
              <a:rPr lang="en-US" altLang="en-EE" sz="1900" dirty="0">
                <a:latin typeface="+mn-lt"/>
                <a:ea typeface="+mn-ea"/>
              </a:rPr>
              <a:t> on </a:t>
            </a:r>
            <a:r>
              <a:rPr lang="en-US" altLang="en-EE" sz="1900" dirty="0" err="1">
                <a:latin typeface="+mn-lt"/>
                <a:ea typeface="+mn-ea"/>
              </a:rPr>
              <a:t>Eesti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fosforiit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oma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olemuselt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setteline</a:t>
            </a:r>
            <a:r>
              <a:rPr lang="en-US" altLang="en-EE" sz="1900" dirty="0">
                <a:latin typeface="+mn-lt"/>
                <a:ea typeface="+mn-ea"/>
              </a:rPr>
              <a:t>, </a:t>
            </a:r>
            <a:r>
              <a:rPr lang="en-US" altLang="en-EE" sz="1900" dirty="0" err="1">
                <a:latin typeface="+mn-lt"/>
                <a:ea typeface="+mn-ea"/>
              </a:rPr>
              <a:t>ehk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merelises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keskkonnas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tekkinud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maavara</a:t>
            </a:r>
            <a:r>
              <a:rPr lang="en-US" altLang="en-EE" sz="1900" dirty="0">
                <a:latin typeface="+mn-lt"/>
                <a:ea typeface="+mn-ea"/>
              </a:rPr>
              <a:t>. 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EE" sz="1900" dirty="0" err="1">
                <a:latin typeface="+mn-lt"/>
                <a:ea typeface="+mn-ea"/>
              </a:rPr>
              <a:t>Eesti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fosforiit</a:t>
            </a:r>
            <a:r>
              <a:rPr lang="en-US" altLang="en-EE" sz="1900" dirty="0">
                <a:latin typeface="+mn-lt"/>
                <a:ea typeface="+mn-ea"/>
              </a:rPr>
              <a:t> on </a:t>
            </a:r>
            <a:r>
              <a:rPr lang="en-US" altLang="en-EE" sz="1900" dirty="0" err="1">
                <a:latin typeface="+mn-lt"/>
                <a:ea typeface="+mn-ea"/>
              </a:rPr>
              <a:t>kõrge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kvaliteediga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fosforhappe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tooraine</a:t>
            </a:r>
            <a:r>
              <a:rPr lang="en-US" altLang="en-EE" sz="1900" dirty="0">
                <a:latin typeface="+mn-lt"/>
                <a:ea typeface="+mn-ea"/>
              </a:rPr>
              <a:t>, </a:t>
            </a:r>
            <a:r>
              <a:rPr lang="en-US" altLang="en-EE" sz="1900" dirty="0" err="1">
                <a:latin typeface="+mn-lt"/>
                <a:ea typeface="+mn-ea"/>
              </a:rPr>
              <a:t>kuna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ei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sisalda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kõrges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koguses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ohtikke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raskemetalle</a:t>
            </a:r>
            <a:r>
              <a:rPr lang="en-US" altLang="en-EE" sz="1900" dirty="0">
                <a:latin typeface="+mn-lt"/>
                <a:ea typeface="+mn-ea"/>
              </a:rPr>
              <a:t>. </a:t>
            </a:r>
            <a:r>
              <a:rPr lang="en-US" altLang="en-EE" sz="1900" dirty="0" err="1">
                <a:latin typeface="+mn-lt"/>
                <a:ea typeface="+mn-ea"/>
              </a:rPr>
              <a:t>Samas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sisaldavad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karbipoolmed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haruldasi</a:t>
            </a:r>
            <a:r>
              <a:rPr lang="en-US" altLang="en-EE" sz="1900" dirty="0">
                <a:latin typeface="+mn-lt"/>
                <a:ea typeface="+mn-ea"/>
              </a:rPr>
              <a:t> </a:t>
            </a:r>
            <a:r>
              <a:rPr lang="en-US" altLang="en-EE" sz="1900" dirty="0" err="1">
                <a:latin typeface="+mn-lt"/>
                <a:ea typeface="+mn-ea"/>
              </a:rPr>
              <a:t>muldmetalle</a:t>
            </a:r>
            <a:r>
              <a:rPr lang="en-US" altLang="en-EE" sz="1900" dirty="0">
                <a:latin typeface="+mn-lt"/>
                <a:ea typeface="+mn-ea"/>
              </a:rPr>
              <a:t>.</a:t>
            </a:r>
          </a:p>
        </p:txBody>
      </p:sp>
      <p:pic>
        <p:nvPicPr>
          <p:cNvPr id="18437" name="Picture 10">
            <a:extLst>
              <a:ext uri="{FF2B5EF4-FFF2-40B4-BE49-F238E27FC236}">
                <a16:creationId xmlns:a16="http://schemas.microsoft.com/office/drawing/2014/main" id="{DECE0222-59C7-E5DA-FDEF-D7B65556846F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112"/>
          <a:stretch/>
        </p:blipFill>
        <p:spPr>
          <a:xfrm>
            <a:off x="8452963" y="3681463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" name="Content Placeholder 4" descr="0888_fosforiit_Iru koobas_CMY.tif">
            <a:extLst>
              <a:ext uri="{FF2B5EF4-FFF2-40B4-BE49-F238E27FC236}">
                <a16:creationId xmlns:a16="http://schemas.microsoft.com/office/drawing/2014/main" id="{275A08B6-60BA-3216-0222-FCE8206B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6" r="20895"/>
          <a:stretch/>
        </p:blipFill>
        <p:spPr>
          <a:xfrm>
            <a:off x="5398281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23C686-467A-EB54-5A9C-3FAD3754CE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940" y="48261"/>
            <a:ext cx="5164884" cy="3021456"/>
          </a:xfrm>
          <a:prstGeom prst="roundRect">
            <a:avLst>
              <a:gd name="adj" fmla="val 298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Sügavu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TM04033923%5b%5bfn=Sügavus%5d%5d</Template>
  <TotalTime>542</TotalTime>
  <Words>655</Words>
  <Application>Microsoft Macintosh PowerPoint</Application>
  <PresentationFormat>Widescreen</PresentationFormat>
  <Paragraphs>73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</vt:lpstr>
      <vt:lpstr>Arial</vt:lpstr>
      <vt:lpstr>Bradley Hand</vt:lpstr>
      <vt:lpstr>Corbel</vt:lpstr>
      <vt:lpstr>Courier</vt:lpstr>
      <vt:lpstr>Helvetica</vt:lpstr>
      <vt:lpstr>Roboto Medium</vt:lpstr>
      <vt:lpstr>Sügavus</vt:lpstr>
      <vt:lpstr>  EESTI GEOLOOGIATEENISTUS MAAPÕUENÄDAL 2024 MAAPÕUE VIKTORIIN ÕPILASTELE </vt:lpstr>
      <vt:lpstr>EESTIMAA GEOLOOGILINE ARENG VIIMASED 2 MILJARDIT AASTAT</vt:lpstr>
      <vt:lpstr>PowerPoint Presentation</vt:lpstr>
      <vt:lpstr>PowerPoint Presentation</vt:lpstr>
      <vt:lpstr>PowerPoint Presentation</vt:lpstr>
      <vt:lpstr>EESTIMAA MAAPÕUERIKKUSED</vt:lpstr>
      <vt:lpstr>PowerPoint Presentation</vt:lpstr>
      <vt:lpstr>Geoloogiliselt kõige vanimad Eesti maavarad asuvad aluskorras. Aluskord koosneb kristalsetest kivimitest ja ei paljandu Eestis. Küll aga on sarnased kivimid maapinnal näiteks Lõuna-Soomes. Sealt on ka paljud Eesti rändrahnud pärit.</vt:lpstr>
      <vt:lpstr>Fosforiit</vt:lpstr>
      <vt:lpstr>Graptoliit-argilliit ehk diktüoneemakilt</vt:lpstr>
      <vt:lpstr>Kolm maavara esinevad üksteise peal (Pakri neeme läbilõige). Fosforiit kõige all, graptoliit-argilliit selle peal ning kohati katab seda glaukoniit-liivakivi. </vt:lpstr>
      <vt:lpstr>Eesti põlevkivi</vt:lpstr>
      <vt:lpstr>Devoni liivakivid, ca 400 miljonit aastat vana liivaressurss!!! Piusa liivamaardla</vt:lpstr>
      <vt:lpstr>EESTI GEOLOOGIATEENISTUSE DIREKTOR SIRLI SIPP KULLI KUTSUB EESTI KOOLIDE ÕPILASI OSA VÕTMA MAAPÕUENÄDALA VIKTORIINIST.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soesoo</dc:creator>
  <cp:lastModifiedBy>Alvar Soesoo</cp:lastModifiedBy>
  <cp:revision>40</cp:revision>
  <dcterms:created xsi:type="dcterms:W3CDTF">2024-11-03T17:49:25Z</dcterms:created>
  <dcterms:modified xsi:type="dcterms:W3CDTF">2024-11-18T08:22:21Z</dcterms:modified>
</cp:coreProperties>
</file>