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256" r:id="rId5"/>
    <p:sldId id="355" r:id="rId6"/>
    <p:sldId id="778" r:id="rId7"/>
    <p:sldId id="587" r:id="rId8"/>
    <p:sldId id="785" r:id="rId9"/>
    <p:sldId id="351" r:id="rId10"/>
    <p:sldId id="783" r:id="rId11"/>
    <p:sldId id="271" r:id="rId12"/>
    <p:sldId id="275" r:id="rId13"/>
    <p:sldId id="269" r:id="rId14"/>
    <p:sldId id="260" r:id="rId15"/>
    <p:sldId id="294" r:id="rId16"/>
    <p:sldId id="261" r:id="rId17"/>
    <p:sldId id="359" r:id="rId18"/>
    <p:sldId id="262" r:id="rId19"/>
    <p:sldId id="377" r:id="rId20"/>
    <p:sldId id="287" r:id="rId21"/>
    <p:sldId id="781" r:id="rId22"/>
    <p:sldId id="784" r:id="rId23"/>
    <p:sldId id="742" r:id="rId24"/>
    <p:sldId id="782" r:id="rId25"/>
    <p:sldId id="770" r:id="rId26"/>
    <p:sldId id="786" r:id="rId27"/>
    <p:sldId id="787" r:id="rId28"/>
    <p:sldId id="747" r:id="rId29"/>
    <p:sldId id="746" r:id="rId30"/>
    <p:sldId id="638" r:id="rId31"/>
    <p:sldId id="514" r:id="rId32"/>
    <p:sldId id="749" r:id="rId33"/>
    <p:sldId id="281" r:id="rId34"/>
    <p:sldId id="674" r:id="rId35"/>
    <p:sldId id="779" r:id="rId36"/>
  </p:sldIdLst>
  <p:sldSz cx="12152313" cy="6832600"/>
  <p:notesSz cx="6858000" cy="9144000"/>
  <p:defaultTextStyle>
    <a:defPPr>
      <a:defRPr lang="et-EE"/>
    </a:defPPr>
    <a:lvl1pPr marL="0" algn="l" defTabSz="1214963" rtl="0" eaLnBrk="1" latinLnBrk="0" hangingPunct="1">
      <a:defRPr sz="2400" kern="1200">
        <a:solidFill>
          <a:schemeClr val="tx1"/>
        </a:solidFill>
        <a:latin typeface="+mn-lt"/>
        <a:ea typeface="+mn-ea"/>
        <a:cs typeface="+mn-cs"/>
      </a:defRPr>
    </a:lvl1pPr>
    <a:lvl2pPr marL="607482" algn="l" defTabSz="1214963" rtl="0" eaLnBrk="1" latinLnBrk="0" hangingPunct="1">
      <a:defRPr sz="2400" kern="1200">
        <a:solidFill>
          <a:schemeClr val="tx1"/>
        </a:solidFill>
        <a:latin typeface="+mn-lt"/>
        <a:ea typeface="+mn-ea"/>
        <a:cs typeface="+mn-cs"/>
      </a:defRPr>
    </a:lvl2pPr>
    <a:lvl3pPr marL="1214963" algn="l" defTabSz="1214963" rtl="0" eaLnBrk="1" latinLnBrk="0" hangingPunct="1">
      <a:defRPr sz="2400" kern="1200">
        <a:solidFill>
          <a:schemeClr val="tx1"/>
        </a:solidFill>
        <a:latin typeface="+mn-lt"/>
        <a:ea typeface="+mn-ea"/>
        <a:cs typeface="+mn-cs"/>
      </a:defRPr>
    </a:lvl3pPr>
    <a:lvl4pPr marL="1822445" algn="l" defTabSz="1214963" rtl="0" eaLnBrk="1" latinLnBrk="0" hangingPunct="1">
      <a:defRPr sz="2400" kern="1200">
        <a:solidFill>
          <a:schemeClr val="tx1"/>
        </a:solidFill>
        <a:latin typeface="+mn-lt"/>
        <a:ea typeface="+mn-ea"/>
        <a:cs typeface="+mn-cs"/>
      </a:defRPr>
    </a:lvl4pPr>
    <a:lvl5pPr marL="2429927" algn="l" defTabSz="1214963" rtl="0" eaLnBrk="1" latinLnBrk="0" hangingPunct="1">
      <a:defRPr sz="2400" kern="1200">
        <a:solidFill>
          <a:schemeClr val="tx1"/>
        </a:solidFill>
        <a:latin typeface="+mn-lt"/>
        <a:ea typeface="+mn-ea"/>
        <a:cs typeface="+mn-cs"/>
      </a:defRPr>
    </a:lvl5pPr>
    <a:lvl6pPr marL="3037408" algn="l" defTabSz="1214963" rtl="0" eaLnBrk="1" latinLnBrk="0" hangingPunct="1">
      <a:defRPr sz="2400" kern="1200">
        <a:solidFill>
          <a:schemeClr val="tx1"/>
        </a:solidFill>
        <a:latin typeface="+mn-lt"/>
        <a:ea typeface="+mn-ea"/>
        <a:cs typeface="+mn-cs"/>
      </a:defRPr>
    </a:lvl6pPr>
    <a:lvl7pPr marL="3644890" algn="l" defTabSz="1214963" rtl="0" eaLnBrk="1" latinLnBrk="0" hangingPunct="1">
      <a:defRPr sz="2400" kern="1200">
        <a:solidFill>
          <a:schemeClr val="tx1"/>
        </a:solidFill>
        <a:latin typeface="+mn-lt"/>
        <a:ea typeface="+mn-ea"/>
        <a:cs typeface="+mn-cs"/>
      </a:defRPr>
    </a:lvl7pPr>
    <a:lvl8pPr marL="4252371" algn="l" defTabSz="1214963" rtl="0" eaLnBrk="1" latinLnBrk="0" hangingPunct="1">
      <a:defRPr sz="2400" kern="1200">
        <a:solidFill>
          <a:schemeClr val="tx1"/>
        </a:solidFill>
        <a:latin typeface="+mn-lt"/>
        <a:ea typeface="+mn-ea"/>
        <a:cs typeface="+mn-cs"/>
      </a:defRPr>
    </a:lvl8pPr>
    <a:lvl9pPr marL="4859853" algn="l" defTabSz="121496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2" userDrawn="1">
          <p15:clr>
            <a:srgbClr val="A4A3A4"/>
          </p15:clr>
        </p15:guide>
        <p15:guide id="2" pos="38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n Suuroja" initials="SS" lastIdx="1" clrIdx="0">
    <p:extLst>
      <p:ext uri="{19B8F6BF-5375-455C-9EA6-DF929625EA0E}">
        <p15:presenceInfo xmlns:p15="http://schemas.microsoft.com/office/powerpoint/2012/main" userId="S::sten.suuroja@egt.ee::c3a477d5-a322-4090-b363-c22a05a300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101"/>
    <a:srgbClr val="EB1F24"/>
    <a:srgbClr val="ED2027"/>
    <a:srgbClr val="EF2125"/>
    <a:srgbClr val="CFD3D4"/>
    <a:srgbClr val="0064B9"/>
    <a:srgbClr val="004586"/>
    <a:srgbClr val="006EB5"/>
    <a:srgbClr val="89B0DE"/>
    <a:srgbClr val="007B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58CC09-3076-4F55-B846-4AF1DCFBBE43}" v="3" dt="2025-03-03T10:52:47.7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Keskmine laad 2 – rõhk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Laadi ja ruudustikut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Kujunduslaad 1 – rõhk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6D9F66E-5EB9-4882-86FB-DCBF35E3C3E4}" styleName="Keskmine laad 4 – rõhk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84915" autoAdjust="0"/>
  </p:normalViewPr>
  <p:slideViewPr>
    <p:cSldViewPr>
      <p:cViewPr>
        <p:scale>
          <a:sx n="50" d="100"/>
          <a:sy n="50" d="100"/>
        </p:scale>
        <p:origin x="1404" y="320"/>
      </p:cViewPr>
      <p:guideLst>
        <p:guide orient="horz" pos="2152"/>
        <p:guide pos="3828"/>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Liira" userId="3faf03c3-4620-4532-9378-8d6aa0d07848" providerId="ADAL" clId="{9258CC09-3076-4F55-B846-4AF1DCFBBE43}"/>
    <pc:docChg chg="undo custSel addSld delSld modSld">
      <pc:chgData name="Martin Liira" userId="3faf03c3-4620-4532-9378-8d6aa0d07848" providerId="ADAL" clId="{9258CC09-3076-4F55-B846-4AF1DCFBBE43}" dt="2025-03-03T11:19:32.978" v="220" actId="20577"/>
      <pc:docMkLst>
        <pc:docMk/>
      </pc:docMkLst>
      <pc:sldChg chg="modNotesTx">
        <pc:chgData name="Martin Liira" userId="3faf03c3-4620-4532-9378-8d6aa0d07848" providerId="ADAL" clId="{9258CC09-3076-4F55-B846-4AF1DCFBBE43}" dt="2025-03-03T11:06:35.480" v="156" actId="6549"/>
        <pc:sldMkLst>
          <pc:docMk/>
          <pc:sldMk cId="3124727538" sldId="261"/>
        </pc:sldMkLst>
      </pc:sldChg>
      <pc:sldChg chg="modNotesTx">
        <pc:chgData name="Martin Liira" userId="3faf03c3-4620-4532-9378-8d6aa0d07848" providerId="ADAL" clId="{9258CC09-3076-4F55-B846-4AF1DCFBBE43}" dt="2025-03-03T10:46:41.451" v="0" actId="6549"/>
        <pc:sldMkLst>
          <pc:docMk/>
          <pc:sldMk cId="2485776028" sldId="271"/>
        </pc:sldMkLst>
      </pc:sldChg>
      <pc:sldChg chg="del">
        <pc:chgData name="Martin Liira" userId="3faf03c3-4620-4532-9378-8d6aa0d07848" providerId="ADAL" clId="{9258CC09-3076-4F55-B846-4AF1DCFBBE43}" dt="2025-03-03T10:49:57.728" v="12" actId="47"/>
        <pc:sldMkLst>
          <pc:docMk/>
          <pc:sldMk cId="1439367289" sldId="274"/>
        </pc:sldMkLst>
      </pc:sldChg>
      <pc:sldChg chg="modNotesTx">
        <pc:chgData name="Martin Liira" userId="3faf03c3-4620-4532-9378-8d6aa0d07848" providerId="ADAL" clId="{9258CC09-3076-4F55-B846-4AF1DCFBBE43}" dt="2025-03-03T11:04:17.040" v="118" actId="20577"/>
        <pc:sldMkLst>
          <pc:docMk/>
          <pc:sldMk cId="4199601364" sldId="294"/>
        </pc:sldMkLst>
      </pc:sldChg>
      <pc:sldChg chg="modNotesTx">
        <pc:chgData name="Martin Liira" userId="3faf03c3-4620-4532-9378-8d6aa0d07848" providerId="ADAL" clId="{9258CC09-3076-4F55-B846-4AF1DCFBBE43}" dt="2025-03-03T11:07:47.084" v="160" actId="20577"/>
        <pc:sldMkLst>
          <pc:docMk/>
          <pc:sldMk cId="3636421455" sldId="359"/>
        </pc:sldMkLst>
      </pc:sldChg>
      <pc:sldChg chg="modNotesTx">
        <pc:chgData name="Martin Liira" userId="3faf03c3-4620-4532-9378-8d6aa0d07848" providerId="ADAL" clId="{9258CC09-3076-4F55-B846-4AF1DCFBBE43}" dt="2025-03-03T11:02:32.006" v="113"/>
        <pc:sldMkLst>
          <pc:docMk/>
          <pc:sldMk cId="1629959697" sldId="377"/>
        </pc:sldMkLst>
      </pc:sldChg>
      <pc:sldChg chg="modNotesTx">
        <pc:chgData name="Martin Liira" userId="3faf03c3-4620-4532-9378-8d6aa0d07848" providerId="ADAL" clId="{9258CC09-3076-4F55-B846-4AF1DCFBBE43}" dt="2025-03-03T11:17:55.299" v="216" actId="20577"/>
        <pc:sldMkLst>
          <pc:docMk/>
          <pc:sldMk cId="1162272914" sldId="514"/>
        </pc:sldMkLst>
      </pc:sldChg>
      <pc:sldChg chg="modNotesTx">
        <pc:chgData name="Martin Liira" userId="3faf03c3-4620-4532-9378-8d6aa0d07848" providerId="ADAL" clId="{9258CC09-3076-4F55-B846-4AF1DCFBBE43}" dt="2025-03-03T11:16:59.038" v="208" actId="20577"/>
        <pc:sldMkLst>
          <pc:docMk/>
          <pc:sldMk cId="566165390" sldId="638"/>
        </pc:sldMkLst>
      </pc:sldChg>
      <pc:sldChg chg="modNotesTx">
        <pc:chgData name="Martin Liira" userId="3faf03c3-4620-4532-9378-8d6aa0d07848" providerId="ADAL" clId="{9258CC09-3076-4F55-B846-4AF1DCFBBE43}" dt="2025-03-03T11:15:07.783" v="202" actId="20577"/>
        <pc:sldMkLst>
          <pc:docMk/>
          <pc:sldMk cId="2515549837" sldId="742"/>
        </pc:sldMkLst>
      </pc:sldChg>
      <pc:sldChg chg="del">
        <pc:chgData name="Martin Liira" userId="3faf03c3-4620-4532-9378-8d6aa0d07848" providerId="ADAL" clId="{9258CC09-3076-4F55-B846-4AF1DCFBBE43}" dt="2025-03-03T10:49:56.935" v="11" actId="47"/>
        <pc:sldMkLst>
          <pc:docMk/>
          <pc:sldMk cId="2765174746" sldId="743"/>
        </pc:sldMkLst>
      </pc:sldChg>
      <pc:sldChg chg="modNotesTx">
        <pc:chgData name="Martin Liira" userId="3faf03c3-4620-4532-9378-8d6aa0d07848" providerId="ADAL" clId="{9258CC09-3076-4F55-B846-4AF1DCFBBE43}" dt="2025-03-03T10:56:17.450" v="34" actId="20577"/>
        <pc:sldMkLst>
          <pc:docMk/>
          <pc:sldMk cId="2818125877" sldId="746"/>
        </pc:sldMkLst>
      </pc:sldChg>
      <pc:sldChg chg="modNotesTx">
        <pc:chgData name="Martin Liira" userId="3faf03c3-4620-4532-9378-8d6aa0d07848" providerId="ADAL" clId="{9258CC09-3076-4F55-B846-4AF1DCFBBE43}" dt="2025-03-03T11:08:16.219" v="161"/>
        <pc:sldMkLst>
          <pc:docMk/>
          <pc:sldMk cId="3970338338" sldId="747"/>
        </pc:sldMkLst>
      </pc:sldChg>
      <pc:sldChg chg="modNotesTx">
        <pc:chgData name="Martin Liira" userId="3faf03c3-4620-4532-9378-8d6aa0d07848" providerId="ADAL" clId="{9258CC09-3076-4F55-B846-4AF1DCFBBE43}" dt="2025-03-03T10:55:52.733" v="31" actId="20577"/>
        <pc:sldMkLst>
          <pc:docMk/>
          <pc:sldMk cId="4264697446" sldId="749"/>
        </pc:sldMkLst>
      </pc:sldChg>
      <pc:sldChg chg="modNotesTx">
        <pc:chgData name="Martin Liira" userId="3faf03c3-4620-4532-9378-8d6aa0d07848" providerId="ADAL" clId="{9258CC09-3076-4F55-B846-4AF1DCFBBE43}" dt="2025-03-03T10:56:32.044" v="37" actId="20577"/>
        <pc:sldMkLst>
          <pc:docMk/>
          <pc:sldMk cId="1994022606" sldId="770"/>
        </pc:sldMkLst>
      </pc:sldChg>
      <pc:sldChg chg="delSp modSp mod modNotesTx">
        <pc:chgData name="Martin Liira" userId="3faf03c3-4620-4532-9378-8d6aa0d07848" providerId="ADAL" clId="{9258CC09-3076-4F55-B846-4AF1DCFBBE43}" dt="2025-03-03T11:13:04.524" v="197" actId="732"/>
        <pc:sldMkLst>
          <pc:docMk/>
          <pc:sldMk cId="2538881222" sldId="781"/>
        </pc:sldMkLst>
        <pc:picChg chg="del">
          <ac:chgData name="Martin Liira" userId="3faf03c3-4620-4532-9378-8d6aa0d07848" providerId="ADAL" clId="{9258CC09-3076-4F55-B846-4AF1DCFBBE43}" dt="2025-03-03T10:57:11.399" v="41" actId="478"/>
          <ac:picMkLst>
            <pc:docMk/>
            <pc:sldMk cId="2538881222" sldId="781"/>
            <ac:picMk id="3" creationId="{B826DA34-21CE-2189-FDF2-0E418B4CCA02}"/>
          </ac:picMkLst>
        </pc:picChg>
        <pc:picChg chg="mod modCrop">
          <ac:chgData name="Martin Liira" userId="3faf03c3-4620-4532-9378-8d6aa0d07848" providerId="ADAL" clId="{9258CC09-3076-4F55-B846-4AF1DCFBBE43}" dt="2025-03-03T11:13:04.524" v="197" actId="732"/>
          <ac:picMkLst>
            <pc:docMk/>
            <pc:sldMk cId="2538881222" sldId="781"/>
            <ac:picMk id="25" creationId="{129C3D88-F805-F606-B250-5E475076F702}"/>
          </ac:picMkLst>
        </pc:picChg>
      </pc:sldChg>
      <pc:sldChg chg="modNotesTx">
        <pc:chgData name="Martin Liira" userId="3faf03c3-4620-4532-9378-8d6aa0d07848" providerId="ADAL" clId="{9258CC09-3076-4F55-B846-4AF1DCFBBE43}" dt="2025-03-03T11:15:25.863" v="204" actId="20577"/>
        <pc:sldMkLst>
          <pc:docMk/>
          <pc:sldMk cId="4138563523" sldId="782"/>
        </pc:sldMkLst>
      </pc:sldChg>
      <pc:sldChg chg="modNotesTx">
        <pc:chgData name="Martin Liira" userId="3faf03c3-4620-4532-9378-8d6aa0d07848" providerId="ADAL" clId="{9258CC09-3076-4F55-B846-4AF1DCFBBE43}" dt="2025-03-03T11:19:32.978" v="220" actId="20577"/>
        <pc:sldMkLst>
          <pc:docMk/>
          <pc:sldMk cId="31717989" sldId="783"/>
        </pc:sldMkLst>
      </pc:sldChg>
      <pc:sldChg chg="modNotesTx">
        <pc:chgData name="Martin Liira" userId="3faf03c3-4620-4532-9378-8d6aa0d07848" providerId="ADAL" clId="{9258CC09-3076-4F55-B846-4AF1DCFBBE43}" dt="2025-03-03T11:02:10.574" v="112"/>
        <pc:sldMkLst>
          <pc:docMk/>
          <pc:sldMk cId="2006570798" sldId="784"/>
        </pc:sldMkLst>
      </pc:sldChg>
      <pc:sldChg chg="modNotesTx">
        <pc:chgData name="Martin Liira" userId="3faf03c3-4620-4532-9378-8d6aa0d07848" providerId="ADAL" clId="{9258CC09-3076-4F55-B846-4AF1DCFBBE43}" dt="2025-03-03T11:00:23.837" v="65" actId="20577"/>
        <pc:sldMkLst>
          <pc:docMk/>
          <pc:sldMk cId="1919595294" sldId="785"/>
        </pc:sldMkLst>
      </pc:sldChg>
      <pc:sldChg chg="addSp delSp modSp new mod modClrScheme chgLayout modNotesTx">
        <pc:chgData name="Martin Liira" userId="3faf03c3-4620-4532-9378-8d6aa0d07848" providerId="ADAL" clId="{9258CC09-3076-4F55-B846-4AF1DCFBBE43}" dt="2025-03-03T11:10:57.093" v="164" actId="20577"/>
        <pc:sldMkLst>
          <pc:docMk/>
          <pc:sldMk cId="2612894847" sldId="786"/>
        </pc:sldMkLst>
        <pc:spChg chg="add del">
          <ac:chgData name="Martin Liira" userId="3faf03c3-4620-4532-9378-8d6aa0d07848" providerId="ADAL" clId="{9258CC09-3076-4F55-B846-4AF1DCFBBE43}" dt="2025-03-03T10:48:50.794" v="3" actId="478"/>
          <ac:spMkLst>
            <pc:docMk/>
            <pc:sldMk cId="2612894847" sldId="786"/>
            <ac:spMk id="3" creationId="{72561DE6-83B0-DA10-B65B-3F0043DD2D4C}"/>
          </ac:spMkLst>
        </pc:spChg>
        <pc:spChg chg="add del">
          <ac:chgData name="Martin Liira" userId="3faf03c3-4620-4532-9378-8d6aa0d07848" providerId="ADAL" clId="{9258CC09-3076-4F55-B846-4AF1DCFBBE43}" dt="2025-03-03T10:48:54.898" v="5" actId="22"/>
          <ac:spMkLst>
            <pc:docMk/>
            <pc:sldMk cId="2612894847" sldId="786"/>
            <ac:spMk id="5" creationId="{7EE46857-9E97-81B9-CAEE-A8844A1CC2DE}"/>
          </ac:spMkLst>
        </pc:spChg>
        <pc:picChg chg="add del mod modCrop">
          <ac:chgData name="Martin Liira" userId="3faf03c3-4620-4532-9378-8d6aa0d07848" providerId="ADAL" clId="{9258CC09-3076-4F55-B846-4AF1DCFBBE43}" dt="2025-03-03T10:52:16.579" v="21" actId="478"/>
          <ac:picMkLst>
            <pc:docMk/>
            <pc:sldMk cId="2612894847" sldId="786"/>
            <ac:picMk id="7" creationId="{341A4B1E-2BAA-3826-FD68-B20BE7B77B0D}"/>
          </ac:picMkLst>
        </pc:picChg>
        <pc:picChg chg="add mod">
          <ac:chgData name="Martin Liira" userId="3faf03c3-4620-4532-9378-8d6aa0d07848" providerId="ADAL" clId="{9258CC09-3076-4F55-B846-4AF1DCFBBE43}" dt="2025-03-03T10:52:19.950" v="22" actId="26606"/>
          <ac:picMkLst>
            <pc:docMk/>
            <pc:sldMk cId="2612894847" sldId="786"/>
            <ac:picMk id="9" creationId="{D8567E67-E25D-02D3-F004-FB4C4BF8979D}"/>
          </ac:picMkLst>
        </pc:picChg>
      </pc:sldChg>
      <pc:sldChg chg="addSp delSp modSp add mod modClrScheme chgLayout">
        <pc:chgData name="Martin Liira" userId="3faf03c3-4620-4532-9378-8d6aa0d07848" providerId="ADAL" clId="{9258CC09-3076-4F55-B846-4AF1DCFBBE43}" dt="2025-03-03T10:52:51.565" v="28" actId="26606"/>
        <pc:sldMkLst>
          <pc:docMk/>
          <pc:sldMk cId="752197492" sldId="787"/>
        </pc:sldMkLst>
        <pc:picChg chg="add del mod modCrop">
          <ac:chgData name="Martin Liira" userId="3faf03c3-4620-4532-9378-8d6aa0d07848" providerId="ADAL" clId="{9258CC09-3076-4F55-B846-4AF1DCFBBE43}" dt="2025-03-03T10:52:49.904" v="27" actId="478"/>
          <ac:picMkLst>
            <pc:docMk/>
            <pc:sldMk cId="752197492" sldId="787"/>
            <ac:picMk id="3" creationId="{C3482CA1-0C71-7709-11FF-9789FECD38BA}"/>
          </ac:picMkLst>
        </pc:picChg>
        <pc:picChg chg="add mod">
          <ac:chgData name="Martin Liira" userId="3faf03c3-4620-4532-9378-8d6aa0d07848" providerId="ADAL" clId="{9258CC09-3076-4F55-B846-4AF1DCFBBE43}" dt="2025-03-03T10:52:51.565" v="28" actId="26606"/>
          <ac:picMkLst>
            <pc:docMk/>
            <pc:sldMk cId="752197492" sldId="787"/>
            <ac:picMk id="5" creationId="{BEB45F60-064F-7E45-63F5-1ECD5BDBDA1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365mkm-my.sharepoint.com/personal/martin_liira_egt_ee/Documents/KIK/2020/ICP_met_k&#245;ik%20koos_ML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365mkm-my.sharepoint.com/personal/martin_liira_egt_ee/Documents/KIK/2020/ICP_met_k&#245;ik%20koos_ML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365mkm-my.sharepoint.com/personal/martin_liira_egt_ee/Documents/KIK/2020/ICP_met_k&#245;ik%20koos_ML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365mkm-my.sharepoint.com/personal/martin_liira_egt_ee/Documents/KIK/2020/ICP_met_k&#245;ik%20koos_ML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365mkm-my.sharepoint.com/personal/martin_liira_egt_ee/Documents/KIK/2022/SLM23+HH23%20ICP%20P-frakts_13.02.2024.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365mkm-my.sharepoint.com/personal/martin_liira_egt_ee/Documents/KIK/2022/SLM23+HH23%20ICP%20P-frakts_13.02.2024.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365mkm-my.sharepoint.com/personal/martin_liira_egt_ee/Documents/KIK/2022/SLM23+HH23%20ICP%20P-frakts_13.02.2024.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t-EE"/>
              <a:t>Cd (mg/kg)</a:t>
            </a:r>
          </a:p>
        </c:rich>
      </c:tx>
      <c:layout>
        <c:manualLayout>
          <c:xMode val="edge"/>
          <c:yMode val="edge"/>
          <c:x val="0.25374697128004731"/>
          <c:y val="1.154321411253361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t-EE"/>
        </a:p>
      </c:txPr>
    </c:title>
    <c:autoTitleDeleted val="0"/>
    <c:plotArea>
      <c:layout>
        <c:manualLayout>
          <c:layoutTarget val="inner"/>
          <c:xMode val="edge"/>
          <c:yMode val="edge"/>
          <c:x val="0.13518163341574521"/>
          <c:y val="0.2351261823273392"/>
          <c:w val="0.8609294277706645"/>
          <c:h val="0.7317207069355175"/>
        </c:manualLayout>
      </c:layout>
      <c:scatterChart>
        <c:scatterStyle val="smoothMarker"/>
        <c:varyColors val="0"/>
        <c:ser>
          <c:idx val="0"/>
          <c:order val="0"/>
          <c:tx>
            <c:strRef>
              <c:f>Sheet1!$BW$42</c:f>
              <c:strCache>
                <c:ptCount val="1"/>
                <c:pt idx="0">
                  <c:v>Cd</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Sheet1!$BW$44:$BW$78</c:f>
              <c:numCache>
                <c:formatCode>0.00</c:formatCode>
                <c:ptCount val="35"/>
                <c:pt idx="0">
                  <c:v>0.55651508684029327</c:v>
                </c:pt>
                <c:pt idx="1">
                  <c:v>0.79671955848500853</c:v>
                </c:pt>
                <c:pt idx="2">
                  <c:v>0.52078310902868596</c:v>
                </c:pt>
                <c:pt idx="3">
                  <c:v>0.64369555454814475</c:v>
                </c:pt>
                <c:pt idx="4">
                  <c:v>0.5666746759003598</c:v>
                </c:pt>
                <c:pt idx="5">
                  <c:v>0.81850377537468644</c:v>
                </c:pt>
                <c:pt idx="6">
                  <c:v>0.67700255508890028</c:v>
                </c:pt>
                <c:pt idx="7">
                  <c:v>1.0116409063858747</c:v>
                </c:pt>
                <c:pt idx="8">
                  <c:v>0.68572193744834387</c:v>
                </c:pt>
                <c:pt idx="9">
                  <c:v>1.2491894250174647</c:v>
                </c:pt>
                <c:pt idx="10">
                  <c:v>0.96728939454523744</c:v>
                </c:pt>
                <c:pt idx="11">
                  <c:v>0.58519637488325515</c:v>
                </c:pt>
                <c:pt idx="12">
                  <c:v>0.43889996029733519</c:v>
                </c:pt>
                <c:pt idx="13">
                  <c:v>0.4741628716541581</c:v>
                </c:pt>
                <c:pt idx="14">
                  <c:v>0.57172962448883624</c:v>
                </c:pt>
                <c:pt idx="15">
                  <c:v>1.1227486936287379</c:v>
                </c:pt>
                <c:pt idx="16">
                  <c:v>1.1660413119966309</c:v>
                </c:pt>
                <c:pt idx="17">
                  <c:v>1.2556508480350499</c:v>
                </c:pt>
                <c:pt idx="18">
                  <c:v>1.8703322749818745</c:v>
                </c:pt>
                <c:pt idx="19">
                  <c:v>1.5331837084195401</c:v>
                </c:pt>
                <c:pt idx="20">
                  <c:v>2.0717018188222593</c:v>
                </c:pt>
                <c:pt idx="21">
                  <c:v>2.5733126999114075</c:v>
                </c:pt>
                <c:pt idx="22">
                  <c:v>1.208821695679174</c:v>
                </c:pt>
                <c:pt idx="23">
                  <c:v>1.9176199485110752</c:v>
                </c:pt>
                <c:pt idx="24">
                  <c:v>1.5712665549380238</c:v>
                </c:pt>
                <c:pt idx="25">
                  <c:v>1.031780693447961</c:v>
                </c:pt>
                <c:pt idx="26">
                  <c:v>1.0932111890396476</c:v>
                </c:pt>
                <c:pt idx="27">
                  <c:v>1.0927298883378174</c:v>
                </c:pt>
                <c:pt idx="28">
                  <c:v>0.59428647057306172</c:v>
                </c:pt>
                <c:pt idx="29">
                  <c:v>0.69087723272409796</c:v>
                </c:pt>
                <c:pt idx="30">
                  <c:v>0.42388542230404436</c:v>
                </c:pt>
                <c:pt idx="31">
                  <c:v>0.28063072971472525</c:v>
                </c:pt>
                <c:pt idx="32">
                  <c:v>0.27545843184595159</c:v>
                </c:pt>
                <c:pt idx="33">
                  <c:v>0.30609540585026801</c:v>
                </c:pt>
                <c:pt idx="34">
                  <c:v>0.24834679845177227</c:v>
                </c:pt>
              </c:numCache>
            </c:numRef>
          </c:xVal>
          <c:yVal>
            <c:numRef>
              <c:f>Sheet1!$C$44:$C$78</c:f>
              <c:numCache>
                <c:formatCode>General</c:formatCode>
                <c:ptCount val="3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numCache>
            </c:numRef>
          </c:yVal>
          <c:smooth val="1"/>
          <c:extLst>
            <c:ext xmlns:c16="http://schemas.microsoft.com/office/drawing/2014/chart" uri="{C3380CC4-5D6E-409C-BE32-E72D297353CC}">
              <c16:uniqueId val="{00000000-AA20-426C-8512-A65DA6FD6619}"/>
            </c:ext>
          </c:extLst>
        </c:ser>
        <c:dLbls>
          <c:showLegendKey val="0"/>
          <c:showVal val="0"/>
          <c:showCatName val="0"/>
          <c:showSerName val="0"/>
          <c:showPercent val="0"/>
          <c:showBubbleSize val="0"/>
        </c:dLbls>
        <c:axId val="1073957823"/>
        <c:axId val="882588943"/>
      </c:scatterChart>
      <c:valAx>
        <c:axId val="1073957823"/>
        <c:scaling>
          <c:orientation val="minMax"/>
          <c:min val="0"/>
        </c:scaling>
        <c:delete val="0"/>
        <c:axPos val="t"/>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882588943"/>
        <c:crosses val="autoZero"/>
        <c:crossBetween val="midCat"/>
      </c:valAx>
      <c:valAx>
        <c:axId val="882588943"/>
        <c:scaling>
          <c:orientation val="maxMin"/>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107395782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t-E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t-EE"/>
              <a:t>Pb (mg/kg)</a:t>
            </a:r>
          </a:p>
        </c:rich>
      </c:tx>
      <c:layout>
        <c:manualLayout>
          <c:xMode val="edge"/>
          <c:yMode val="edge"/>
          <c:x val="0.25458418298350377"/>
          <c:y val="1.171328461713699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t-EE"/>
        </a:p>
      </c:txPr>
    </c:title>
    <c:autoTitleDeleted val="0"/>
    <c:plotArea>
      <c:layout>
        <c:manualLayout>
          <c:layoutTarget val="inner"/>
          <c:xMode val="edge"/>
          <c:yMode val="edge"/>
          <c:x val="0.10023937649766344"/>
          <c:y val="0.20930440613185838"/>
          <c:w val="0.86987474397673081"/>
          <c:h val="0.74695708234070179"/>
        </c:manualLayout>
      </c:layout>
      <c:scatterChart>
        <c:scatterStyle val="smoothMarker"/>
        <c:varyColors val="0"/>
        <c:ser>
          <c:idx val="0"/>
          <c:order val="0"/>
          <c:tx>
            <c:strRef>
              <c:f>Sheet1!$A$44</c:f>
              <c:strCache>
                <c:ptCount val="1"/>
                <c:pt idx="0">
                  <c:v>Soome lahe suue</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Sheet1!$DI$44:$DI$78</c:f>
              <c:numCache>
                <c:formatCode>0.00</c:formatCode>
                <c:ptCount val="35"/>
                <c:pt idx="0">
                  <c:v>22.330669928639033</c:v>
                </c:pt>
                <c:pt idx="1">
                  <c:v>23.650749432675212</c:v>
                </c:pt>
                <c:pt idx="2">
                  <c:v>22.962007543870936</c:v>
                </c:pt>
                <c:pt idx="3">
                  <c:v>23.373041160106826</c:v>
                </c:pt>
                <c:pt idx="4">
                  <c:v>25.321513484173867</c:v>
                </c:pt>
                <c:pt idx="5">
                  <c:v>24.640341980458523</c:v>
                </c:pt>
                <c:pt idx="6">
                  <c:v>26.292640725104</c:v>
                </c:pt>
                <c:pt idx="7">
                  <c:v>26.076169595337952</c:v>
                </c:pt>
                <c:pt idx="8">
                  <c:v>30.913162039016459</c:v>
                </c:pt>
                <c:pt idx="9">
                  <c:v>35.520970535005993</c:v>
                </c:pt>
                <c:pt idx="10">
                  <c:v>36.891149274067885</c:v>
                </c:pt>
                <c:pt idx="11">
                  <c:v>40.980543809501846</c:v>
                </c:pt>
                <c:pt idx="12">
                  <c:v>39.040913785316135</c:v>
                </c:pt>
                <c:pt idx="13">
                  <c:v>37.589259861625905</c:v>
                </c:pt>
                <c:pt idx="14">
                  <c:v>44.293612594287701</c:v>
                </c:pt>
                <c:pt idx="15">
                  <c:v>49.625690764170436</c:v>
                </c:pt>
                <c:pt idx="16">
                  <c:v>47.13227118105975</c:v>
                </c:pt>
                <c:pt idx="17">
                  <c:v>46.30680871576147</c:v>
                </c:pt>
                <c:pt idx="18">
                  <c:v>57.849676601275284</c:v>
                </c:pt>
                <c:pt idx="19">
                  <c:v>60.123194688125729</c:v>
                </c:pt>
                <c:pt idx="20">
                  <c:v>64.919186620041401</c:v>
                </c:pt>
                <c:pt idx="21">
                  <c:v>67.190543527445541</c:v>
                </c:pt>
                <c:pt idx="22">
                  <c:v>60.409593609614852</c:v>
                </c:pt>
                <c:pt idx="23">
                  <c:v>51.046300872787427</c:v>
                </c:pt>
                <c:pt idx="24">
                  <c:v>48.56752152133469</c:v>
                </c:pt>
                <c:pt idx="25">
                  <c:v>45.134210299042536</c:v>
                </c:pt>
                <c:pt idx="26">
                  <c:v>44.679777310876204</c:v>
                </c:pt>
                <c:pt idx="27">
                  <c:v>43.366473162517252</c:v>
                </c:pt>
                <c:pt idx="28">
                  <c:v>41.004237852851212</c:v>
                </c:pt>
                <c:pt idx="29">
                  <c:v>40.999045163750516</c:v>
                </c:pt>
                <c:pt idx="30">
                  <c:v>38.526280205289808</c:v>
                </c:pt>
                <c:pt idx="31">
                  <c:v>37.669164962680675</c:v>
                </c:pt>
                <c:pt idx="32">
                  <c:v>36.447499561720598</c:v>
                </c:pt>
                <c:pt idx="33">
                  <c:v>35.977091985026668</c:v>
                </c:pt>
                <c:pt idx="34">
                  <c:v>35.724715658651526</c:v>
                </c:pt>
              </c:numCache>
            </c:numRef>
          </c:xVal>
          <c:yVal>
            <c:numRef>
              <c:f>Sheet1!$C$44:$C$78</c:f>
              <c:numCache>
                <c:formatCode>General</c:formatCode>
                <c:ptCount val="3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numCache>
            </c:numRef>
          </c:yVal>
          <c:smooth val="1"/>
          <c:extLst>
            <c:ext xmlns:c16="http://schemas.microsoft.com/office/drawing/2014/chart" uri="{C3380CC4-5D6E-409C-BE32-E72D297353CC}">
              <c16:uniqueId val="{00000000-3181-40A6-801D-7FB680DA7277}"/>
            </c:ext>
          </c:extLst>
        </c:ser>
        <c:dLbls>
          <c:showLegendKey val="0"/>
          <c:showVal val="0"/>
          <c:showCatName val="0"/>
          <c:showSerName val="0"/>
          <c:showPercent val="0"/>
          <c:showBubbleSize val="0"/>
        </c:dLbls>
        <c:axId val="1073957823"/>
        <c:axId val="882588943"/>
      </c:scatterChart>
      <c:valAx>
        <c:axId val="1073957823"/>
        <c:scaling>
          <c:orientation val="minMax"/>
          <c:min val="0"/>
        </c:scaling>
        <c:delete val="0"/>
        <c:axPos val="t"/>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882588943"/>
        <c:crosses val="autoZero"/>
        <c:crossBetween val="midCat"/>
      </c:valAx>
      <c:valAx>
        <c:axId val="882588943"/>
        <c:scaling>
          <c:orientation val="maxMin"/>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107395782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t-E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t-EE"/>
              <a:t>Ni (mg/kg)</a:t>
            </a:r>
          </a:p>
        </c:rich>
      </c:tx>
      <c:layout>
        <c:manualLayout>
          <c:xMode val="edge"/>
          <c:yMode val="edge"/>
          <c:x val="0.27313956558634328"/>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t-EE"/>
        </a:p>
      </c:txPr>
    </c:title>
    <c:autoTitleDeleted val="0"/>
    <c:plotArea>
      <c:layout>
        <c:manualLayout>
          <c:layoutTarget val="inner"/>
          <c:xMode val="edge"/>
          <c:yMode val="edge"/>
          <c:x val="0.13335422055690282"/>
          <c:y val="0.23183321942593421"/>
          <c:w val="0.86987474397673081"/>
          <c:h val="0.73588925362653546"/>
        </c:manualLayout>
      </c:layout>
      <c:scatterChart>
        <c:scatterStyle val="smoothMarker"/>
        <c:varyColors val="0"/>
        <c:ser>
          <c:idx val="0"/>
          <c:order val="0"/>
          <c:tx>
            <c:strRef>
              <c:f>Sheet1!$A$44</c:f>
              <c:strCache>
                <c:ptCount val="1"/>
                <c:pt idx="0">
                  <c:v>Soome lahe suue</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Sheet1!$AU$44:$AU$78</c:f>
              <c:numCache>
                <c:formatCode>0.00</c:formatCode>
                <c:ptCount val="35"/>
                <c:pt idx="0">
                  <c:v>38.688873435979929</c:v>
                </c:pt>
                <c:pt idx="1">
                  <c:v>43.256334399137337</c:v>
                </c:pt>
                <c:pt idx="2">
                  <c:v>37.771290763231406</c:v>
                </c:pt>
                <c:pt idx="3">
                  <c:v>36.585129738570167</c:v>
                </c:pt>
                <c:pt idx="4">
                  <c:v>38.541545868833779</c:v>
                </c:pt>
                <c:pt idx="5">
                  <c:v>39.965975702344188</c:v>
                </c:pt>
                <c:pt idx="6">
                  <c:v>39.227137852855307</c:v>
                </c:pt>
                <c:pt idx="7">
                  <c:v>39.198339641700201</c:v>
                </c:pt>
                <c:pt idx="8">
                  <c:v>37.839671580450357</c:v>
                </c:pt>
                <c:pt idx="9">
                  <c:v>39.801153551165584</c:v>
                </c:pt>
                <c:pt idx="10">
                  <c:v>37.36993181001219</c:v>
                </c:pt>
                <c:pt idx="11">
                  <c:v>35.992963819261377</c:v>
                </c:pt>
                <c:pt idx="12">
                  <c:v>35.204910458826546</c:v>
                </c:pt>
                <c:pt idx="13">
                  <c:v>33.130461507885293</c:v>
                </c:pt>
                <c:pt idx="14">
                  <c:v>35.773580451348622</c:v>
                </c:pt>
                <c:pt idx="15">
                  <c:v>39.756612460442909</c:v>
                </c:pt>
                <c:pt idx="16">
                  <c:v>42.597739109886042</c:v>
                </c:pt>
                <c:pt idx="17">
                  <c:v>35.841476685733639</c:v>
                </c:pt>
                <c:pt idx="18">
                  <c:v>38.911244400918299</c:v>
                </c:pt>
                <c:pt idx="19">
                  <c:v>37.474280439492709</c:v>
                </c:pt>
                <c:pt idx="20">
                  <c:v>38.976355587459331</c:v>
                </c:pt>
                <c:pt idx="21">
                  <c:v>39.004859719339954</c:v>
                </c:pt>
                <c:pt idx="22">
                  <c:v>36.460831942882834</c:v>
                </c:pt>
                <c:pt idx="23">
                  <c:v>38.127417879438667</c:v>
                </c:pt>
                <c:pt idx="24">
                  <c:v>35.489809629715303</c:v>
                </c:pt>
                <c:pt idx="25">
                  <c:v>34.305241127589973</c:v>
                </c:pt>
                <c:pt idx="26">
                  <c:v>35.332950978876106</c:v>
                </c:pt>
                <c:pt idx="27">
                  <c:v>33.563725086751653</c:v>
                </c:pt>
                <c:pt idx="28">
                  <c:v>32.483106716791141</c:v>
                </c:pt>
                <c:pt idx="29">
                  <c:v>33.066462844242352</c:v>
                </c:pt>
                <c:pt idx="30">
                  <c:v>33.936456449653683</c:v>
                </c:pt>
                <c:pt idx="31">
                  <c:v>31.259744788191696</c:v>
                </c:pt>
                <c:pt idx="32">
                  <c:v>32.732736242045554</c:v>
                </c:pt>
                <c:pt idx="33">
                  <c:v>32.485096219391714</c:v>
                </c:pt>
                <c:pt idx="34">
                  <c:v>32.554666938401205</c:v>
                </c:pt>
              </c:numCache>
            </c:numRef>
          </c:xVal>
          <c:yVal>
            <c:numRef>
              <c:f>Sheet1!$C$44:$C$78</c:f>
              <c:numCache>
                <c:formatCode>General</c:formatCode>
                <c:ptCount val="3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numCache>
            </c:numRef>
          </c:yVal>
          <c:smooth val="1"/>
          <c:extLst>
            <c:ext xmlns:c16="http://schemas.microsoft.com/office/drawing/2014/chart" uri="{C3380CC4-5D6E-409C-BE32-E72D297353CC}">
              <c16:uniqueId val="{00000000-C459-40CD-AC9B-EFBBF1D01BCF}"/>
            </c:ext>
          </c:extLst>
        </c:ser>
        <c:dLbls>
          <c:showLegendKey val="0"/>
          <c:showVal val="0"/>
          <c:showCatName val="0"/>
          <c:showSerName val="0"/>
          <c:showPercent val="0"/>
          <c:showBubbleSize val="0"/>
        </c:dLbls>
        <c:axId val="1073957823"/>
        <c:axId val="882588943"/>
      </c:scatterChart>
      <c:valAx>
        <c:axId val="1073957823"/>
        <c:scaling>
          <c:orientation val="minMax"/>
          <c:min val="0"/>
        </c:scaling>
        <c:delete val="0"/>
        <c:axPos val="t"/>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882588943"/>
        <c:crosses val="autoZero"/>
        <c:crossBetween val="midCat"/>
      </c:valAx>
      <c:valAx>
        <c:axId val="882588943"/>
        <c:scaling>
          <c:orientation val="maxMin"/>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107395782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t-E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t-EE"/>
              <a:t>Zn (mg/kg)</a:t>
            </a:r>
          </a:p>
        </c:rich>
      </c:tx>
      <c:layout>
        <c:manualLayout>
          <c:xMode val="edge"/>
          <c:yMode val="edge"/>
          <c:x val="0.26386135477620493"/>
          <c:y val="1.744087839770970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t-EE"/>
        </a:p>
      </c:txPr>
    </c:title>
    <c:autoTitleDeleted val="0"/>
    <c:plotArea>
      <c:layout>
        <c:manualLayout>
          <c:layoutTarget val="inner"/>
          <c:xMode val="edge"/>
          <c:yMode val="edge"/>
          <c:x val="0.10132525432778007"/>
          <c:y val="0.23183321942593421"/>
          <c:w val="0.86987474397673081"/>
          <c:h val="0.73588925362653546"/>
        </c:manualLayout>
      </c:layout>
      <c:scatterChart>
        <c:scatterStyle val="smoothMarker"/>
        <c:varyColors val="0"/>
        <c:ser>
          <c:idx val="0"/>
          <c:order val="0"/>
          <c:tx>
            <c:strRef>
              <c:f>Sheet1!$A$44</c:f>
              <c:strCache>
                <c:ptCount val="1"/>
                <c:pt idx="0">
                  <c:v>Soome lahe suue</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Sheet1!$DT$44:$DT$78</c:f>
              <c:numCache>
                <c:formatCode>General</c:formatCode>
                <c:ptCount val="35"/>
                <c:pt idx="0">
                  <c:v>121.69862878382988</c:v>
                </c:pt>
                <c:pt idx="1">
                  <c:v>131.04058415262784</c:v>
                </c:pt>
                <c:pt idx="2">
                  <c:v>119.68426195098989</c:v>
                </c:pt>
                <c:pt idx="3">
                  <c:v>123</c:v>
                </c:pt>
                <c:pt idx="4">
                  <c:v>126.15135875785822</c:v>
                </c:pt>
                <c:pt idx="5">
                  <c:v>141.06576053396446</c:v>
                </c:pt>
                <c:pt idx="6">
                  <c:v>130.53106066491989</c:v>
                </c:pt>
                <c:pt idx="7">
                  <c:v>139.79534452559892</c:v>
                </c:pt>
                <c:pt idx="8">
                  <c:v>137.38159955222912</c:v>
                </c:pt>
                <c:pt idx="9">
                  <c:v>171.76964001610406</c:v>
                </c:pt>
                <c:pt idx="10">
                  <c:v>162.29194702341553</c:v>
                </c:pt>
                <c:pt idx="11">
                  <c:v>154.26654627943779</c:v>
                </c:pt>
                <c:pt idx="12">
                  <c:v>142.2816181242581</c:v>
                </c:pt>
                <c:pt idx="13">
                  <c:v>130.68399557563697</c:v>
                </c:pt>
                <c:pt idx="14">
                  <c:v>147.85146055733134</c:v>
                </c:pt>
                <c:pt idx="15">
                  <c:v>178.07435656882635</c:v>
                </c:pt>
                <c:pt idx="16">
                  <c:v>177.35812017062739</c:v>
                </c:pt>
                <c:pt idx="17">
                  <c:v>170.69004264810098</c:v>
                </c:pt>
                <c:pt idx="18">
                  <c:v>207.08200654510631</c:v>
                </c:pt>
                <c:pt idx="19">
                  <c:v>196.4086406395661</c:v>
                </c:pt>
                <c:pt idx="20">
                  <c:v>225.02401934178386</c:v>
                </c:pt>
                <c:pt idx="21">
                  <c:v>230.29696013548241</c:v>
                </c:pt>
                <c:pt idx="22">
                  <c:v>206.96724454874982</c:v>
                </c:pt>
                <c:pt idx="23">
                  <c:v>200.92095190109902</c:v>
                </c:pt>
                <c:pt idx="24">
                  <c:v>188.37895748810638</c:v>
                </c:pt>
                <c:pt idx="25">
                  <c:v>161.11964898866401</c:v>
                </c:pt>
                <c:pt idx="26">
                  <c:v>164.77669223833692</c:v>
                </c:pt>
                <c:pt idx="27">
                  <c:v>157.38100807557061</c:v>
                </c:pt>
                <c:pt idx="28">
                  <c:v>146.72016663101658</c:v>
                </c:pt>
                <c:pt idx="29">
                  <c:v>149.98207961570836</c:v>
                </c:pt>
                <c:pt idx="30">
                  <c:v>141.7262372452216</c:v>
                </c:pt>
                <c:pt idx="31">
                  <c:v>130.96645045830437</c:v>
                </c:pt>
                <c:pt idx="32">
                  <c:v>127.9927531987482</c:v>
                </c:pt>
                <c:pt idx="33">
                  <c:v>124.87916896925179</c:v>
                </c:pt>
                <c:pt idx="34">
                  <c:v>123.62868920557354</c:v>
                </c:pt>
              </c:numCache>
            </c:numRef>
          </c:xVal>
          <c:yVal>
            <c:numRef>
              <c:f>Sheet1!$C$44:$C$78</c:f>
              <c:numCache>
                <c:formatCode>General</c:formatCode>
                <c:ptCount val="3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numCache>
            </c:numRef>
          </c:yVal>
          <c:smooth val="1"/>
          <c:extLst>
            <c:ext xmlns:c16="http://schemas.microsoft.com/office/drawing/2014/chart" uri="{C3380CC4-5D6E-409C-BE32-E72D297353CC}">
              <c16:uniqueId val="{00000000-3C85-438B-80C2-C46548D72CEE}"/>
            </c:ext>
          </c:extLst>
        </c:ser>
        <c:dLbls>
          <c:showLegendKey val="0"/>
          <c:showVal val="0"/>
          <c:showCatName val="0"/>
          <c:showSerName val="0"/>
          <c:showPercent val="0"/>
          <c:showBubbleSize val="0"/>
        </c:dLbls>
        <c:axId val="1073957823"/>
        <c:axId val="882588943"/>
      </c:scatterChart>
      <c:valAx>
        <c:axId val="1073957823"/>
        <c:scaling>
          <c:orientation val="minMax"/>
          <c:min val="0"/>
        </c:scaling>
        <c:delete val="0"/>
        <c:axPos val="t"/>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882588943"/>
        <c:crosses val="autoZero"/>
        <c:crossBetween val="midCat"/>
      </c:valAx>
      <c:valAx>
        <c:axId val="882588943"/>
        <c:scaling>
          <c:orientation val="maxMin"/>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107395782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t-E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8601-43C0-8583-DB053F283FCF}"/>
              </c:ext>
            </c:extLst>
          </c:dPt>
          <c:dPt>
            <c:idx val="1"/>
            <c:bubble3D val="0"/>
            <c:spPr>
              <a:solidFill>
                <a:schemeClr val="accent2"/>
              </a:solidFill>
              <a:ln w="19050">
                <a:noFill/>
              </a:ln>
              <a:effectLst/>
            </c:spPr>
            <c:extLst>
              <c:ext xmlns:c16="http://schemas.microsoft.com/office/drawing/2014/chart" uri="{C3380CC4-5D6E-409C-BE32-E72D297353CC}">
                <c16:uniqueId val="{00000003-8601-43C0-8583-DB053F283FCF}"/>
              </c:ext>
            </c:extLst>
          </c:dPt>
          <c:cat>
            <c:strRef>
              <c:f>'Kõik koos'!$L$93:$M$93</c:f>
              <c:strCache>
                <c:ptCount val="2"/>
                <c:pt idx="0">
                  <c:v>Mitte-mobiilne</c:v>
                </c:pt>
                <c:pt idx="1">
                  <c:v>Mobiilne</c:v>
                </c:pt>
              </c:strCache>
            </c:strRef>
          </c:cat>
          <c:val>
            <c:numRef>
              <c:f>'Kõik koos'!$L$114:$M$114</c:f>
              <c:numCache>
                <c:formatCode>0.00</c:formatCode>
                <c:ptCount val="2"/>
                <c:pt idx="0">
                  <c:v>236.94555108423776</c:v>
                </c:pt>
                <c:pt idx="1">
                  <c:v>202.35306011021171</c:v>
                </c:pt>
              </c:numCache>
            </c:numRef>
          </c:val>
          <c:extLst>
            <c:ext xmlns:c16="http://schemas.microsoft.com/office/drawing/2014/chart" uri="{C3380CC4-5D6E-409C-BE32-E72D297353CC}">
              <c16:uniqueId val="{00000004-8601-43C0-8583-DB053F283FC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t-E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ABCF-4696-BFE6-E555F015A756}"/>
              </c:ext>
            </c:extLst>
          </c:dPt>
          <c:dPt>
            <c:idx val="1"/>
            <c:bubble3D val="0"/>
            <c:spPr>
              <a:solidFill>
                <a:schemeClr val="accent2"/>
              </a:solidFill>
              <a:ln w="19050">
                <a:noFill/>
              </a:ln>
              <a:effectLst/>
            </c:spPr>
            <c:extLst>
              <c:ext xmlns:c16="http://schemas.microsoft.com/office/drawing/2014/chart" uri="{C3380CC4-5D6E-409C-BE32-E72D297353CC}">
                <c16:uniqueId val="{00000003-ABCF-4696-BFE6-E555F015A756}"/>
              </c:ext>
            </c:extLst>
          </c:dPt>
          <c:cat>
            <c:strRef>
              <c:f>'Kõik koos'!$L$93:$M$93</c:f>
              <c:strCache>
                <c:ptCount val="2"/>
                <c:pt idx="0">
                  <c:v>Mitte-mobiilne</c:v>
                </c:pt>
                <c:pt idx="1">
                  <c:v>Mobiilne</c:v>
                </c:pt>
              </c:strCache>
            </c:strRef>
          </c:cat>
          <c:val>
            <c:numRef>
              <c:f>'Kõik koos'!$L$104:$M$104</c:f>
              <c:numCache>
                <c:formatCode>0.00</c:formatCode>
                <c:ptCount val="2"/>
                <c:pt idx="0">
                  <c:v>657.7036081880226</c:v>
                </c:pt>
                <c:pt idx="1">
                  <c:v>503.88254620627407</c:v>
                </c:pt>
              </c:numCache>
            </c:numRef>
          </c:val>
          <c:extLst>
            <c:ext xmlns:c16="http://schemas.microsoft.com/office/drawing/2014/chart" uri="{C3380CC4-5D6E-409C-BE32-E72D297353CC}">
              <c16:uniqueId val="{00000004-ABCF-4696-BFE6-E555F015A7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t-E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5F4D-4BD3-BC9C-195271DCFC21}"/>
              </c:ext>
            </c:extLst>
          </c:dPt>
          <c:dPt>
            <c:idx val="1"/>
            <c:bubble3D val="0"/>
            <c:spPr>
              <a:solidFill>
                <a:schemeClr val="accent2"/>
              </a:solidFill>
              <a:ln w="19050">
                <a:noFill/>
              </a:ln>
              <a:effectLst/>
            </c:spPr>
            <c:extLst>
              <c:ext xmlns:c16="http://schemas.microsoft.com/office/drawing/2014/chart" uri="{C3380CC4-5D6E-409C-BE32-E72D297353CC}">
                <c16:uniqueId val="{00000003-5F4D-4BD3-BC9C-195271DCFC21}"/>
              </c:ext>
            </c:extLst>
          </c:dPt>
          <c:cat>
            <c:strRef>
              <c:f>'Kõik koos'!$L$93:$M$93</c:f>
              <c:strCache>
                <c:ptCount val="2"/>
                <c:pt idx="0">
                  <c:v>Mitte-mobiilne</c:v>
                </c:pt>
                <c:pt idx="1">
                  <c:v>Mobiilne</c:v>
                </c:pt>
              </c:strCache>
            </c:strRef>
          </c:cat>
          <c:val>
            <c:numRef>
              <c:f>'Kõik koos'!$L$94:$M$94</c:f>
              <c:numCache>
                <c:formatCode>0.00</c:formatCode>
                <c:ptCount val="2"/>
                <c:pt idx="0">
                  <c:v>847.37108605645278</c:v>
                </c:pt>
                <c:pt idx="1">
                  <c:v>187.19227679108548</c:v>
                </c:pt>
              </c:numCache>
            </c:numRef>
          </c:val>
          <c:extLst>
            <c:ext xmlns:c16="http://schemas.microsoft.com/office/drawing/2014/chart" uri="{C3380CC4-5D6E-409C-BE32-E72D297353CC}">
              <c16:uniqueId val="{00000004-5F4D-4BD3-BC9C-195271DCFC2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t-E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a:extLst>
              <a:ext uri="{FF2B5EF4-FFF2-40B4-BE49-F238E27FC236}">
                <a16:creationId xmlns:a16="http://schemas.microsoft.com/office/drawing/2014/main" id="{41A057D1-5E43-409E-892F-995585E315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Kuupäeva kohatäide 2">
            <a:extLst>
              <a:ext uri="{FF2B5EF4-FFF2-40B4-BE49-F238E27FC236}">
                <a16:creationId xmlns:a16="http://schemas.microsoft.com/office/drawing/2014/main" id="{E06AB4DB-5FEE-468E-84DA-E4A7A0EB51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91C5B4-CCBD-41CE-B8BA-EE1C796AC955}" type="datetimeFigureOut">
              <a:rPr lang="et-EE" smtClean="0"/>
              <a:t>03.03.2025</a:t>
            </a:fld>
            <a:endParaRPr lang="et-EE"/>
          </a:p>
        </p:txBody>
      </p:sp>
      <p:sp>
        <p:nvSpPr>
          <p:cNvPr id="4" name="Jaluse kohatäide 3">
            <a:extLst>
              <a:ext uri="{FF2B5EF4-FFF2-40B4-BE49-F238E27FC236}">
                <a16:creationId xmlns:a16="http://schemas.microsoft.com/office/drawing/2014/main" id="{44DC8ED9-8C3A-4EA7-8B26-B6184E666D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5" name="Slaidinumbri kohatäide 4">
            <a:extLst>
              <a:ext uri="{FF2B5EF4-FFF2-40B4-BE49-F238E27FC236}">
                <a16:creationId xmlns:a16="http://schemas.microsoft.com/office/drawing/2014/main" id="{B77B6D2F-A830-4F2E-A07A-5320EE6A2E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B742D-75E2-4757-A4DF-5DB6666A5291}" type="slidenum">
              <a:rPr lang="et-EE" smtClean="0"/>
              <a:t>‹#›</a:t>
            </a:fld>
            <a:endParaRPr lang="et-EE"/>
          </a:p>
        </p:txBody>
      </p:sp>
    </p:spTree>
    <p:extLst>
      <p:ext uri="{BB962C8B-B14F-4D97-AF65-F5344CB8AC3E}">
        <p14:creationId xmlns:p14="http://schemas.microsoft.com/office/powerpoint/2010/main" val="40658270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511DD8-E7A9-4B7F-924E-249F3EBED262}" type="datetimeFigureOut">
              <a:rPr lang="et-EE" smtClean="0"/>
              <a:t>03.03.2025</a:t>
            </a:fld>
            <a:endParaRPr lang="et-E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3484B2-7D45-46A9-AA10-C2234E88C9BE}" type="slidenum">
              <a:rPr lang="et-EE" smtClean="0"/>
              <a:t>‹#›</a:t>
            </a:fld>
            <a:endParaRPr lang="et-EE"/>
          </a:p>
        </p:txBody>
      </p:sp>
    </p:spTree>
    <p:extLst>
      <p:ext uri="{BB962C8B-B14F-4D97-AF65-F5344CB8AC3E}">
        <p14:creationId xmlns:p14="http://schemas.microsoft.com/office/powerpoint/2010/main" val="227886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kirj.ee/earth-publications/?filter%5byear%5d=2024&amp;filter%5bissue%5d=1807&amp;filter%5bpublication%5d=16393"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kirj.ee/earth-publications/?filter%5byear%5d=2024&amp;filter%5bissue%5d=1807&amp;filter%5bpublication%5d=16393"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kirj.ee/earth-publications/?filter%5byear%5d=2024&amp;filter%5bissue%5d=1807&amp;filter%5bpublication%5d=16393"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t-EE"/>
          </a:p>
        </p:txBody>
      </p:sp>
      <p:sp>
        <p:nvSpPr>
          <p:cNvPr id="4" name="Slide Number Placeholder 3"/>
          <p:cNvSpPr>
            <a:spLocks noGrp="1"/>
          </p:cNvSpPr>
          <p:nvPr>
            <p:ph type="sldNum" sz="quarter" idx="10"/>
          </p:nvPr>
        </p:nvSpPr>
        <p:spPr/>
        <p:txBody>
          <a:bodyPr/>
          <a:lstStyle/>
          <a:p>
            <a:fld id="{4F3484B2-7D45-46A9-AA10-C2234E88C9BE}" type="slidenum">
              <a:rPr lang="et-EE" smtClean="0"/>
              <a:t>1</a:t>
            </a:fld>
            <a:endParaRPr lang="et-EE"/>
          </a:p>
        </p:txBody>
      </p:sp>
    </p:spTree>
    <p:extLst>
      <p:ext uri="{BB962C8B-B14F-4D97-AF65-F5344CB8AC3E}">
        <p14:creationId xmlns:p14="http://schemas.microsoft.com/office/powerpoint/2010/main" val="247378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Hüpoksia ja </a:t>
            </a:r>
            <a:r>
              <a:rPr lang="et-EE" dirty="0" err="1"/>
              <a:t>anoksia</a:t>
            </a:r>
            <a:r>
              <a:rPr lang="et-EE" dirty="0"/>
              <a:t> levik Läänemeres on viimastel sajanditel märkimisväärselt suurenenud, peamiselt inimtekkelise toitainete koormuse tõttu. </a:t>
            </a:r>
            <a:r>
              <a:rPr lang="et-EE" dirty="0" err="1"/>
              <a:t>Carstensen</a:t>
            </a:r>
            <a:r>
              <a:rPr lang="et-EE" dirty="0"/>
              <a:t> et </a:t>
            </a:r>
            <a:r>
              <a:rPr lang="et-EE" dirty="0" err="1"/>
              <a:t>al</a:t>
            </a:r>
            <a:r>
              <a:rPr lang="et-EE" dirty="0"/>
              <a:t>. (2014) uuring näitab, et hapnikuvaesed tingimused on eriti laienenud sügavamates basseinides, nagu Gotlandi ja Bornholmi süvikud. Hüpoksia laienemine on seotud </a:t>
            </a:r>
            <a:r>
              <a:rPr lang="et-EE" dirty="0" err="1"/>
              <a:t>eutrofeerumisega</a:t>
            </a:r>
            <a:r>
              <a:rPr lang="et-EE" dirty="0"/>
              <a:t>, kus liigsed toitained (nt lämmastik ja fosfor) soodustavad vetikate kasvu, mille lagunemine tarbib hapnikku. Ajaliselt on hüpoksia laienemine kiirenenud eriti pärast 1950. aastaid, paralleelselt põllumajanduse ja tööstuse intensiivistumisega. Hapnikuvaeguse mõju hõlmab mereökosüsteemi muutusi, sealhulgas elupaikade kadumist, biogeokeemiliste tsüklite häireid ja kalavarude vähenemist.</a:t>
            </a:r>
          </a:p>
        </p:txBody>
      </p:sp>
      <p:sp>
        <p:nvSpPr>
          <p:cNvPr id="4" name="Slaidinumbri kohatäide 3"/>
          <p:cNvSpPr>
            <a:spLocks noGrp="1"/>
          </p:cNvSpPr>
          <p:nvPr>
            <p:ph type="sldNum" sz="quarter" idx="5"/>
          </p:nvPr>
        </p:nvSpPr>
        <p:spPr/>
        <p:txBody>
          <a:bodyPr/>
          <a:lstStyle/>
          <a:p>
            <a:fld id="{4F3484B2-7D45-46A9-AA10-C2234E88C9BE}" type="slidenum">
              <a:rPr lang="et-EE" smtClean="0"/>
              <a:t>12</a:t>
            </a:fld>
            <a:endParaRPr lang="et-EE"/>
          </a:p>
        </p:txBody>
      </p:sp>
    </p:spTree>
    <p:extLst>
      <p:ext uri="{BB962C8B-B14F-4D97-AF65-F5344CB8AC3E}">
        <p14:creationId xmlns:p14="http://schemas.microsoft.com/office/powerpoint/2010/main" val="328149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Läänemere soolase vee sissevoolud (Major Baltic </a:t>
            </a:r>
            <a:r>
              <a:rPr lang="et-EE" dirty="0" err="1"/>
              <a:t>Inflows</a:t>
            </a:r>
            <a:r>
              <a:rPr lang="et-EE" dirty="0"/>
              <a:t>, MBI) on olulised sügavamate basseinide hapnikuga rikastamiseks ning mõjutavad mere ökoloogilist tasakaalu. </a:t>
            </a:r>
            <a:r>
              <a:rPr lang="et-EE" dirty="0" err="1"/>
              <a:t>Omstedt</a:t>
            </a:r>
            <a:r>
              <a:rPr lang="et-EE" dirty="0"/>
              <a:t> et </a:t>
            </a:r>
            <a:r>
              <a:rPr lang="et-EE" dirty="0" err="1"/>
              <a:t>al</a:t>
            </a:r>
            <a:r>
              <a:rPr lang="et-EE" dirty="0"/>
              <a:t>. (2014) uuring näitab, et sissevoolude sagedus ja tugevus varieeruvad, sõltudes </a:t>
            </a:r>
            <a:r>
              <a:rPr lang="et-EE" dirty="0" err="1"/>
              <a:t>atmosfäärilistest</a:t>
            </a:r>
            <a:r>
              <a:rPr lang="et-EE" dirty="0"/>
              <a:t> tingimustest ja Läänemere veebilansi muutustest. Suuremahulised sissevoolud toimuvad tavaliselt tugeva lääne- või edelatuulega, kui Taani väinadest liigub tihedam ja soolasem vesi Läänemere sügavamatesse osadesse. Viimastel kümnenditel on suurte sissevoolude esinemissagedus vähenenud, mis on seotud kliimamuutuste ja muutustega atmosfäärimustrites. Vähenenud sissevoolude tõttu on hapnikuvaesus sügavamates basseinides süvenenud, põhjustades </a:t>
            </a:r>
            <a:r>
              <a:rPr lang="et-EE" dirty="0" err="1"/>
              <a:t>anoksia</a:t>
            </a:r>
            <a:r>
              <a:rPr lang="et-EE" dirty="0"/>
              <a:t> laienemist ja mõjutades mereökosüsteeme.</a:t>
            </a:r>
          </a:p>
        </p:txBody>
      </p:sp>
      <p:sp>
        <p:nvSpPr>
          <p:cNvPr id="4" name="Slaidinumbri kohatäide 3"/>
          <p:cNvSpPr>
            <a:spLocks noGrp="1"/>
          </p:cNvSpPr>
          <p:nvPr>
            <p:ph type="sldNum" sz="quarter" idx="5"/>
          </p:nvPr>
        </p:nvSpPr>
        <p:spPr/>
        <p:txBody>
          <a:bodyPr/>
          <a:lstStyle/>
          <a:p>
            <a:fld id="{4F3484B2-7D45-46A9-AA10-C2234E88C9BE}" type="slidenum">
              <a:rPr lang="et-EE" smtClean="0"/>
              <a:t>13</a:t>
            </a:fld>
            <a:endParaRPr lang="et-EE"/>
          </a:p>
        </p:txBody>
      </p:sp>
    </p:spTree>
    <p:extLst>
      <p:ext uri="{BB962C8B-B14F-4D97-AF65-F5344CB8AC3E}">
        <p14:creationId xmlns:p14="http://schemas.microsoft.com/office/powerpoint/2010/main" val="4054790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Suurte soolase vee sissevoolude (Major Baltic </a:t>
            </a:r>
            <a:r>
              <a:rPr lang="et-EE" dirty="0" err="1"/>
              <a:t>Inflows</a:t>
            </a:r>
            <a:r>
              <a:rPr lang="et-EE" dirty="0"/>
              <a:t>, MBI) roll on Läänemere süvaveekihi hapnikusisalduse taastamine, kuid nende esinemine on aja jooksul varieerunud. </a:t>
            </a:r>
            <a:r>
              <a:rPr lang="et-EE" dirty="0" err="1"/>
              <a:t>Mohrholz</a:t>
            </a:r>
            <a:r>
              <a:rPr lang="et-EE" dirty="0"/>
              <a:t> (2018) ning </a:t>
            </a:r>
            <a:r>
              <a:rPr lang="et-EE" dirty="0" err="1"/>
              <a:t>Fischer</a:t>
            </a:r>
            <a:r>
              <a:rPr lang="et-EE" dirty="0"/>
              <a:t> &amp; </a:t>
            </a:r>
            <a:r>
              <a:rPr lang="et-EE" dirty="0" err="1"/>
              <a:t>Matthäus</a:t>
            </a:r>
            <a:r>
              <a:rPr lang="et-EE" dirty="0"/>
              <a:t> uuringud näitavad, et MBI sündmused toimuvad peamiselt tugeva lääne- ja edelatuule perioodidel, kui soolane vesi Taani väinadest tungib sügavamatesse basseinidesse. Viimastel aastakümnetel on suurte sissevoolude sagedus vähenenud, mis on süvendanud hapnikupuudust ja </a:t>
            </a:r>
            <a:r>
              <a:rPr lang="et-EE" dirty="0" err="1"/>
              <a:t>anoksiat</a:t>
            </a:r>
            <a:r>
              <a:rPr lang="et-EE" dirty="0"/>
              <a:t>, eriti Gotlandi ja Bornholmi süvikutes.2014–2016 toimus üks viimaste aastakümnete tugevamaid sissevooluperioode, mis parandas ajutiselt hapnikusisaldust, kuid pikaajaline trend viitab siiski hapnikuvaesuse suurenemisele. Soolase vee sissevoolud mõjutavad ka Läänemere veebilanssi ja kihistumist, mis omakorda määrab toitainete ja hapniku vertikaalse liikumise veekogus.</a:t>
            </a:r>
          </a:p>
        </p:txBody>
      </p:sp>
      <p:sp>
        <p:nvSpPr>
          <p:cNvPr id="4" name="Slaidinumbri kohatäide 3"/>
          <p:cNvSpPr>
            <a:spLocks noGrp="1"/>
          </p:cNvSpPr>
          <p:nvPr>
            <p:ph type="sldNum" sz="quarter" idx="5"/>
          </p:nvPr>
        </p:nvSpPr>
        <p:spPr/>
        <p:txBody>
          <a:bodyPr/>
          <a:lstStyle/>
          <a:p>
            <a:fld id="{4F3484B2-7D45-46A9-AA10-C2234E88C9BE}" type="slidenum">
              <a:rPr lang="et-EE" smtClean="0"/>
              <a:t>14</a:t>
            </a:fld>
            <a:endParaRPr lang="et-EE"/>
          </a:p>
        </p:txBody>
      </p:sp>
    </p:spTree>
    <p:extLst>
      <p:ext uri="{BB962C8B-B14F-4D97-AF65-F5344CB8AC3E}">
        <p14:creationId xmlns:p14="http://schemas.microsoft.com/office/powerpoint/2010/main" val="920545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err="1">
                <a:solidFill>
                  <a:schemeClr val="tx1"/>
                </a:solidFill>
                <a:effectLst/>
                <a:latin typeface="+mn-lt"/>
                <a:ea typeface="+mn-ea"/>
                <a:cs typeface="+mn-cs"/>
              </a:rPr>
              <a:t>Fosfor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esineb</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merepõhja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setetes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mitmel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moel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ainult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osa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sellest</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potentsiaalselt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mobiilne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ehk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võimeline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settest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vette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tagasi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vabanema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Üldiselt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jaguneb</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fosfor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settes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viide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erinevasse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vormi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Esiteks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nõrgalt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seotud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fosfor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mis</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lahustunud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poorivees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adsorbeerunud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osakeste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pinnale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või</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seotud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lühikestesse</a:t>
            </a:r>
            <a:r>
              <a:rPr lang="de-DE" sz="1200" kern="1200" dirty="0">
                <a:solidFill>
                  <a:schemeClr val="tx1"/>
                </a:solidFill>
                <a:effectLst/>
                <a:latin typeface="+mn-lt"/>
                <a:ea typeface="+mn-ea"/>
                <a:cs typeface="+mn-cs"/>
              </a:rPr>
              <a:t> ja </a:t>
            </a:r>
            <a:r>
              <a:rPr lang="de-DE" sz="1200" kern="1200" dirty="0" err="1">
                <a:solidFill>
                  <a:schemeClr val="tx1"/>
                </a:solidFill>
                <a:effectLst/>
                <a:latin typeface="+mn-lt"/>
                <a:ea typeface="+mn-ea"/>
                <a:cs typeface="+mn-cs"/>
              </a:rPr>
              <a:t>kergesti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lagunevatesse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orgaanilistes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molekulidesse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Teiseks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Fe</a:t>
            </a:r>
            <a:r>
              <a:rPr lang="de-DE" sz="1200" kern="1200" dirty="0">
                <a:solidFill>
                  <a:schemeClr val="tx1"/>
                </a:solidFill>
                <a:effectLst/>
                <a:latin typeface="+mn-lt"/>
                <a:ea typeface="+mn-ea"/>
                <a:cs typeface="+mn-cs"/>
              </a:rPr>
              <a:t>- ja </a:t>
            </a:r>
            <a:r>
              <a:rPr lang="de-DE" sz="1200" kern="1200" dirty="0" err="1">
                <a:solidFill>
                  <a:schemeClr val="tx1"/>
                </a:solidFill>
                <a:effectLst/>
                <a:latin typeface="+mn-lt"/>
                <a:ea typeface="+mn-ea"/>
                <a:cs typeface="+mn-cs"/>
              </a:rPr>
              <a:t>Mn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ühenditega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peamiselt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oksuhüdraatidega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seotud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fosfor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mis</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väga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tundlik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hapniku</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muutustele</a:t>
            </a:r>
            <a:r>
              <a:rPr lang="de-DE" sz="1200" kern="1200" dirty="0">
                <a:solidFill>
                  <a:schemeClr val="tx1"/>
                </a:solidFill>
                <a:effectLst/>
                <a:latin typeface="+mn-lt"/>
                <a:ea typeface="+mn-ea"/>
                <a:cs typeface="+mn-cs"/>
              </a:rPr>
              <a:t> ja </a:t>
            </a:r>
            <a:r>
              <a:rPr lang="de-DE" sz="1200" kern="1200" dirty="0" err="1">
                <a:solidFill>
                  <a:schemeClr val="tx1"/>
                </a:solidFill>
                <a:effectLst/>
                <a:latin typeface="+mn-lt"/>
                <a:ea typeface="+mn-ea"/>
                <a:cs typeface="+mn-cs"/>
              </a:rPr>
              <a:t>hakkab</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vabanema</a:t>
            </a:r>
            <a:r>
              <a:rPr lang="de-DE" sz="1200" kern="1200" dirty="0">
                <a:solidFill>
                  <a:schemeClr val="tx1"/>
                </a:solidFill>
                <a:effectLst/>
                <a:latin typeface="+mn-lt"/>
                <a:ea typeface="+mn-ea"/>
                <a:cs typeface="+mn-cs"/>
              </a:rPr>
              <a:t> just </a:t>
            </a:r>
            <a:r>
              <a:rPr lang="de-DE" sz="1200" kern="1200" dirty="0" err="1">
                <a:solidFill>
                  <a:schemeClr val="tx1"/>
                </a:solidFill>
                <a:effectLst/>
                <a:latin typeface="+mn-lt"/>
                <a:ea typeface="+mn-ea"/>
                <a:cs typeface="+mn-cs"/>
              </a:rPr>
              <a:t>hüpoksilistes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tingimustes</a:t>
            </a:r>
            <a:r>
              <a:rPr lang="de-DE" sz="1200" kern="1200" dirty="0">
                <a:solidFill>
                  <a:schemeClr val="tx1"/>
                </a:solidFill>
                <a:effectLst/>
                <a:latin typeface="+mn-lt"/>
                <a:ea typeface="+mn-ea"/>
                <a:cs typeface="+mn-cs"/>
              </a:rPr>
              <a:t>. Need 2 </a:t>
            </a:r>
            <a:r>
              <a:rPr lang="de-DE" sz="1200" kern="1200" dirty="0" err="1">
                <a:solidFill>
                  <a:schemeClr val="tx1"/>
                </a:solidFill>
                <a:effectLst/>
                <a:latin typeface="+mn-lt"/>
                <a:ea typeface="+mn-ea"/>
                <a:cs typeface="+mn-cs"/>
              </a:rPr>
              <a:t>fosfori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vormi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moodustavadki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mobiilse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fosfori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Lisaks</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fosfor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settes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sotud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alumiiniumi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ühenditega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pikkande</a:t>
            </a:r>
            <a:r>
              <a:rPr lang="de-DE" sz="1200" kern="1200" dirty="0">
                <a:solidFill>
                  <a:schemeClr val="tx1"/>
                </a:solidFill>
                <a:effectLst/>
                <a:latin typeface="+mn-lt"/>
                <a:ea typeface="+mn-ea"/>
                <a:cs typeface="+mn-cs"/>
              </a:rPr>
              <a:t> ja </a:t>
            </a:r>
            <a:r>
              <a:rPr lang="de-DE" sz="1200" kern="1200" dirty="0" err="1">
                <a:solidFill>
                  <a:schemeClr val="tx1"/>
                </a:solidFill>
                <a:effectLst/>
                <a:latin typeface="+mn-lt"/>
                <a:ea typeface="+mn-ea"/>
                <a:cs typeface="+mn-cs"/>
              </a:rPr>
              <a:t>raskelt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lagunevat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orgaaniliste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molekulide</a:t>
            </a:r>
            <a:r>
              <a:rPr lang="de-DE" sz="1200" kern="1200" dirty="0">
                <a:solidFill>
                  <a:schemeClr val="tx1"/>
                </a:solidFill>
                <a:effectLst/>
                <a:latin typeface="+mn-lt"/>
                <a:ea typeface="+mn-ea"/>
                <a:cs typeface="+mn-cs"/>
              </a:rPr>
              <a:t> ja </a:t>
            </a:r>
            <a:r>
              <a:rPr lang="de-DE" sz="1200" kern="1200" dirty="0" err="1">
                <a:solidFill>
                  <a:schemeClr val="tx1"/>
                </a:solidFill>
                <a:effectLst/>
                <a:latin typeface="+mn-lt"/>
                <a:ea typeface="+mn-ea"/>
                <a:cs typeface="+mn-cs"/>
              </a:rPr>
              <a:t>ka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kaltsiumiga</a:t>
            </a:r>
            <a:r>
              <a:rPr lang="de-DE" sz="1200" kern="1200" dirty="0">
                <a:solidFill>
                  <a:schemeClr val="tx1"/>
                </a:solidFill>
                <a:effectLst/>
                <a:latin typeface="+mn-lt"/>
                <a:ea typeface="+mn-ea"/>
                <a:cs typeface="+mn-cs"/>
              </a:rPr>
              <a:t>.</a:t>
            </a:r>
            <a:endParaRPr lang="en-US" dirty="0"/>
          </a:p>
          <a:p>
            <a:endParaRPr lang="et-EE" dirty="0"/>
          </a:p>
        </p:txBody>
      </p:sp>
      <p:sp>
        <p:nvSpPr>
          <p:cNvPr id="4" name="Slaidinumbri kohatäide 3"/>
          <p:cNvSpPr>
            <a:spLocks noGrp="1"/>
          </p:cNvSpPr>
          <p:nvPr>
            <p:ph type="sldNum" sz="quarter" idx="5"/>
          </p:nvPr>
        </p:nvSpPr>
        <p:spPr/>
        <p:txBody>
          <a:bodyPr/>
          <a:lstStyle/>
          <a:p>
            <a:fld id="{4F3484B2-7D45-46A9-AA10-C2234E88C9BE}" type="slidenum">
              <a:rPr lang="et-EE" smtClean="0"/>
              <a:t>16</a:t>
            </a:fld>
            <a:endParaRPr lang="et-EE"/>
          </a:p>
        </p:txBody>
      </p:sp>
    </p:spTree>
    <p:extLst>
      <p:ext uri="{BB962C8B-B14F-4D97-AF65-F5344CB8AC3E}">
        <p14:creationId xmlns:p14="http://schemas.microsoft.com/office/powerpoint/2010/main" val="3493197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Fosfor </a:t>
            </a:r>
            <a:r>
              <a:rPr lang="de-DE" sz="1200" kern="1200" dirty="0" err="1">
                <a:solidFill>
                  <a:schemeClr val="tx1"/>
                </a:solidFill>
                <a:effectLst/>
                <a:latin typeface="+mn-lt"/>
                <a:ea typeface="+mn-ea"/>
                <a:cs typeface="+mn-cs"/>
              </a:rPr>
              <a:t>esineb</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merepõhja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setetes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mitmel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moel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ainult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osa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sellest</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potentsiaalselt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mobiilne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ehk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võimeline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settest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vette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tagasi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vabanema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Üldiselt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jaguneb</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fosfor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settes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viide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erinevasse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vormi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Esiteks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nõrgalt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seotud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fosfor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mis</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lahustunud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poorivees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adsorbeerunud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osakeste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pinnale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või</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seotud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lühikestesse</a:t>
            </a:r>
            <a:r>
              <a:rPr lang="de-DE" sz="1200" kern="1200" dirty="0">
                <a:solidFill>
                  <a:schemeClr val="tx1"/>
                </a:solidFill>
                <a:effectLst/>
                <a:latin typeface="+mn-lt"/>
                <a:ea typeface="+mn-ea"/>
                <a:cs typeface="+mn-cs"/>
              </a:rPr>
              <a:t> ja </a:t>
            </a:r>
            <a:r>
              <a:rPr lang="de-DE" sz="1200" kern="1200" dirty="0" err="1">
                <a:solidFill>
                  <a:schemeClr val="tx1"/>
                </a:solidFill>
                <a:effectLst/>
                <a:latin typeface="+mn-lt"/>
                <a:ea typeface="+mn-ea"/>
                <a:cs typeface="+mn-cs"/>
              </a:rPr>
              <a:t>kergesti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lagunevatesse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orgaanilistes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molekulidesse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Teiseks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Fe</a:t>
            </a:r>
            <a:r>
              <a:rPr lang="de-DE" sz="1200" kern="1200" dirty="0">
                <a:solidFill>
                  <a:schemeClr val="tx1"/>
                </a:solidFill>
                <a:effectLst/>
                <a:latin typeface="+mn-lt"/>
                <a:ea typeface="+mn-ea"/>
                <a:cs typeface="+mn-cs"/>
              </a:rPr>
              <a:t>- ja </a:t>
            </a:r>
            <a:r>
              <a:rPr lang="de-DE" sz="1200" kern="1200" dirty="0" err="1">
                <a:solidFill>
                  <a:schemeClr val="tx1"/>
                </a:solidFill>
                <a:effectLst/>
                <a:latin typeface="+mn-lt"/>
                <a:ea typeface="+mn-ea"/>
                <a:cs typeface="+mn-cs"/>
              </a:rPr>
              <a:t>Mn</a:t>
            </a:r>
            <a:r>
              <a:rPr lang="de-DE" sz="1200" kern="1200" dirty="0">
                <a:solidFill>
                  <a:schemeClr val="tx1"/>
                </a:solidFill>
                <a:effectLst/>
                <a:latin typeface="+mn-lt"/>
                <a:ea typeface="+mn-ea"/>
                <a:cs typeface="+mn-cs"/>
              </a:rPr>
              <a:t>- ühenditega, </a:t>
            </a:r>
            <a:r>
              <a:rPr lang="de-DE" sz="1200" kern="1200" dirty="0" err="1">
                <a:solidFill>
                  <a:schemeClr val="tx1"/>
                </a:solidFill>
                <a:effectLst/>
                <a:latin typeface="+mn-lt"/>
                <a:ea typeface="+mn-ea"/>
                <a:cs typeface="+mn-cs"/>
              </a:rPr>
              <a:t>peamiselt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oksuhüdraatidega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seotud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fosfor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mis</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väga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tundlik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hapniku</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muutustele</a:t>
            </a:r>
            <a:r>
              <a:rPr lang="de-DE" sz="1200" kern="1200" dirty="0">
                <a:solidFill>
                  <a:schemeClr val="tx1"/>
                </a:solidFill>
                <a:effectLst/>
                <a:latin typeface="+mn-lt"/>
                <a:ea typeface="+mn-ea"/>
                <a:cs typeface="+mn-cs"/>
              </a:rPr>
              <a:t> ja </a:t>
            </a:r>
            <a:r>
              <a:rPr lang="de-DE" sz="1200" kern="1200" dirty="0" err="1">
                <a:solidFill>
                  <a:schemeClr val="tx1"/>
                </a:solidFill>
                <a:effectLst/>
                <a:latin typeface="+mn-lt"/>
                <a:ea typeface="+mn-ea"/>
                <a:cs typeface="+mn-cs"/>
              </a:rPr>
              <a:t>hakkab</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vabanema</a:t>
            </a:r>
            <a:r>
              <a:rPr lang="de-DE" sz="1200" kern="1200" dirty="0">
                <a:solidFill>
                  <a:schemeClr val="tx1"/>
                </a:solidFill>
                <a:effectLst/>
                <a:latin typeface="+mn-lt"/>
                <a:ea typeface="+mn-ea"/>
                <a:cs typeface="+mn-cs"/>
              </a:rPr>
              <a:t> just </a:t>
            </a:r>
            <a:r>
              <a:rPr lang="de-DE" sz="1200" kern="1200" dirty="0" err="1">
                <a:solidFill>
                  <a:schemeClr val="tx1"/>
                </a:solidFill>
                <a:effectLst/>
                <a:latin typeface="+mn-lt"/>
                <a:ea typeface="+mn-ea"/>
                <a:cs typeface="+mn-cs"/>
              </a:rPr>
              <a:t>hüpoksilistes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tingimustes</a:t>
            </a:r>
            <a:r>
              <a:rPr lang="de-DE" sz="1200" kern="1200" dirty="0">
                <a:solidFill>
                  <a:schemeClr val="tx1"/>
                </a:solidFill>
                <a:effectLst/>
                <a:latin typeface="+mn-lt"/>
                <a:ea typeface="+mn-ea"/>
                <a:cs typeface="+mn-cs"/>
              </a:rPr>
              <a:t>. Need 2 </a:t>
            </a:r>
            <a:r>
              <a:rPr lang="de-DE" sz="1200" kern="1200" dirty="0" err="1">
                <a:solidFill>
                  <a:schemeClr val="tx1"/>
                </a:solidFill>
                <a:effectLst/>
                <a:latin typeface="+mn-lt"/>
                <a:ea typeface="+mn-ea"/>
                <a:cs typeface="+mn-cs"/>
              </a:rPr>
              <a:t>fosfori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vormi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moodustavadki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mobiilse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fosfori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Lisaks</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fosfor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settes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sotud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alumiiniumi</a:t>
            </a:r>
            <a:r>
              <a:rPr lang="de-DE" sz="1200" kern="1200" dirty="0">
                <a:solidFill>
                  <a:schemeClr val="tx1"/>
                </a:solidFill>
                <a:effectLst/>
                <a:latin typeface="+mn-lt"/>
                <a:ea typeface="+mn-ea"/>
                <a:cs typeface="+mn-cs"/>
              </a:rPr>
              <a:t> ühenditega </a:t>
            </a:r>
            <a:r>
              <a:rPr lang="de-DE" sz="1200" kern="1200" dirty="0" err="1">
                <a:solidFill>
                  <a:schemeClr val="tx1"/>
                </a:solidFill>
                <a:effectLst/>
                <a:latin typeface="+mn-lt"/>
                <a:ea typeface="+mn-ea"/>
                <a:cs typeface="+mn-cs"/>
              </a:rPr>
              <a:t>pikkande</a:t>
            </a:r>
            <a:r>
              <a:rPr lang="de-DE" sz="1200" kern="1200" dirty="0">
                <a:solidFill>
                  <a:schemeClr val="tx1"/>
                </a:solidFill>
                <a:effectLst/>
                <a:latin typeface="+mn-lt"/>
                <a:ea typeface="+mn-ea"/>
                <a:cs typeface="+mn-cs"/>
              </a:rPr>
              <a:t> ja </a:t>
            </a:r>
            <a:r>
              <a:rPr lang="de-DE" sz="1200" kern="1200" dirty="0" err="1">
                <a:solidFill>
                  <a:schemeClr val="tx1"/>
                </a:solidFill>
                <a:effectLst/>
                <a:latin typeface="+mn-lt"/>
                <a:ea typeface="+mn-ea"/>
                <a:cs typeface="+mn-cs"/>
              </a:rPr>
              <a:t>raskelt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lagunevat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orgaaniliste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molekulide</a:t>
            </a:r>
            <a:r>
              <a:rPr lang="de-DE" sz="1200" kern="1200" dirty="0">
                <a:solidFill>
                  <a:schemeClr val="tx1"/>
                </a:solidFill>
                <a:effectLst/>
                <a:latin typeface="+mn-lt"/>
                <a:ea typeface="+mn-ea"/>
                <a:cs typeface="+mn-cs"/>
              </a:rPr>
              <a:t> ja </a:t>
            </a:r>
            <a:r>
              <a:rPr lang="de-DE" sz="1200" kern="1200" dirty="0" err="1">
                <a:solidFill>
                  <a:schemeClr val="tx1"/>
                </a:solidFill>
                <a:effectLst/>
                <a:latin typeface="+mn-lt"/>
                <a:ea typeface="+mn-ea"/>
                <a:cs typeface="+mn-cs"/>
              </a:rPr>
              <a:t>ka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kaltsiumiga</a:t>
            </a:r>
            <a:r>
              <a:rPr lang="de-DE"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17</a:t>
            </a:fld>
            <a:endParaRPr lang="en-US"/>
          </a:p>
        </p:txBody>
      </p:sp>
    </p:spTree>
    <p:extLst>
      <p:ext uri="{BB962C8B-B14F-4D97-AF65-F5344CB8AC3E}">
        <p14:creationId xmlns:p14="http://schemas.microsoft.com/office/powerpoint/2010/main" val="747375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Viide teaduspublikatsioonile: https://doi.org/10.1016/j.csr.2024.105340</a:t>
            </a:r>
          </a:p>
          <a:p>
            <a:endParaRPr lang="et-EE" dirty="0"/>
          </a:p>
        </p:txBody>
      </p:sp>
      <p:sp>
        <p:nvSpPr>
          <p:cNvPr id="4" name="Slaidinumbri kohatäide 3"/>
          <p:cNvSpPr>
            <a:spLocks noGrp="1"/>
          </p:cNvSpPr>
          <p:nvPr>
            <p:ph type="sldNum" sz="quarter" idx="5"/>
          </p:nvPr>
        </p:nvSpPr>
        <p:spPr/>
        <p:txBody>
          <a:bodyPr/>
          <a:lstStyle/>
          <a:p>
            <a:fld id="{4F3484B2-7D45-46A9-AA10-C2234E88C9BE}" type="slidenum">
              <a:rPr lang="et-EE" smtClean="0"/>
              <a:t>18</a:t>
            </a:fld>
            <a:endParaRPr lang="et-EE"/>
          </a:p>
        </p:txBody>
      </p:sp>
    </p:spTree>
    <p:extLst>
      <p:ext uri="{BB962C8B-B14F-4D97-AF65-F5344CB8AC3E}">
        <p14:creationId xmlns:p14="http://schemas.microsoft.com/office/powerpoint/2010/main" val="3881209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Väinamere geoloogiline kaardistamine aitab mõista regiooni setete koostist ja arengulugu. Kvaternaarisetted kajastavad jääaja järgseid keskkonnamuutusi ja merepõhja dünaamikat. Kaardistamise tulemusi saab kasutada keskkonnaseireks ja majandustegevuse planeerimiseks.</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Viide aruandele: https://fond.egt.ee/fond/egf/9846</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Viide teaduspublikatsioonile: </a:t>
            </a:r>
            <a:r>
              <a:rPr lang="et-EE" b="0" i="0" dirty="0">
                <a:solidFill>
                  <a:srgbClr val="000000"/>
                </a:solidFill>
                <a:effectLst/>
                <a:latin typeface="Times New Roman" panose="02020603050405020304" pitchFamily="18" charset="0"/>
              </a:rPr>
              <a:t> </a:t>
            </a:r>
            <a:r>
              <a:rPr lang="et-EE" b="0" i="0" u="none" strike="noStrike" dirty="0">
                <a:solidFill>
                  <a:srgbClr val="042A54"/>
                </a:solidFill>
                <a:effectLst/>
                <a:latin typeface="Times" panose="02020603050405020304" pitchFamily="18" charset="0"/>
                <a:hlinkClick r:id="rId3"/>
              </a:rPr>
              <a:t>https://doi.org/10.3176/earth.2024.11</a:t>
            </a:r>
            <a:endParaRPr lang="et-EE" b="0" i="0" u="none" strike="noStrike" dirty="0">
              <a:solidFill>
                <a:srgbClr val="042A54"/>
              </a:solidFill>
              <a:effectLst/>
              <a:latin typeface="Times" panose="02020603050405020304" pitchFamily="18" charset="0"/>
            </a:endParaRPr>
          </a:p>
          <a:p>
            <a:endParaRPr lang="et-EE" dirty="0"/>
          </a:p>
        </p:txBody>
      </p:sp>
      <p:sp>
        <p:nvSpPr>
          <p:cNvPr id="4" name="Slaidinumbri kohatäide 3"/>
          <p:cNvSpPr>
            <a:spLocks noGrp="1"/>
          </p:cNvSpPr>
          <p:nvPr>
            <p:ph type="sldNum" sz="quarter" idx="5"/>
          </p:nvPr>
        </p:nvSpPr>
        <p:spPr/>
        <p:txBody>
          <a:bodyPr/>
          <a:lstStyle/>
          <a:p>
            <a:fld id="{4F3484B2-7D45-46A9-AA10-C2234E88C9BE}" type="slidenum">
              <a:rPr lang="et-EE" smtClean="0"/>
              <a:t>19</a:t>
            </a:fld>
            <a:endParaRPr lang="et-EE"/>
          </a:p>
        </p:txBody>
      </p:sp>
    </p:spTree>
    <p:extLst>
      <p:ext uri="{BB962C8B-B14F-4D97-AF65-F5344CB8AC3E}">
        <p14:creationId xmlns:p14="http://schemas.microsoft.com/office/powerpoint/2010/main" val="2560221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Uuringu eesmärk oli kaardistada Väinamere aluspõhja reljeefi, et mõista piirkonna geoloogilist arengut ja struktuuri. Tulemused näitasid, et aluspõhja reljeef on tugevalt liigestatud, sisaldades mitmeid süvikuid ja kõrgendikke, mis viitab kompleksele geoloogilisele ajaloole. Need andmed on olulised merepõhja ressursside haldamisel, navigatsiooniohutuse tagamisel ja keskkonnakaitse planeerimisel. </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Viide aruandele: https://fond.egt.ee/fond/egf/9846</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Viide teaduspublikatsioonile: </a:t>
            </a:r>
            <a:r>
              <a:rPr lang="et-EE" b="0" i="0" dirty="0">
                <a:solidFill>
                  <a:srgbClr val="000000"/>
                </a:solidFill>
                <a:effectLst/>
                <a:latin typeface="Times New Roman" panose="02020603050405020304" pitchFamily="18" charset="0"/>
              </a:rPr>
              <a:t> </a:t>
            </a:r>
            <a:r>
              <a:rPr lang="et-EE" b="0" i="0" u="none" strike="noStrike" dirty="0">
                <a:solidFill>
                  <a:srgbClr val="042A54"/>
                </a:solidFill>
                <a:effectLst/>
                <a:latin typeface="Times" panose="02020603050405020304" pitchFamily="18" charset="0"/>
                <a:hlinkClick r:id="rId3"/>
              </a:rPr>
              <a:t>https://doi.org/10.3176/earth.2024.11</a:t>
            </a:r>
            <a:endParaRPr lang="et-EE" b="0" i="0" u="none" strike="noStrike" dirty="0">
              <a:solidFill>
                <a:srgbClr val="042A54"/>
              </a:solidFill>
              <a:effectLst/>
              <a:latin typeface="Times" panose="02020603050405020304" pitchFamily="18" charset="0"/>
            </a:endParaRPr>
          </a:p>
          <a:p>
            <a:endParaRPr lang="et-EE" dirty="0"/>
          </a:p>
        </p:txBody>
      </p:sp>
      <p:sp>
        <p:nvSpPr>
          <p:cNvPr id="4" name="Slaidinumbri kohatäide 3"/>
          <p:cNvSpPr>
            <a:spLocks noGrp="1"/>
          </p:cNvSpPr>
          <p:nvPr>
            <p:ph type="sldNum" sz="quarter" idx="5"/>
          </p:nvPr>
        </p:nvSpPr>
        <p:spPr/>
        <p:txBody>
          <a:bodyPr/>
          <a:lstStyle/>
          <a:p>
            <a:fld id="{4F3484B2-7D45-46A9-AA10-C2234E88C9BE}" type="slidenum">
              <a:rPr lang="et-EE" smtClean="0"/>
              <a:t>20</a:t>
            </a:fld>
            <a:endParaRPr lang="et-EE"/>
          </a:p>
        </p:txBody>
      </p:sp>
    </p:spTree>
    <p:extLst>
      <p:ext uri="{BB962C8B-B14F-4D97-AF65-F5344CB8AC3E}">
        <p14:creationId xmlns:p14="http://schemas.microsoft.com/office/powerpoint/2010/main" val="2935547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Uuringus tõstatati võimaliku jõeoru olemasolu küsimus, mis viitab sellele, et Väinamere aluspõhja reljeefis võib peituda iidne jõgikonnasüsteem, mis kujunes enne praeguse mereala </a:t>
            </a:r>
            <a:r>
              <a:rPr lang="et-EE" dirty="0" err="1"/>
              <a:t>üleujutamist</a:t>
            </a:r>
            <a:r>
              <a:rPr lang="et-EE" dirty="0"/>
              <a:t>. See viitab piirkonna keerukale geoloogilisele arengule ja muutustele veetasemes.</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Viide aruandele: https://fond.egt.ee/fond/egf/9846</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Viide teaduspublikatsioonile: </a:t>
            </a:r>
            <a:r>
              <a:rPr lang="et-EE" b="0" i="0" dirty="0">
                <a:solidFill>
                  <a:srgbClr val="000000"/>
                </a:solidFill>
                <a:effectLst/>
                <a:latin typeface="Times New Roman" panose="02020603050405020304" pitchFamily="18" charset="0"/>
              </a:rPr>
              <a:t> </a:t>
            </a:r>
            <a:r>
              <a:rPr lang="et-EE" b="0" i="0" u="none" strike="noStrike" dirty="0">
                <a:solidFill>
                  <a:srgbClr val="042A54"/>
                </a:solidFill>
                <a:effectLst/>
                <a:latin typeface="Times" panose="02020603050405020304" pitchFamily="18" charset="0"/>
                <a:hlinkClick r:id="rId3"/>
              </a:rPr>
              <a:t>https://doi.org/10.3176/earth.2024.11</a:t>
            </a:r>
            <a:endParaRPr lang="et-EE" b="0" i="0" u="none" strike="noStrike" dirty="0">
              <a:solidFill>
                <a:srgbClr val="042A54"/>
              </a:solidFill>
              <a:effectLst/>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dirty="0"/>
          </a:p>
          <a:p>
            <a:endParaRPr lang="et-EE" dirty="0"/>
          </a:p>
        </p:txBody>
      </p:sp>
      <p:sp>
        <p:nvSpPr>
          <p:cNvPr id="4" name="Slaidinumbri kohatäide 3"/>
          <p:cNvSpPr>
            <a:spLocks noGrp="1"/>
          </p:cNvSpPr>
          <p:nvPr>
            <p:ph type="sldNum" sz="quarter" idx="5"/>
          </p:nvPr>
        </p:nvSpPr>
        <p:spPr/>
        <p:txBody>
          <a:bodyPr/>
          <a:lstStyle/>
          <a:p>
            <a:fld id="{4F3484B2-7D45-46A9-AA10-C2234E88C9BE}" type="slidenum">
              <a:rPr lang="et-EE" smtClean="0"/>
              <a:t>21</a:t>
            </a:fld>
            <a:endParaRPr lang="et-EE"/>
          </a:p>
        </p:txBody>
      </p:sp>
    </p:spTree>
    <p:extLst>
      <p:ext uri="{BB962C8B-B14F-4D97-AF65-F5344CB8AC3E}">
        <p14:creationId xmlns:p14="http://schemas.microsoft.com/office/powerpoint/2010/main" val="1490806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6">
            <a:extLst>
              <a:ext uri="{FF2B5EF4-FFF2-40B4-BE49-F238E27FC236}">
                <a16:creationId xmlns:a16="http://schemas.microsoft.com/office/drawing/2014/main" id="{F59D737F-7E71-4FEE-B899-024EBE0B7F9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9pPr>
          </a:lstStyle>
          <a:p>
            <a:pPr>
              <a:spcBef>
                <a:spcPct val="0"/>
              </a:spcBef>
            </a:pPr>
            <a:fld id="{4E72F575-D318-40AA-A17F-225354125428}" type="slidenum">
              <a:rPr lang="en-US" altLang="et-EE" sz="1400" smtClean="0"/>
              <a:pPr>
                <a:spcBef>
                  <a:spcPct val="0"/>
                </a:spcBef>
              </a:pPr>
              <a:t>22</a:t>
            </a:fld>
            <a:endParaRPr lang="en-US" altLang="et-EE" sz="1400"/>
          </a:p>
        </p:txBody>
      </p:sp>
      <p:sp>
        <p:nvSpPr>
          <p:cNvPr id="7171" name="Rectangle 1">
            <a:extLst>
              <a:ext uri="{FF2B5EF4-FFF2-40B4-BE49-F238E27FC236}">
                <a16:creationId xmlns:a16="http://schemas.microsoft.com/office/drawing/2014/main" id="{FEF6FA37-6507-4EB4-B7EC-AE916D2B983E}"/>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2" name="Rectangle 2">
            <a:extLst>
              <a:ext uri="{FF2B5EF4-FFF2-40B4-BE49-F238E27FC236}">
                <a16:creationId xmlns:a16="http://schemas.microsoft.com/office/drawing/2014/main" id="{EBA4A3B1-50E9-4281-8893-1311640D7243}"/>
              </a:ext>
            </a:extLst>
          </p:cNvPr>
          <p:cNvSpPr>
            <a:spLocks noGrp="1" noChangeArrowheads="1"/>
          </p:cNvSpPr>
          <p:nvPr>
            <p:ph type="body" idx="1"/>
          </p:nvPr>
        </p:nvSpPr>
        <p:spPr>
          <a:xfrm>
            <a:off x="777875" y="4776788"/>
            <a:ext cx="6218238"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t-EE" dirty="0"/>
              <a:t>Fe-</a:t>
            </a:r>
            <a:r>
              <a:rPr lang="et-EE" dirty="0" err="1"/>
              <a:t>Mn</a:t>
            </a:r>
            <a:r>
              <a:rPr lang="et-EE" dirty="0"/>
              <a:t> </a:t>
            </a:r>
            <a:r>
              <a:rPr lang="et-EE" dirty="0" err="1"/>
              <a:t>konkretsioonide</a:t>
            </a:r>
            <a:r>
              <a:rPr lang="et-EE" dirty="0"/>
              <a:t> uuringud annavad ülevaate nende mineraalide levikust ja kujunemisest. Uuringud tehakse koostöös rahvusvaheliste teadusasutustega, et võrrelda erinevaid regioone. Tulemused aitavad hinnata nende mõju merepõhja ökosüsteemile ja võimalikke kasutusvõimalusi.</a:t>
            </a:r>
            <a:endParaRPr lang="et-EE" altLang="et-EE" dirty="0"/>
          </a:p>
        </p:txBody>
      </p:sp>
    </p:spTree>
    <p:extLst>
      <p:ext uri="{BB962C8B-B14F-4D97-AF65-F5344CB8AC3E}">
        <p14:creationId xmlns:p14="http://schemas.microsoft.com/office/powerpoint/2010/main" val="375542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fi-FI" b="0" i="0" dirty="0" err="1">
                <a:solidFill>
                  <a:srgbClr val="BDC1C6"/>
                </a:solidFill>
                <a:effectLst/>
                <a:latin typeface="arial" panose="020B0604020202020204" pitchFamily="34" charset="0"/>
              </a:rPr>
              <a:t>Lätil</a:t>
            </a:r>
            <a:r>
              <a:rPr lang="fi-FI" b="0" i="0" dirty="0">
                <a:solidFill>
                  <a:srgbClr val="BDC1C6"/>
                </a:solidFill>
                <a:effectLst/>
                <a:latin typeface="arial" panose="020B0604020202020204" pitchFamily="34" charset="0"/>
              </a:rPr>
              <a:t> on </a:t>
            </a:r>
            <a:r>
              <a:rPr lang="fi-FI" b="0" i="0" dirty="0" err="1">
                <a:solidFill>
                  <a:srgbClr val="BDC1C6"/>
                </a:solidFill>
                <a:effectLst/>
                <a:latin typeface="arial" panose="020B0604020202020204" pitchFamily="34" charset="0"/>
              </a:rPr>
              <a:t>umbes</a:t>
            </a:r>
            <a:r>
              <a:rPr lang="fi-FI" b="0" i="0" dirty="0">
                <a:solidFill>
                  <a:srgbClr val="BDC1C6"/>
                </a:solidFill>
                <a:effectLst/>
                <a:latin typeface="arial" panose="020B0604020202020204" pitchFamily="34" charset="0"/>
              </a:rPr>
              <a:t> 500 </a:t>
            </a:r>
            <a:r>
              <a:rPr lang="fi-FI" b="0" i="0" dirty="0" err="1">
                <a:solidFill>
                  <a:srgbClr val="BDC1C6"/>
                </a:solidFill>
                <a:effectLst/>
                <a:latin typeface="arial" panose="020B0604020202020204" pitchFamily="34" charset="0"/>
              </a:rPr>
              <a:t>kilomeetri</a:t>
            </a:r>
            <a:r>
              <a:rPr lang="fi-FI" b="0" i="0" dirty="0">
                <a:solidFill>
                  <a:srgbClr val="BDC1C6"/>
                </a:solidFill>
                <a:effectLst/>
                <a:latin typeface="arial" panose="020B0604020202020204" pitchFamily="34" charset="0"/>
              </a:rPr>
              <a:t> </a:t>
            </a:r>
            <a:r>
              <a:rPr lang="fi-FI" b="0" i="0" dirty="0" err="1">
                <a:solidFill>
                  <a:srgbClr val="BDC1C6"/>
                </a:solidFill>
                <a:effectLst/>
                <a:latin typeface="arial" panose="020B0604020202020204" pitchFamily="34" charset="0"/>
              </a:rPr>
              <a:t>pikkune</a:t>
            </a:r>
            <a:r>
              <a:rPr lang="fi-FI" b="0" i="0" dirty="0">
                <a:solidFill>
                  <a:srgbClr val="BDC1C6"/>
                </a:solidFill>
                <a:effectLst/>
                <a:latin typeface="arial" panose="020B0604020202020204" pitchFamily="34" charset="0"/>
              </a:rPr>
              <a:t> </a:t>
            </a:r>
            <a:r>
              <a:rPr lang="fi-FI" b="0" i="0" dirty="0" err="1">
                <a:solidFill>
                  <a:srgbClr val="BCC0C3"/>
                </a:solidFill>
                <a:effectLst/>
                <a:latin typeface="arial" panose="020B0604020202020204" pitchFamily="34" charset="0"/>
              </a:rPr>
              <a:t>rannajoon</a:t>
            </a:r>
            <a:r>
              <a:rPr lang="et-EE" b="0" i="0" dirty="0">
                <a:solidFill>
                  <a:srgbClr val="BCC0C3"/>
                </a:solidFill>
                <a:effectLst/>
                <a:latin typeface="arial" panose="020B0604020202020204" pitchFamily="34" charset="0"/>
              </a:rPr>
              <a:t>. </a:t>
            </a:r>
            <a:r>
              <a:rPr lang="et-EE" b="0" i="0" dirty="0" err="1">
                <a:solidFill>
                  <a:srgbClr val="BCC0C3"/>
                </a:solidFill>
                <a:effectLst/>
                <a:latin typeface="arial" panose="020B0604020202020204" pitchFamily="34" charset="0"/>
              </a:rPr>
              <a:t>Lleedu</a:t>
            </a:r>
            <a:r>
              <a:rPr lang="et-EE" b="0" i="0" dirty="0">
                <a:solidFill>
                  <a:srgbClr val="BCC0C3"/>
                </a:solidFill>
                <a:effectLst/>
                <a:latin typeface="arial" panose="020B0604020202020204" pitchFamily="34" charset="0"/>
              </a:rPr>
              <a:t> rannajoon ca 262 km, Poolal ca </a:t>
            </a:r>
            <a:r>
              <a:rPr lang="en-US" b="0" i="0" dirty="0">
                <a:solidFill>
                  <a:srgbClr val="BDC1C6"/>
                </a:solidFill>
                <a:effectLst/>
                <a:latin typeface="arial" panose="020B0604020202020204" pitchFamily="34" charset="0"/>
              </a:rPr>
              <a:t>770 km</a:t>
            </a:r>
            <a:r>
              <a:rPr lang="et-EE" b="0" i="0" dirty="0">
                <a:solidFill>
                  <a:srgbClr val="BDC1C6"/>
                </a:solidFill>
                <a:effectLst/>
                <a:latin typeface="arial" panose="020B0604020202020204" pitchFamily="34" charset="0"/>
              </a:rPr>
              <a:t>. </a:t>
            </a:r>
            <a:endParaRPr lang="et-EE" b="0" i="0" dirty="0">
              <a:solidFill>
                <a:srgbClr val="BCC0C3"/>
              </a:solidFill>
              <a:effectLst/>
              <a:latin typeface="arial" panose="020B0604020202020204" pitchFamily="34" charset="0"/>
            </a:endParaRPr>
          </a:p>
          <a:p>
            <a:r>
              <a:rPr lang="et-EE" b="0" i="0" dirty="0">
                <a:solidFill>
                  <a:srgbClr val="BCC0C3"/>
                </a:solidFill>
                <a:effectLst/>
                <a:latin typeface="arial" panose="020B0604020202020204" pitchFamily="34" charset="0"/>
              </a:rPr>
              <a:t>Kuid näiteks Soomel see eest </a:t>
            </a:r>
            <a:r>
              <a:rPr lang="et-EE" b="0" i="0" dirty="0">
                <a:solidFill>
                  <a:srgbClr val="BDC1C6"/>
                </a:solidFill>
                <a:effectLst/>
                <a:latin typeface="arial" panose="020B0604020202020204" pitchFamily="34" charset="0"/>
              </a:rPr>
              <a:t>31119 km.</a:t>
            </a:r>
            <a:endParaRPr lang="et-EE" b="0" i="0" dirty="0">
              <a:solidFill>
                <a:srgbClr val="BCC0C3"/>
              </a:solidFill>
              <a:effectLst/>
              <a:latin typeface="arial" panose="020B0604020202020204" pitchFamily="34" charset="0"/>
            </a:endParaRPr>
          </a:p>
          <a:p>
            <a:endParaRPr lang="et-EE" dirty="0"/>
          </a:p>
        </p:txBody>
      </p:sp>
      <p:sp>
        <p:nvSpPr>
          <p:cNvPr id="4" name="Slaidinumbri kohatäide 3"/>
          <p:cNvSpPr>
            <a:spLocks noGrp="1"/>
          </p:cNvSpPr>
          <p:nvPr>
            <p:ph type="sldNum" sz="quarter" idx="5"/>
          </p:nvPr>
        </p:nvSpPr>
        <p:spPr/>
        <p:txBody>
          <a:bodyPr/>
          <a:lstStyle/>
          <a:p>
            <a:fld id="{A517F9E6-6C4A-4A2A-B16A-B7F7924F0806}" type="slidenum">
              <a:rPr lang="et-EE" smtClean="0"/>
              <a:t>2</a:t>
            </a:fld>
            <a:endParaRPr lang="et-EE"/>
          </a:p>
        </p:txBody>
      </p:sp>
    </p:spTree>
    <p:extLst>
      <p:ext uri="{BB962C8B-B14F-4D97-AF65-F5344CB8AC3E}">
        <p14:creationId xmlns:p14="http://schemas.microsoft.com/office/powerpoint/2010/main" val="1647480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Raua-mangaani </a:t>
            </a:r>
            <a:r>
              <a:rPr lang="et-EE" dirty="0" err="1"/>
              <a:t>konkretsioonid</a:t>
            </a:r>
            <a:r>
              <a:rPr lang="et-EE" dirty="0"/>
              <a:t> on kerakujulised või ebakorrapärased mineraalsed moodustised, mis koosnevad peamiselt raua- ja mangaanoksiididest ning võivad sisaldada ka haruldasi metalle. Need tekivad aeglase keemilise sadestumise teel, kui raua ja mangaani ühendid kogunevad merepõhjal kas biogeokeemiliste protsesside või </a:t>
            </a:r>
            <a:r>
              <a:rPr lang="et-EE" dirty="0" err="1"/>
              <a:t>redoksreaktsioonide</a:t>
            </a:r>
            <a:r>
              <a:rPr lang="et-EE" dirty="0"/>
              <a:t> tulemusena. </a:t>
            </a:r>
            <a:r>
              <a:rPr lang="et-EE" dirty="0" err="1"/>
              <a:t>Konkretsioonid</a:t>
            </a:r>
            <a:r>
              <a:rPr lang="et-EE" dirty="0"/>
              <a:t> on olulised, kuna need võivad olla väärtuslike metallide, näiteks koobalti, nikli ja vase, võimalikud tulevased maardlad, mille vastu on huvi ka majanduslikust ja tööstuslikust aspektist.Lisaks peegeldavad nad meregeoloogilisi ja keemilisi protsesse, aidates mõista Läänemere settekeskkonna arengut ning hapniku ja toitainete dünaamikat.</a:t>
            </a:r>
          </a:p>
        </p:txBody>
      </p:sp>
      <p:sp>
        <p:nvSpPr>
          <p:cNvPr id="4" name="Slaidinumbri kohatäide 3"/>
          <p:cNvSpPr>
            <a:spLocks noGrp="1"/>
          </p:cNvSpPr>
          <p:nvPr>
            <p:ph type="sldNum" sz="quarter" idx="5"/>
          </p:nvPr>
        </p:nvSpPr>
        <p:spPr/>
        <p:txBody>
          <a:bodyPr/>
          <a:lstStyle/>
          <a:p>
            <a:fld id="{4F3484B2-7D45-46A9-AA10-C2234E88C9BE}" type="slidenum">
              <a:rPr lang="et-EE" smtClean="0"/>
              <a:t>23</a:t>
            </a:fld>
            <a:endParaRPr lang="et-EE"/>
          </a:p>
        </p:txBody>
      </p:sp>
    </p:spTree>
    <p:extLst>
      <p:ext uri="{BB962C8B-B14F-4D97-AF65-F5344CB8AC3E}">
        <p14:creationId xmlns:p14="http://schemas.microsoft.com/office/powerpoint/2010/main" val="3882558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Uuringud keskenduvad sadamate ja laevateede mõju hindamisele merekeskkonnale. Oluline on mõista, kuidas inimtegevus mõjutab merepõhja morfoloogiat ja setete liikumist. Uuringute tulemused aitavad tagada ohutu ja keskkonnasäästliku laevaliikluse.</a:t>
            </a:r>
          </a:p>
          <a:p>
            <a:endParaRPr lang="et-EE" dirty="0"/>
          </a:p>
        </p:txBody>
      </p:sp>
      <p:sp>
        <p:nvSpPr>
          <p:cNvPr id="4" name="Slaidinumbri kohatäide 3"/>
          <p:cNvSpPr>
            <a:spLocks noGrp="1"/>
          </p:cNvSpPr>
          <p:nvPr>
            <p:ph type="sldNum" sz="quarter" idx="5"/>
          </p:nvPr>
        </p:nvSpPr>
        <p:spPr/>
        <p:txBody>
          <a:bodyPr/>
          <a:lstStyle/>
          <a:p>
            <a:fld id="{4F3484B2-7D45-46A9-AA10-C2234E88C9BE}" type="slidenum">
              <a:rPr lang="et-EE" smtClean="0"/>
              <a:t>25</a:t>
            </a:fld>
            <a:endParaRPr lang="et-EE"/>
          </a:p>
        </p:txBody>
      </p:sp>
    </p:spTree>
    <p:extLst>
      <p:ext uri="{BB962C8B-B14F-4D97-AF65-F5344CB8AC3E}">
        <p14:creationId xmlns:p14="http://schemas.microsoft.com/office/powerpoint/2010/main" val="1592787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Uuringud keskenduvad sadamate ja laevateede mõju hindamisele merekeskkonnale. Oluline on mõista, kuidas inimtegevus mõjutab merepõhja morfoloogiat ja setete liikumist. Uuringute tulemused aitavad tagada ohutu ja keskkonnasäästliku laevaliikluse.</a:t>
            </a:r>
          </a:p>
        </p:txBody>
      </p:sp>
      <p:sp>
        <p:nvSpPr>
          <p:cNvPr id="4" name="Slaidinumbri kohatäide 3"/>
          <p:cNvSpPr>
            <a:spLocks noGrp="1"/>
          </p:cNvSpPr>
          <p:nvPr>
            <p:ph type="sldNum" sz="quarter" idx="5"/>
          </p:nvPr>
        </p:nvSpPr>
        <p:spPr/>
        <p:txBody>
          <a:bodyPr/>
          <a:lstStyle/>
          <a:p>
            <a:fld id="{4F3484B2-7D45-46A9-AA10-C2234E88C9BE}" type="slidenum">
              <a:rPr lang="et-EE" smtClean="0"/>
              <a:t>26</a:t>
            </a:fld>
            <a:endParaRPr lang="et-EE"/>
          </a:p>
        </p:txBody>
      </p:sp>
    </p:spTree>
    <p:extLst>
      <p:ext uri="{BB962C8B-B14F-4D97-AF65-F5344CB8AC3E}">
        <p14:creationId xmlns:p14="http://schemas.microsoft.com/office/powerpoint/2010/main" val="3412913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Eesti Geoloogiateenistus (EGT) mängib olulist rolli meretuuleparkide arendamisel, pakkudes usaldusväärseid geoloogilisi ja geofüüsikalisi andmeid Läänemere Eesti vetes asuvate võimalike arenduspiirkondade kohta. EGT viib läbi merepõhja geoloogilisi uuringuid, et hinnata pinnase stabiilsust, settekihi paksust ja aluspõhja omadusi, mis on kriitilise tähtsusega tuuleparkide vundamentide projekteerimisel. Samuti tegeleb EGT keskkonnamõjude hindamise ja võimalike riskide analüüsiga, sealhulgas merepõhja elupaikade ja geoloogiliste protsesside mõjuga tuuleparkide rajamisele. Tänu EGT panusele saab tuuleparkide arendus olla teaduspõhine ja keskkonnasäästlik, aidates kaasa Eesti energiajulgeolekule ja rohepöördele.</a:t>
            </a:r>
          </a:p>
        </p:txBody>
      </p:sp>
      <p:sp>
        <p:nvSpPr>
          <p:cNvPr id="4" name="Slaidinumbri kohatäide 3"/>
          <p:cNvSpPr>
            <a:spLocks noGrp="1"/>
          </p:cNvSpPr>
          <p:nvPr>
            <p:ph type="sldNum" sz="quarter" idx="5"/>
          </p:nvPr>
        </p:nvSpPr>
        <p:spPr/>
        <p:txBody>
          <a:bodyPr/>
          <a:lstStyle/>
          <a:p>
            <a:fld id="{4F3484B2-7D45-46A9-AA10-C2234E88C9BE}" type="slidenum">
              <a:rPr lang="et-EE" smtClean="0"/>
              <a:t>27</a:t>
            </a:fld>
            <a:endParaRPr lang="et-EE"/>
          </a:p>
        </p:txBody>
      </p:sp>
    </p:spTree>
    <p:extLst>
      <p:ext uri="{BB962C8B-B14F-4D97-AF65-F5344CB8AC3E}">
        <p14:creationId xmlns:p14="http://schemas.microsoft.com/office/powerpoint/2010/main" val="2969876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Eesti Geoloogiateenistus (EGT) tegeleb rannikualade seire ja geoloogilise kaardistamisega, et mõista erosiooni, setete liikumist ja rannajoone muutusi. EGT kogutud andmed aitavad hinnata rannikualade stabiilsust ja haavatavust, mis on oluline nii loodushoiuks kui ka rannikualade arendamiseks. Seire hõlmab ka merevee taseme tõusu ja tormimõjude analüüsi, et toetada kliimamuutustega kohanemise strateegiaid. Tänu pidevale seirele saab ennetada ja leevendada rannikuerosiooni ning planeerida jätkusuutlikke rannakaitsemeetmeid, et tagada rannikuelanike ja infrastruktuuri kaitse.</a:t>
            </a:r>
          </a:p>
        </p:txBody>
      </p:sp>
      <p:sp>
        <p:nvSpPr>
          <p:cNvPr id="4" name="Slaidinumbri kohatäide 3"/>
          <p:cNvSpPr>
            <a:spLocks noGrp="1"/>
          </p:cNvSpPr>
          <p:nvPr>
            <p:ph type="sldNum" sz="quarter" idx="5"/>
          </p:nvPr>
        </p:nvSpPr>
        <p:spPr/>
        <p:txBody>
          <a:bodyPr/>
          <a:lstStyle/>
          <a:p>
            <a:fld id="{4F3484B2-7D45-46A9-AA10-C2234E88C9BE}" type="slidenum">
              <a:rPr lang="et-EE" smtClean="0"/>
              <a:t>28</a:t>
            </a:fld>
            <a:endParaRPr lang="et-EE"/>
          </a:p>
        </p:txBody>
      </p:sp>
    </p:spTree>
    <p:extLst>
      <p:ext uri="{BB962C8B-B14F-4D97-AF65-F5344CB8AC3E}">
        <p14:creationId xmlns:p14="http://schemas.microsoft.com/office/powerpoint/2010/main" val="3327668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Planeeritav uurimislaev varustatakse kaasaegse proovivõtutehnikaga, et parandada andmete kogumist. Laev võimaldab läbi viia nii geoloogilisi, geofüüsikalisi kui ka bioloogilisi uuringuid. Selle kasutuselevõtt toetab merekeskkonna seiret ja teaduspõhist majandamist.</a:t>
            </a:r>
          </a:p>
        </p:txBody>
      </p:sp>
      <p:sp>
        <p:nvSpPr>
          <p:cNvPr id="4" name="Slaidinumbri kohatäide 3"/>
          <p:cNvSpPr>
            <a:spLocks noGrp="1"/>
          </p:cNvSpPr>
          <p:nvPr>
            <p:ph type="sldNum" sz="quarter" idx="5"/>
          </p:nvPr>
        </p:nvSpPr>
        <p:spPr/>
        <p:txBody>
          <a:bodyPr/>
          <a:lstStyle/>
          <a:p>
            <a:fld id="{4F3484B2-7D45-46A9-AA10-C2234E88C9BE}" type="slidenum">
              <a:rPr lang="et-EE" smtClean="0"/>
              <a:t>29</a:t>
            </a:fld>
            <a:endParaRPr lang="et-EE"/>
          </a:p>
        </p:txBody>
      </p:sp>
    </p:spTree>
    <p:extLst>
      <p:ext uri="{BB962C8B-B14F-4D97-AF65-F5344CB8AC3E}">
        <p14:creationId xmlns:p14="http://schemas.microsoft.com/office/powerpoint/2010/main" val="3653518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A517F9E6-6C4A-4A2A-B16A-B7F7924F0806}" type="slidenum">
              <a:rPr lang="et-EE" smtClean="0"/>
              <a:t>30</a:t>
            </a:fld>
            <a:endParaRPr lang="et-EE"/>
          </a:p>
        </p:txBody>
      </p:sp>
    </p:spTree>
    <p:extLst>
      <p:ext uri="{BB962C8B-B14F-4D97-AF65-F5344CB8AC3E}">
        <p14:creationId xmlns:p14="http://schemas.microsoft.com/office/powerpoint/2010/main" val="319830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6B9F0-EB5B-602E-1CD7-21B86FF03F61}"/>
            </a:ext>
          </a:extLst>
        </p:cNvPr>
        <p:cNvGrpSpPr/>
        <p:nvPr/>
      </p:nvGrpSpPr>
      <p:grpSpPr>
        <a:xfrm>
          <a:off x="0" y="0"/>
          <a:ext cx="0" cy="0"/>
          <a:chOff x="0" y="0"/>
          <a:chExt cx="0" cy="0"/>
        </a:xfrm>
      </p:grpSpPr>
      <p:sp>
        <p:nvSpPr>
          <p:cNvPr id="2" name="Slaidi pildi kohatäide 1">
            <a:extLst>
              <a:ext uri="{FF2B5EF4-FFF2-40B4-BE49-F238E27FC236}">
                <a16:creationId xmlns:a16="http://schemas.microsoft.com/office/drawing/2014/main" id="{66277BEF-97A9-06C2-F3AE-6D111A7BA531}"/>
              </a:ext>
            </a:extLst>
          </p:cNvPr>
          <p:cNvSpPr>
            <a:spLocks noGrp="1" noRot="1" noChangeAspect="1"/>
          </p:cNvSpPr>
          <p:nvPr>
            <p:ph type="sldImg"/>
          </p:nvPr>
        </p:nvSpPr>
        <p:spPr/>
      </p:sp>
      <p:sp>
        <p:nvSpPr>
          <p:cNvPr id="3" name="Märkmete kohatäide 2">
            <a:extLst>
              <a:ext uri="{FF2B5EF4-FFF2-40B4-BE49-F238E27FC236}">
                <a16:creationId xmlns:a16="http://schemas.microsoft.com/office/drawing/2014/main" id="{B2F1F8E3-2A9D-8F04-ECED-5AE3A068FC8A}"/>
              </a:ext>
            </a:extLst>
          </p:cNvPr>
          <p:cNvSpPr>
            <a:spLocks noGrp="1"/>
          </p:cNvSpPr>
          <p:nvPr>
            <p:ph type="body" idx="1"/>
          </p:nvPr>
        </p:nvSpPr>
        <p:spPr/>
        <p:txBody>
          <a:bodyPr/>
          <a:lstStyle/>
          <a:p>
            <a:r>
              <a:rPr lang="fi-FI" b="0" i="0" dirty="0" err="1">
                <a:solidFill>
                  <a:srgbClr val="BDC1C6"/>
                </a:solidFill>
                <a:effectLst/>
                <a:latin typeface="arial" panose="020B0604020202020204" pitchFamily="34" charset="0"/>
              </a:rPr>
              <a:t>Lätil</a:t>
            </a:r>
            <a:r>
              <a:rPr lang="fi-FI" b="0" i="0" dirty="0">
                <a:solidFill>
                  <a:srgbClr val="BDC1C6"/>
                </a:solidFill>
                <a:effectLst/>
                <a:latin typeface="arial" panose="020B0604020202020204" pitchFamily="34" charset="0"/>
              </a:rPr>
              <a:t> on </a:t>
            </a:r>
            <a:r>
              <a:rPr lang="fi-FI" b="0" i="0" dirty="0" err="1">
                <a:solidFill>
                  <a:srgbClr val="BDC1C6"/>
                </a:solidFill>
                <a:effectLst/>
                <a:latin typeface="arial" panose="020B0604020202020204" pitchFamily="34" charset="0"/>
              </a:rPr>
              <a:t>umbes</a:t>
            </a:r>
            <a:r>
              <a:rPr lang="fi-FI" b="0" i="0" dirty="0">
                <a:solidFill>
                  <a:srgbClr val="BDC1C6"/>
                </a:solidFill>
                <a:effectLst/>
                <a:latin typeface="arial" panose="020B0604020202020204" pitchFamily="34" charset="0"/>
              </a:rPr>
              <a:t> 500 </a:t>
            </a:r>
            <a:r>
              <a:rPr lang="fi-FI" b="0" i="0" dirty="0" err="1">
                <a:solidFill>
                  <a:srgbClr val="BDC1C6"/>
                </a:solidFill>
                <a:effectLst/>
                <a:latin typeface="arial" panose="020B0604020202020204" pitchFamily="34" charset="0"/>
              </a:rPr>
              <a:t>kilomeetri</a:t>
            </a:r>
            <a:r>
              <a:rPr lang="fi-FI" b="0" i="0" dirty="0">
                <a:solidFill>
                  <a:srgbClr val="BDC1C6"/>
                </a:solidFill>
                <a:effectLst/>
                <a:latin typeface="arial" panose="020B0604020202020204" pitchFamily="34" charset="0"/>
              </a:rPr>
              <a:t> </a:t>
            </a:r>
            <a:r>
              <a:rPr lang="fi-FI" b="0" i="0" dirty="0" err="1">
                <a:solidFill>
                  <a:srgbClr val="BDC1C6"/>
                </a:solidFill>
                <a:effectLst/>
                <a:latin typeface="arial" panose="020B0604020202020204" pitchFamily="34" charset="0"/>
              </a:rPr>
              <a:t>pikkune</a:t>
            </a:r>
            <a:r>
              <a:rPr lang="fi-FI" b="0" i="0" dirty="0">
                <a:solidFill>
                  <a:srgbClr val="BDC1C6"/>
                </a:solidFill>
                <a:effectLst/>
                <a:latin typeface="arial" panose="020B0604020202020204" pitchFamily="34" charset="0"/>
              </a:rPr>
              <a:t> </a:t>
            </a:r>
            <a:r>
              <a:rPr lang="fi-FI" b="0" i="0" dirty="0" err="1">
                <a:solidFill>
                  <a:srgbClr val="BCC0C3"/>
                </a:solidFill>
                <a:effectLst/>
                <a:latin typeface="arial" panose="020B0604020202020204" pitchFamily="34" charset="0"/>
              </a:rPr>
              <a:t>rannajoon</a:t>
            </a:r>
            <a:r>
              <a:rPr lang="et-EE" b="0" i="0" dirty="0">
                <a:solidFill>
                  <a:srgbClr val="BCC0C3"/>
                </a:solidFill>
                <a:effectLst/>
                <a:latin typeface="arial" panose="020B0604020202020204" pitchFamily="34" charset="0"/>
              </a:rPr>
              <a:t>. </a:t>
            </a:r>
            <a:r>
              <a:rPr lang="et-EE" b="0" i="0" dirty="0" err="1">
                <a:solidFill>
                  <a:srgbClr val="BCC0C3"/>
                </a:solidFill>
                <a:effectLst/>
                <a:latin typeface="arial" panose="020B0604020202020204" pitchFamily="34" charset="0"/>
              </a:rPr>
              <a:t>Lleedu</a:t>
            </a:r>
            <a:r>
              <a:rPr lang="et-EE" b="0" i="0" dirty="0">
                <a:solidFill>
                  <a:srgbClr val="BCC0C3"/>
                </a:solidFill>
                <a:effectLst/>
                <a:latin typeface="arial" panose="020B0604020202020204" pitchFamily="34" charset="0"/>
              </a:rPr>
              <a:t> rannajoon ca 262 km, Poolal ca </a:t>
            </a:r>
            <a:r>
              <a:rPr lang="en-US" b="0" i="0" dirty="0">
                <a:solidFill>
                  <a:srgbClr val="BDC1C6"/>
                </a:solidFill>
                <a:effectLst/>
                <a:latin typeface="arial" panose="020B0604020202020204" pitchFamily="34" charset="0"/>
              </a:rPr>
              <a:t>770 km</a:t>
            </a:r>
            <a:r>
              <a:rPr lang="et-EE" b="0" i="0" dirty="0">
                <a:solidFill>
                  <a:srgbClr val="BDC1C6"/>
                </a:solidFill>
                <a:effectLst/>
                <a:latin typeface="arial" panose="020B0604020202020204" pitchFamily="34" charset="0"/>
              </a:rPr>
              <a:t>. </a:t>
            </a:r>
            <a:endParaRPr lang="et-EE" b="0" i="0" dirty="0">
              <a:solidFill>
                <a:srgbClr val="BCC0C3"/>
              </a:solidFill>
              <a:effectLst/>
              <a:latin typeface="arial" panose="020B0604020202020204" pitchFamily="34" charset="0"/>
            </a:endParaRPr>
          </a:p>
          <a:p>
            <a:r>
              <a:rPr lang="et-EE" b="0" i="0" dirty="0">
                <a:solidFill>
                  <a:srgbClr val="BCC0C3"/>
                </a:solidFill>
                <a:effectLst/>
                <a:latin typeface="arial" panose="020B0604020202020204" pitchFamily="34" charset="0"/>
              </a:rPr>
              <a:t>Kuid näiteks Soomel see eest </a:t>
            </a:r>
            <a:r>
              <a:rPr lang="et-EE" b="0" i="0" dirty="0">
                <a:solidFill>
                  <a:srgbClr val="BDC1C6"/>
                </a:solidFill>
                <a:effectLst/>
                <a:latin typeface="arial" panose="020B0604020202020204" pitchFamily="34" charset="0"/>
              </a:rPr>
              <a:t>31119 km.</a:t>
            </a:r>
            <a:endParaRPr lang="et-EE" b="0" i="0" dirty="0">
              <a:solidFill>
                <a:srgbClr val="BCC0C3"/>
              </a:solidFill>
              <a:effectLst/>
              <a:latin typeface="arial" panose="020B0604020202020204" pitchFamily="34" charset="0"/>
            </a:endParaRPr>
          </a:p>
          <a:p>
            <a:endParaRPr lang="et-EE" dirty="0"/>
          </a:p>
        </p:txBody>
      </p:sp>
      <p:sp>
        <p:nvSpPr>
          <p:cNvPr id="4" name="Slaidinumbri kohatäide 3">
            <a:extLst>
              <a:ext uri="{FF2B5EF4-FFF2-40B4-BE49-F238E27FC236}">
                <a16:creationId xmlns:a16="http://schemas.microsoft.com/office/drawing/2014/main" id="{A606A275-0E62-5055-2FAC-908F67BFCD28}"/>
              </a:ext>
            </a:extLst>
          </p:cNvPr>
          <p:cNvSpPr>
            <a:spLocks noGrp="1"/>
          </p:cNvSpPr>
          <p:nvPr>
            <p:ph type="sldNum" sz="quarter" idx="5"/>
          </p:nvPr>
        </p:nvSpPr>
        <p:spPr/>
        <p:txBody>
          <a:bodyPr/>
          <a:lstStyle/>
          <a:p>
            <a:fld id="{A517F9E6-6C4A-4A2A-B16A-B7F7924F0806}" type="slidenum">
              <a:rPr lang="et-EE" smtClean="0"/>
              <a:t>3</a:t>
            </a:fld>
            <a:endParaRPr lang="et-EE"/>
          </a:p>
        </p:txBody>
      </p:sp>
    </p:spTree>
    <p:extLst>
      <p:ext uri="{BB962C8B-B14F-4D97-AF65-F5344CB8AC3E}">
        <p14:creationId xmlns:p14="http://schemas.microsoft.com/office/powerpoint/2010/main" val="4228550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Meie mereala võib vaadelda ka kui meie kodumaa maismaa osa, mis on madalmere poolt üle ujutatud. Nii nagu maismaal on nt. meie pinnamood väga vahelduv ja pakub palju avastamis rõõmu, siis sama kehtib ka merepõhjaga. Ilmekaks näiteks on Balti klindi jätkumine Osmussaarelt, kus see on veel maimaalt jälgitav, Läänemere põhjas kuni </a:t>
            </a:r>
            <a:r>
              <a:rPr lang="et-EE" dirty="0" err="1"/>
              <a:t>Ölandi</a:t>
            </a:r>
            <a:r>
              <a:rPr lang="et-EE" dirty="0"/>
              <a:t> saareni välja.  </a:t>
            </a:r>
          </a:p>
        </p:txBody>
      </p:sp>
      <p:sp>
        <p:nvSpPr>
          <p:cNvPr id="4" name="Slaidinumbri kohatäide 3"/>
          <p:cNvSpPr>
            <a:spLocks noGrp="1"/>
          </p:cNvSpPr>
          <p:nvPr>
            <p:ph type="sldNum" sz="quarter" idx="5"/>
          </p:nvPr>
        </p:nvSpPr>
        <p:spPr/>
        <p:txBody>
          <a:bodyPr/>
          <a:lstStyle/>
          <a:p>
            <a:fld id="{4F3484B2-7D45-46A9-AA10-C2234E88C9BE}" type="slidenum">
              <a:rPr lang="et-EE" smtClean="0"/>
              <a:t>4</a:t>
            </a:fld>
            <a:endParaRPr lang="et-EE"/>
          </a:p>
        </p:txBody>
      </p:sp>
    </p:spTree>
    <p:extLst>
      <p:ext uri="{BB962C8B-B14F-4D97-AF65-F5344CB8AC3E}">
        <p14:creationId xmlns:p14="http://schemas.microsoft.com/office/powerpoint/2010/main" val="3127148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Läänemere regiooni aluspõhja geoloogiline kaart näitab erinevate kivimite ja setete levikut. Kristalsed kivimid (nt graniidid ja </a:t>
            </a:r>
            <a:r>
              <a:rPr lang="et-EE" dirty="0" err="1"/>
              <a:t>gneissid</a:t>
            </a:r>
            <a:r>
              <a:rPr lang="et-EE" dirty="0"/>
              <a:t>) domineerivad Läänemere põhjaosas, eriti Rootsi ja Soome aladel. Settekivimid (nt lubjakivi ja liivakivi) levivad Läänemere lõuna- ja keskosas, sealhulgas Eestis, Lätis ja Leedus. Kaarti kasutatakse merepõhja ressursside uurimisel, keskkonnaseires ning infrastruktuuri planeerimisel.</a:t>
            </a:r>
          </a:p>
          <a:p>
            <a:r>
              <a:rPr lang="et-EE" dirty="0"/>
              <a:t>Viide aruandele: https://fond.egt.ee/fond/egf/9846</a:t>
            </a:r>
          </a:p>
          <a:p>
            <a:endParaRPr lang="et-EE" dirty="0"/>
          </a:p>
        </p:txBody>
      </p:sp>
      <p:sp>
        <p:nvSpPr>
          <p:cNvPr id="4" name="Slaidinumbri kohatäide 3"/>
          <p:cNvSpPr>
            <a:spLocks noGrp="1"/>
          </p:cNvSpPr>
          <p:nvPr>
            <p:ph type="sldNum" sz="quarter" idx="5"/>
          </p:nvPr>
        </p:nvSpPr>
        <p:spPr/>
        <p:txBody>
          <a:bodyPr/>
          <a:lstStyle/>
          <a:p>
            <a:fld id="{4F3484B2-7D45-46A9-AA10-C2234E88C9BE}" type="slidenum">
              <a:rPr lang="et-EE" smtClean="0"/>
              <a:t>5</a:t>
            </a:fld>
            <a:endParaRPr lang="et-EE"/>
          </a:p>
        </p:txBody>
      </p:sp>
    </p:spTree>
    <p:extLst>
      <p:ext uri="{BB962C8B-B14F-4D97-AF65-F5344CB8AC3E}">
        <p14:creationId xmlns:p14="http://schemas.microsoft.com/office/powerpoint/2010/main" val="135284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Globaalne merepõhi on üks peamisi setete kogunemispaiku, kuhu maismaalt erodeeritud materjal ladestub. Kiht kihi haaval säilitab see mineviku ajaloo, nagu on näidatud nendes akustilistes </a:t>
            </a:r>
            <a:r>
              <a:rPr lang="et-EE" dirty="0" err="1"/>
              <a:t>allpõhja</a:t>
            </a:r>
            <a:r>
              <a:rPr lang="et-EE" dirty="0"/>
              <a:t> profiilides. Mida sügavamale setetesse minna, seda kaugemale ajas tagasi rändame. Setete dateerimismeetodite rakendamine võimaldab meil rekonstrueerida nende ajaskaala, andes meile ainulaadse võimaluse heita pilk minevikku – sealhulgas keskkonnatingimustesse, liustike ajalukku, atmosfääri koostisesse ja potentsiaalselt kahjulike ühendite tasemesse. See protsess on universaalne kõikidesse akumulatsioonibasseinidesse üle maailma. Läänemere setetes leidub palju kahjulikke ühendeid, näiteks raskmetalle, mis võivad akumuleeruda setetes ja mõjutada mere ökosüsteemi ning toiduahelaid. Dateeritud läbilõigete abil saame ajas tagasi minna ja analüüsida raskmetallide esinemist erinevatel perioodidel, aidates mõista nende allikaid, levikut ja mõju keskkonnale ning </a:t>
            </a:r>
            <a:r>
              <a:rPr lang="et-EE" dirty="0" err="1"/>
              <a:t>inimtervisele</a:t>
            </a:r>
            <a:r>
              <a:rPr lang="et-EE" dirty="0"/>
              <a:t>.</a:t>
            </a:r>
          </a:p>
        </p:txBody>
      </p:sp>
      <p:sp>
        <p:nvSpPr>
          <p:cNvPr id="4" name="Slaidinumbri kohatäide 3"/>
          <p:cNvSpPr>
            <a:spLocks noGrp="1"/>
          </p:cNvSpPr>
          <p:nvPr>
            <p:ph type="sldNum" sz="quarter" idx="5"/>
          </p:nvPr>
        </p:nvSpPr>
        <p:spPr/>
        <p:txBody>
          <a:bodyPr/>
          <a:lstStyle/>
          <a:p>
            <a:fld id="{FBDEBEDD-035D-6D47-9A97-3A85E1713AA7}" type="slidenum">
              <a:rPr lang="en-US" smtClean="0"/>
              <a:t>6</a:t>
            </a:fld>
            <a:endParaRPr lang="en-US"/>
          </a:p>
        </p:txBody>
      </p:sp>
    </p:spTree>
    <p:extLst>
      <p:ext uri="{BB962C8B-B14F-4D97-AF65-F5344CB8AC3E}">
        <p14:creationId xmlns:p14="http://schemas.microsoft.com/office/powerpoint/2010/main" val="1416799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err="1"/>
              <a:t>Seismo</a:t>
            </a:r>
            <a:r>
              <a:rPr lang="et-EE" dirty="0"/>
              <a:t>-akustilised meetodid võimaldavad merepõhja ja selle aluspõhja kihilist struktuuri detailse täpsusega kaardistada, kasutades heliimpulsse ja nende peegeldusi setetest ning kivimitest. Meetod aitab määrata settekihi paksust, erinevate kihtide stratigraafiat ning tuvastada geoloogilisi struktuure, nagu näiteks iidsed jõeorud või maalihete alad. </a:t>
            </a:r>
            <a:r>
              <a:rPr lang="et-EE" dirty="0" err="1"/>
              <a:t>Seismo</a:t>
            </a:r>
            <a:r>
              <a:rPr lang="et-EE" dirty="0"/>
              <a:t>-akustilisi andmeid kasutatakse merepõhja stabiilsuse hindamiseks, mis on oluline nii insenertehniliste rajatiste (nt meretuulepargid ja torujuhtmed) planeerimisel kui ka </a:t>
            </a:r>
            <a:r>
              <a:rPr lang="et-EE" err="1"/>
              <a:t>keskkonnauuringutes</a:t>
            </a:r>
            <a:r>
              <a:rPr lang="et-EE"/>
              <a:t>. Tänu </a:t>
            </a:r>
            <a:r>
              <a:rPr lang="et-EE" dirty="0"/>
              <a:t>sellele tehnoloogiale saab paremini mõista Läänemere geoloogilist ajalugu ja setete ladestumise protsesse, mis aitab prognoosida merekeskkonna muutusi ja võimalikke riske.</a:t>
            </a:r>
          </a:p>
        </p:txBody>
      </p:sp>
      <p:sp>
        <p:nvSpPr>
          <p:cNvPr id="4" name="Slaidinumbri kohatäide 3"/>
          <p:cNvSpPr>
            <a:spLocks noGrp="1"/>
          </p:cNvSpPr>
          <p:nvPr>
            <p:ph type="sldNum" sz="quarter" idx="5"/>
          </p:nvPr>
        </p:nvSpPr>
        <p:spPr/>
        <p:txBody>
          <a:bodyPr/>
          <a:lstStyle/>
          <a:p>
            <a:fld id="{4F3484B2-7D45-46A9-AA10-C2234E88C9BE}" type="slidenum">
              <a:rPr lang="et-EE" smtClean="0"/>
              <a:t>7</a:t>
            </a:fld>
            <a:endParaRPr lang="et-EE"/>
          </a:p>
        </p:txBody>
      </p:sp>
    </p:spTree>
    <p:extLst>
      <p:ext uri="{BB962C8B-B14F-4D97-AF65-F5344CB8AC3E}">
        <p14:creationId xmlns:p14="http://schemas.microsoft.com/office/powerpoint/2010/main" val="3652237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Läänemerest</a:t>
            </a:r>
            <a:r>
              <a:rPr lang="en-US"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on </a:t>
            </a:r>
            <a:r>
              <a:rPr lang="de-DE" sz="1200" kern="1200" dirty="0" err="1">
                <a:solidFill>
                  <a:schemeClr val="tx1"/>
                </a:solidFill>
                <a:effectLst/>
                <a:latin typeface="+mn-lt"/>
                <a:ea typeface="+mn-ea"/>
                <a:cs typeface="+mn-cs"/>
              </a:rPr>
              <a:t>üks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kõige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rohkem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inimtegevusest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mõjutatud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meri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maailmas</a:t>
            </a:r>
            <a:r>
              <a:rPr lang="de-DE" sz="1200" kern="1200" dirty="0">
                <a:solidFill>
                  <a:schemeClr val="tx1"/>
                </a:solidFill>
                <a:effectLst/>
                <a:latin typeface="+mn-lt"/>
                <a:ea typeface="+mn-ea"/>
                <a:cs typeface="+mn-cs"/>
              </a:rPr>
              <a:t>. See on </a:t>
            </a:r>
            <a:r>
              <a:rPr lang="de-DE" sz="1200" kern="1200" dirty="0" err="1">
                <a:solidFill>
                  <a:schemeClr val="tx1"/>
                </a:solidFill>
                <a:effectLst/>
                <a:latin typeface="+mn-lt"/>
                <a:ea typeface="+mn-ea"/>
                <a:cs typeface="+mn-cs"/>
              </a:rPr>
              <a:t>poolsuletud</a:t>
            </a:r>
            <a:r>
              <a:rPr lang="de-DE" sz="1200" kern="1200" dirty="0">
                <a:solidFill>
                  <a:schemeClr val="tx1"/>
                </a:solidFill>
                <a:effectLst/>
                <a:latin typeface="+mn-lt"/>
                <a:ea typeface="+mn-ea"/>
                <a:cs typeface="+mn-cs"/>
              </a:rPr>
              <a:t> ja </a:t>
            </a:r>
            <a:r>
              <a:rPr lang="de-DE" sz="1200" kern="1200" dirty="0" err="1">
                <a:solidFill>
                  <a:schemeClr val="tx1"/>
                </a:solidFill>
                <a:effectLst/>
                <a:latin typeface="+mn-lt"/>
                <a:ea typeface="+mn-ea"/>
                <a:cs typeface="+mn-cs"/>
              </a:rPr>
              <a:t>järjest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halveneva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veevahetusega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riimveeline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veekogu</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ühendatud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Põhjamerega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läbi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kitsaste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Taani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väinade</a:t>
            </a:r>
            <a:r>
              <a:rPr lang="de-DE" sz="1200" kern="1200" dirty="0">
                <a:solidFill>
                  <a:schemeClr val="tx1"/>
                </a:solidFill>
                <a:effectLst/>
                <a:latin typeface="+mn-lt"/>
                <a:ea typeface="+mn-ea"/>
                <a:cs typeface="+mn-cs"/>
              </a:rPr>
              <a:t>. See on </a:t>
            </a:r>
            <a:r>
              <a:rPr lang="de-DE" sz="1200" kern="1200" dirty="0" err="1">
                <a:solidFill>
                  <a:schemeClr val="tx1"/>
                </a:solidFill>
                <a:effectLst/>
                <a:latin typeface="+mn-lt"/>
                <a:ea typeface="+mn-ea"/>
                <a:cs typeface="+mn-cs"/>
              </a:rPr>
              <a:t>geoloogiliselt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noor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suhteliselt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madal</a:t>
            </a:r>
            <a:r>
              <a:rPr lang="de-DE" sz="1200" kern="1200" dirty="0">
                <a:solidFill>
                  <a:schemeClr val="tx1"/>
                </a:solidFill>
                <a:effectLst/>
                <a:latin typeface="+mn-lt"/>
                <a:ea typeface="+mn-ea"/>
                <a:cs typeface="+mn-cs"/>
              </a:rPr>
              <a:t> ja </a:t>
            </a:r>
            <a:r>
              <a:rPr lang="de-DE" sz="1200" kern="1200" dirty="0" err="1">
                <a:solidFill>
                  <a:schemeClr val="tx1"/>
                </a:solidFill>
                <a:effectLst/>
                <a:latin typeface="+mn-lt"/>
                <a:ea typeface="+mn-ea"/>
                <a:cs typeface="+mn-cs"/>
              </a:rPr>
              <a:t>varieeruva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merepõhja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morfoloogiaga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Bioloogiline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mitmekesisus</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Läänemeres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väike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kusjuures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mitmed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liigid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elavad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siin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oma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taluvuse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piiril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Läänemere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pindala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koos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Kattegati</a:t>
            </a:r>
            <a:r>
              <a:rPr lang="de-DE" sz="1200" kern="1200" dirty="0">
                <a:solidFill>
                  <a:schemeClr val="tx1"/>
                </a:solidFill>
                <a:effectLst/>
                <a:latin typeface="+mn-lt"/>
                <a:ea typeface="+mn-ea"/>
                <a:cs typeface="+mn-cs"/>
              </a:rPr>
              <a:t> ja </a:t>
            </a:r>
            <a:r>
              <a:rPr lang="de-DE" sz="1200" kern="1200" dirty="0" err="1">
                <a:solidFill>
                  <a:schemeClr val="tx1"/>
                </a:solidFill>
                <a:effectLst/>
                <a:latin typeface="+mn-lt"/>
                <a:ea typeface="+mn-ea"/>
                <a:cs typeface="+mn-cs"/>
              </a:rPr>
              <a:t>teiste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Taani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väinadega</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umbes</a:t>
            </a:r>
            <a:r>
              <a:rPr lang="de-DE" sz="1200" kern="1200" dirty="0">
                <a:solidFill>
                  <a:schemeClr val="tx1"/>
                </a:solidFill>
                <a:effectLst/>
                <a:latin typeface="+mn-lt"/>
                <a:ea typeface="+mn-ea"/>
                <a:cs typeface="+mn-cs"/>
              </a:rPr>
              <a:t> 420 000 km</a:t>
            </a:r>
            <a:r>
              <a:rPr lang="de-DE" sz="1200" kern="1200" baseline="30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keskmine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sügavus</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vaid</a:t>
            </a:r>
            <a:r>
              <a:rPr lang="de-DE" sz="1200" kern="1200" dirty="0">
                <a:solidFill>
                  <a:schemeClr val="tx1"/>
                </a:solidFill>
                <a:effectLst/>
                <a:latin typeface="+mn-lt"/>
                <a:ea typeface="+mn-ea"/>
                <a:cs typeface="+mn-cs"/>
              </a:rPr>
              <a:t> 52 m. </a:t>
            </a:r>
            <a:r>
              <a:rPr lang="de-DE" sz="1200" kern="1200" dirty="0" err="1">
                <a:solidFill>
                  <a:schemeClr val="tx1"/>
                </a:solidFill>
                <a:effectLst/>
                <a:latin typeface="+mn-lt"/>
                <a:ea typeface="+mn-ea"/>
                <a:cs typeface="+mn-cs"/>
              </a:rPr>
              <a:t>Seega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jääb</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Läänemeres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olev</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vee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hulk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veidi</a:t>
            </a:r>
            <a:r>
              <a:rPr lang="de-DE" sz="1200" kern="1200" dirty="0">
                <a:solidFill>
                  <a:schemeClr val="tx1"/>
                </a:solidFill>
                <a:effectLst/>
                <a:latin typeface="+mn-lt"/>
                <a:ea typeface="+mn-ea"/>
                <a:cs typeface="+mn-cs"/>
              </a:rPr>
              <a:t> alla 22 000 km</a:t>
            </a:r>
            <a:r>
              <a:rPr lang="de-DE" sz="1200" kern="1200" baseline="30000" dirty="0">
                <a:solidFill>
                  <a:schemeClr val="tx1"/>
                </a:solidFill>
                <a:effectLst/>
                <a:latin typeface="+mn-lt"/>
                <a:ea typeface="+mn-ea"/>
                <a:cs typeface="+mn-cs"/>
              </a:rPr>
              <a:t>3</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mis</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võrreldav</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näiteks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Baikali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järvega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Läänemere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valgala</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üle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nelja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korra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suurem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mere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pindalast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umbes</a:t>
            </a:r>
            <a:r>
              <a:rPr lang="de-DE" sz="1200" kern="1200" dirty="0">
                <a:solidFill>
                  <a:schemeClr val="tx1"/>
                </a:solidFill>
                <a:effectLst/>
                <a:latin typeface="+mn-lt"/>
                <a:ea typeface="+mn-ea"/>
                <a:cs typeface="+mn-cs"/>
              </a:rPr>
              <a:t> 1,7 </a:t>
            </a:r>
            <a:r>
              <a:rPr lang="de-DE" sz="1200" kern="1200" dirty="0" err="1">
                <a:solidFill>
                  <a:schemeClr val="tx1"/>
                </a:solidFill>
                <a:effectLst/>
                <a:latin typeface="+mn-lt"/>
                <a:ea typeface="+mn-ea"/>
                <a:cs typeface="+mn-cs"/>
              </a:rPr>
              <a:t>miljonit</a:t>
            </a:r>
            <a:r>
              <a:rPr lang="de-DE" sz="1200" kern="1200" dirty="0">
                <a:solidFill>
                  <a:schemeClr val="tx1"/>
                </a:solidFill>
                <a:effectLst/>
                <a:latin typeface="+mn-lt"/>
                <a:ea typeface="+mn-ea"/>
                <a:cs typeface="+mn-cs"/>
              </a:rPr>
              <a:t> km</a:t>
            </a:r>
            <a:r>
              <a:rPr lang="de-DE" sz="1200" kern="1200" baseline="30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kus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elab</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a:t>
            </a:r>
            <a:r>
              <a:rPr lang="de-DE" sz="1200" kern="1200" dirty="0">
                <a:solidFill>
                  <a:schemeClr val="tx1"/>
                </a:solidFill>
                <a:effectLst/>
                <a:latin typeface="+mn-lt"/>
                <a:ea typeface="+mn-ea"/>
                <a:cs typeface="+mn-cs"/>
              </a:rPr>
              <a:t> 85 </a:t>
            </a:r>
            <a:r>
              <a:rPr lang="de-DE" sz="1200" kern="1200" dirty="0" err="1">
                <a:solidFill>
                  <a:schemeClr val="tx1"/>
                </a:solidFill>
                <a:effectLst/>
                <a:latin typeface="+mn-lt"/>
                <a:ea typeface="+mn-ea"/>
                <a:cs typeface="+mn-cs"/>
              </a:rPr>
              <a:t>miljonit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inimest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Seega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peab</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niigi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äärmiselt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õrn</a:t>
            </a:r>
            <a:r>
              <a:rPr lang="de-DE" sz="1200" kern="1200" dirty="0">
                <a:solidFill>
                  <a:schemeClr val="tx1"/>
                </a:solidFill>
                <a:effectLst/>
                <a:latin typeface="+mn-lt"/>
                <a:ea typeface="+mn-ea"/>
                <a:cs typeface="+mn-cs"/>
              </a:rPr>
              <a:t> ja </a:t>
            </a:r>
            <a:r>
              <a:rPr lang="de-DE" sz="1200" kern="1200" dirty="0" err="1">
                <a:solidFill>
                  <a:schemeClr val="tx1"/>
                </a:solidFill>
                <a:effectLst/>
                <a:latin typeface="+mn-lt"/>
                <a:ea typeface="+mn-ea"/>
                <a:cs typeface="+mn-cs"/>
              </a:rPr>
              <a:t>keskkonnamõjude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suhtes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väga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tundlik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Läänemere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ökosüsteem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lisaks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keerulistele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looduslikele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tingimustele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hakkama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saama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valgalal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elavate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inimeste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mõjutustega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Kõige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tõsisemaks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inimtegevusest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mõjutatud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keskkonnaprobleemiks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Läänemeres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peetakse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eutrofeerumist</a:t>
            </a:r>
            <a:r>
              <a:rPr lang="de-D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8</a:t>
            </a:fld>
            <a:endParaRPr lang="en-US"/>
          </a:p>
        </p:txBody>
      </p:sp>
    </p:spTree>
    <p:extLst>
      <p:ext uri="{BB962C8B-B14F-4D97-AF65-F5344CB8AC3E}">
        <p14:creationId xmlns:p14="http://schemas.microsoft.com/office/powerpoint/2010/main" val="3432077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Eurofeerumine on </a:t>
            </a:r>
            <a:r>
              <a:rPr lang="de-DE" sz="1200" kern="1200" dirty="0" err="1">
                <a:solidFill>
                  <a:schemeClr val="tx1"/>
                </a:solidFill>
                <a:effectLst/>
                <a:latin typeface="+mn-lt"/>
                <a:ea typeface="+mn-ea"/>
                <a:cs typeface="+mn-cs"/>
              </a:rPr>
              <a:t>protsess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kus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veekogu</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rikastub</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inimtekkeliste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toitainetega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peamiselt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fosfori</a:t>
            </a:r>
            <a:r>
              <a:rPr lang="de-DE" sz="1200" kern="1200" dirty="0">
                <a:solidFill>
                  <a:schemeClr val="tx1"/>
                </a:solidFill>
                <a:effectLst/>
                <a:latin typeface="+mn-lt"/>
                <a:ea typeface="+mn-ea"/>
                <a:cs typeface="+mn-cs"/>
              </a:rPr>
              <a:t>- ja </a:t>
            </a:r>
            <a:r>
              <a:rPr lang="de-DE" sz="1200" kern="1200" dirty="0" err="1">
                <a:solidFill>
                  <a:schemeClr val="tx1"/>
                </a:solidFill>
                <a:effectLst/>
                <a:latin typeface="+mn-lt"/>
                <a:ea typeface="+mn-ea"/>
                <a:cs typeface="+mn-cs"/>
              </a:rPr>
              <a:t>lämastikuühenditega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Toitainete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rohkus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toob</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kaasa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fütoplanktoni</a:t>
            </a:r>
            <a:r>
              <a:rPr lang="de-DE" sz="1200" kern="1200" dirty="0">
                <a:solidFill>
                  <a:schemeClr val="tx1"/>
                </a:solidFill>
                <a:effectLst/>
                <a:latin typeface="+mn-lt"/>
                <a:ea typeface="+mn-ea"/>
                <a:cs typeface="+mn-cs"/>
              </a:rPr>
              <a:t> ja </a:t>
            </a:r>
            <a:r>
              <a:rPr lang="de-DE" sz="1200" kern="1200" dirty="0" err="1">
                <a:solidFill>
                  <a:schemeClr val="tx1"/>
                </a:solidFill>
                <a:effectLst/>
                <a:latin typeface="+mn-lt"/>
                <a:ea typeface="+mn-ea"/>
                <a:cs typeface="+mn-cs"/>
              </a:rPr>
              <a:t>vetikate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suurema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vohamise</a:t>
            </a:r>
            <a:r>
              <a:rPr lang="de-DE" sz="1200" kern="1200" dirty="0">
                <a:solidFill>
                  <a:schemeClr val="tx1"/>
                </a:solidFill>
                <a:effectLst/>
                <a:latin typeface="+mn-lt"/>
                <a:ea typeface="+mn-ea"/>
                <a:cs typeface="+mn-cs"/>
              </a:rPr>
              <a:t> ja </a:t>
            </a:r>
            <a:r>
              <a:rPr lang="de-DE" sz="1200" kern="1200" dirty="0" err="1">
                <a:solidFill>
                  <a:schemeClr val="tx1"/>
                </a:solidFill>
                <a:effectLst/>
                <a:latin typeface="+mn-lt"/>
                <a:ea typeface="+mn-ea"/>
                <a:cs typeface="+mn-cs"/>
              </a:rPr>
              <a:t>sellele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järgneva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lagunemise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omakorda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põhjustab</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veekvaliteedi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halvenemist</a:t>
            </a:r>
            <a:r>
              <a:rPr lang="de-DE" sz="1200" kern="1200" dirty="0">
                <a:solidFill>
                  <a:schemeClr val="tx1"/>
                </a:solidFill>
                <a:effectLst/>
                <a:latin typeface="+mn-lt"/>
                <a:ea typeface="+mn-ea"/>
                <a:cs typeface="+mn-cs"/>
              </a:rPr>
              <a:t> ja </a:t>
            </a:r>
            <a:r>
              <a:rPr lang="de-DE" sz="1200" kern="1200" dirty="0" err="1">
                <a:solidFill>
                  <a:schemeClr val="tx1"/>
                </a:solidFill>
                <a:effectLst/>
                <a:latin typeface="+mn-lt"/>
                <a:ea typeface="+mn-ea"/>
                <a:cs typeface="+mn-cs"/>
              </a:rPr>
              <a:t>põhjalähedastes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veekihtides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hapniku</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vaegust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ehk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hüpoksiat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hapnikusisaldus</a:t>
            </a:r>
            <a:r>
              <a:rPr lang="de-DE" sz="1200" kern="1200" dirty="0">
                <a:solidFill>
                  <a:schemeClr val="tx1"/>
                </a:solidFill>
                <a:effectLst/>
                <a:latin typeface="+mn-lt"/>
                <a:ea typeface="+mn-ea"/>
                <a:cs typeface="+mn-cs"/>
              </a:rPr>
              <a:t> &lt;2mg/l). Hüpoksia on </a:t>
            </a:r>
            <a:r>
              <a:rPr lang="de-DE" sz="1200" kern="1200" dirty="0" err="1">
                <a:solidFill>
                  <a:schemeClr val="tx1"/>
                </a:solidFill>
                <a:effectLst/>
                <a:latin typeface="+mn-lt"/>
                <a:ea typeface="+mn-ea"/>
                <a:cs typeface="+mn-cs"/>
              </a:rPr>
              <a:t>ülemaailmselt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kasvav</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probleem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mille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tagajärjel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tekivad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a:t>
            </a:r>
            <a:r>
              <a:rPr lang="de-DE" sz="1200" kern="1200" dirty="0">
                <a:solidFill>
                  <a:schemeClr val="tx1"/>
                </a:solidFill>
                <a:effectLst/>
                <a:latin typeface="+mn-lt"/>
                <a:ea typeface="+mn-ea"/>
                <a:cs typeface="+mn-cs"/>
              </a:rPr>
              <a:t>-ö </a:t>
            </a:r>
            <a:r>
              <a:rPr lang="de-DE" sz="1200" kern="1200" dirty="0" err="1">
                <a:solidFill>
                  <a:schemeClr val="tx1"/>
                </a:solidFill>
                <a:effectLst/>
                <a:latin typeface="+mn-lt"/>
                <a:ea typeface="+mn-ea"/>
                <a:cs typeface="+mn-cs"/>
              </a:rPr>
              <a:t>surnud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tsoonid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merepõhja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lähedastes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kihtides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Lisaks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muudab</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merevee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redokstingimusi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soodustab</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veel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täiendavat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toitainete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vabanemist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merepõhja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setetest</a:t>
            </a:r>
            <a:r>
              <a:rPr lang="de-DE" sz="1200" kern="1200" dirty="0">
                <a:solidFill>
                  <a:schemeClr val="tx1"/>
                </a:solidFill>
                <a:effectLst/>
                <a:latin typeface="+mn-lt"/>
                <a:ea typeface="+mn-ea"/>
                <a:cs typeface="+mn-cs"/>
              </a:rPr>
              <a:t>. 20 </a:t>
            </a:r>
            <a:r>
              <a:rPr lang="de-DE" sz="1200" kern="1200" dirty="0" err="1">
                <a:solidFill>
                  <a:schemeClr val="tx1"/>
                </a:solidFill>
                <a:effectLst/>
                <a:latin typeface="+mn-lt"/>
                <a:ea typeface="+mn-ea"/>
                <a:cs typeface="+mn-cs"/>
              </a:rPr>
              <a:t>sajandi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jooksul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suurenes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lämmastiku</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sissekanne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Läänemerre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kolm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korda</a:t>
            </a:r>
            <a:r>
              <a:rPr lang="de-DE" sz="1200" kern="1200" dirty="0">
                <a:solidFill>
                  <a:schemeClr val="tx1"/>
                </a:solidFill>
                <a:effectLst/>
                <a:latin typeface="+mn-lt"/>
                <a:ea typeface="+mn-ea"/>
                <a:cs typeface="+mn-cs"/>
              </a:rPr>
              <a:t> ja </a:t>
            </a:r>
            <a:r>
              <a:rPr lang="de-DE" sz="1200" kern="1200" dirty="0" err="1">
                <a:solidFill>
                  <a:schemeClr val="tx1"/>
                </a:solidFill>
                <a:effectLst/>
                <a:latin typeface="+mn-lt"/>
                <a:ea typeface="+mn-ea"/>
                <a:cs typeface="+mn-cs"/>
              </a:rPr>
              <a:t>fosfori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sissekanne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peaaegu</a:t>
            </a:r>
            <a:r>
              <a:rPr lang="de-DE" sz="1200" kern="1200" dirty="0">
                <a:solidFill>
                  <a:schemeClr val="tx1"/>
                </a:solidFill>
                <a:effectLst/>
                <a:latin typeface="+mn-lt"/>
                <a:ea typeface="+mn-ea"/>
                <a:cs typeface="+mn-cs"/>
              </a:rPr>
              <a:t> 6 </a:t>
            </a:r>
            <a:r>
              <a:rPr lang="de-DE" sz="1200" kern="1200" dirty="0" err="1">
                <a:solidFill>
                  <a:schemeClr val="tx1"/>
                </a:solidFill>
                <a:effectLst/>
                <a:latin typeface="+mn-lt"/>
                <a:ea typeface="+mn-ea"/>
                <a:cs typeface="+mn-cs"/>
              </a:rPr>
              <a:t>korda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võrrelduna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varasemaga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mida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võiks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põhimõtteliselt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pidada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looduslikuks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fooniks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Tänu</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teadlikkuse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tõusule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eutrofeerumise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kahjulikest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tagajärgedest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vähenes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fosfori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heide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Läänemerre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aastatel</a:t>
            </a:r>
            <a:r>
              <a:rPr lang="de-DE" sz="1200" kern="1200" dirty="0">
                <a:solidFill>
                  <a:schemeClr val="tx1"/>
                </a:solidFill>
                <a:effectLst/>
                <a:latin typeface="+mn-lt"/>
                <a:ea typeface="+mn-ea"/>
                <a:cs typeface="+mn-cs"/>
              </a:rPr>
              <a:t> 1990 - 2006 45%, </a:t>
            </a:r>
            <a:r>
              <a:rPr lang="de-DE" sz="1200" kern="1200" dirty="0" err="1">
                <a:solidFill>
                  <a:schemeClr val="tx1"/>
                </a:solidFill>
                <a:effectLst/>
                <a:latin typeface="+mn-lt"/>
                <a:ea typeface="+mn-ea"/>
                <a:cs typeface="+mn-cs"/>
              </a:rPr>
              <a:t>kuid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veekvaliteet</a:t>
            </a:r>
            <a:r>
              <a:rPr lang="de-DE" sz="1200" kern="1200" dirty="0">
                <a:solidFill>
                  <a:schemeClr val="tx1"/>
                </a:solidFill>
                <a:effectLst/>
                <a:latin typeface="+mn-lt"/>
                <a:ea typeface="+mn-ea"/>
                <a:cs typeface="+mn-cs"/>
              </a:rPr>
              <a:t> pole </a:t>
            </a:r>
            <a:r>
              <a:rPr lang="de-DE" sz="1200" kern="1200" dirty="0" err="1">
                <a:solidFill>
                  <a:schemeClr val="tx1"/>
                </a:solidFill>
                <a:effectLst/>
                <a:latin typeface="+mn-lt"/>
                <a:ea typeface="+mn-ea"/>
                <a:cs typeface="+mn-cs"/>
              </a:rPr>
              <a:t>sellest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siiani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paremaks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läinud</a:t>
            </a:r>
            <a:r>
              <a:rPr lang="de-DE" sz="1200" kern="1200" dirty="0">
                <a:solidFill>
                  <a:schemeClr val="tx1"/>
                </a:solidFill>
                <a:effectLst/>
                <a:latin typeface="+mn-lt"/>
                <a:ea typeface="+mn-ea"/>
                <a:cs typeface="+mn-cs"/>
              </a:rPr>
              <a:t>. Selle </a:t>
            </a:r>
            <a:r>
              <a:rPr lang="de-DE" sz="1200" kern="1200" dirty="0" err="1">
                <a:solidFill>
                  <a:schemeClr val="tx1"/>
                </a:solidFill>
                <a:effectLst/>
                <a:latin typeface="+mn-lt"/>
                <a:ea typeface="+mn-ea"/>
                <a:cs typeface="+mn-cs"/>
              </a:rPr>
              <a:t>üheks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võimalikuks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põhjuseks</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see</a:t>
            </a:r>
            <a:r>
              <a:rPr lang="de-DE" sz="1200" kern="1200" dirty="0">
                <a:solidFill>
                  <a:schemeClr val="tx1"/>
                </a:solidFill>
                <a:effectLst/>
                <a:latin typeface="+mn-lt"/>
                <a:ea typeface="+mn-ea"/>
                <a:cs typeface="+mn-cs"/>
              </a:rPr>
              <a:t>, et </a:t>
            </a:r>
            <a:r>
              <a:rPr lang="de-DE" sz="1200" kern="1200" dirty="0" err="1">
                <a:solidFill>
                  <a:schemeClr val="tx1"/>
                </a:solidFill>
                <a:effectLst/>
                <a:latin typeface="+mn-lt"/>
                <a:ea typeface="+mn-ea"/>
                <a:cs typeface="+mn-cs"/>
              </a:rPr>
              <a:t>varasema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ulatusliku</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toitainete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sissekande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tagajärjel</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fosfor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akumuleerunud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merepõhja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setetesse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kust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nüüd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vajadusel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järk-järgult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vette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tagasi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vabaneda</a:t>
            </a:r>
            <a:r>
              <a:rPr lang="de-DE"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10</a:t>
            </a:fld>
            <a:endParaRPr lang="en-US"/>
          </a:p>
        </p:txBody>
      </p:sp>
    </p:spTree>
    <p:extLst>
      <p:ext uri="{BB962C8B-B14F-4D97-AF65-F5344CB8AC3E}">
        <p14:creationId xmlns:p14="http://schemas.microsoft.com/office/powerpoint/2010/main" val="2211339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itel 1">
    <p:spTree>
      <p:nvGrpSpPr>
        <p:cNvPr id="1" name=""/>
        <p:cNvGrpSpPr/>
        <p:nvPr/>
      </p:nvGrpSpPr>
      <p:grpSpPr>
        <a:xfrm>
          <a:off x="0" y="0"/>
          <a:ext cx="0" cy="0"/>
          <a:chOff x="0" y="0"/>
          <a:chExt cx="0" cy="0"/>
        </a:xfrm>
      </p:grpSpPr>
      <p:sp>
        <p:nvSpPr>
          <p:cNvPr id="7" name="Rectangle 6"/>
          <p:cNvSpPr/>
          <p:nvPr userDrawn="1"/>
        </p:nvSpPr>
        <p:spPr>
          <a:xfrm>
            <a:off x="1" y="1976140"/>
            <a:ext cx="12168000" cy="4856460"/>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2400"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4"/>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pic>
        <p:nvPicPr>
          <p:cNvPr id="8" name="Picture 7" descr="1 realin_3L logo.jpg"/>
          <p:cNvPicPr>
            <a:picLocks noChangeAspect="1"/>
          </p:cNvPicPr>
          <p:nvPr userDrawn="1"/>
        </p:nvPicPr>
        <p:blipFill>
          <a:blip r:embed="rId2" cstate="print"/>
          <a:stretch>
            <a:fillRect/>
          </a:stretch>
        </p:blipFill>
        <p:spPr>
          <a:xfrm>
            <a:off x="243508" y="247948"/>
            <a:ext cx="2876200" cy="1440000"/>
          </a:xfrm>
          <a:prstGeom prst="rect">
            <a:avLst/>
          </a:prstGeom>
        </p:spPr>
      </p:pic>
      <p:pic>
        <p:nvPicPr>
          <p:cNvPr id="9" name="Picture 8" descr="kolm lõvi_sinised.png"/>
          <p:cNvPicPr>
            <a:picLocks noChangeAspect="1"/>
          </p:cNvPicPr>
          <p:nvPr userDrawn="1"/>
        </p:nvPicPr>
        <p:blipFill>
          <a:blip r:embed="rId3" cstate="print"/>
          <a:stretch>
            <a:fillRect/>
          </a:stretch>
        </p:blipFill>
        <p:spPr>
          <a:xfrm>
            <a:off x="7879360" y="1040036"/>
            <a:ext cx="4749524" cy="6832600"/>
          </a:xfrm>
          <a:prstGeom prst="rect">
            <a:avLst/>
          </a:prstGeom>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marL="455611" marR="0" indent="-455611" algn="l" defTabSz="1214963" rtl="0" eaLnBrk="1" fontAlgn="auto" latinLnBrk="0" hangingPunct="1">
              <a:lnSpc>
                <a:spcPct val="100000"/>
              </a:lnSpc>
              <a:spcBef>
                <a:spcPct val="20000"/>
              </a:spcBef>
              <a:spcAft>
                <a:spcPts val="0"/>
              </a:spcAft>
              <a:buClr>
                <a:srgbClr val="0064B9"/>
              </a:buClr>
              <a:buSzTx/>
              <a:buFont typeface="Arial" pitchFamily="34" charset="0"/>
              <a:buNone/>
              <a:tabLst/>
              <a:defRPr sz="1800">
                <a:solidFill>
                  <a:schemeClr val="bg1"/>
                </a:solidFill>
              </a:defRPr>
            </a:lvl1pPr>
          </a:lstStyle>
          <a:p>
            <a:pPr marL="455611" marR="0" lvl="0" indent="-455611" algn="l" defTabSz="1214963" rtl="0" eaLnBrk="1" fontAlgn="auto" latinLnBrk="0" hangingPunct="1">
              <a:lnSpc>
                <a:spcPct val="100000"/>
              </a:lnSpc>
              <a:spcBef>
                <a:spcPct val="20000"/>
              </a:spcBef>
              <a:spcAft>
                <a:spcPts val="0"/>
              </a:spcAft>
              <a:buClr>
                <a:srgbClr val="0064B9"/>
              </a:buClr>
              <a:buSzTx/>
              <a:buFont typeface="Arial" pitchFamily="34" charset="0"/>
              <a:buNone/>
              <a:tabLst/>
              <a:defRPr/>
            </a:pPr>
            <a:r>
              <a:rPr lang="et-EE" dirty="0"/>
              <a:t>Virtuaalkonverents ‘Virumaa maapõuepäev 2020</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to slaid 3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p>
        </p:txBody>
      </p:sp>
      <p:sp>
        <p:nvSpPr>
          <p:cNvPr id="3" name="Text Placeholder 2"/>
          <p:cNvSpPr>
            <a:spLocks noGrp="1"/>
          </p:cNvSpPr>
          <p:nvPr>
            <p:ph type="body" idx="1" hasCustomPrompt="1"/>
          </p:nvPr>
        </p:nvSpPr>
        <p:spPr>
          <a:xfrm>
            <a:off x="531540" y="1554772"/>
            <a:ext cx="3424384" cy="637393"/>
          </a:xfrm>
        </p:spPr>
        <p:txBody>
          <a:bodyPr anchor="b">
            <a:noAutofit/>
          </a:bodyPr>
          <a:lstStyle>
            <a:lvl1pPr marL="0" indent="0">
              <a:buNone/>
              <a:defRPr sz="3600" b="1" i="0" baseline="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err="1"/>
              <a:t>Bold</a:t>
            </a:r>
            <a:r>
              <a:rPr lang="et-EE" dirty="0"/>
              <a:t> tekst</a:t>
            </a:r>
            <a:endParaRPr lang="en-US" dirty="0"/>
          </a:p>
        </p:txBody>
      </p:sp>
      <p:sp>
        <p:nvSpPr>
          <p:cNvPr id="4" name="Content Placeholder 3"/>
          <p:cNvSpPr>
            <a:spLocks noGrp="1"/>
          </p:cNvSpPr>
          <p:nvPr>
            <p:ph sz="half" idx="2" hasCustomPrompt="1"/>
          </p:nvPr>
        </p:nvSpPr>
        <p:spPr>
          <a:xfrm>
            <a:off x="0" y="2171684"/>
            <a:ext cx="3960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6" name="Content Placeholder 5"/>
          <p:cNvSpPr>
            <a:spLocks noGrp="1"/>
          </p:cNvSpPr>
          <p:nvPr>
            <p:ph sz="quarter" idx="4" hasCustomPrompt="1"/>
          </p:nvPr>
        </p:nvSpPr>
        <p:spPr>
          <a:xfrm>
            <a:off x="8164828" y="2166821"/>
            <a:ext cx="3960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9" name="Slide Number Placeholder 8"/>
          <p:cNvSpPr>
            <a:spLocks noGrp="1"/>
          </p:cNvSpPr>
          <p:nvPr>
            <p:ph type="sldNum" sz="quarter" idx="12"/>
          </p:nvPr>
        </p:nvSpPr>
        <p:spPr/>
        <p:txBody>
          <a:bodyPr/>
          <a:lstStyle/>
          <a:p>
            <a:fld id="{225A551D-654A-4A19-8D78-C05E5488DAD8}" type="slidenum">
              <a:rPr lang="et-EE" smtClean="0"/>
              <a:pPr/>
              <a:t>‹#›</a:t>
            </a:fld>
            <a:endParaRPr lang="et-EE"/>
          </a:p>
        </p:txBody>
      </p:sp>
      <p:sp>
        <p:nvSpPr>
          <p:cNvPr id="11" name="Content Placeholder 5"/>
          <p:cNvSpPr>
            <a:spLocks noGrp="1"/>
          </p:cNvSpPr>
          <p:nvPr>
            <p:ph sz="quarter" idx="13" hasCustomPrompt="1"/>
          </p:nvPr>
        </p:nvSpPr>
        <p:spPr>
          <a:xfrm>
            <a:off x="4082414" y="2171684"/>
            <a:ext cx="3960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12" name="Text Placeholder 2"/>
          <p:cNvSpPr>
            <a:spLocks noGrp="1"/>
          </p:cNvSpPr>
          <p:nvPr>
            <p:ph type="body" idx="14" hasCustomPrompt="1"/>
          </p:nvPr>
        </p:nvSpPr>
        <p:spPr>
          <a:xfrm>
            <a:off x="8711619" y="1554772"/>
            <a:ext cx="3424384" cy="637393"/>
          </a:xfrm>
        </p:spPr>
        <p:txBody>
          <a:bodyPr anchor="b">
            <a:noAutofit/>
          </a:bodyPr>
          <a:lstStyle>
            <a:lvl1pPr marL="0" indent="0">
              <a:buNone/>
              <a:defRPr sz="3600" b="1" i="0" baseline="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err="1"/>
              <a:t>Bold</a:t>
            </a:r>
            <a:r>
              <a:rPr lang="et-EE" dirty="0"/>
              <a:t> tekst</a:t>
            </a:r>
            <a:endParaRPr lang="en-US" dirty="0"/>
          </a:p>
        </p:txBody>
      </p:sp>
      <p:sp>
        <p:nvSpPr>
          <p:cNvPr id="13" name="Text Placeholder 2"/>
          <p:cNvSpPr>
            <a:spLocks noGrp="1"/>
          </p:cNvSpPr>
          <p:nvPr>
            <p:ph type="body" idx="15" hasCustomPrompt="1"/>
          </p:nvPr>
        </p:nvSpPr>
        <p:spPr>
          <a:xfrm>
            <a:off x="4621579" y="1554772"/>
            <a:ext cx="3424384" cy="637393"/>
          </a:xfrm>
        </p:spPr>
        <p:txBody>
          <a:bodyPr anchor="b">
            <a:noAutofit/>
          </a:bodyPr>
          <a:lstStyle>
            <a:lvl1pPr marL="0" indent="0">
              <a:buNone/>
              <a:defRPr sz="3600" b="1" i="0" baseline="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err="1"/>
              <a:t>Bold</a:t>
            </a:r>
            <a:r>
              <a:rPr lang="et-EE" dirty="0"/>
              <a:t> tekst</a:t>
            </a:r>
            <a:endParaRPr lang="en-US" dirty="0"/>
          </a:p>
        </p:txBody>
      </p:sp>
      <p:sp>
        <p:nvSpPr>
          <p:cNvPr id="16" name="Text Placeholder 18">
            <a:extLst>
              <a:ext uri="{FF2B5EF4-FFF2-40B4-BE49-F238E27FC236}">
                <a16:creationId xmlns:a16="http://schemas.microsoft.com/office/drawing/2014/main" id="{AC8B30CD-8994-43EF-9499-7F6D0DC458DC}"/>
              </a:ext>
            </a:extLst>
          </p:cNvPr>
          <p:cNvSpPr>
            <a:spLocks noGrp="1"/>
          </p:cNvSpPr>
          <p:nvPr>
            <p:ph type="body" sz="quarter" idx="16" hasCustomPrompt="1"/>
          </p:nvPr>
        </p:nvSpPr>
        <p:spPr>
          <a:xfrm>
            <a:off x="747565" y="6330074"/>
            <a:ext cx="10326614" cy="363774"/>
          </a:xfrm>
        </p:spPr>
        <p:txBody>
          <a:bodyPr wrap="none">
            <a:noAutofit/>
          </a:bodyPr>
          <a:lstStyle>
            <a:lvl1pPr>
              <a:buNone/>
              <a:defRPr sz="1800">
                <a:solidFill>
                  <a:schemeClr val="bg1">
                    <a:lumMod val="50000"/>
                  </a:schemeClr>
                </a:solidFill>
              </a:defRPr>
            </a:lvl1pPr>
          </a:lstStyle>
          <a:p>
            <a:pPr lvl="0"/>
            <a:r>
              <a:rPr lang="et-EE" dirty="0"/>
              <a:t>Keskkonnaministri külaskäik Geoloogiateenistusse                                                                               Rakveres, 2.09.2020</a:t>
            </a:r>
          </a:p>
        </p:txBody>
      </p:sp>
    </p:spTree>
    <p:extLst>
      <p:ext uri="{BB962C8B-B14F-4D97-AF65-F5344CB8AC3E}">
        <p14:creationId xmlns:p14="http://schemas.microsoft.com/office/powerpoint/2010/main" val="2408037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ühi">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5A551D-654A-4A19-8D78-C05E5488DAD8}" type="slidenum">
              <a:rPr lang="et-EE" smtClean="0"/>
              <a:pPr/>
              <a:t>‹#›</a:t>
            </a:fld>
            <a:endParaRPr lang="et-EE"/>
          </a:p>
        </p:txBody>
      </p:sp>
      <p:sp>
        <p:nvSpPr>
          <p:cNvPr id="5" name="Title 1"/>
          <p:cNvSpPr>
            <a:spLocks noGrp="1"/>
          </p:cNvSpPr>
          <p:nvPr>
            <p:ph type="title" hasCustomPrompt="1"/>
          </p:nvPr>
        </p:nvSpPr>
        <p:spPr>
          <a:xfrm>
            <a:off x="607614" y="273623"/>
            <a:ext cx="11877253" cy="1138767"/>
          </a:xfrm>
        </p:spPr>
        <p:txBody>
          <a:bodyPr>
            <a:noAutofit/>
          </a:bodyPr>
          <a:lstStyle>
            <a:lvl1pPr>
              <a:defRPr baseline="0">
                <a:solidFill>
                  <a:srgbClr val="006EB5"/>
                </a:solidFill>
              </a:defRPr>
            </a:lvl1pPr>
          </a:lstStyle>
          <a:p>
            <a:r>
              <a:rPr lang="et-EE" dirty="0"/>
              <a:t>Graafikutes on ka laiendatud värvipalett</a:t>
            </a:r>
          </a:p>
        </p:txBody>
      </p:sp>
      <p:sp>
        <p:nvSpPr>
          <p:cNvPr id="8" name="Text Placeholder 18">
            <a:extLst>
              <a:ext uri="{FF2B5EF4-FFF2-40B4-BE49-F238E27FC236}">
                <a16:creationId xmlns:a16="http://schemas.microsoft.com/office/drawing/2014/main" id="{72F04013-4B01-42B4-A96E-0A0A5663FCCA}"/>
              </a:ext>
            </a:extLst>
          </p:cNvPr>
          <p:cNvSpPr>
            <a:spLocks noGrp="1"/>
          </p:cNvSpPr>
          <p:nvPr>
            <p:ph type="body" sz="quarter" idx="14" hasCustomPrompt="1"/>
          </p:nvPr>
        </p:nvSpPr>
        <p:spPr>
          <a:xfrm>
            <a:off x="747565" y="6330074"/>
            <a:ext cx="10326614" cy="363774"/>
          </a:xfrm>
        </p:spPr>
        <p:txBody>
          <a:bodyPr wrap="none">
            <a:noAutofit/>
          </a:bodyPr>
          <a:lstStyle>
            <a:lvl1pPr>
              <a:buNone/>
              <a:defRPr sz="1800">
                <a:solidFill>
                  <a:schemeClr val="bg1">
                    <a:lumMod val="50000"/>
                  </a:schemeClr>
                </a:solidFill>
              </a:defRPr>
            </a:lvl1pPr>
          </a:lstStyle>
          <a:p>
            <a:pPr lvl="0"/>
            <a:r>
              <a:rPr lang="et-EE" dirty="0"/>
              <a:t>Keskkonnaministri külaskäik Geoloogiateenistusse                                                                               Rakveres, 2.09.2020</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ealdisega sis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618" y="272040"/>
            <a:ext cx="3998027" cy="1157747"/>
          </a:xfrm>
        </p:spPr>
        <p:txBody>
          <a:bodyPr anchor="b">
            <a:noAutofit/>
          </a:bodyPr>
          <a:lstStyle>
            <a:lvl1pPr algn="l">
              <a:defRPr sz="4800" b="0">
                <a:solidFill>
                  <a:srgbClr val="006EB5"/>
                </a:solidFill>
              </a:defRPr>
            </a:lvl1pPr>
          </a:lstStyle>
          <a:p>
            <a:r>
              <a:rPr lang="et-EE" dirty="0"/>
              <a:t>Pealkiri</a:t>
            </a:r>
          </a:p>
        </p:txBody>
      </p:sp>
      <p:sp>
        <p:nvSpPr>
          <p:cNvPr id="3" name="Content Placeholder 2"/>
          <p:cNvSpPr>
            <a:spLocks noGrp="1"/>
          </p:cNvSpPr>
          <p:nvPr>
            <p:ph idx="1"/>
          </p:nvPr>
        </p:nvSpPr>
        <p:spPr>
          <a:xfrm>
            <a:off x="4751217" y="272042"/>
            <a:ext cx="6793481" cy="64417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Text Placeholder 3"/>
          <p:cNvSpPr>
            <a:spLocks noGrp="1"/>
          </p:cNvSpPr>
          <p:nvPr>
            <p:ph type="body" sz="half" idx="2"/>
          </p:nvPr>
        </p:nvSpPr>
        <p:spPr>
          <a:xfrm>
            <a:off x="607618" y="1429786"/>
            <a:ext cx="3998027" cy="5266795"/>
          </a:xfrm>
        </p:spPr>
        <p:txBody>
          <a:bodyPr/>
          <a:lstStyle>
            <a:lvl1pPr marL="0" indent="0">
              <a:buNone/>
              <a:defRPr sz="1900"/>
            </a:lvl1pPr>
            <a:lvl2pPr marL="607482" indent="0">
              <a:buNone/>
              <a:defRPr sz="1600"/>
            </a:lvl2pPr>
            <a:lvl3pPr marL="1214963" indent="0">
              <a:buNone/>
              <a:defRPr sz="1300"/>
            </a:lvl3pPr>
            <a:lvl4pPr marL="1822445" indent="0">
              <a:buNone/>
              <a:defRPr sz="1200"/>
            </a:lvl4pPr>
            <a:lvl5pPr marL="2429927" indent="0">
              <a:buNone/>
              <a:defRPr sz="1200"/>
            </a:lvl5pPr>
            <a:lvl6pPr marL="3037408" indent="0">
              <a:buNone/>
              <a:defRPr sz="1200"/>
            </a:lvl6pPr>
            <a:lvl7pPr marL="3644890" indent="0">
              <a:buNone/>
              <a:defRPr sz="1200"/>
            </a:lvl7pPr>
            <a:lvl8pPr marL="4252371" indent="0">
              <a:buNone/>
              <a:defRPr sz="1200"/>
            </a:lvl8pPr>
            <a:lvl9pPr marL="4859853" indent="0">
              <a:buNone/>
              <a:defRPr sz="1200"/>
            </a:lvl9pPr>
          </a:lstStyle>
          <a:p>
            <a:pPr lvl="0"/>
            <a:r>
              <a:rPr lang="et-EE"/>
              <a:t>Klõpsake juhteksemplari tekstilaadide redigeerimiseks</a:t>
            </a:r>
          </a:p>
        </p:txBody>
      </p:sp>
      <p:sp>
        <p:nvSpPr>
          <p:cNvPr id="7" name="Slide Number Placeholder 6"/>
          <p:cNvSpPr>
            <a:spLocks noGrp="1"/>
          </p:cNvSpPr>
          <p:nvPr>
            <p:ph type="sldNum" sz="quarter" idx="12"/>
          </p:nvPr>
        </p:nvSpPr>
        <p:spPr/>
        <p:txBody>
          <a:bodyPr/>
          <a:lstStyle/>
          <a:p>
            <a:fld id="{225A551D-654A-4A19-8D78-C05E5488DAD8}" type="slidenum">
              <a:rPr lang="et-EE" smtClean="0"/>
              <a:pPr/>
              <a:t>‹#›</a:t>
            </a:fld>
            <a:endParaRPr lang="et-EE"/>
          </a:p>
        </p:txBody>
      </p:sp>
      <p:sp>
        <p:nvSpPr>
          <p:cNvPr id="8" name="Text Placeholder 18">
            <a:extLst>
              <a:ext uri="{FF2B5EF4-FFF2-40B4-BE49-F238E27FC236}">
                <a16:creationId xmlns:a16="http://schemas.microsoft.com/office/drawing/2014/main" id="{A70EAD19-4C46-4E89-8723-FE3DB9476184}"/>
              </a:ext>
            </a:extLst>
          </p:cNvPr>
          <p:cNvSpPr>
            <a:spLocks noGrp="1"/>
          </p:cNvSpPr>
          <p:nvPr>
            <p:ph type="body" sz="quarter" idx="14" hasCustomPrompt="1"/>
          </p:nvPr>
        </p:nvSpPr>
        <p:spPr>
          <a:xfrm>
            <a:off x="747565" y="6330074"/>
            <a:ext cx="10326614" cy="363774"/>
          </a:xfrm>
        </p:spPr>
        <p:txBody>
          <a:bodyPr wrap="none">
            <a:noAutofit/>
          </a:bodyPr>
          <a:lstStyle>
            <a:lvl1pPr>
              <a:buNone/>
              <a:defRPr sz="1800">
                <a:solidFill>
                  <a:schemeClr val="bg1">
                    <a:lumMod val="50000"/>
                  </a:schemeClr>
                </a:solidFill>
              </a:defRPr>
            </a:lvl1pPr>
          </a:lstStyle>
          <a:p>
            <a:pPr lvl="0"/>
            <a:r>
              <a:rPr lang="et-EE" dirty="0"/>
              <a:t>Keskkonnaministri külaskäik Geoloogiateenistusse                                                                               Rakveres, 2.09.2020</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õpuslaid">
    <p:spTree>
      <p:nvGrpSpPr>
        <p:cNvPr id="1" name=""/>
        <p:cNvGrpSpPr/>
        <p:nvPr/>
      </p:nvGrpSpPr>
      <p:grpSpPr>
        <a:xfrm>
          <a:off x="0" y="0"/>
          <a:ext cx="0" cy="0"/>
          <a:chOff x="0" y="0"/>
          <a:chExt cx="0" cy="0"/>
        </a:xfrm>
      </p:grpSpPr>
      <p:sp>
        <p:nvSpPr>
          <p:cNvPr id="7" name="Rectangle 6"/>
          <p:cNvSpPr/>
          <p:nvPr userDrawn="1"/>
        </p:nvSpPr>
        <p:spPr>
          <a:xfrm>
            <a:off x="1" y="1976140"/>
            <a:ext cx="12168000" cy="4856460"/>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2400"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Täna kuulajaid suuliselt, aga siia kirjuta mõte, </a:t>
            </a:r>
            <a:br>
              <a:rPr lang="et-EE" dirty="0"/>
            </a:br>
            <a:r>
              <a:rPr lang="et-EE" dirty="0"/>
              <a:t>mis peab jääma kõlama Su ettekandest</a:t>
            </a:r>
            <a:br>
              <a:rPr lang="et-EE" dirty="0"/>
            </a:br>
            <a:r>
              <a:rPr lang="et-EE" dirty="0"/>
              <a:t> a la „Põhjavesi on tähtsaim maavara“</a:t>
            </a:r>
          </a:p>
        </p:txBody>
      </p:sp>
      <p:pic>
        <p:nvPicPr>
          <p:cNvPr id="8" name="Picture 7" descr="1 realin_3L logo.jpg"/>
          <p:cNvPicPr>
            <a:picLocks noChangeAspect="1"/>
          </p:cNvPicPr>
          <p:nvPr userDrawn="1"/>
        </p:nvPicPr>
        <p:blipFill>
          <a:blip r:embed="rId2" cstate="print"/>
          <a:stretch>
            <a:fillRect/>
          </a:stretch>
        </p:blipFill>
        <p:spPr>
          <a:xfrm>
            <a:off x="243508" y="247948"/>
            <a:ext cx="2876200" cy="1440000"/>
          </a:xfrm>
          <a:prstGeom prst="rect">
            <a:avLst/>
          </a:prstGeom>
        </p:spPr>
      </p:pic>
      <p:pic>
        <p:nvPicPr>
          <p:cNvPr id="9" name="Picture 8" descr="kolm lõvi_sinised.png"/>
          <p:cNvPicPr>
            <a:picLocks noChangeAspect="1"/>
          </p:cNvPicPr>
          <p:nvPr userDrawn="1"/>
        </p:nvPicPr>
        <p:blipFill>
          <a:blip r:embed="rId3" cstate="print"/>
          <a:stretch>
            <a:fillRect/>
          </a:stretch>
        </p:blipFill>
        <p:spPr>
          <a:xfrm>
            <a:off x="7879360" y="1040036"/>
            <a:ext cx="4749524" cy="6832600"/>
          </a:xfrm>
          <a:prstGeom prst="rect">
            <a:avLst/>
          </a:prstGeom>
        </p:spPr>
      </p:pic>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0"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a:t>Kontaktandmed (e-post, sotsmeedia, telefon jne)</a:t>
            </a:r>
          </a:p>
        </p:txBody>
      </p:sp>
    </p:spTree>
    <p:extLst>
      <p:ext uri="{BB962C8B-B14F-4D97-AF65-F5344CB8AC3E}">
        <p14:creationId xmlns:p14="http://schemas.microsoft.com/office/powerpoint/2010/main" val="1719736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94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9534" y="539373"/>
            <a:ext cx="10694584" cy="1078747"/>
          </a:xfrm>
        </p:spPr>
        <p:txBody>
          <a:bodyPr tIns="54000" anchor="t" anchorCtr="0"/>
          <a:lstStyle>
            <a:lvl1pPr>
              <a:defRPr sz="3596" b="1"/>
            </a:lvl1pPr>
          </a:lstStyle>
          <a:p>
            <a:r>
              <a:rPr lang="en-US" dirty="0" err="1"/>
              <a:t>Slaidi</a:t>
            </a:r>
            <a:r>
              <a:rPr lang="en-US" dirty="0"/>
              <a:t> </a:t>
            </a:r>
            <a:r>
              <a:rPr lang="en-US" dirty="0" err="1"/>
              <a:t>pealkiri</a:t>
            </a:r>
            <a:r>
              <a:rPr lang="en-US" dirty="0"/>
              <a:t> </a:t>
            </a:r>
            <a:r>
              <a:rPr lang="en-US" dirty="0" err="1"/>
              <a:t>vajadusel</a:t>
            </a:r>
            <a:r>
              <a:rPr lang="en-US" dirty="0"/>
              <a:t> </a:t>
            </a:r>
            <a:br>
              <a:rPr lang="en-US" dirty="0"/>
            </a:br>
            <a:r>
              <a:rPr lang="en-US" dirty="0" err="1"/>
              <a:t>kahel</a:t>
            </a:r>
            <a:r>
              <a:rPr lang="en-US" dirty="0"/>
              <a:t> real</a:t>
            </a:r>
          </a:p>
        </p:txBody>
      </p:sp>
      <p:sp>
        <p:nvSpPr>
          <p:cNvPr id="3" name="Content Placeholder 2"/>
          <p:cNvSpPr>
            <a:spLocks noGrp="1"/>
          </p:cNvSpPr>
          <p:nvPr>
            <p:ph idx="1"/>
          </p:nvPr>
        </p:nvSpPr>
        <p:spPr>
          <a:xfrm>
            <a:off x="679537" y="1766423"/>
            <a:ext cx="10694584" cy="4508026"/>
          </a:xfrm>
        </p:spPr>
        <p:txBody>
          <a:bodyPr/>
          <a:lstStyle>
            <a:lvl1pPr marL="431482" indent="-323611">
              <a:spcAft>
                <a:spcPts val="799"/>
              </a:spcAft>
              <a:buClr>
                <a:srgbClr val="0084D1"/>
              </a:buClr>
              <a:buSzPct val="100000"/>
              <a:buFont typeface="Arial" panose="020B0604020202020204" pitchFamily="34" charset="0"/>
              <a:buChar char="•"/>
              <a:defRPr/>
            </a:lvl1pPr>
            <a:lvl2pPr marL="0" indent="0">
              <a:spcAft>
                <a:spcPts val="0"/>
              </a:spcAft>
              <a:defRPr/>
            </a:lvl2pPr>
            <a:lvl3pPr marL="0" indent="0">
              <a:spcAft>
                <a:spcPts val="0"/>
              </a:spcAft>
              <a:defRPr/>
            </a:lvl3pPr>
            <a:lvl4pPr marL="0" indent="0">
              <a:spcAft>
                <a:spcPts val="0"/>
              </a:spcAft>
              <a:defRPr/>
            </a:lvl4pPr>
            <a:lvl5pPr marL="0" indent="0">
              <a:spcAft>
                <a:spcPts val="0"/>
              </a:spcAft>
              <a:defRPr/>
            </a:lvl5pPr>
          </a:lstStyle>
          <a:p>
            <a:pPr lvl="0"/>
            <a:r>
              <a:rPr lang="en-US" dirty="0"/>
              <a:t>Click to edit Master text styles</a:t>
            </a:r>
          </a:p>
        </p:txBody>
      </p:sp>
    </p:spTree>
    <p:extLst>
      <p:ext uri="{BB962C8B-B14F-4D97-AF65-F5344CB8AC3E}">
        <p14:creationId xmlns:p14="http://schemas.microsoft.com/office/powerpoint/2010/main" val="2494494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Kohandatud paigutus">
    <p:spTree>
      <p:nvGrpSpPr>
        <p:cNvPr id="1" name=""/>
        <p:cNvGrpSpPr/>
        <p:nvPr/>
      </p:nvGrpSpPr>
      <p:grpSpPr>
        <a:xfrm>
          <a:off x="0" y="0"/>
          <a:ext cx="0" cy="0"/>
          <a:chOff x="0" y="0"/>
          <a:chExt cx="0" cy="0"/>
        </a:xfrm>
      </p:grpSpPr>
      <p:sp>
        <p:nvSpPr>
          <p:cNvPr id="2" name="Pealkiri 1"/>
          <p:cNvSpPr>
            <a:spLocks noGrp="1"/>
          </p:cNvSpPr>
          <p:nvPr>
            <p:ph type="title"/>
          </p:nvPr>
        </p:nvSpPr>
        <p:spPr>
          <a:xfrm>
            <a:off x="606660" y="272616"/>
            <a:ext cx="10933254" cy="1139245"/>
          </a:xfrm>
        </p:spPr>
        <p:txBody>
          <a:bodyPr/>
          <a:lstStyle/>
          <a:p>
            <a:r>
              <a:rPr lang="et-EE"/>
              <a:t>Klõpsake juhteksemplari pealkirja laadi redigeerimiseks</a:t>
            </a:r>
          </a:p>
        </p:txBody>
      </p:sp>
      <p:sp>
        <p:nvSpPr>
          <p:cNvPr id="3" name="Rectangle 3">
            <a:extLst>
              <a:ext uri="{FF2B5EF4-FFF2-40B4-BE49-F238E27FC236}">
                <a16:creationId xmlns:a16="http://schemas.microsoft.com/office/drawing/2014/main" id="{1D3852B2-2B89-4887-9FB1-3A4A0C0897DA}"/>
              </a:ext>
            </a:extLst>
          </p:cNvPr>
          <p:cNvSpPr>
            <a:spLocks noGrp="1" noChangeArrowheads="1"/>
          </p:cNvSpPr>
          <p:nvPr>
            <p:ph type="dt" idx="10"/>
          </p:nvPr>
        </p:nvSpPr>
        <p:spPr>
          <a:ln/>
        </p:spPr>
        <p:txBody>
          <a:bodyPr/>
          <a:lstStyle>
            <a:lvl1pPr>
              <a:defRPr/>
            </a:lvl1pPr>
          </a:lstStyle>
          <a:p>
            <a:pPr>
              <a:defRPr/>
            </a:pPr>
            <a:endParaRPr lang="en-US" altLang="et-EE"/>
          </a:p>
        </p:txBody>
      </p:sp>
      <p:sp>
        <p:nvSpPr>
          <p:cNvPr id="4" name="Rectangle 4">
            <a:extLst>
              <a:ext uri="{FF2B5EF4-FFF2-40B4-BE49-F238E27FC236}">
                <a16:creationId xmlns:a16="http://schemas.microsoft.com/office/drawing/2014/main" id="{C9C8507E-E6AD-4BFA-A463-5960C8323041}"/>
              </a:ext>
            </a:extLst>
          </p:cNvPr>
          <p:cNvSpPr>
            <a:spLocks noGrp="1" noChangeArrowheads="1"/>
          </p:cNvSpPr>
          <p:nvPr>
            <p:ph type="ftr" idx="11"/>
          </p:nvPr>
        </p:nvSpPr>
        <p:spPr>
          <a:ln/>
        </p:spPr>
        <p:txBody>
          <a:bodyPr/>
          <a:lstStyle>
            <a:lvl1pPr>
              <a:defRPr/>
            </a:lvl1pPr>
          </a:lstStyle>
          <a:p>
            <a:pPr>
              <a:defRPr/>
            </a:pPr>
            <a:endParaRPr lang="en-US" altLang="et-EE"/>
          </a:p>
        </p:txBody>
      </p:sp>
      <p:sp>
        <p:nvSpPr>
          <p:cNvPr id="5" name="Rectangle 5">
            <a:extLst>
              <a:ext uri="{FF2B5EF4-FFF2-40B4-BE49-F238E27FC236}">
                <a16:creationId xmlns:a16="http://schemas.microsoft.com/office/drawing/2014/main" id="{0D72A47D-B07D-4DEA-8A51-6E09F781133E}"/>
              </a:ext>
            </a:extLst>
          </p:cNvPr>
          <p:cNvSpPr>
            <a:spLocks noGrp="1" noChangeArrowheads="1"/>
          </p:cNvSpPr>
          <p:nvPr>
            <p:ph type="sldNum" idx="12"/>
          </p:nvPr>
        </p:nvSpPr>
        <p:spPr>
          <a:ln/>
        </p:spPr>
        <p:txBody>
          <a:bodyPr/>
          <a:lstStyle>
            <a:lvl1pPr>
              <a:defRPr/>
            </a:lvl1pPr>
          </a:lstStyle>
          <a:p>
            <a:pPr>
              <a:defRPr/>
            </a:pPr>
            <a:fld id="{1496FE50-9F65-45C6-BFC9-01C73662C231}" type="slidenum">
              <a:rPr lang="en-US" altLang="et-EE"/>
              <a:pPr>
                <a:defRPr/>
              </a:pPr>
              <a:t>‹#›</a:t>
            </a:fld>
            <a:endParaRPr lang="en-US" altLang="et-EE"/>
          </a:p>
        </p:txBody>
      </p:sp>
    </p:spTree>
    <p:extLst>
      <p:ext uri="{BB962C8B-B14F-4D97-AF65-F5344CB8AC3E}">
        <p14:creationId xmlns:p14="http://schemas.microsoft.com/office/powerpoint/2010/main" val="2373839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itelslai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A3C3114D-CEA8-407C-9402-68737833DC5B}"/>
              </a:ext>
            </a:extLst>
          </p:cNvPr>
          <p:cNvSpPr>
            <a:spLocks noGrp="1"/>
          </p:cNvSpPr>
          <p:nvPr>
            <p:ph type="ctrTitle"/>
          </p:nvPr>
        </p:nvSpPr>
        <p:spPr>
          <a:xfrm>
            <a:off x="1519039" y="1118206"/>
            <a:ext cx="9114235" cy="2378757"/>
          </a:xfrm>
        </p:spPr>
        <p:txBody>
          <a:bodyPr anchor="b"/>
          <a:lstStyle>
            <a:lvl1pPr algn="ctr">
              <a:defRPr sz="5978"/>
            </a:lvl1pPr>
          </a:lstStyle>
          <a:p>
            <a:r>
              <a:rPr lang="et-EE"/>
              <a:t>Klõpsake juhteksemplari pealkirja laadi redigeerimiseks</a:t>
            </a:r>
          </a:p>
        </p:txBody>
      </p:sp>
      <p:sp>
        <p:nvSpPr>
          <p:cNvPr id="3" name="Alapealkiri 2">
            <a:extLst>
              <a:ext uri="{FF2B5EF4-FFF2-40B4-BE49-F238E27FC236}">
                <a16:creationId xmlns:a16="http://schemas.microsoft.com/office/drawing/2014/main" id="{3CA03F23-EDBD-4657-9C81-B501A392E886}"/>
              </a:ext>
            </a:extLst>
          </p:cNvPr>
          <p:cNvSpPr>
            <a:spLocks noGrp="1"/>
          </p:cNvSpPr>
          <p:nvPr>
            <p:ph type="subTitle" idx="1"/>
          </p:nvPr>
        </p:nvSpPr>
        <p:spPr>
          <a:xfrm>
            <a:off x="1519039" y="3588697"/>
            <a:ext cx="9114235" cy="1649630"/>
          </a:xfrm>
        </p:spPr>
        <p:txBody>
          <a:bodyPr/>
          <a:lstStyle>
            <a:lvl1pPr marL="0" indent="0" algn="ctr">
              <a:buNone/>
              <a:defRPr sz="2391"/>
            </a:lvl1pPr>
            <a:lvl2pPr marL="455508" indent="0" algn="ctr">
              <a:buNone/>
              <a:defRPr sz="1993"/>
            </a:lvl2pPr>
            <a:lvl3pPr marL="911017" indent="0" algn="ctr">
              <a:buNone/>
              <a:defRPr sz="1793"/>
            </a:lvl3pPr>
            <a:lvl4pPr marL="1366525" indent="0" algn="ctr">
              <a:buNone/>
              <a:defRPr sz="1594"/>
            </a:lvl4pPr>
            <a:lvl5pPr marL="1822033" indent="0" algn="ctr">
              <a:buNone/>
              <a:defRPr sz="1594"/>
            </a:lvl5pPr>
            <a:lvl6pPr marL="2277542" indent="0" algn="ctr">
              <a:buNone/>
              <a:defRPr sz="1594"/>
            </a:lvl6pPr>
            <a:lvl7pPr marL="2733050" indent="0" algn="ctr">
              <a:buNone/>
              <a:defRPr sz="1594"/>
            </a:lvl7pPr>
            <a:lvl8pPr marL="3188559" indent="0" algn="ctr">
              <a:buNone/>
              <a:defRPr sz="1594"/>
            </a:lvl8pPr>
            <a:lvl9pPr marL="3644067" indent="0" algn="ctr">
              <a:buNone/>
              <a:defRPr sz="1594"/>
            </a:lvl9pPr>
          </a:lstStyle>
          <a:p>
            <a:r>
              <a:rPr lang="et-EE"/>
              <a:t>Klõpsake juhteksemplari alapealkirja laadi redigeerimiseks</a:t>
            </a:r>
          </a:p>
        </p:txBody>
      </p:sp>
      <p:sp>
        <p:nvSpPr>
          <p:cNvPr id="4" name="Kuupäeva kohatäide 3">
            <a:extLst>
              <a:ext uri="{FF2B5EF4-FFF2-40B4-BE49-F238E27FC236}">
                <a16:creationId xmlns:a16="http://schemas.microsoft.com/office/drawing/2014/main" id="{91AD6271-12C0-4FE3-8925-F6620FDD1C09}"/>
              </a:ext>
            </a:extLst>
          </p:cNvPr>
          <p:cNvSpPr>
            <a:spLocks noGrp="1"/>
          </p:cNvSpPr>
          <p:nvPr>
            <p:ph type="dt" sz="half" idx="10"/>
          </p:nvPr>
        </p:nvSpPr>
        <p:spPr/>
        <p:txBody>
          <a:bodyPr/>
          <a:lstStyle/>
          <a:p>
            <a:fld id="{DC19D3AC-9093-4E1D-90ED-1EACA1AE91E2}" type="datetimeFigureOut">
              <a:rPr lang="et-EE" smtClean="0"/>
              <a:t>03.03.2025</a:t>
            </a:fld>
            <a:endParaRPr lang="et-EE"/>
          </a:p>
        </p:txBody>
      </p:sp>
      <p:sp>
        <p:nvSpPr>
          <p:cNvPr id="5" name="Jaluse kohatäide 4">
            <a:extLst>
              <a:ext uri="{FF2B5EF4-FFF2-40B4-BE49-F238E27FC236}">
                <a16:creationId xmlns:a16="http://schemas.microsoft.com/office/drawing/2014/main" id="{92A03B38-3F55-4A95-A5D4-36EC3C806657}"/>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DBD6048D-CD6D-49D3-A52E-0E0FDB821897}"/>
              </a:ext>
            </a:extLst>
          </p:cNvPr>
          <p:cNvSpPr>
            <a:spLocks noGrp="1"/>
          </p:cNvSpPr>
          <p:nvPr>
            <p:ph type="sldNum" sz="quarter" idx="12"/>
          </p:nvPr>
        </p:nvSpPr>
        <p:spPr/>
        <p:txBody>
          <a:bodyPr/>
          <a:lstStyle/>
          <a:p>
            <a:fld id="{AC528192-5578-42A5-96C1-6EBFA05AAF41}" type="slidenum">
              <a:rPr lang="et-EE" smtClean="0"/>
              <a:t>‹#›</a:t>
            </a:fld>
            <a:endParaRPr lang="et-EE"/>
          </a:p>
        </p:txBody>
      </p:sp>
    </p:spTree>
    <p:extLst>
      <p:ext uri="{BB962C8B-B14F-4D97-AF65-F5344CB8AC3E}">
        <p14:creationId xmlns:p14="http://schemas.microsoft.com/office/powerpoint/2010/main" val="783006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UT19_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A58F66E-D844-4CF8-9DF9-50F522F7AF79}"/>
              </a:ext>
            </a:extLst>
          </p:cNvPr>
          <p:cNvSpPr>
            <a:spLocks noGrp="1"/>
          </p:cNvSpPr>
          <p:nvPr>
            <p:ph type="title"/>
          </p:nvPr>
        </p:nvSpPr>
        <p:spPr>
          <a:xfrm>
            <a:off x="607616" y="379589"/>
            <a:ext cx="10937082" cy="683260"/>
          </a:xfrm>
        </p:spPr>
        <p:txBody>
          <a:bodyPr/>
          <a:lstStyle/>
          <a:p>
            <a:r>
              <a:rPr lang="en-US" dirty="0"/>
              <a:t>Click to edit Master title style</a:t>
            </a:r>
          </a:p>
        </p:txBody>
      </p:sp>
      <p:sp>
        <p:nvSpPr>
          <p:cNvPr id="7" name="Text Placeholder 9">
            <a:extLst>
              <a:ext uri="{FF2B5EF4-FFF2-40B4-BE49-F238E27FC236}">
                <a16:creationId xmlns:a16="http://schemas.microsoft.com/office/drawing/2014/main" id="{2006B4A6-F6A0-4DF3-8EFE-2DFA6EDA86F3}"/>
              </a:ext>
            </a:extLst>
          </p:cNvPr>
          <p:cNvSpPr>
            <a:spLocks noGrp="1"/>
          </p:cNvSpPr>
          <p:nvPr>
            <p:ph type="body" sz="quarter" idx="10"/>
          </p:nvPr>
        </p:nvSpPr>
        <p:spPr>
          <a:xfrm>
            <a:off x="607616" y="1214684"/>
            <a:ext cx="10937082" cy="4934656"/>
          </a:xfrm>
        </p:spPr>
        <p:txBody>
          <a:bodyPr/>
          <a:lstStyle>
            <a:lvl1pPr marL="0" indent="0">
              <a:buNone/>
              <a:defRPr>
                <a:solidFill>
                  <a:schemeClr val="tx1"/>
                </a:solidFill>
              </a:defRPr>
            </a:lvl1pPr>
            <a:lvl2pPr marL="455508" indent="0">
              <a:buNone/>
              <a:defRPr>
                <a:solidFill>
                  <a:schemeClr val="tx1"/>
                </a:solidFill>
              </a:defRPr>
            </a:lvl2pPr>
            <a:lvl3pPr marL="911017" indent="0">
              <a:buNone/>
              <a:defRPr>
                <a:solidFill>
                  <a:schemeClr val="tx1"/>
                </a:solidFill>
              </a:defRPr>
            </a:lvl3pPr>
            <a:lvl4pPr marL="1366525" indent="0">
              <a:buNone/>
              <a:defRPr>
                <a:solidFill>
                  <a:schemeClr val="tx1"/>
                </a:solidFill>
              </a:defRPr>
            </a:lvl4pPr>
            <a:lvl5pPr marL="1822033" indent="0">
              <a:buNone/>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D39E0658-81CE-4FDC-B4D0-938929781D24}"/>
              </a:ext>
            </a:extLst>
          </p:cNvPr>
          <p:cNvSpPr>
            <a:spLocks noGrp="1"/>
          </p:cNvSpPr>
          <p:nvPr>
            <p:ph type="sldNum" sz="quarter" idx="4"/>
          </p:nvPr>
        </p:nvSpPr>
        <p:spPr>
          <a:xfrm>
            <a:off x="10177562" y="6256166"/>
            <a:ext cx="1367135" cy="363773"/>
          </a:xfrm>
          <a:prstGeom prst="rect">
            <a:avLst/>
          </a:prstGeom>
          <a:noFill/>
        </p:spPr>
        <p:txBody>
          <a:bodyPr vert="horz" lIns="91440" tIns="45720" rIns="91440" bIns="45720" rtlCol="0" anchor="ctr"/>
          <a:lstStyle>
            <a:lvl1pPr algn="r" eaLnBrk="1" fontAlgn="auto" hangingPunct="1">
              <a:spcBef>
                <a:spcPts val="0"/>
              </a:spcBef>
              <a:spcAft>
                <a:spcPts val="0"/>
              </a:spcAft>
              <a:defRPr lang="en-US" sz="1594" smtClean="0">
                <a:solidFill>
                  <a:srgbClr val="B1B3B3"/>
                </a:solidFill>
              </a:defRPr>
            </a:lvl1pPr>
          </a:lstStyle>
          <a:p>
            <a:pPr>
              <a:defRPr/>
            </a:pPr>
            <a:fld id="{DADBB38E-37F0-4099-9E14-30415241E9AC}" type="slidenum">
              <a:rPr lang="en-US" smtClean="0"/>
              <a:pPr>
                <a:defRPr/>
              </a:pPr>
              <a:t>‹#›</a:t>
            </a:fld>
            <a:endParaRPr lang="en-US" dirty="0"/>
          </a:p>
        </p:txBody>
      </p:sp>
    </p:spTree>
    <p:extLst>
      <p:ext uri="{BB962C8B-B14F-4D97-AF65-F5344CB8AC3E}">
        <p14:creationId xmlns:p14="http://schemas.microsoft.com/office/powerpoint/2010/main" val="1823362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äevakord 1">
    <p:bg>
      <p:bgPr>
        <a:solidFill>
          <a:srgbClr val="006EB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a:t>Esitluse teemad/Tänased teemad</a:t>
            </a:r>
          </a:p>
        </p:txBody>
      </p:sp>
      <p:sp>
        <p:nvSpPr>
          <p:cNvPr id="29" name="Slide Number Placeholder 4"/>
          <p:cNvSpPr>
            <a:spLocks noGrp="1"/>
          </p:cNvSpPr>
          <p:nvPr>
            <p:ph type="sldNum" sz="quarter" idx="12"/>
          </p:nvPr>
        </p:nvSpPr>
        <p:spPr>
          <a:xfrm>
            <a:off x="11332740" y="6330077"/>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4" name="Content Placeholder 2"/>
          <p:cNvSpPr>
            <a:spLocks noGrp="1"/>
          </p:cNvSpPr>
          <p:nvPr>
            <p:ph idx="16"/>
          </p:nvPr>
        </p:nvSpPr>
        <p:spPr>
          <a:xfrm>
            <a:off x="607617" y="2192164"/>
            <a:ext cx="10937082" cy="4032448"/>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dirty="0"/>
              <a:t>Klõpsake juhteksemplari tekstilaadide redigeerimiseks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äevakord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616" y="273623"/>
            <a:ext cx="11328416" cy="1138767"/>
          </a:xfrm>
        </p:spPr>
        <p:txBody>
          <a:bodyPr>
            <a:noAutofit/>
          </a:bodyPr>
          <a:lstStyle>
            <a:lvl1pPr>
              <a:defRPr baseline="0">
                <a:solidFill>
                  <a:srgbClr val="0064B9"/>
                </a:solidFill>
              </a:defRPr>
            </a:lvl1pPr>
          </a:lstStyle>
          <a:p>
            <a:r>
              <a:rPr lang="et-EE" dirty="0"/>
              <a:t>Pealkiri</a:t>
            </a:r>
          </a:p>
        </p:txBody>
      </p:sp>
      <p:sp>
        <p:nvSpPr>
          <p:cNvPr id="5" name="Slide Number Placeholder 4"/>
          <p:cNvSpPr>
            <a:spLocks noGrp="1"/>
          </p:cNvSpPr>
          <p:nvPr>
            <p:ph type="sldNum" sz="quarter" idx="12"/>
          </p:nvPr>
        </p:nvSpPr>
        <p:spPr>
          <a:xfrm>
            <a:off x="11332740" y="6330077"/>
            <a:ext cx="603292" cy="363773"/>
          </a:xfrm>
        </p:spPr>
        <p:txBody>
          <a:bodyPr/>
          <a:lstStyle/>
          <a:p>
            <a:fld id="{225A551D-654A-4A19-8D78-C05E5488DAD8}" type="slidenum">
              <a:rPr lang="et-EE" smtClean="0"/>
              <a:pPr/>
              <a:t>‹#›</a:t>
            </a:fld>
            <a:endParaRPr lang="et-EE"/>
          </a:p>
        </p:txBody>
      </p:sp>
      <p:sp>
        <p:nvSpPr>
          <p:cNvPr id="10" name="Text Placeholder 18">
            <a:extLst>
              <a:ext uri="{FF2B5EF4-FFF2-40B4-BE49-F238E27FC236}">
                <a16:creationId xmlns:a16="http://schemas.microsoft.com/office/drawing/2014/main" id="{5D8C49F0-723A-4DB2-905D-1E0ED5620395}"/>
              </a:ext>
            </a:extLst>
          </p:cNvPr>
          <p:cNvSpPr>
            <a:spLocks noGrp="1"/>
          </p:cNvSpPr>
          <p:nvPr>
            <p:ph type="body" sz="quarter" idx="14" hasCustomPrompt="1"/>
          </p:nvPr>
        </p:nvSpPr>
        <p:spPr>
          <a:xfrm>
            <a:off x="747565" y="6330074"/>
            <a:ext cx="10326614" cy="363774"/>
          </a:xfrm>
        </p:spPr>
        <p:txBody>
          <a:bodyPr wrap="none">
            <a:noAutofit/>
          </a:bodyPr>
          <a:lstStyle>
            <a:lvl1pPr>
              <a:buNone/>
              <a:defRPr sz="1800">
                <a:solidFill>
                  <a:schemeClr val="bg1">
                    <a:lumMod val="50000"/>
                  </a:schemeClr>
                </a:solidFill>
              </a:defRPr>
            </a:lvl1pPr>
          </a:lstStyle>
          <a:p>
            <a:r>
              <a:rPr lang="fi-FI" dirty="0"/>
              <a:t>24. </a:t>
            </a:r>
            <a:r>
              <a:rPr lang="fi-FI" dirty="0" err="1"/>
              <a:t>märts</a:t>
            </a:r>
            <a:r>
              <a:rPr lang="fi-FI" dirty="0"/>
              <a:t> 2021; ennekanne </a:t>
            </a:r>
            <a:r>
              <a:rPr lang="fi-FI" dirty="0" err="1"/>
              <a:t>Ökoloogia</a:t>
            </a:r>
            <a:r>
              <a:rPr lang="fi-FI" dirty="0"/>
              <a:t> </a:t>
            </a:r>
            <a:r>
              <a:rPr lang="fi-FI" dirty="0" err="1"/>
              <a:t>keskuse</a:t>
            </a:r>
            <a:r>
              <a:rPr lang="fi-FI" dirty="0"/>
              <a:t> </a:t>
            </a:r>
            <a:r>
              <a:rPr lang="fi-FI" dirty="0" err="1"/>
              <a:t>teadusseminaril</a:t>
            </a:r>
            <a:endParaRPr lang="et-EE" dirty="0"/>
          </a:p>
        </p:txBody>
      </p:sp>
    </p:spTree>
    <p:extLst>
      <p:ext uri="{BB962C8B-B14F-4D97-AF65-F5344CB8AC3E}">
        <p14:creationId xmlns:p14="http://schemas.microsoft.com/office/powerpoint/2010/main" val="1244780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aheslaid 7">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52313" cy="6724316"/>
          </a:xfrm>
        </p:spPr>
        <p:txBody>
          <a:bodyPr/>
          <a:lstStyle>
            <a:lvl1pPr marL="0" indent="0">
              <a:buNone/>
              <a:defRPr sz="4300"/>
            </a:lvl1pPr>
            <a:lvl2pPr marL="607482" indent="0">
              <a:buNone/>
              <a:defRPr sz="3700"/>
            </a:lvl2pPr>
            <a:lvl3pPr marL="1214963" indent="0">
              <a:buNone/>
              <a:defRPr sz="3200"/>
            </a:lvl3pPr>
            <a:lvl4pPr marL="1822445" indent="0">
              <a:buNone/>
              <a:defRPr sz="2700"/>
            </a:lvl4pPr>
            <a:lvl5pPr marL="2429927" indent="0">
              <a:buNone/>
              <a:defRPr sz="2700"/>
            </a:lvl5pPr>
            <a:lvl6pPr marL="3037408" indent="0">
              <a:buNone/>
              <a:defRPr sz="2700"/>
            </a:lvl6pPr>
            <a:lvl7pPr marL="3644890" indent="0">
              <a:buNone/>
              <a:defRPr sz="2700"/>
            </a:lvl7pPr>
            <a:lvl8pPr marL="4252371" indent="0">
              <a:buNone/>
              <a:defRPr sz="2700"/>
            </a:lvl8pPr>
            <a:lvl9pPr marL="4859853" indent="0">
              <a:buNone/>
              <a:defRPr sz="2700"/>
            </a:lvl9pPr>
          </a:lstStyle>
          <a:p>
            <a:r>
              <a:rPr lang="et-EE"/>
              <a:t>Pildi lisamiseks klõpsake ikooni</a:t>
            </a:r>
            <a:endParaRPr lang="et-EE" dirty="0"/>
          </a:p>
        </p:txBody>
      </p:sp>
      <p:sp>
        <p:nvSpPr>
          <p:cNvPr id="2" name="Title 1"/>
          <p:cNvSpPr>
            <a:spLocks noGrp="1"/>
          </p:cNvSpPr>
          <p:nvPr>
            <p:ph type="title" hasCustomPrompt="1"/>
          </p:nvPr>
        </p:nvSpPr>
        <p:spPr>
          <a:xfrm>
            <a:off x="1449064" y="1760116"/>
            <a:ext cx="9235604" cy="1572752"/>
          </a:xfrm>
        </p:spPr>
        <p:txBody>
          <a:bodyPr anchor="b">
            <a:noAutofit/>
          </a:bodyPr>
          <a:lstStyle>
            <a:lvl1pPr algn="l">
              <a:defRPr sz="4800" b="0">
                <a:solidFill>
                  <a:srgbClr val="006EB5"/>
                </a:solidFill>
              </a:defRPr>
            </a:lvl1pPr>
          </a:lstStyle>
          <a:p>
            <a:r>
              <a:rPr lang="et-EE" dirty="0"/>
              <a:t>Vaheslaidide taustaks võib kasutada temaatilisi koloreeritud fotosid</a:t>
            </a:r>
          </a:p>
        </p:txBody>
      </p:sp>
      <p:sp>
        <p:nvSpPr>
          <p:cNvPr id="4" name="Text Placeholder 3"/>
          <p:cNvSpPr>
            <a:spLocks noGrp="1"/>
          </p:cNvSpPr>
          <p:nvPr>
            <p:ph type="body" sz="half" idx="2" hasCustomPrompt="1"/>
          </p:nvPr>
        </p:nvSpPr>
        <p:spPr>
          <a:xfrm>
            <a:off x="1449064" y="3332867"/>
            <a:ext cx="9235604" cy="801882"/>
          </a:xfrm>
        </p:spPr>
        <p:txBody>
          <a:bodyPr>
            <a:normAutofit/>
          </a:bodyPr>
          <a:lstStyle>
            <a:lvl1pPr marL="0" indent="0">
              <a:buNone/>
              <a:defRPr sz="2400"/>
            </a:lvl1pPr>
            <a:lvl2pPr marL="607482" indent="0">
              <a:buNone/>
              <a:defRPr sz="1600"/>
            </a:lvl2pPr>
            <a:lvl3pPr marL="1214963" indent="0">
              <a:buNone/>
              <a:defRPr sz="1300"/>
            </a:lvl3pPr>
            <a:lvl4pPr marL="1822445" indent="0">
              <a:buNone/>
              <a:defRPr sz="1200"/>
            </a:lvl4pPr>
            <a:lvl5pPr marL="2429927" indent="0">
              <a:buNone/>
              <a:defRPr sz="1200"/>
            </a:lvl5pPr>
            <a:lvl6pPr marL="3037408" indent="0">
              <a:buNone/>
              <a:defRPr sz="1200"/>
            </a:lvl6pPr>
            <a:lvl7pPr marL="3644890" indent="0">
              <a:buNone/>
              <a:defRPr sz="1200"/>
            </a:lvl7pPr>
            <a:lvl8pPr marL="4252371" indent="0">
              <a:buNone/>
              <a:defRPr sz="1200"/>
            </a:lvl8pPr>
            <a:lvl9pPr marL="4859853" indent="0">
              <a:buNone/>
              <a:defRPr sz="1200"/>
            </a:lvl9pPr>
          </a:lstStyle>
          <a:p>
            <a:r>
              <a:rPr lang="et-EE" dirty="0"/>
              <a:t>Vaheslaide võib kasutada ka ühe mõtte või idee rõhutamiseks!</a:t>
            </a:r>
          </a:p>
        </p:txBody>
      </p:sp>
      <p:sp>
        <p:nvSpPr>
          <p:cNvPr id="5" name="TextBox 4">
            <a:extLst>
              <a:ext uri="{FF2B5EF4-FFF2-40B4-BE49-F238E27FC236}">
                <a16:creationId xmlns:a16="http://schemas.microsoft.com/office/drawing/2014/main" id="{621DEBAD-866A-46F1-BAA7-1123DA6ABDFA}"/>
              </a:ext>
            </a:extLst>
          </p:cNvPr>
          <p:cNvSpPr txBox="1"/>
          <p:nvPr userDrawn="1"/>
        </p:nvSpPr>
        <p:spPr>
          <a:xfrm rot="-5400000">
            <a:off x="-850921" y="5116402"/>
            <a:ext cx="2256786" cy="584775"/>
          </a:xfrm>
          <a:prstGeom prst="rect">
            <a:avLst/>
          </a:prstGeom>
          <a:noFill/>
        </p:spPr>
        <p:txBody>
          <a:bodyPr wrap="square" rtlCol="0">
            <a:spAutoFit/>
          </a:bodyPr>
          <a:lstStyle/>
          <a:p>
            <a:r>
              <a:rPr lang="et-EE" sz="1600" dirty="0">
                <a:solidFill>
                  <a:schemeClr val="bg1">
                    <a:lumMod val="75000"/>
                  </a:schemeClr>
                </a:solidFill>
              </a:rPr>
              <a:t>Eesti Geoloogiateenistus</a:t>
            </a:r>
          </a:p>
        </p:txBody>
      </p:sp>
      <p:sp>
        <p:nvSpPr>
          <p:cNvPr id="6" name="Text Placeholder 18">
            <a:extLst>
              <a:ext uri="{FF2B5EF4-FFF2-40B4-BE49-F238E27FC236}">
                <a16:creationId xmlns:a16="http://schemas.microsoft.com/office/drawing/2014/main" id="{7A36C25E-6753-4B15-AEF9-5AB71D953B8C}"/>
              </a:ext>
            </a:extLst>
          </p:cNvPr>
          <p:cNvSpPr>
            <a:spLocks noGrp="1"/>
          </p:cNvSpPr>
          <p:nvPr>
            <p:ph type="body" sz="quarter" idx="14" hasCustomPrompt="1"/>
          </p:nvPr>
        </p:nvSpPr>
        <p:spPr>
          <a:xfrm>
            <a:off x="747565" y="6330074"/>
            <a:ext cx="10326614" cy="363774"/>
          </a:xfrm>
        </p:spPr>
        <p:txBody>
          <a:bodyPr wrap="none">
            <a:noAutofit/>
          </a:bodyPr>
          <a:lstStyle>
            <a:lvl1pPr>
              <a:buNone/>
              <a:defRPr sz="1800">
                <a:solidFill>
                  <a:schemeClr val="bg1">
                    <a:lumMod val="50000"/>
                  </a:schemeClr>
                </a:solidFill>
              </a:defRPr>
            </a:lvl1pPr>
          </a:lstStyle>
          <a:p>
            <a:pPr lvl="0"/>
            <a:r>
              <a:rPr lang="et-EE" dirty="0"/>
              <a:t>Keskkonnaministri külaskäik Geoloogiateenistusse                                                                               Rakveres, 2.09.2020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suslai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Esitlusslaidide</a:t>
            </a:r>
            <a:r>
              <a:rPr lang="en-US" dirty="0"/>
              <a:t> </a:t>
            </a:r>
            <a:r>
              <a:rPr lang="en-US" dirty="0" err="1"/>
              <a:t>kujundamine</a:t>
            </a:r>
            <a:endParaRPr lang="et-EE" dirty="0"/>
          </a:p>
        </p:txBody>
      </p:sp>
      <p:sp>
        <p:nvSpPr>
          <p:cNvPr id="5" name="Slide Number Placeholder 4"/>
          <p:cNvSpPr>
            <a:spLocks noGrp="1"/>
          </p:cNvSpPr>
          <p:nvPr>
            <p:ph type="sldNum" sz="quarter" idx="12"/>
          </p:nvPr>
        </p:nvSpPr>
        <p:spPr>
          <a:xfrm>
            <a:off x="11332740" y="6330077"/>
            <a:ext cx="603292" cy="363773"/>
          </a:xfrm>
        </p:spPr>
        <p:txBody>
          <a:bodyPr/>
          <a:lstStyle/>
          <a:p>
            <a:fld id="{225A551D-654A-4A19-8D78-C05E5488DAD8}" type="slidenum">
              <a:rPr lang="et-EE" smtClean="0"/>
              <a:pPr/>
              <a:t>‹#›</a:t>
            </a:fld>
            <a:endParaRPr lang="et-EE"/>
          </a:p>
        </p:txBody>
      </p:sp>
      <p:sp>
        <p:nvSpPr>
          <p:cNvPr id="6" name="Content Placeholder 2"/>
          <p:cNvSpPr>
            <a:spLocks noGrp="1"/>
          </p:cNvSpPr>
          <p:nvPr>
            <p:ph sz="half" idx="1" hasCustomPrompt="1"/>
          </p:nvPr>
        </p:nvSpPr>
        <p:spPr>
          <a:xfrm>
            <a:off x="588371" y="1623313"/>
            <a:ext cx="10937083" cy="4735800"/>
          </a:xfrm>
        </p:spPr>
        <p:txBody>
          <a:bodyPr/>
          <a:lstStyle>
            <a:lvl1pPr>
              <a:buClr>
                <a:srgbClr val="0064B9"/>
              </a:buClr>
              <a:defRPr sz="3700"/>
            </a:lvl1pPr>
            <a:lvl2pPr>
              <a:buClr>
                <a:srgbClr val="0064B9"/>
              </a:buClr>
              <a:defRPr sz="3200" baseline="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n-US" dirty="0" err="1"/>
              <a:t>Lähtuda</a:t>
            </a:r>
            <a:r>
              <a:rPr lang="en-US" dirty="0"/>
              <a:t> </a:t>
            </a:r>
            <a:r>
              <a:rPr lang="en-US" dirty="0" err="1"/>
              <a:t>stiiliraamatust</a:t>
            </a:r>
            <a:endParaRPr lang="en-US" dirty="0"/>
          </a:p>
          <a:p>
            <a:pPr lvl="1"/>
            <a:r>
              <a:rPr lang="en-US" dirty="0"/>
              <a:t>Font </a:t>
            </a:r>
            <a:r>
              <a:rPr lang="en-US" dirty="0" err="1"/>
              <a:t>Roboto</a:t>
            </a:r>
            <a:r>
              <a:rPr lang="en-US" dirty="0"/>
              <a:t> Condensed</a:t>
            </a:r>
            <a:r>
              <a:rPr lang="et-EE" dirty="0"/>
              <a:t> või </a:t>
            </a:r>
            <a:r>
              <a:rPr lang="et-EE" dirty="0" err="1"/>
              <a:t>Arial</a:t>
            </a:r>
            <a:r>
              <a:rPr lang="et-EE" dirty="0"/>
              <a:t> </a:t>
            </a:r>
            <a:r>
              <a:rPr lang="et-EE" dirty="0" err="1"/>
              <a:t>Narrow</a:t>
            </a:r>
            <a:endParaRPr lang="en-US" dirty="0"/>
          </a:p>
          <a:p>
            <a:pPr lvl="3"/>
            <a:r>
              <a:rPr lang="en-US" dirty="0" err="1"/>
              <a:t>Pealkirjad</a:t>
            </a:r>
            <a:r>
              <a:rPr lang="en-US" dirty="0"/>
              <a:t> on 48pt Light, </a:t>
            </a:r>
            <a:r>
              <a:rPr lang="en-US" dirty="0" err="1"/>
              <a:t>sisutekstid</a:t>
            </a:r>
            <a:r>
              <a:rPr lang="en-US" dirty="0"/>
              <a:t> 24pt </a:t>
            </a:r>
            <a:r>
              <a:rPr lang="en-US" dirty="0" err="1"/>
              <a:t>või</a:t>
            </a:r>
            <a:r>
              <a:rPr lang="en-US" dirty="0"/>
              <a:t> 18 </a:t>
            </a:r>
            <a:r>
              <a:rPr lang="en-US" dirty="0" err="1"/>
              <a:t>pt</a:t>
            </a:r>
            <a:endParaRPr lang="en-US" dirty="0"/>
          </a:p>
          <a:p>
            <a:pPr lvl="4"/>
            <a:r>
              <a:rPr lang="en-US" dirty="0" err="1"/>
              <a:t>Igale</a:t>
            </a:r>
            <a:r>
              <a:rPr lang="en-US" dirty="0"/>
              <a:t> </a:t>
            </a:r>
            <a:r>
              <a:rPr lang="en-US" dirty="0" err="1"/>
              <a:t>slaidile</a:t>
            </a:r>
            <a:r>
              <a:rPr lang="en-US" dirty="0"/>
              <a:t> </a:t>
            </a:r>
            <a:r>
              <a:rPr lang="en-US" dirty="0" err="1"/>
              <a:t>paigutada</a:t>
            </a:r>
            <a:r>
              <a:rPr lang="en-US" dirty="0"/>
              <a:t> </a:t>
            </a:r>
            <a:r>
              <a:rPr lang="en-US" dirty="0" err="1"/>
              <a:t>mõõdukas</a:t>
            </a:r>
            <a:r>
              <a:rPr lang="en-US" dirty="0"/>
              <a:t> </a:t>
            </a:r>
            <a:r>
              <a:rPr lang="en-US" dirty="0" err="1"/>
              <a:t>kogus</a:t>
            </a:r>
            <a:r>
              <a:rPr lang="en-US" dirty="0"/>
              <a:t> </a:t>
            </a:r>
            <a:r>
              <a:rPr lang="en-US" dirty="0" err="1"/>
              <a:t>infot</a:t>
            </a:r>
            <a:endParaRPr lang="et-EE" dirty="0"/>
          </a:p>
        </p:txBody>
      </p:sp>
      <p:sp>
        <p:nvSpPr>
          <p:cNvPr id="9" name="TextBox 8">
            <a:extLst>
              <a:ext uri="{FF2B5EF4-FFF2-40B4-BE49-F238E27FC236}">
                <a16:creationId xmlns:a16="http://schemas.microsoft.com/office/drawing/2014/main" id="{B96C8596-7A4D-4F24-89EC-109471D207FE}"/>
              </a:ext>
            </a:extLst>
          </p:cNvPr>
          <p:cNvSpPr txBox="1"/>
          <p:nvPr userDrawn="1"/>
        </p:nvSpPr>
        <p:spPr>
          <a:xfrm rot="-5400000">
            <a:off x="-850921" y="5116402"/>
            <a:ext cx="2256786" cy="584775"/>
          </a:xfrm>
          <a:prstGeom prst="rect">
            <a:avLst/>
          </a:prstGeom>
          <a:noFill/>
        </p:spPr>
        <p:txBody>
          <a:bodyPr wrap="square" rtlCol="0">
            <a:spAutoFit/>
          </a:bodyPr>
          <a:lstStyle/>
          <a:p>
            <a:r>
              <a:rPr lang="et-EE" sz="1600" dirty="0">
                <a:solidFill>
                  <a:schemeClr val="bg1">
                    <a:lumMod val="75000"/>
                  </a:schemeClr>
                </a:solidFill>
              </a:rPr>
              <a:t>Eesti Geoloogiateenistus</a:t>
            </a:r>
          </a:p>
        </p:txBody>
      </p:sp>
      <p:sp>
        <p:nvSpPr>
          <p:cNvPr id="10" name="Text Placeholder 18">
            <a:extLst>
              <a:ext uri="{FF2B5EF4-FFF2-40B4-BE49-F238E27FC236}">
                <a16:creationId xmlns:a16="http://schemas.microsoft.com/office/drawing/2014/main" id="{3CDFE57E-2F05-42B6-ADBF-25976DECCAC1}"/>
              </a:ext>
            </a:extLst>
          </p:cNvPr>
          <p:cNvSpPr>
            <a:spLocks noGrp="1"/>
          </p:cNvSpPr>
          <p:nvPr>
            <p:ph type="body" sz="quarter" idx="14" hasCustomPrompt="1"/>
          </p:nvPr>
        </p:nvSpPr>
        <p:spPr>
          <a:xfrm>
            <a:off x="747565" y="6330074"/>
            <a:ext cx="10326614" cy="363774"/>
          </a:xfrm>
        </p:spPr>
        <p:txBody>
          <a:bodyPr wrap="none">
            <a:noAutofit/>
          </a:bodyPr>
          <a:lstStyle>
            <a:lvl1pPr>
              <a:buNone/>
              <a:defRPr sz="1800">
                <a:solidFill>
                  <a:schemeClr val="bg1">
                    <a:lumMod val="50000"/>
                  </a:schemeClr>
                </a:solidFill>
              </a:defRPr>
            </a:lvl1pPr>
          </a:lstStyle>
          <a:p>
            <a:pPr lvl="0"/>
            <a:r>
              <a:rPr lang="et-EE" dirty="0"/>
              <a:t>Keskkonnaministri külaskäik Geoloogiateenistusse                                                                               Rakveres, 2.09.2020</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suslaid 2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endParaRPr lang="et-EE" dirty="0"/>
          </a:p>
        </p:txBody>
      </p:sp>
      <p:sp>
        <p:nvSpPr>
          <p:cNvPr id="3" name="Content Placeholder 2"/>
          <p:cNvSpPr>
            <a:spLocks noGrp="1"/>
          </p:cNvSpPr>
          <p:nvPr>
            <p:ph sz="half" idx="1" hasCustomPrompt="1"/>
          </p:nvPr>
        </p:nvSpPr>
        <p:spPr>
          <a:xfrm>
            <a:off x="607615" y="1594275"/>
            <a:ext cx="5367272"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9" name="Slide Number Placeholder 4"/>
          <p:cNvSpPr>
            <a:spLocks noGrp="1"/>
          </p:cNvSpPr>
          <p:nvPr>
            <p:ph type="sldNum" sz="quarter" idx="12"/>
          </p:nvPr>
        </p:nvSpPr>
        <p:spPr>
          <a:xfrm>
            <a:off x="11332740" y="6330077"/>
            <a:ext cx="603292" cy="363773"/>
          </a:xfrm>
        </p:spPr>
        <p:txBody>
          <a:bodyPr/>
          <a:lstStyle/>
          <a:p>
            <a:fld id="{225A551D-654A-4A19-8D78-C05E5488DAD8}" type="slidenum">
              <a:rPr lang="et-EE" smtClean="0"/>
              <a:pPr/>
              <a:t>‹#›</a:t>
            </a:fld>
            <a:endParaRPr lang="et-EE"/>
          </a:p>
        </p:txBody>
      </p:sp>
      <p:sp>
        <p:nvSpPr>
          <p:cNvPr id="11" name="Content Placeholder 2"/>
          <p:cNvSpPr>
            <a:spLocks noGrp="1"/>
          </p:cNvSpPr>
          <p:nvPr>
            <p:ph sz="half" idx="13" hasCustomPrompt="1"/>
          </p:nvPr>
        </p:nvSpPr>
        <p:spPr>
          <a:xfrm>
            <a:off x="6189485" y="1605263"/>
            <a:ext cx="5367272"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8" name="Text Placeholder 18">
            <a:extLst>
              <a:ext uri="{FF2B5EF4-FFF2-40B4-BE49-F238E27FC236}">
                <a16:creationId xmlns:a16="http://schemas.microsoft.com/office/drawing/2014/main" id="{B63809EF-1AD6-4127-AA80-EBB2820F0368}"/>
              </a:ext>
            </a:extLst>
          </p:cNvPr>
          <p:cNvSpPr>
            <a:spLocks noGrp="1"/>
          </p:cNvSpPr>
          <p:nvPr>
            <p:ph type="body" sz="quarter" idx="14" hasCustomPrompt="1"/>
          </p:nvPr>
        </p:nvSpPr>
        <p:spPr>
          <a:xfrm>
            <a:off x="747565" y="6330074"/>
            <a:ext cx="10326614" cy="363774"/>
          </a:xfrm>
        </p:spPr>
        <p:txBody>
          <a:bodyPr wrap="none">
            <a:noAutofit/>
          </a:bodyPr>
          <a:lstStyle>
            <a:lvl1pPr>
              <a:buNone/>
              <a:defRPr sz="1800">
                <a:solidFill>
                  <a:schemeClr val="bg1">
                    <a:lumMod val="50000"/>
                  </a:schemeClr>
                </a:solidFill>
              </a:defRPr>
            </a:lvl1pPr>
          </a:lstStyle>
          <a:p>
            <a:pPr lvl="0"/>
            <a:r>
              <a:rPr lang="et-EE" dirty="0"/>
              <a:t>Keskkonnaministri külaskäik Geoloogiateenistusse                                                                               Rakveres, 2.09.2020</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suslaid kolme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endParaRPr lang="et-EE" dirty="0"/>
          </a:p>
        </p:txBody>
      </p:sp>
      <p:sp>
        <p:nvSpPr>
          <p:cNvPr id="9" name="Slide Number Placeholder 4"/>
          <p:cNvSpPr>
            <a:spLocks noGrp="1"/>
          </p:cNvSpPr>
          <p:nvPr>
            <p:ph type="sldNum" sz="quarter" idx="12"/>
          </p:nvPr>
        </p:nvSpPr>
        <p:spPr>
          <a:xfrm>
            <a:off x="11332740" y="6330077"/>
            <a:ext cx="603292" cy="363773"/>
          </a:xfrm>
        </p:spPr>
        <p:txBody>
          <a:bodyPr/>
          <a:lstStyle/>
          <a:p>
            <a:fld id="{225A551D-654A-4A19-8D78-C05E5488DAD8}" type="slidenum">
              <a:rPr lang="et-EE" smtClean="0"/>
              <a:pPr/>
              <a:t>‹#›</a:t>
            </a:fld>
            <a:endParaRPr lang="et-EE"/>
          </a:p>
        </p:txBody>
      </p:sp>
      <p:sp>
        <p:nvSpPr>
          <p:cNvPr id="13" name="Content Placeholder 2"/>
          <p:cNvSpPr>
            <a:spLocks noGrp="1"/>
          </p:cNvSpPr>
          <p:nvPr>
            <p:ph sz="half" idx="15" hasCustomPrompt="1"/>
          </p:nvPr>
        </p:nvSpPr>
        <p:spPr>
          <a:xfrm>
            <a:off x="4322912" y="1581745"/>
            <a:ext cx="3524325"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14" name="Content Placeholder 2"/>
          <p:cNvSpPr>
            <a:spLocks noGrp="1"/>
          </p:cNvSpPr>
          <p:nvPr>
            <p:ph sz="half" idx="16" hasCustomPrompt="1"/>
          </p:nvPr>
        </p:nvSpPr>
        <p:spPr>
          <a:xfrm>
            <a:off x="8020374" y="1594275"/>
            <a:ext cx="3524325"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p:txBody>
      </p:sp>
      <p:sp>
        <p:nvSpPr>
          <p:cNvPr id="16" name="Content Placeholder 2"/>
          <p:cNvSpPr>
            <a:spLocks noGrp="1"/>
          </p:cNvSpPr>
          <p:nvPr>
            <p:ph sz="half" idx="17" hasCustomPrompt="1"/>
          </p:nvPr>
        </p:nvSpPr>
        <p:spPr>
          <a:xfrm>
            <a:off x="607616" y="1591541"/>
            <a:ext cx="3524325"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8" name="TextBox 7">
            <a:extLst>
              <a:ext uri="{FF2B5EF4-FFF2-40B4-BE49-F238E27FC236}">
                <a16:creationId xmlns:a16="http://schemas.microsoft.com/office/drawing/2014/main" id="{B31D4FB3-5E61-49D6-B726-B720F68870D8}"/>
              </a:ext>
            </a:extLst>
          </p:cNvPr>
          <p:cNvSpPr txBox="1"/>
          <p:nvPr userDrawn="1"/>
        </p:nvSpPr>
        <p:spPr>
          <a:xfrm rot="-5400000">
            <a:off x="-850921" y="5116402"/>
            <a:ext cx="2256786" cy="584775"/>
          </a:xfrm>
          <a:prstGeom prst="rect">
            <a:avLst/>
          </a:prstGeom>
          <a:noFill/>
        </p:spPr>
        <p:txBody>
          <a:bodyPr wrap="square" rtlCol="0">
            <a:spAutoFit/>
          </a:bodyPr>
          <a:lstStyle/>
          <a:p>
            <a:r>
              <a:rPr lang="et-EE" sz="1600" dirty="0">
                <a:solidFill>
                  <a:schemeClr val="bg1">
                    <a:lumMod val="75000"/>
                  </a:schemeClr>
                </a:solidFill>
              </a:rPr>
              <a:t>Eesti Geoloogiateenistus</a:t>
            </a:r>
          </a:p>
        </p:txBody>
      </p:sp>
      <p:sp>
        <p:nvSpPr>
          <p:cNvPr id="10" name="Text Placeholder 18">
            <a:extLst>
              <a:ext uri="{FF2B5EF4-FFF2-40B4-BE49-F238E27FC236}">
                <a16:creationId xmlns:a16="http://schemas.microsoft.com/office/drawing/2014/main" id="{B587A5E7-2C4F-46DF-A7BB-D6F70279FCC3}"/>
              </a:ext>
            </a:extLst>
          </p:cNvPr>
          <p:cNvSpPr>
            <a:spLocks noGrp="1"/>
          </p:cNvSpPr>
          <p:nvPr>
            <p:ph type="body" sz="quarter" idx="14" hasCustomPrompt="1"/>
          </p:nvPr>
        </p:nvSpPr>
        <p:spPr>
          <a:xfrm>
            <a:off x="747565" y="6330074"/>
            <a:ext cx="10326614" cy="363774"/>
          </a:xfrm>
        </p:spPr>
        <p:txBody>
          <a:bodyPr wrap="none">
            <a:noAutofit/>
          </a:bodyPr>
          <a:lstStyle>
            <a:lvl1pPr>
              <a:buNone/>
              <a:defRPr sz="1800">
                <a:solidFill>
                  <a:schemeClr val="bg1">
                    <a:lumMod val="50000"/>
                  </a:schemeClr>
                </a:solidFill>
              </a:defRPr>
            </a:lvl1pPr>
          </a:lstStyle>
          <a:p>
            <a:pPr lvl="0"/>
            <a:r>
              <a:rPr lang="et-EE" dirty="0"/>
              <a:t>Keskkonnaministri külaskäik Geoloogiateenistusse                                                                               Rakveres, 2.09.2020</a:t>
            </a:r>
          </a:p>
        </p:txBody>
      </p:sp>
    </p:spTree>
    <p:extLst>
      <p:ext uri="{BB962C8B-B14F-4D97-AF65-F5344CB8AC3E}">
        <p14:creationId xmlns:p14="http://schemas.microsoft.com/office/powerpoint/2010/main" val="3258377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slai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sz="4400">
                <a:solidFill>
                  <a:srgbClr val="006EB5"/>
                </a:solidFill>
              </a:defRPr>
            </a:lvl1pPr>
          </a:lstStyle>
          <a:p>
            <a:r>
              <a:rPr lang="en-US" dirty="0" err="1"/>
              <a:t>Pealkirjad</a:t>
            </a:r>
            <a:r>
              <a:rPr lang="en-US" dirty="0"/>
              <a:t> on 48pt</a:t>
            </a:r>
          </a:p>
        </p:txBody>
      </p:sp>
      <p:sp>
        <p:nvSpPr>
          <p:cNvPr id="9" name="Slide Number Placeholder 8"/>
          <p:cNvSpPr>
            <a:spLocks noGrp="1"/>
          </p:cNvSpPr>
          <p:nvPr>
            <p:ph type="sldNum" sz="quarter" idx="12"/>
          </p:nvPr>
        </p:nvSpPr>
        <p:spPr/>
        <p:txBody>
          <a:bodyPr/>
          <a:lstStyle/>
          <a:p>
            <a:fld id="{225A551D-654A-4A19-8D78-C05E5488DAD8}" type="slidenum">
              <a:rPr lang="et-EE" smtClean="0"/>
              <a:pPr/>
              <a:t>‹#›</a:t>
            </a:fld>
            <a:endParaRPr lang="et-EE"/>
          </a:p>
        </p:txBody>
      </p:sp>
      <p:sp>
        <p:nvSpPr>
          <p:cNvPr id="7" name="Text Placeholder 18">
            <a:extLst>
              <a:ext uri="{FF2B5EF4-FFF2-40B4-BE49-F238E27FC236}">
                <a16:creationId xmlns:a16="http://schemas.microsoft.com/office/drawing/2014/main" id="{7ECF6524-0568-48E5-BC8B-A85AB4B33510}"/>
              </a:ext>
            </a:extLst>
          </p:cNvPr>
          <p:cNvSpPr>
            <a:spLocks noGrp="1"/>
          </p:cNvSpPr>
          <p:nvPr>
            <p:ph type="body" sz="quarter" idx="14" hasCustomPrompt="1"/>
          </p:nvPr>
        </p:nvSpPr>
        <p:spPr>
          <a:xfrm>
            <a:off x="747565" y="6330074"/>
            <a:ext cx="10326614" cy="363774"/>
          </a:xfrm>
        </p:spPr>
        <p:txBody>
          <a:bodyPr wrap="none">
            <a:noAutofit/>
          </a:bodyPr>
          <a:lstStyle>
            <a:lvl1pPr marL="455611" marR="0" indent="-455611" algn="l" defTabSz="1214963" rtl="0" eaLnBrk="1" fontAlgn="auto" latinLnBrk="0" hangingPunct="1">
              <a:lnSpc>
                <a:spcPct val="100000"/>
              </a:lnSpc>
              <a:spcBef>
                <a:spcPct val="20000"/>
              </a:spcBef>
              <a:spcAft>
                <a:spcPts val="0"/>
              </a:spcAft>
              <a:buClr>
                <a:srgbClr val="0064B9"/>
              </a:buClr>
              <a:buSzTx/>
              <a:buFont typeface="Arial" pitchFamily="34" charset="0"/>
              <a:buNone/>
              <a:tabLst/>
              <a:defRPr sz="1800">
                <a:solidFill>
                  <a:schemeClr val="bg1">
                    <a:lumMod val="50000"/>
                  </a:schemeClr>
                </a:solidFill>
              </a:defRPr>
            </a:lvl1pPr>
          </a:lstStyle>
          <a:p>
            <a:pPr marL="455611" marR="0" lvl="0" indent="-455611" algn="l" defTabSz="1214963" rtl="0" eaLnBrk="1" fontAlgn="auto" latinLnBrk="0" hangingPunct="1">
              <a:lnSpc>
                <a:spcPct val="100000"/>
              </a:lnSpc>
              <a:spcBef>
                <a:spcPct val="20000"/>
              </a:spcBef>
              <a:spcAft>
                <a:spcPts val="0"/>
              </a:spcAft>
              <a:buClr>
                <a:srgbClr val="0064B9"/>
              </a:buClr>
              <a:buSzTx/>
              <a:buFont typeface="Arial" pitchFamily="34" charset="0"/>
              <a:buNone/>
              <a:tabLst/>
              <a:defRPr/>
            </a:pPr>
            <a:r>
              <a:rPr lang="et-EE" dirty="0"/>
              <a:t>Virtuaalkonverents ‘Virumaa maapõuepäev 2020’</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 slaid 2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p>
        </p:txBody>
      </p:sp>
      <p:sp>
        <p:nvSpPr>
          <p:cNvPr id="3" name="Text Placeholder 2"/>
          <p:cNvSpPr>
            <a:spLocks noGrp="1"/>
          </p:cNvSpPr>
          <p:nvPr>
            <p:ph type="body" idx="1" hasCustomPrompt="1"/>
          </p:nvPr>
        </p:nvSpPr>
        <p:spPr>
          <a:xfrm>
            <a:off x="607616" y="1529428"/>
            <a:ext cx="5369382" cy="637393"/>
          </a:xfrm>
        </p:spPr>
        <p:txBody>
          <a:bodyPr anchor="b">
            <a:noAutofit/>
          </a:bodyPr>
          <a:lstStyle>
            <a:lvl1pPr marL="0" indent="0">
              <a:buNone/>
              <a:defRPr sz="3600" b="1" i="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a:t>Rõhutamiseks kasuta </a:t>
            </a:r>
            <a:r>
              <a:rPr lang="et-EE" dirty="0" err="1"/>
              <a:t>Boldi</a:t>
            </a:r>
            <a:endParaRPr lang="en-US" dirty="0"/>
          </a:p>
        </p:txBody>
      </p:sp>
      <p:sp>
        <p:nvSpPr>
          <p:cNvPr id="4" name="Content Placeholder 3"/>
          <p:cNvSpPr>
            <a:spLocks noGrp="1"/>
          </p:cNvSpPr>
          <p:nvPr>
            <p:ph sz="half" idx="2" hasCustomPrompt="1"/>
          </p:nvPr>
        </p:nvSpPr>
        <p:spPr>
          <a:xfrm>
            <a:off x="0" y="2166820"/>
            <a:ext cx="6012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5" name="Text Placeholder 4"/>
          <p:cNvSpPr>
            <a:spLocks noGrp="1"/>
          </p:cNvSpPr>
          <p:nvPr>
            <p:ph type="body" sz="quarter" idx="3" hasCustomPrompt="1"/>
          </p:nvPr>
        </p:nvSpPr>
        <p:spPr>
          <a:xfrm>
            <a:off x="6173209" y="1529428"/>
            <a:ext cx="5371490" cy="637393"/>
          </a:xfrm>
        </p:spPr>
        <p:txBody>
          <a:bodyPr anchor="b"/>
          <a:lstStyle>
            <a:lvl1pPr marL="0" indent="0">
              <a:buNone/>
              <a:defRPr sz="3200" b="1"/>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a:t>Rõhutamiseks kasuta </a:t>
            </a:r>
            <a:r>
              <a:rPr lang="et-EE" dirty="0" err="1"/>
              <a:t>Boldi</a:t>
            </a:r>
            <a:endParaRPr lang="en-US" dirty="0"/>
          </a:p>
        </p:txBody>
      </p:sp>
      <p:sp>
        <p:nvSpPr>
          <p:cNvPr id="6" name="Content Placeholder 5"/>
          <p:cNvSpPr>
            <a:spLocks noGrp="1"/>
          </p:cNvSpPr>
          <p:nvPr>
            <p:ph sz="quarter" idx="4" hasCustomPrompt="1"/>
          </p:nvPr>
        </p:nvSpPr>
        <p:spPr>
          <a:xfrm>
            <a:off x="6173208" y="2191849"/>
            <a:ext cx="5976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9" name="Slide Number Placeholder 8"/>
          <p:cNvSpPr>
            <a:spLocks noGrp="1"/>
          </p:cNvSpPr>
          <p:nvPr>
            <p:ph type="sldNum" sz="quarter" idx="12"/>
          </p:nvPr>
        </p:nvSpPr>
        <p:spPr/>
        <p:txBody>
          <a:bodyPr/>
          <a:lstStyle/>
          <a:p>
            <a:fld id="{225A551D-654A-4A19-8D78-C05E5488DAD8}" type="slidenum">
              <a:rPr lang="et-EE" smtClean="0"/>
              <a:pPr/>
              <a:t>‹#›</a:t>
            </a:fld>
            <a:endParaRPr lang="et-EE"/>
          </a:p>
        </p:txBody>
      </p:sp>
      <p:sp>
        <p:nvSpPr>
          <p:cNvPr id="10" name="TextBox 9">
            <a:extLst>
              <a:ext uri="{FF2B5EF4-FFF2-40B4-BE49-F238E27FC236}">
                <a16:creationId xmlns:a16="http://schemas.microsoft.com/office/drawing/2014/main" id="{6ECDC874-14F8-40BF-A3DC-FEB2ACEE907D}"/>
              </a:ext>
            </a:extLst>
          </p:cNvPr>
          <p:cNvSpPr txBox="1"/>
          <p:nvPr userDrawn="1"/>
        </p:nvSpPr>
        <p:spPr>
          <a:xfrm rot="-5400000">
            <a:off x="-884884" y="5334579"/>
            <a:ext cx="2256786" cy="584775"/>
          </a:xfrm>
          <a:prstGeom prst="rect">
            <a:avLst/>
          </a:prstGeom>
          <a:noFill/>
        </p:spPr>
        <p:txBody>
          <a:bodyPr wrap="square" rtlCol="0">
            <a:spAutoFit/>
          </a:bodyPr>
          <a:lstStyle/>
          <a:p>
            <a:r>
              <a:rPr lang="et-EE" sz="1600" dirty="0">
                <a:solidFill>
                  <a:schemeClr val="bg1">
                    <a:lumMod val="75000"/>
                  </a:schemeClr>
                </a:solidFill>
              </a:rPr>
              <a:t>Eesti Geoloogiateenistus</a:t>
            </a:r>
          </a:p>
        </p:txBody>
      </p:sp>
      <p:sp>
        <p:nvSpPr>
          <p:cNvPr id="12" name="Text Placeholder 18">
            <a:extLst>
              <a:ext uri="{FF2B5EF4-FFF2-40B4-BE49-F238E27FC236}">
                <a16:creationId xmlns:a16="http://schemas.microsoft.com/office/drawing/2014/main" id="{AFBCC8EC-E9A9-4359-B82C-0A2E6296948C}"/>
              </a:ext>
            </a:extLst>
          </p:cNvPr>
          <p:cNvSpPr>
            <a:spLocks noGrp="1"/>
          </p:cNvSpPr>
          <p:nvPr>
            <p:ph type="body" sz="quarter" idx="14" hasCustomPrompt="1"/>
          </p:nvPr>
        </p:nvSpPr>
        <p:spPr>
          <a:xfrm>
            <a:off x="747565" y="6330074"/>
            <a:ext cx="10326614" cy="363774"/>
          </a:xfrm>
        </p:spPr>
        <p:txBody>
          <a:bodyPr wrap="none">
            <a:noAutofit/>
          </a:bodyPr>
          <a:lstStyle>
            <a:lvl1pPr>
              <a:buNone/>
              <a:defRPr sz="1800">
                <a:solidFill>
                  <a:schemeClr val="bg1">
                    <a:lumMod val="50000"/>
                  </a:schemeClr>
                </a:solidFill>
              </a:defRPr>
            </a:lvl1pPr>
          </a:lstStyle>
          <a:p>
            <a:pPr lvl="0"/>
            <a:r>
              <a:rPr lang="et-EE" dirty="0"/>
              <a:t>Keskkonnaministri külaskäik Geoloogiateenistusse                                                                               Rakveres, 2.09.2020</a:t>
            </a:r>
          </a:p>
        </p:txBody>
      </p:sp>
    </p:spTree>
    <p:extLst>
      <p:ext uri="{BB962C8B-B14F-4D97-AF65-F5344CB8AC3E}">
        <p14:creationId xmlns:p14="http://schemas.microsoft.com/office/powerpoint/2010/main" val="313642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617" y="273623"/>
            <a:ext cx="10937082" cy="1138767"/>
          </a:xfrm>
          <a:prstGeom prst="rect">
            <a:avLst/>
          </a:prstGeom>
        </p:spPr>
        <p:txBody>
          <a:bodyPr vert="horz" lIns="121496" tIns="60748" rIns="121496" bIns="60748" rtlCol="0" anchor="ctr">
            <a:normAutofit/>
          </a:bodyPr>
          <a:lstStyle/>
          <a:p>
            <a:r>
              <a:rPr lang="et-EE" dirty="0"/>
              <a:t>Klõpsake pealkirja laadiredigeerimiseks</a:t>
            </a:r>
          </a:p>
        </p:txBody>
      </p:sp>
      <p:sp>
        <p:nvSpPr>
          <p:cNvPr id="3" name="Text Placeholder 2"/>
          <p:cNvSpPr>
            <a:spLocks noGrp="1"/>
          </p:cNvSpPr>
          <p:nvPr>
            <p:ph type="body" idx="1"/>
          </p:nvPr>
        </p:nvSpPr>
        <p:spPr>
          <a:xfrm>
            <a:off x="607617" y="1594275"/>
            <a:ext cx="10937082" cy="4414313"/>
          </a:xfrm>
          <a:prstGeom prst="rect">
            <a:avLst/>
          </a:prstGeom>
        </p:spPr>
        <p:txBody>
          <a:bodyPr vert="horz" lIns="121496" tIns="60748" rIns="121496" bIns="60748" rtlCol="0">
            <a:normAutofit/>
          </a:bodyPr>
          <a:lstStyle/>
          <a:p>
            <a:pPr lvl="0"/>
            <a:r>
              <a:rPr lang="et-EE" dirty="0"/>
              <a:t>Klõpsake juhteksemplari tekstilaadide redigeerimiseks</a:t>
            </a:r>
          </a:p>
          <a:p>
            <a:pPr lvl="1"/>
            <a:r>
              <a:rPr lang="et-EE" dirty="0"/>
              <a:t>Teine tase</a:t>
            </a:r>
          </a:p>
          <a:p>
            <a:pPr lvl="2"/>
            <a:r>
              <a:rPr lang="et-EE" dirty="0"/>
              <a:t>Kolmas tase</a:t>
            </a:r>
          </a:p>
          <a:p>
            <a:pPr lvl="3"/>
            <a:r>
              <a:rPr lang="et-EE" dirty="0"/>
              <a:t>Neljas tase</a:t>
            </a:r>
          </a:p>
          <a:p>
            <a:pPr lvl="4"/>
            <a:r>
              <a:rPr lang="et-EE" dirty="0"/>
              <a:t>Viies tase</a:t>
            </a:r>
          </a:p>
        </p:txBody>
      </p:sp>
      <p:sp>
        <p:nvSpPr>
          <p:cNvPr id="5" name="Footer Placeholder 4"/>
          <p:cNvSpPr>
            <a:spLocks noGrp="1"/>
          </p:cNvSpPr>
          <p:nvPr>
            <p:ph type="ftr" sz="quarter" idx="3"/>
          </p:nvPr>
        </p:nvSpPr>
        <p:spPr>
          <a:xfrm>
            <a:off x="1539652" y="6332811"/>
            <a:ext cx="9433048" cy="363773"/>
          </a:xfrm>
          <a:prstGeom prst="rect">
            <a:avLst/>
          </a:prstGeom>
        </p:spPr>
        <p:txBody>
          <a:bodyPr vert="horz" lIns="121496" tIns="60748" rIns="121496" bIns="60748" rtlCol="0" anchor="ctr"/>
          <a:lstStyle>
            <a:lvl1pPr algn="l">
              <a:defRPr sz="1600">
                <a:solidFill>
                  <a:schemeClr val="tx1">
                    <a:tint val="75000"/>
                  </a:schemeClr>
                </a:solidFill>
                <a:latin typeface="Arial Narrow" pitchFamily="34" charset="0"/>
              </a:defRPr>
            </a:lvl1pPr>
          </a:lstStyle>
          <a:p>
            <a:r>
              <a:rPr lang="et-EE" dirty="0"/>
              <a:t>Keskkonnaministri külaskäik Geoloogiateenistusse                                                                                     Rakveres, 2.09.2020</a:t>
            </a:r>
          </a:p>
          <a:p>
            <a:endParaRPr lang="et-EE" dirty="0"/>
          </a:p>
        </p:txBody>
      </p:sp>
      <p:sp>
        <p:nvSpPr>
          <p:cNvPr id="6" name="Slide Number Placeholder 5"/>
          <p:cNvSpPr>
            <a:spLocks noGrp="1"/>
          </p:cNvSpPr>
          <p:nvPr>
            <p:ph type="sldNum" sz="quarter" idx="4"/>
          </p:nvPr>
        </p:nvSpPr>
        <p:spPr>
          <a:xfrm>
            <a:off x="11260732" y="6332811"/>
            <a:ext cx="648072" cy="363773"/>
          </a:xfrm>
          <a:prstGeom prst="rect">
            <a:avLst/>
          </a:prstGeom>
        </p:spPr>
        <p:txBody>
          <a:bodyPr vert="horz" lIns="121496" tIns="60748" rIns="121496" bIns="60748" rtlCol="0" anchor="ctr"/>
          <a:lstStyle>
            <a:lvl1pPr algn="r">
              <a:defRPr sz="1600">
                <a:solidFill>
                  <a:schemeClr val="tx1">
                    <a:tint val="75000"/>
                  </a:schemeClr>
                </a:solidFill>
              </a:defRPr>
            </a:lvl1pPr>
          </a:lstStyle>
          <a:p>
            <a:pPr algn="l"/>
            <a:fld id="{225A551D-654A-4A19-8D78-C05E5488DAD8}" type="slidenum">
              <a:rPr lang="et-EE" smtClean="0"/>
              <a:pPr algn="l"/>
              <a:t>‹#›</a:t>
            </a:fld>
            <a:endParaRPr lang="et-E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57" r:id="rId4"/>
    <p:sldLayoutId id="2147483654" r:id="rId5"/>
    <p:sldLayoutId id="2147483652" r:id="rId6"/>
    <p:sldLayoutId id="2147483667" r:id="rId7"/>
    <p:sldLayoutId id="2147483653" r:id="rId8"/>
    <p:sldLayoutId id="2147483675" r:id="rId9"/>
    <p:sldLayoutId id="2147483674" r:id="rId10"/>
    <p:sldLayoutId id="2147483655" r:id="rId11"/>
    <p:sldLayoutId id="2147483656" r:id="rId12"/>
    <p:sldLayoutId id="2147483681" r:id="rId13"/>
    <p:sldLayoutId id="2147483682" r:id="rId14"/>
    <p:sldLayoutId id="2147483685" r:id="rId15"/>
    <p:sldLayoutId id="2147483686" r:id="rId16"/>
    <p:sldLayoutId id="2147483687" r:id="rId17"/>
    <p:sldLayoutId id="2147483688" r:id="rId18"/>
  </p:sldLayoutIdLst>
  <p:txStyles>
    <p:titleStyle>
      <a:lvl1pPr algn="l" defTabSz="1214963" rtl="0" eaLnBrk="1" latinLnBrk="0" hangingPunct="1">
        <a:spcBef>
          <a:spcPct val="0"/>
        </a:spcBef>
        <a:buNone/>
        <a:defRPr sz="5800" kern="1200">
          <a:solidFill>
            <a:srgbClr val="006EB5"/>
          </a:solidFill>
          <a:latin typeface="Arial Narrow" pitchFamily="34" charset="0"/>
          <a:ea typeface="+mj-ea"/>
          <a:cs typeface="+mj-cs"/>
        </a:defRPr>
      </a:lvl1pPr>
    </p:titleStyle>
    <p:bodyStyle>
      <a:lvl1pPr marL="455611" indent="-455611" algn="l" defTabSz="1214963" rtl="0" eaLnBrk="1" latinLnBrk="0" hangingPunct="1">
        <a:spcBef>
          <a:spcPct val="20000"/>
        </a:spcBef>
        <a:buClr>
          <a:srgbClr val="0064B9"/>
        </a:buClr>
        <a:buFont typeface="Arial" pitchFamily="34" charset="0"/>
        <a:buChar char="•"/>
        <a:defRPr sz="4300" kern="1200">
          <a:solidFill>
            <a:schemeClr val="tx1"/>
          </a:solidFill>
          <a:latin typeface="Arial Narrow" pitchFamily="34" charset="0"/>
          <a:ea typeface="+mn-ea"/>
          <a:cs typeface="+mn-cs"/>
        </a:defRPr>
      </a:lvl1pPr>
      <a:lvl2pPr marL="987158" indent="-379676" algn="l" defTabSz="1214963" rtl="0" eaLnBrk="1" latinLnBrk="0" hangingPunct="1">
        <a:spcBef>
          <a:spcPct val="20000"/>
        </a:spcBef>
        <a:buClr>
          <a:srgbClr val="0064B9"/>
        </a:buClr>
        <a:buFont typeface="Arial" pitchFamily="34" charset="0"/>
        <a:buChar char="–"/>
        <a:defRPr sz="3700" kern="1200">
          <a:solidFill>
            <a:schemeClr val="tx1"/>
          </a:solidFill>
          <a:latin typeface="Arial Narrow" pitchFamily="34" charset="0"/>
          <a:ea typeface="+mn-ea"/>
          <a:cs typeface="+mn-cs"/>
        </a:defRPr>
      </a:lvl2pPr>
      <a:lvl3pPr marL="1518704" indent="-303741" algn="l" defTabSz="1214963" rtl="0" eaLnBrk="1" latinLnBrk="0" hangingPunct="1">
        <a:spcBef>
          <a:spcPct val="20000"/>
        </a:spcBef>
        <a:buClr>
          <a:srgbClr val="0064B9"/>
        </a:buClr>
        <a:buFont typeface="Arial" pitchFamily="34" charset="0"/>
        <a:buChar char="•"/>
        <a:defRPr sz="3200" kern="1200">
          <a:solidFill>
            <a:schemeClr val="tx1"/>
          </a:solidFill>
          <a:latin typeface="Arial Narrow" pitchFamily="34" charset="0"/>
          <a:ea typeface="+mn-ea"/>
          <a:cs typeface="+mn-cs"/>
        </a:defRPr>
      </a:lvl3pPr>
      <a:lvl4pPr marL="2126186" indent="-303741" algn="l" defTabSz="1214963" rtl="0" eaLnBrk="1" latinLnBrk="0" hangingPunct="1">
        <a:spcBef>
          <a:spcPct val="20000"/>
        </a:spcBef>
        <a:buClr>
          <a:srgbClr val="0064B9"/>
        </a:buClr>
        <a:buFont typeface="Arial" pitchFamily="34" charset="0"/>
        <a:buChar char="–"/>
        <a:defRPr sz="2700" kern="1200">
          <a:solidFill>
            <a:schemeClr val="tx1"/>
          </a:solidFill>
          <a:latin typeface="Arial Narrow" pitchFamily="34" charset="0"/>
          <a:ea typeface="+mn-ea"/>
          <a:cs typeface="+mn-cs"/>
        </a:defRPr>
      </a:lvl4pPr>
      <a:lvl5pPr marL="2733667" indent="-303741" algn="l" defTabSz="1214963" rtl="0" eaLnBrk="1" latinLnBrk="0" hangingPunct="1">
        <a:spcBef>
          <a:spcPct val="20000"/>
        </a:spcBef>
        <a:buClr>
          <a:srgbClr val="0064B9"/>
        </a:buClr>
        <a:buFont typeface="Arial" pitchFamily="34" charset="0"/>
        <a:buChar char="»"/>
        <a:defRPr sz="2700" kern="1200">
          <a:solidFill>
            <a:schemeClr val="tx1"/>
          </a:solidFill>
          <a:latin typeface="Arial Narrow" pitchFamily="34" charset="0"/>
          <a:ea typeface="+mn-ea"/>
          <a:cs typeface="+mn-cs"/>
        </a:defRPr>
      </a:lvl5pPr>
      <a:lvl6pPr marL="3341149"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48631"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56112"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3594"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t-EE"/>
      </a:defPPr>
      <a:lvl1pPr marL="0" algn="l" defTabSz="1214963" rtl="0" eaLnBrk="1" latinLnBrk="0" hangingPunct="1">
        <a:defRPr sz="2400" kern="1200">
          <a:solidFill>
            <a:schemeClr val="tx1"/>
          </a:solidFill>
          <a:latin typeface="+mn-lt"/>
          <a:ea typeface="+mn-ea"/>
          <a:cs typeface="+mn-cs"/>
        </a:defRPr>
      </a:lvl1pPr>
      <a:lvl2pPr marL="607482" algn="l" defTabSz="1214963" rtl="0" eaLnBrk="1" latinLnBrk="0" hangingPunct="1">
        <a:defRPr sz="2400" kern="1200">
          <a:solidFill>
            <a:schemeClr val="tx1"/>
          </a:solidFill>
          <a:latin typeface="+mn-lt"/>
          <a:ea typeface="+mn-ea"/>
          <a:cs typeface="+mn-cs"/>
        </a:defRPr>
      </a:lvl2pPr>
      <a:lvl3pPr marL="1214963" algn="l" defTabSz="1214963" rtl="0" eaLnBrk="1" latinLnBrk="0" hangingPunct="1">
        <a:defRPr sz="2400" kern="1200">
          <a:solidFill>
            <a:schemeClr val="tx1"/>
          </a:solidFill>
          <a:latin typeface="+mn-lt"/>
          <a:ea typeface="+mn-ea"/>
          <a:cs typeface="+mn-cs"/>
        </a:defRPr>
      </a:lvl3pPr>
      <a:lvl4pPr marL="1822445" algn="l" defTabSz="1214963" rtl="0" eaLnBrk="1" latinLnBrk="0" hangingPunct="1">
        <a:defRPr sz="2400" kern="1200">
          <a:solidFill>
            <a:schemeClr val="tx1"/>
          </a:solidFill>
          <a:latin typeface="+mn-lt"/>
          <a:ea typeface="+mn-ea"/>
          <a:cs typeface="+mn-cs"/>
        </a:defRPr>
      </a:lvl4pPr>
      <a:lvl5pPr marL="2429927" algn="l" defTabSz="1214963" rtl="0" eaLnBrk="1" latinLnBrk="0" hangingPunct="1">
        <a:defRPr sz="2400" kern="1200">
          <a:solidFill>
            <a:schemeClr val="tx1"/>
          </a:solidFill>
          <a:latin typeface="+mn-lt"/>
          <a:ea typeface="+mn-ea"/>
          <a:cs typeface="+mn-cs"/>
        </a:defRPr>
      </a:lvl5pPr>
      <a:lvl6pPr marL="3037408" algn="l" defTabSz="1214963" rtl="0" eaLnBrk="1" latinLnBrk="0" hangingPunct="1">
        <a:defRPr sz="2400" kern="1200">
          <a:solidFill>
            <a:schemeClr val="tx1"/>
          </a:solidFill>
          <a:latin typeface="+mn-lt"/>
          <a:ea typeface="+mn-ea"/>
          <a:cs typeface="+mn-cs"/>
        </a:defRPr>
      </a:lvl6pPr>
      <a:lvl7pPr marL="3644890" algn="l" defTabSz="1214963" rtl="0" eaLnBrk="1" latinLnBrk="0" hangingPunct="1">
        <a:defRPr sz="2400" kern="1200">
          <a:solidFill>
            <a:schemeClr val="tx1"/>
          </a:solidFill>
          <a:latin typeface="+mn-lt"/>
          <a:ea typeface="+mn-ea"/>
          <a:cs typeface="+mn-cs"/>
        </a:defRPr>
      </a:lvl7pPr>
      <a:lvl8pPr marL="4252371" algn="l" defTabSz="1214963" rtl="0" eaLnBrk="1" latinLnBrk="0" hangingPunct="1">
        <a:defRPr sz="2400" kern="1200">
          <a:solidFill>
            <a:schemeClr val="tx1"/>
          </a:solidFill>
          <a:latin typeface="+mn-lt"/>
          <a:ea typeface="+mn-ea"/>
          <a:cs typeface="+mn-cs"/>
        </a:defRPr>
      </a:lvl8pPr>
      <a:lvl9pPr marL="4859853" algn="l" defTabSz="121496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18.tif"/><Relationship Id="rId7"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chart" Target="../charts/char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39.jpe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4.jpeg"/><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hyperlink" Target="GoF22_pockmark.mp4" TargetMode="External"/><Relationship Id="rId1" Type="http://schemas.openxmlformats.org/officeDocument/2006/relationships/slideLayout" Target="../slideLayouts/slideLayout13.xml"/><Relationship Id="rId4" Type="http://schemas.openxmlformats.org/officeDocument/2006/relationships/hyperlink" Target="mailto:sten.suuroja@egt.ee"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wmf"/></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7524" y="3323699"/>
            <a:ext cx="10801200" cy="1244729"/>
          </a:xfrm>
        </p:spPr>
        <p:txBody>
          <a:bodyPr/>
          <a:lstStyle/>
          <a:p>
            <a:r>
              <a:rPr lang="et-EE" sz="5400" b="1" dirty="0"/>
              <a:t>Läänemeri ja m</a:t>
            </a:r>
            <a:r>
              <a:rPr lang="en-US" sz="5400" b="1" dirty="0" err="1"/>
              <a:t>eregeoloogia</a:t>
            </a:r>
            <a:endParaRPr lang="en-GB" sz="5400" b="1" dirty="0"/>
          </a:p>
        </p:txBody>
      </p:sp>
      <p:pic>
        <p:nvPicPr>
          <p:cNvPr id="3" name="Pilt 2">
            <a:extLst>
              <a:ext uri="{FF2B5EF4-FFF2-40B4-BE49-F238E27FC236}">
                <a16:creationId xmlns:a16="http://schemas.microsoft.com/office/drawing/2014/main" id="{994A59DD-67A9-4196-A72D-D8F396AC55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534" y="319958"/>
            <a:ext cx="3111823" cy="1244729"/>
          </a:xfrm>
          <a:prstGeom prst="rect">
            <a:avLst/>
          </a:prstGeom>
        </p:spPr>
      </p:pic>
      <p:sp>
        <p:nvSpPr>
          <p:cNvPr id="5" name="Text Placeholder 5">
            <a:extLst>
              <a:ext uri="{FF2B5EF4-FFF2-40B4-BE49-F238E27FC236}">
                <a16:creationId xmlns:a16="http://schemas.microsoft.com/office/drawing/2014/main" id="{6E2BAA60-980D-49BA-BE88-A9F61AB7FF0A}"/>
              </a:ext>
            </a:extLst>
          </p:cNvPr>
          <p:cNvSpPr txBox="1">
            <a:spLocks/>
          </p:cNvSpPr>
          <p:nvPr/>
        </p:nvSpPr>
        <p:spPr>
          <a:xfrm>
            <a:off x="531540" y="5072670"/>
            <a:ext cx="6984776" cy="431800"/>
          </a:xfrm>
          <a:prstGeom prst="rect">
            <a:avLst/>
          </a:prstGeom>
        </p:spPr>
        <p:txBody>
          <a:bodyPr vert="horz" wrap="none" lIns="121496" tIns="60748" rIns="121496" bIns="60748" rtlCol="0">
            <a:noAutofit/>
          </a:bodyPr>
          <a:lstStyle>
            <a:lvl1pPr marL="455611" indent="-455611" algn="l" defTabSz="1214963" rtl="0" eaLnBrk="1" latinLnBrk="0" hangingPunct="1">
              <a:spcBef>
                <a:spcPct val="20000"/>
              </a:spcBef>
              <a:buClr>
                <a:srgbClr val="0064B9"/>
              </a:buClr>
              <a:buFont typeface="Arial" pitchFamily="34" charset="0"/>
              <a:buNone/>
              <a:defRPr sz="2400" kern="1200" baseline="0">
                <a:solidFill>
                  <a:schemeClr val="bg1"/>
                </a:solidFill>
                <a:latin typeface="Arial Narrow" pitchFamily="34" charset="0"/>
                <a:ea typeface="+mn-ea"/>
                <a:cs typeface="+mn-cs"/>
              </a:defRPr>
            </a:lvl1pPr>
            <a:lvl2pPr marL="987158" indent="-379676" algn="l" defTabSz="1214963" rtl="0" eaLnBrk="1" latinLnBrk="0" hangingPunct="1">
              <a:spcBef>
                <a:spcPct val="20000"/>
              </a:spcBef>
              <a:buClr>
                <a:srgbClr val="0064B9"/>
              </a:buClr>
              <a:buFont typeface="Arial" pitchFamily="34" charset="0"/>
              <a:buNone/>
              <a:defRPr sz="3700" kern="1200">
                <a:solidFill>
                  <a:schemeClr val="tx1"/>
                </a:solidFill>
                <a:latin typeface="Arial Narrow" pitchFamily="34" charset="0"/>
                <a:ea typeface="+mn-ea"/>
                <a:cs typeface="+mn-cs"/>
              </a:defRPr>
            </a:lvl2pPr>
            <a:lvl3pPr marL="1518704" indent="-303741" algn="l" defTabSz="1214963" rtl="0" eaLnBrk="1" latinLnBrk="0" hangingPunct="1">
              <a:spcBef>
                <a:spcPct val="20000"/>
              </a:spcBef>
              <a:buClr>
                <a:srgbClr val="0064B9"/>
              </a:buClr>
              <a:buFont typeface="Arial" pitchFamily="34" charset="0"/>
              <a:buNone/>
              <a:defRPr sz="3200" kern="1200">
                <a:solidFill>
                  <a:schemeClr val="tx1"/>
                </a:solidFill>
                <a:latin typeface="Arial Narrow" pitchFamily="34" charset="0"/>
                <a:ea typeface="+mn-ea"/>
                <a:cs typeface="+mn-cs"/>
              </a:defRPr>
            </a:lvl3pPr>
            <a:lvl4pPr marL="2126186" indent="-303741" algn="l" defTabSz="1214963" rtl="0" eaLnBrk="1" latinLnBrk="0" hangingPunct="1">
              <a:spcBef>
                <a:spcPct val="20000"/>
              </a:spcBef>
              <a:buClr>
                <a:srgbClr val="0064B9"/>
              </a:buClr>
              <a:buFont typeface="Arial" pitchFamily="34" charset="0"/>
              <a:buNone/>
              <a:defRPr sz="2700" kern="1200">
                <a:solidFill>
                  <a:schemeClr val="tx1"/>
                </a:solidFill>
                <a:latin typeface="Arial Narrow" pitchFamily="34" charset="0"/>
                <a:ea typeface="+mn-ea"/>
                <a:cs typeface="+mn-cs"/>
              </a:defRPr>
            </a:lvl4pPr>
            <a:lvl5pPr marL="2733667" indent="-303741" algn="l" defTabSz="1214963" rtl="0" eaLnBrk="1" latinLnBrk="0" hangingPunct="1">
              <a:spcBef>
                <a:spcPct val="20000"/>
              </a:spcBef>
              <a:buClr>
                <a:srgbClr val="0064B9"/>
              </a:buClr>
              <a:buFont typeface="Arial" pitchFamily="34" charset="0"/>
              <a:buNone/>
              <a:defRPr sz="2700" kern="1200">
                <a:solidFill>
                  <a:schemeClr val="tx1"/>
                </a:solidFill>
                <a:latin typeface="Arial Narrow" pitchFamily="34" charset="0"/>
                <a:ea typeface="+mn-ea"/>
                <a:cs typeface="+mn-cs"/>
              </a:defRPr>
            </a:lvl5pPr>
            <a:lvl6pPr marL="3341149"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48631"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56112"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3594"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t-EE" dirty="0">
                <a:ea typeface="+mj-ea"/>
                <a:cs typeface="+mj-cs"/>
              </a:rPr>
              <a:t>Martin Liira</a:t>
            </a:r>
            <a:endParaRPr lang="et-EE" dirty="0"/>
          </a:p>
        </p:txBody>
      </p:sp>
      <p:sp>
        <p:nvSpPr>
          <p:cNvPr id="6" name="Text Placeholder 6">
            <a:extLst>
              <a:ext uri="{FF2B5EF4-FFF2-40B4-BE49-F238E27FC236}">
                <a16:creationId xmlns:a16="http://schemas.microsoft.com/office/drawing/2014/main" id="{7D116213-2804-4B6F-A448-E9D702471623}"/>
              </a:ext>
            </a:extLst>
          </p:cNvPr>
          <p:cNvSpPr>
            <a:spLocks noGrp="1"/>
          </p:cNvSpPr>
          <p:nvPr>
            <p:ph type="body" sz="quarter" idx="14"/>
          </p:nvPr>
        </p:nvSpPr>
        <p:spPr>
          <a:xfrm>
            <a:off x="547014" y="6080596"/>
            <a:ext cx="7012420" cy="522436"/>
          </a:xfrm>
        </p:spPr>
        <p:txBody>
          <a:bodyPr/>
          <a:lstStyle/>
          <a:p>
            <a:r>
              <a:rPr lang="en-US" sz="1400" dirty="0" err="1"/>
              <a:t>Täiendkoolitus</a:t>
            </a:r>
            <a:r>
              <a:rPr lang="en-US" sz="1400" dirty="0"/>
              <a:t> </a:t>
            </a:r>
            <a:r>
              <a:rPr lang="en-US" sz="1400" dirty="0" err="1"/>
              <a:t>loodusteaduste</a:t>
            </a:r>
            <a:r>
              <a:rPr lang="en-US" sz="1400" dirty="0"/>
              <a:t> </a:t>
            </a:r>
            <a:r>
              <a:rPr lang="en-US" sz="1400" dirty="0" err="1"/>
              <a:t>õpetajatele</a:t>
            </a:r>
            <a:r>
              <a:rPr lang="fi-FI" sz="1400" dirty="0"/>
              <a:t> </a:t>
            </a:r>
            <a:r>
              <a:rPr lang="et-EE" sz="1400" dirty="0"/>
              <a:t>Tallinnas</a:t>
            </a:r>
            <a:r>
              <a:rPr lang="fi-FI" sz="1400" dirty="0"/>
              <a:t> </a:t>
            </a:r>
            <a:r>
              <a:rPr lang="et-EE" sz="1400" dirty="0"/>
              <a:t>27.02.2025</a:t>
            </a:r>
            <a:br>
              <a:rPr lang="et-EE" sz="1400" dirty="0"/>
            </a:br>
            <a:br>
              <a:rPr lang="et-EE" sz="1400" dirty="0"/>
            </a:br>
            <a:endParaRPr lang="et-EE"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n-US" sz="3587" dirty="0" err="1"/>
              <a:t>Probleem</a:t>
            </a:r>
            <a:r>
              <a:rPr lang="en-US" sz="3587" dirty="0"/>
              <a:t> – </a:t>
            </a:r>
            <a:r>
              <a:rPr lang="en-US" sz="3587" dirty="0" err="1"/>
              <a:t>eutrofeerumine</a:t>
            </a:r>
            <a:endParaRPr lang="en-US" sz="3587"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10076" y="1214685"/>
            <a:ext cx="6756682" cy="5693833"/>
          </a:xfrm>
        </p:spPr>
        <p:txBody>
          <a:bodyPr/>
          <a:lstStyle/>
          <a:p>
            <a:pPr marL="455508" indent="-455508">
              <a:buFontTx/>
              <a:buChar char="•"/>
            </a:pPr>
            <a:r>
              <a:rPr lang="et-EE" sz="2391" dirty="0"/>
              <a:t>Protsess kus toitainete (P, N) rohkus viib vetikate vohamiseni, veekvaliteedi halvenemiseni ja hapniku puuduse ehk hüpoksiani (O</a:t>
            </a:r>
            <a:r>
              <a:rPr lang="et-EE" sz="2391" baseline="-25000" dirty="0"/>
              <a:t>2</a:t>
            </a:r>
            <a:r>
              <a:rPr lang="et-EE" sz="2391" dirty="0"/>
              <a:t> &lt; 2 mg/l).</a:t>
            </a:r>
          </a:p>
          <a:p>
            <a:pPr marL="455508" indent="-455508">
              <a:buFontTx/>
              <a:buChar char="•"/>
            </a:pPr>
            <a:r>
              <a:rPr lang="et-EE" sz="2391" dirty="0"/>
              <a:t>Hüpoksia tagajärjel tekivad merepõhja lähedastesse kihtidesse n-ö surnud tsoonid.</a:t>
            </a:r>
          </a:p>
          <a:p>
            <a:pPr marL="455508" indent="-455508">
              <a:buFontTx/>
              <a:buChar char="•"/>
            </a:pPr>
            <a:r>
              <a:rPr lang="et-EE" sz="2391" dirty="0"/>
              <a:t>20. sajandi jooksul suurenes fosfori sissekanne Läänemerre peaaegu 6 korda.</a:t>
            </a:r>
          </a:p>
          <a:p>
            <a:pPr marL="455508" indent="-455508">
              <a:buFontTx/>
              <a:buChar char="•"/>
            </a:pPr>
            <a:r>
              <a:rPr lang="et-EE" sz="2391" dirty="0"/>
              <a:t>Aastatel 1990 – 2006 vähenes fosfori sissekanne valgalalt 45%, kuid veekvaliteet pole paranenud.</a:t>
            </a:r>
          </a:p>
          <a:p>
            <a:pPr marL="455508" indent="-455508">
              <a:buFontTx/>
              <a:buChar char="•"/>
            </a:pPr>
            <a:r>
              <a:rPr lang="et-EE" sz="2391" dirty="0"/>
              <a:t>Fosfor on akumuleerunud merepõhja setetesse, kust vabaneb järk-järgult tagasi vette. </a:t>
            </a:r>
          </a:p>
          <a:p>
            <a:pPr marL="455508" indent="-455508">
              <a:buFontTx/>
              <a:buChar char="•"/>
            </a:pPr>
            <a:endParaRPr lang="en-US" dirty="0"/>
          </a:p>
          <a:p>
            <a:pPr marL="455508" indent="-455508">
              <a:buFontTx/>
              <a:buChar char="•"/>
            </a:pPr>
            <a:endParaRPr lang="en-US" dirty="0"/>
          </a:p>
        </p:txBody>
      </p:sp>
      <p:sp>
        <p:nvSpPr>
          <p:cNvPr id="2" name="Slide Number Placeholder 1">
            <a:extLst>
              <a:ext uri="{FF2B5EF4-FFF2-40B4-BE49-F238E27FC236}">
                <a16:creationId xmlns:a16="http://schemas.microsoft.com/office/drawing/2014/main" id="{C989211C-F152-47A1-AE68-E5DDC9BD5E58}"/>
              </a:ext>
            </a:extLst>
          </p:cNvPr>
          <p:cNvSpPr>
            <a:spLocks noGrp="1"/>
          </p:cNvSpPr>
          <p:nvPr>
            <p:ph type="sldNum" sz="quarter" idx="4"/>
          </p:nvPr>
        </p:nvSpPr>
        <p:spPr/>
        <p:txBody>
          <a:bodyPr/>
          <a:lstStyle/>
          <a:p>
            <a:pPr>
              <a:defRPr/>
            </a:pPr>
            <a:fld id="{DADBB38E-37F0-4099-9E14-30415241E9AC}" type="slidenum">
              <a:rPr lang="en-US" smtClean="0"/>
              <a:pPr>
                <a:defRPr/>
              </a:pPr>
              <a:t>10</a:t>
            </a:fld>
            <a:endParaRPr lang="en-US" dirty="0"/>
          </a:p>
        </p:txBody>
      </p:sp>
      <p:pic>
        <p:nvPicPr>
          <p:cNvPr id="7" name="Picture 6" descr="eutrofeerumi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788" y="0"/>
            <a:ext cx="4405791" cy="6832601"/>
          </a:xfrm>
          <a:prstGeom prst="rect">
            <a:avLst/>
          </a:prstGeom>
        </p:spPr>
      </p:pic>
      <p:sp>
        <p:nvSpPr>
          <p:cNvPr id="8" name="TextBox 7"/>
          <p:cNvSpPr txBox="1"/>
          <p:nvPr/>
        </p:nvSpPr>
        <p:spPr>
          <a:xfrm rot="16200000">
            <a:off x="10945649" y="5495281"/>
            <a:ext cx="2082894" cy="305870"/>
          </a:xfrm>
          <a:prstGeom prst="rect">
            <a:avLst/>
          </a:prstGeom>
          <a:noFill/>
        </p:spPr>
        <p:txBody>
          <a:bodyPr wrap="none" rtlCol="0">
            <a:spAutoFit/>
          </a:bodyPr>
          <a:lstStyle/>
          <a:p>
            <a:r>
              <a:rPr lang="en-US" sz="1395" dirty="0">
                <a:solidFill>
                  <a:schemeClr val="bg2"/>
                </a:solidFill>
              </a:rPr>
              <a:t>Euroopa </a:t>
            </a:r>
            <a:r>
              <a:rPr lang="en-US" sz="1395" dirty="0" err="1">
                <a:solidFill>
                  <a:schemeClr val="bg2"/>
                </a:solidFill>
              </a:rPr>
              <a:t>Kosmoseagentuur</a:t>
            </a:r>
            <a:endParaRPr lang="en-US" sz="1395" dirty="0">
              <a:solidFill>
                <a:schemeClr val="bg2"/>
              </a:solidFill>
            </a:endParaRPr>
          </a:p>
        </p:txBody>
      </p:sp>
      <p:sp>
        <p:nvSpPr>
          <p:cNvPr id="5" name="TextBox 4">
            <a:extLst>
              <a:ext uri="{FF2B5EF4-FFF2-40B4-BE49-F238E27FC236}">
                <a16:creationId xmlns:a16="http://schemas.microsoft.com/office/drawing/2014/main" id="{DD82DDD5-0F57-1E83-17BC-FB5DF45B4EB0}"/>
              </a:ext>
            </a:extLst>
          </p:cNvPr>
          <p:cNvSpPr txBox="1"/>
          <p:nvPr/>
        </p:nvSpPr>
        <p:spPr>
          <a:xfrm>
            <a:off x="2734" y="6470290"/>
            <a:ext cx="1890261" cy="369332"/>
          </a:xfrm>
          <a:prstGeom prst="rect">
            <a:avLst/>
          </a:prstGeom>
          <a:noFill/>
        </p:spPr>
        <p:txBody>
          <a:bodyPr wrap="none" rtlCol="0">
            <a:spAutoFit/>
          </a:bodyPr>
          <a:lstStyle/>
          <a:p>
            <a:r>
              <a:rPr lang="et-EE" sz="1800" i="1" dirty="0"/>
              <a:t>M. Ausmeel slaidid</a:t>
            </a:r>
          </a:p>
        </p:txBody>
      </p:sp>
    </p:spTree>
    <p:extLst>
      <p:ext uri="{BB962C8B-B14F-4D97-AF65-F5344CB8AC3E}">
        <p14:creationId xmlns:p14="http://schemas.microsoft.com/office/powerpoint/2010/main" val="3806536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B77C7D9-A7F3-408A-B7CA-63F4E2D14C4A}"/>
              </a:ext>
            </a:extLst>
          </p:cNvPr>
          <p:cNvSpPr>
            <a:spLocks noGrp="1"/>
          </p:cNvSpPr>
          <p:nvPr>
            <p:ph type="title"/>
          </p:nvPr>
        </p:nvSpPr>
        <p:spPr/>
        <p:txBody>
          <a:bodyPr/>
          <a:lstStyle/>
          <a:p>
            <a:r>
              <a:rPr lang="et-EE" b="1" dirty="0">
                <a:solidFill>
                  <a:schemeClr val="accent5">
                    <a:lumMod val="75000"/>
                  </a:schemeClr>
                </a:solidFill>
              </a:rPr>
              <a:t>Hüpoksia</a:t>
            </a:r>
          </a:p>
        </p:txBody>
      </p:sp>
      <p:sp>
        <p:nvSpPr>
          <p:cNvPr id="3" name="Sisu kohatäide 2">
            <a:extLst>
              <a:ext uri="{FF2B5EF4-FFF2-40B4-BE49-F238E27FC236}">
                <a16:creationId xmlns:a16="http://schemas.microsoft.com/office/drawing/2014/main" id="{D83015AC-E2DF-4A10-9097-3D26206E69AB}"/>
              </a:ext>
            </a:extLst>
          </p:cNvPr>
          <p:cNvSpPr>
            <a:spLocks noGrp="1"/>
          </p:cNvSpPr>
          <p:nvPr>
            <p:ph idx="1"/>
          </p:nvPr>
        </p:nvSpPr>
        <p:spPr/>
        <p:txBody>
          <a:bodyPr>
            <a:normAutofit fontScale="55000" lnSpcReduction="20000"/>
          </a:bodyPr>
          <a:lstStyle/>
          <a:p>
            <a:r>
              <a:rPr lang="et-EE" dirty="0"/>
              <a:t>Põhjalähedase vee hapnikusisaldus &lt;2 mg/l</a:t>
            </a:r>
          </a:p>
          <a:p>
            <a:r>
              <a:rPr lang="et-EE" dirty="0"/>
              <a:t>Ülemaailmselt kasvav probleem</a:t>
            </a:r>
          </a:p>
          <a:p>
            <a:r>
              <a:rPr lang="et-EE" dirty="0"/>
              <a:t>Hüpoksia on levinud nähtus ka Läänemere rannikualadel, kus kõrge temperatuur suvekuudel tekitab kihistumise ning takistab vee vertikaalset segunemist. </a:t>
            </a:r>
          </a:p>
          <a:p>
            <a:r>
              <a:rPr lang="et-EE" dirty="0"/>
              <a:t>Läänemere basseini sügavates osades soodustab vertikaalne soolsusgradient veesamba kihistumist, võimaldades püsiva hüpoksia teket. </a:t>
            </a:r>
          </a:p>
          <a:p>
            <a:r>
              <a:rPr lang="et-EE" dirty="0"/>
              <a:t>Korduvad hüpoksilised sündmused halvendavad ökosüsteemi vastupidavust ja mõjutavad lämmastiku ning fosfori regenereerimiskiirust. </a:t>
            </a:r>
          </a:p>
          <a:p>
            <a:r>
              <a:rPr lang="et-EE" dirty="0"/>
              <a:t>Soolase vee sissevool </a:t>
            </a:r>
            <a:r>
              <a:rPr lang="et-EE" dirty="0" err="1"/>
              <a:t>Läänemerde</a:t>
            </a:r>
            <a:r>
              <a:rPr lang="et-EE" dirty="0"/>
              <a:t> Põhjamerest Taani väina kaudu on kriitiline kontrollifaktor, mis reguleerib hüpoksia ruumilist ulatust ja kestust.</a:t>
            </a:r>
          </a:p>
          <a:p>
            <a:endParaRPr lang="et-EE" dirty="0"/>
          </a:p>
        </p:txBody>
      </p:sp>
      <p:sp>
        <p:nvSpPr>
          <p:cNvPr id="4" name="TextBox 3">
            <a:extLst>
              <a:ext uri="{FF2B5EF4-FFF2-40B4-BE49-F238E27FC236}">
                <a16:creationId xmlns:a16="http://schemas.microsoft.com/office/drawing/2014/main" id="{5B8174A2-542A-28C9-C917-E7A6D31B689C}"/>
              </a:ext>
            </a:extLst>
          </p:cNvPr>
          <p:cNvSpPr txBox="1"/>
          <p:nvPr/>
        </p:nvSpPr>
        <p:spPr>
          <a:xfrm>
            <a:off x="2734" y="6470290"/>
            <a:ext cx="1890261" cy="369332"/>
          </a:xfrm>
          <a:prstGeom prst="rect">
            <a:avLst/>
          </a:prstGeom>
          <a:noFill/>
        </p:spPr>
        <p:txBody>
          <a:bodyPr wrap="none" rtlCol="0">
            <a:spAutoFit/>
          </a:bodyPr>
          <a:lstStyle/>
          <a:p>
            <a:r>
              <a:rPr lang="et-EE" sz="1800" i="1" dirty="0"/>
              <a:t>M. Ausmeel slaidid</a:t>
            </a:r>
          </a:p>
        </p:txBody>
      </p:sp>
    </p:spTree>
    <p:extLst>
      <p:ext uri="{BB962C8B-B14F-4D97-AF65-F5344CB8AC3E}">
        <p14:creationId xmlns:p14="http://schemas.microsoft.com/office/powerpoint/2010/main" val="2955943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lt 3">
            <a:extLst>
              <a:ext uri="{FF2B5EF4-FFF2-40B4-BE49-F238E27FC236}">
                <a16:creationId xmlns:a16="http://schemas.microsoft.com/office/drawing/2014/main" id="{92EE96E7-696F-4367-8D37-A7947CA37D52}"/>
              </a:ext>
            </a:extLst>
          </p:cNvPr>
          <p:cNvPicPr>
            <a:picLocks noChangeAspect="1"/>
          </p:cNvPicPr>
          <p:nvPr/>
        </p:nvPicPr>
        <p:blipFill>
          <a:blip r:embed="rId3"/>
          <a:stretch>
            <a:fillRect/>
          </a:stretch>
        </p:blipFill>
        <p:spPr>
          <a:xfrm>
            <a:off x="943687" y="0"/>
            <a:ext cx="10264939" cy="6832600"/>
          </a:xfrm>
          <a:prstGeom prst="rect">
            <a:avLst/>
          </a:prstGeom>
        </p:spPr>
      </p:pic>
      <p:sp>
        <p:nvSpPr>
          <p:cNvPr id="5" name="TextBox 4">
            <a:extLst>
              <a:ext uri="{FF2B5EF4-FFF2-40B4-BE49-F238E27FC236}">
                <a16:creationId xmlns:a16="http://schemas.microsoft.com/office/drawing/2014/main" id="{9FC99564-6128-49D7-A430-B7677C97562B}"/>
              </a:ext>
            </a:extLst>
          </p:cNvPr>
          <p:cNvSpPr txBox="1"/>
          <p:nvPr/>
        </p:nvSpPr>
        <p:spPr>
          <a:xfrm>
            <a:off x="2734" y="6534130"/>
            <a:ext cx="1869423" cy="338554"/>
          </a:xfrm>
          <a:prstGeom prst="rect">
            <a:avLst/>
          </a:prstGeom>
          <a:solidFill>
            <a:schemeClr val="bg1"/>
          </a:solidFill>
        </p:spPr>
        <p:txBody>
          <a:bodyPr wrap="none" rtlCol="0">
            <a:spAutoFit/>
          </a:bodyPr>
          <a:lstStyle/>
          <a:p>
            <a:r>
              <a:rPr lang="et-EE" sz="1600" i="1" dirty="0" err="1"/>
              <a:t>Carstensen</a:t>
            </a:r>
            <a:r>
              <a:rPr lang="et-EE" sz="1600" i="1" dirty="0"/>
              <a:t> </a:t>
            </a:r>
            <a:r>
              <a:rPr lang="et-EE" sz="1600" i="1" dirty="0" err="1"/>
              <a:t>etal</a:t>
            </a:r>
            <a:r>
              <a:rPr lang="et-EE" sz="1600" i="1" dirty="0"/>
              <a:t> 2014</a:t>
            </a:r>
          </a:p>
        </p:txBody>
      </p:sp>
      <p:sp>
        <p:nvSpPr>
          <p:cNvPr id="6" name="TextBox 5">
            <a:extLst>
              <a:ext uri="{FF2B5EF4-FFF2-40B4-BE49-F238E27FC236}">
                <a16:creationId xmlns:a16="http://schemas.microsoft.com/office/drawing/2014/main" id="{38998B11-8BCF-FB58-406A-385970112955}"/>
              </a:ext>
            </a:extLst>
          </p:cNvPr>
          <p:cNvSpPr txBox="1"/>
          <p:nvPr/>
        </p:nvSpPr>
        <p:spPr>
          <a:xfrm>
            <a:off x="4548156" y="2237906"/>
            <a:ext cx="1944763" cy="338554"/>
          </a:xfrm>
          <a:prstGeom prst="rect">
            <a:avLst/>
          </a:prstGeom>
          <a:solidFill>
            <a:schemeClr val="bg1"/>
          </a:solidFill>
          <a:ln>
            <a:solidFill>
              <a:schemeClr val="tx1"/>
            </a:solidFill>
          </a:ln>
        </p:spPr>
        <p:txBody>
          <a:bodyPr wrap="none" rtlCol="0">
            <a:spAutoFit/>
          </a:bodyPr>
          <a:lstStyle/>
          <a:p>
            <a:pPr algn="l"/>
            <a:r>
              <a:rPr lang="et-EE" sz="1600" b="1" dirty="0" err="1"/>
              <a:t>Anoksia</a:t>
            </a:r>
            <a:r>
              <a:rPr lang="et-EE" sz="1600" b="1" dirty="0"/>
              <a:t> (O</a:t>
            </a:r>
            <a:r>
              <a:rPr lang="et-EE" sz="1600" b="1" baseline="-25000" dirty="0"/>
              <a:t>2</a:t>
            </a:r>
            <a:r>
              <a:rPr lang="et-EE" sz="1600" b="1" dirty="0"/>
              <a:t> = 0 mg/l)</a:t>
            </a:r>
          </a:p>
        </p:txBody>
      </p:sp>
      <p:sp>
        <p:nvSpPr>
          <p:cNvPr id="7" name="TextBox 6">
            <a:extLst>
              <a:ext uri="{FF2B5EF4-FFF2-40B4-BE49-F238E27FC236}">
                <a16:creationId xmlns:a16="http://schemas.microsoft.com/office/drawing/2014/main" id="{E8839CB4-FFEE-7C9C-8C98-0AAB82605516}"/>
              </a:ext>
            </a:extLst>
          </p:cNvPr>
          <p:cNvSpPr txBox="1"/>
          <p:nvPr/>
        </p:nvSpPr>
        <p:spPr>
          <a:xfrm>
            <a:off x="2205229" y="2237906"/>
            <a:ext cx="2053767" cy="338554"/>
          </a:xfrm>
          <a:prstGeom prst="rect">
            <a:avLst/>
          </a:prstGeom>
          <a:solidFill>
            <a:schemeClr val="bg1"/>
          </a:solidFill>
          <a:ln>
            <a:solidFill>
              <a:srgbClr val="EB1F24"/>
            </a:solidFill>
          </a:ln>
        </p:spPr>
        <p:txBody>
          <a:bodyPr wrap="none" rtlCol="0">
            <a:spAutoFit/>
          </a:bodyPr>
          <a:lstStyle/>
          <a:p>
            <a:pPr algn="l"/>
            <a:r>
              <a:rPr lang="et-EE" sz="1600" b="1" dirty="0">
                <a:solidFill>
                  <a:srgbClr val="EF2125"/>
                </a:solidFill>
              </a:rPr>
              <a:t>Hüpoksia (O</a:t>
            </a:r>
            <a:r>
              <a:rPr lang="et-EE" sz="1600" b="1" baseline="-25000" dirty="0">
                <a:solidFill>
                  <a:srgbClr val="EF2125"/>
                </a:solidFill>
              </a:rPr>
              <a:t>2</a:t>
            </a:r>
            <a:r>
              <a:rPr lang="et-EE" sz="1600" b="1" dirty="0">
                <a:solidFill>
                  <a:srgbClr val="EF2125"/>
                </a:solidFill>
              </a:rPr>
              <a:t> &lt; 2 mg/l)</a:t>
            </a:r>
          </a:p>
        </p:txBody>
      </p:sp>
      <p:cxnSp>
        <p:nvCxnSpPr>
          <p:cNvPr id="9" name="Sirge noolkonnektor 8">
            <a:extLst>
              <a:ext uri="{FF2B5EF4-FFF2-40B4-BE49-F238E27FC236}">
                <a16:creationId xmlns:a16="http://schemas.microsoft.com/office/drawing/2014/main" id="{038640B6-9D21-2D2B-BB88-121CCBA2D3CD}"/>
              </a:ext>
            </a:extLst>
          </p:cNvPr>
          <p:cNvCxnSpPr>
            <a:cxnSpLocks/>
            <a:stCxn id="7" idx="1"/>
          </p:cNvCxnSpPr>
          <p:nvPr/>
        </p:nvCxnSpPr>
        <p:spPr>
          <a:xfrm flipV="1">
            <a:off x="2205229" y="1976140"/>
            <a:ext cx="0" cy="431043"/>
          </a:xfrm>
          <a:prstGeom prst="straightConnector1">
            <a:avLst/>
          </a:prstGeom>
          <a:ln w="603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irge noolkonnektor 11">
            <a:extLst>
              <a:ext uri="{FF2B5EF4-FFF2-40B4-BE49-F238E27FC236}">
                <a16:creationId xmlns:a16="http://schemas.microsoft.com/office/drawing/2014/main" id="{3755A8AF-2E6D-B3B0-05F3-8F0D92989D36}"/>
              </a:ext>
            </a:extLst>
          </p:cNvPr>
          <p:cNvCxnSpPr>
            <a:cxnSpLocks/>
          </p:cNvCxnSpPr>
          <p:nvPr/>
        </p:nvCxnSpPr>
        <p:spPr>
          <a:xfrm flipV="1">
            <a:off x="5520538" y="1832124"/>
            <a:ext cx="123570" cy="359537"/>
          </a:xfrm>
          <a:prstGeom prst="straightConnector1">
            <a:avLst/>
          </a:prstGeom>
          <a:ln w="60325">
            <a:solidFill>
              <a:srgbClr val="01010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601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B77C7D9-A7F3-408A-B7CA-63F4E2D14C4A}"/>
              </a:ext>
            </a:extLst>
          </p:cNvPr>
          <p:cNvSpPr>
            <a:spLocks noGrp="1"/>
          </p:cNvSpPr>
          <p:nvPr>
            <p:ph type="title"/>
          </p:nvPr>
        </p:nvSpPr>
        <p:spPr>
          <a:xfrm>
            <a:off x="2734" y="0"/>
            <a:ext cx="10476653" cy="1320654"/>
          </a:xfrm>
        </p:spPr>
        <p:txBody>
          <a:bodyPr/>
          <a:lstStyle/>
          <a:p>
            <a:r>
              <a:rPr lang="et-EE" b="1" dirty="0">
                <a:solidFill>
                  <a:schemeClr val="accent5">
                    <a:lumMod val="75000"/>
                  </a:schemeClr>
                </a:solidFill>
              </a:rPr>
              <a:t>Ühendus Põhjamerega</a:t>
            </a:r>
          </a:p>
        </p:txBody>
      </p:sp>
      <p:sp>
        <p:nvSpPr>
          <p:cNvPr id="3" name="Sisu kohatäide 2">
            <a:extLst>
              <a:ext uri="{FF2B5EF4-FFF2-40B4-BE49-F238E27FC236}">
                <a16:creationId xmlns:a16="http://schemas.microsoft.com/office/drawing/2014/main" id="{D83015AC-E2DF-4A10-9097-3D26206E69AB}"/>
              </a:ext>
            </a:extLst>
          </p:cNvPr>
          <p:cNvSpPr>
            <a:spLocks noGrp="1"/>
          </p:cNvSpPr>
          <p:nvPr>
            <p:ph idx="1"/>
          </p:nvPr>
        </p:nvSpPr>
        <p:spPr>
          <a:xfrm>
            <a:off x="97631" y="1026303"/>
            <a:ext cx="4095765" cy="4335222"/>
          </a:xfrm>
        </p:spPr>
        <p:txBody>
          <a:bodyPr>
            <a:normAutofit fontScale="62500" lnSpcReduction="20000"/>
          </a:bodyPr>
          <a:lstStyle/>
          <a:p>
            <a:r>
              <a:rPr lang="et-EE" dirty="0" err="1"/>
              <a:t>Anoksilised</a:t>
            </a:r>
            <a:r>
              <a:rPr lang="et-EE" dirty="0"/>
              <a:t> tingimused Läänemere keskosas tavapärased</a:t>
            </a:r>
          </a:p>
          <a:p>
            <a:r>
              <a:rPr lang="et-EE" dirty="0"/>
              <a:t>Üksikud suuremad Läänemerre sissevoolu sündmused 1993. ja 2003. aastal katkestasid ainult ajutiselt </a:t>
            </a:r>
            <a:r>
              <a:rPr lang="et-EE" dirty="0" err="1"/>
              <a:t>anoksilisi</a:t>
            </a:r>
            <a:r>
              <a:rPr lang="et-EE" dirty="0"/>
              <a:t> merepõhja lähedasi keskkonna olusid. </a:t>
            </a:r>
          </a:p>
          <a:p>
            <a:r>
              <a:rPr lang="et-EE" dirty="0"/>
              <a:t>2014. aasta detsember</a:t>
            </a:r>
          </a:p>
        </p:txBody>
      </p:sp>
      <p:pic>
        <p:nvPicPr>
          <p:cNvPr id="2052" name="Picture 4" descr="https://ars.els-cdn.com/content/image/1-s2.0-S0079661114001335-gr25.jpg">
            <a:extLst>
              <a:ext uri="{FF2B5EF4-FFF2-40B4-BE49-F238E27FC236}">
                <a16:creationId xmlns:a16="http://schemas.microsoft.com/office/drawing/2014/main" id="{51D315BB-6ABE-47FF-B5EC-00C03FF04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9087" y="1026303"/>
            <a:ext cx="7640491" cy="53557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E99B749-5E2B-42A2-A011-134776FFCCC2}"/>
              </a:ext>
            </a:extLst>
          </p:cNvPr>
          <p:cNvSpPr txBox="1"/>
          <p:nvPr/>
        </p:nvSpPr>
        <p:spPr>
          <a:xfrm>
            <a:off x="9676556" y="6374051"/>
            <a:ext cx="2582775" cy="458549"/>
          </a:xfrm>
          <a:prstGeom prst="rect">
            <a:avLst/>
          </a:prstGeom>
          <a:noFill/>
        </p:spPr>
        <p:txBody>
          <a:bodyPr wrap="none" rtlCol="0">
            <a:spAutoFit/>
          </a:bodyPr>
          <a:lstStyle/>
          <a:p>
            <a:r>
              <a:rPr lang="en-US" sz="2391" i="1" dirty="0" err="1"/>
              <a:t>Omstedt</a:t>
            </a:r>
            <a:r>
              <a:rPr lang="et-EE" sz="2391" i="1" dirty="0"/>
              <a:t> et </a:t>
            </a:r>
            <a:r>
              <a:rPr lang="et-EE" sz="2391" i="1" dirty="0" err="1"/>
              <a:t>al</a:t>
            </a:r>
            <a:r>
              <a:rPr lang="et-EE" sz="2391" i="1" dirty="0"/>
              <a:t>. 2014 </a:t>
            </a:r>
          </a:p>
        </p:txBody>
      </p:sp>
    </p:spTree>
    <p:extLst>
      <p:ext uri="{BB962C8B-B14F-4D97-AF65-F5344CB8AC3E}">
        <p14:creationId xmlns:p14="http://schemas.microsoft.com/office/powerpoint/2010/main" val="3124727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E47ED0DB-12C7-EF4E-38DB-A8D38E105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218" y="0"/>
            <a:ext cx="9062685" cy="6832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65EF79-A81C-432D-978F-FE5C0C89F07B}"/>
              </a:ext>
            </a:extLst>
          </p:cNvPr>
          <p:cNvSpPr txBox="1"/>
          <p:nvPr/>
        </p:nvSpPr>
        <p:spPr>
          <a:xfrm>
            <a:off x="10598648" y="6096672"/>
            <a:ext cx="1670196" cy="735928"/>
          </a:xfrm>
          <a:prstGeom prst="rect">
            <a:avLst/>
          </a:prstGeom>
          <a:solidFill>
            <a:schemeClr val="bg1"/>
          </a:solidFill>
        </p:spPr>
        <p:txBody>
          <a:bodyPr wrap="square" rtlCol="0">
            <a:spAutoFit/>
          </a:bodyPr>
          <a:lstStyle/>
          <a:p>
            <a:r>
              <a:rPr lang="da-DK" sz="1395" i="1" dirty="0"/>
              <a:t>Mohrholz 2018</a:t>
            </a:r>
            <a:r>
              <a:rPr lang="et-EE" sz="1395" i="1" dirty="0"/>
              <a:t>; </a:t>
            </a:r>
            <a:r>
              <a:rPr lang="et-EE" sz="1395" i="1" dirty="0" err="1"/>
              <a:t>Fischer</a:t>
            </a:r>
            <a:r>
              <a:rPr lang="et-EE" sz="1395" i="1" dirty="0"/>
              <a:t> and </a:t>
            </a:r>
            <a:r>
              <a:rPr lang="et-EE" sz="1395" i="1" dirty="0" err="1"/>
              <a:t>Matthäus</a:t>
            </a:r>
            <a:r>
              <a:rPr lang="et-EE" sz="1395" i="1" dirty="0"/>
              <a:t>, 1996</a:t>
            </a:r>
          </a:p>
        </p:txBody>
      </p:sp>
      <p:sp>
        <p:nvSpPr>
          <p:cNvPr id="3" name="Ristkülik 2">
            <a:extLst>
              <a:ext uri="{FF2B5EF4-FFF2-40B4-BE49-F238E27FC236}">
                <a16:creationId xmlns:a16="http://schemas.microsoft.com/office/drawing/2014/main" id="{0DEF9662-2618-C0F3-BC52-A0939DAB893E}"/>
              </a:ext>
            </a:extLst>
          </p:cNvPr>
          <p:cNvSpPr/>
          <p:nvPr/>
        </p:nvSpPr>
        <p:spPr>
          <a:xfrm>
            <a:off x="1394403" y="5864572"/>
            <a:ext cx="161007" cy="5760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3636421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B77C7D9-A7F3-408A-B7CA-63F4E2D14C4A}"/>
              </a:ext>
            </a:extLst>
          </p:cNvPr>
          <p:cNvSpPr>
            <a:spLocks noGrp="1"/>
          </p:cNvSpPr>
          <p:nvPr>
            <p:ph type="title"/>
          </p:nvPr>
        </p:nvSpPr>
        <p:spPr/>
        <p:txBody>
          <a:bodyPr/>
          <a:lstStyle/>
          <a:p>
            <a:r>
              <a:rPr lang="et-EE" b="1" dirty="0">
                <a:solidFill>
                  <a:schemeClr val="accent5">
                    <a:lumMod val="75000"/>
                  </a:schemeClr>
                </a:solidFill>
              </a:rPr>
              <a:t>Mis edasi?</a:t>
            </a:r>
          </a:p>
        </p:txBody>
      </p:sp>
      <p:sp>
        <p:nvSpPr>
          <p:cNvPr id="3" name="Sisu kohatäide 2">
            <a:extLst>
              <a:ext uri="{FF2B5EF4-FFF2-40B4-BE49-F238E27FC236}">
                <a16:creationId xmlns:a16="http://schemas.microsoft.com/office/drawing/2014/main" id="{D83015AC-E2DF-4A10-9097-3D26206E69AB}"/>
              </a:ext>
            </a:extLst>
          </p:cNvPr>
          <p:cNvSpPr>
            <a:spLocks noGrp="1"/>
          </p:cNvSpPr>
          <p:nvPr>
            <p:ph idx="1"/>
          </p:nvPr>
        </p:nvSpPr>
        <p:spPr/>
        <p:txBody>
          <a:bodyPr>
            <a:normAutofit fontScale="70000" lnSpcReduction="20000"/>
          </a:bodyPr>
          <a:lstStyle/>
          <a:p>
            <a:r>
              <a:rPr lang="et-EE" dirty="0"/>
              <a:t>Praegused kliimamuutused toovad endaga tõenäoliselt kaasa õhu ja mere temperatuuri tõusu Läänemere piirkonnas, kuhu suureneb nii magevee sissevool sademete näol kui ka süsihappegaasi absorbeerimine, põhjustades merevee hapestumist. </a:t>
            </a:r>
          </a:p>
          <a:p>
            <a:r>
              <a:rPr lang="et-EE" dirty="0"/>
              <a:t>Mil viisil mõjutavad eelpool toodud prognoosid ja muud võimalikud tuleviku mõjud (nt. elanikkonna kasv) Läänemere hüpoksia arengut ning meie kodumere üldist ökoloogilist seisundit on hädavajalik informatsioon, et suuta hinnata Läänemere ökoloogilisi muutusi ning vajadusel planeerida leevendus meetmeid. </a:t>
            </a:r>
          </a:p>
        </p:txBody>
      </p:sp>
    </p:spTree>
    <p:extLst>
      <p:ext uri="{BB962C8B-B14F-4D97-AF65-F5344CB8AC3E}">
        <p14:creationId xmlns:p14="http://schemas.microsoft.com/office/powerpoint/2010/main" val="346582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CE644C-1615-F142-E0E0-79999161D06B}"/>
              </a:ext>
            </a:extLst>
          </p:cNvPr>
          <p:cNvSpPr txBox="1"/>
          <p:nvPr/>
        </p:nvSpPr>
        <p:spPr>
          <a:xfrm>
            <a:off x="10205259" y="6449470"/>
            <a:ext cx="1957587" cy="338554"/>
          </a:xfrm>
          <a:prstGeom prst="rect">
            <a:avLst/>
          </a:prstGeom>
          <a:noFill/>
        </p:spPr>
        <p:txBody>
          <a:bodyPr wrap="none" rtlCol="0">
            <a:spAutoFit/>
          </a:bodyPr>
          <a:lstStyle/>
          <a:p>
            <a:r>
              <a:rPr lang="et-EE" sz="1600" dirty="0" err="1"/>
              <a:t>Schultz</a:t>
            </a:r>
            <a:r>
              <a:rPr lang="et-EE" sz="1600" dirty="0"/>
              <a:t> ja </a:t>
            </a:r>
            <a:r>
              <a:rPr lang="et-EE" sz="1600" dirty="0" err="1"/>
              <a:t>Zabel</a:t>
            </a:r>
            <a:r>
              <a:rPr lang="et-EE" sz="1600" dirty="0"/>
              <a:t>, 2006</a:t>
            </a:r>
          </a:p>
        </p:txBody>
      </p:sp>
      <p:grpSp>
        <p:nvGrpSpPr>
          <p:cNvPr id="25" name="Rühm 24">
            <a:extLst>
              <a:ext uri="{FF2B5EF4-FFF2-40B4-BE49-F238E27FC236}">
                <a16:creationId xmlns:a16="http://schemas.microsoft.com/office/drawing/2014/main" id="{2BAA867E-3B17-6151-B847-2448D4A331FE}"/>
              </a:ext>
            </a:extLst>
          </p:cNvPr>
          <p:cNvGrpSpPr/>
          <p:nvPr/>
        </p:nvGrpSpPr>
        <p:grpSpPr>
          <a:xfrm>
            <a:off x="2405625" y="175940"/>
            <a:ext cx="7341062" cy="6336704"/>
            <a:chOff x="0" y="-190955"/>
            <a:chExt cx="7368352" cy="6360261"/>
          </a:xfrm>
        </p:grpSpPr>
        <p:grpSp>
          <p:nvGrpSpPr>
            <p:cNvPr id="23" name="Rühm 22">
              <a:extLst>
                <a:ext uri="{FF2B5EF4-FFF2-40B4-BE49-F238E27FC236}">
                  <a16:creationId xmlns:a16="http://schemas.microsoft.com/office/drawing/2014/main" id="{EC85537F-5430-34E5-AB24-E65E4C18A397}"/>
                </a:ext>
              </a:extLst>
            </p:cNvPr>
            <p:cNvGrpSpPr/>
            <p:nvPr/>
          </p:nvGrpSpPr>
          <p:grpSpPr>
            <a:xfrm>
              <a:off x="0" y="-190955"/>
              <a:ext cx="7368352" cy="6360261"/>
              <a:chOff x="0" y="-190955"/>
              <a:chExt cx="7368352" cy="6360261"/>
            </a:xfrm>
          </p:grpSpPr>
          <p:sp>
            <p:nvSpPr>
              <p:cNvPr id="22" name="Ristkülik 21">
                <a:extLst>
                  <a:ext uri="{FF2B5EF4-FFF2-40B4-BE49-F238E27FC236}">
                    <a16:creationId xmlns:a16="http://schemas.microsoft.com/office/drawing/2014/main" id="{91F6B3B2-269C-9C78-04D3-900AEA4D7C4F}"/>
                  </a:ext>
                </a:extLst>
              </p:cNvPr>
              <p:cNvSpPr/>
              <p:nvPr/>
            </p:nvSpPr>
            <p:spPr>
              <a:xfrm>
                <a:off x="0" y="0"/>
                <a:ext cx="7368352" cy="61693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sz="2391"/>
              </a:p>
            </p:txBody>
          </p:sp>
          <p:pic>
            <p:nvPicPr>
              <p:cNvPr id="3" name="Pilt 2">
                <a:extLst>
                  <a:ext uri="{FF2B5EF4-FFF2-40B4-BE49-F238E27FC236}">
                    <a16:creationId xmlns:a16="http://schemas.microsoft.com/office/drawing/2014/main" id="{59F374A5-FD18-4ACA-8C2D-6661A808FC5B}"/>
                  </a:ext>
                </a:extLst>
              </p:cNvPr>
              <p:cNvPicPr>
                <a:picLocks noChangeAspect="1"/>
              </p:cNvPicPr>
              <p:nvPr/>
            </p:nvPicPr>
            <p:blipFill rotWithShape="1">
              <a:blip r:embed="rId3"/>
              <a:srcRect r="44745"/>
              <a:stretch/>
            </p:blipFill>
            <p:spPr>
              <a:xfrm>
                <a:off x="0" y="781039"/>
                <a:ext cx="6736702" cy="5295921"/>
              </a:xfrm>
              <a:prstGeom prst="rect">
                <a:avLst/>
              </a:prstGeom>
            </p:spPr>
          </p:pic>
          <p:sp>
            <p:nvSpPr>
              <p:cNvPr id="2" name="TextBox 1">
                <a:extLst>
                  <a:ext uri="{FF2B5EF4-FFF2-40B4-BE49-F238E27FC236}">
                    <a16:creationId xmlns:a16="http://schemas.microsoft.com/office/drawing/2014/main" id="{40A14424-5345-E95D-2236-37842D8B528D}"/>
                  </a:ext>
                </a:extLst>
              </p:cNvPr>
              <p:cNvSpPr txBox="1"/>
              <p:nvPr/>
            </p:nvSpPr>
            <p:spPr>
              <a:xfrm>
                <a:off x="523128" y="-190955"/>
                <a:ext cx="5572872" cy="707886"/>
              </a:xfrm>
              <a:prstGeom prst="rect">
                <a:avLst/>
              </a:prstGeom>
              <a:noFill/>
            </p:spPr>
            <p:txBody>
              <a:bodyPr wrap="none" rtlCol="0">
                <a:spAutoFit/>
              </a:bodyPr>
              <a:lstStyle/>
              <a:p>
                <a:r>
                  <a:rPr lang="et-EE" sz="3985" b="1" dirty="0">
                    <a:solidFill>
                      <a:srgbClr val="C00000"/>
                    </a:solidFill>
                  </a:rPr>
                  <a:t>Fosfori ringe meresetetes</a:t>
                </a:r>
              </a:p>
            </p:txBody>
          </p:sp>
          <p:sp>
            <p:nvSpPr>
              <p:cNvPr id="5" name="TextBox 4">
                <a:extLst>
                  <a:ext uri="{FF2B5EF4-FFF2-40B4-BE49-F238E27FC236}">
                    <a16:creationId xmlns:a16="http://schemas.microsoft.com/office/drawing/2014/main" id="{32D2D1CE-D188-F1A8-2420-8D604AB4928E}"/>
                  </a:ext>
                </a:extLst>
              </p:cNvPr>
              <p:cNvSpPr txBox="1"/>
              <p:nvPr/>
            </p:nvSpPr>
            <p:spPr>
              <a:xfrm>
                <a:off x="1866122" y="867748"/>
                <a:ext cx="2164439" cy="338554"/>
              </a:xfrm>
              <a:prstGeom prst="rect">
                <a:avLst/>
              </a:prstGeom>
              <a:solidFill>
                <a:schemeClr val="bg1"/>
              </a:solidFill>
            </p:spPr>
            <p:txBody>
              <a:bodyPr wrap="none" rtlCol="0">
                <a:spAutoFit/>
              </a:bodyPr>
              <a:lstStyle/>
              <a:p>
                <a:r>
                  <a:rPr lang="et-EE" sz="1594" b="1" dirty="0"/>
                  <a:t>org/</a:t>
                </a:r>
                <a:r>
                  <a:rPr lang="et-EE" sz="1594" b="1" dirty="0" err="1"/>
                  <a:t>anorg</a:t>
                </a:r>
                <a:r>
                  <a:rPr lang="et-EE" sz="1594" b="1" dirty="0"/>
                  <a:t> P sissekanne</a:t>
                </a:r>
              </a:p>
            </p:txBody>
          </p:sp>
          <p:sp>
            <p:nvSpPr>
              <p:cNvPr id="7" name="TextBox 6">
                <a:extLst>
                  <a:ext uri="{FF2B5EF4-FFF2-40B4-BE49-F238E27FC236}">
                    <a16:creationId xmlns:a16="http://schemas.microsoft.com/office/drawing/2014/main" id="{491BB725-F0D7-968A-AFDB-6FB383C89C64}"/>
                  </a:ext>
                </a:extLst>
              </p:cNvPr>
              <p:cNvSpPr txBox="1"/>
              <p:nvPr/>
            </p:nvSpPr>
            <p:spPr>
              <a:xfrm>
                <a:off x="4236114" y="3003826"/>
                <a:ext cx="3132238" cy="954107"/>
              </a:xfrm>
              <a:prstGeom prst="rect">
                <a:avLst/>
              </a:prstGeom>
              <a:solidFill>
                <a:schemeClr val="bg1"/>
              </a:solidFill>
            </p:spPr>
            <p:txBody>
              <a:bodyPr wrap="square" rtlCol="0">
                <a:spAutoFit/>
              </a:bodyPr>
              <a:lstStyle/>
              <a:p>
                <a:r>
                  <a:rPr lang="et-EE" sz="1395" dirty="0"/>
                  <a:t>orgaanilise aine mikroobse lagunemise tulemusena vabanemine ja raudoksiidide/-hüdroksiidide lahustumine raua redutseerimise käigus</a:t>
                </a:r>
              </a:p>
            </p:txBody>
          </p:sp>
          <p:sp>
            <p:nvSpPr>
              <p:cNvPr id="8" name="TextBox 7">
                <a:extLst>
                  <a:ext uri="{FF2B5EF4-FFF2-40B4-BE49-F238E27FC236}">
                    <a16:creationId xmlns:a16="http://schemas.microsoft.com/office/drawing/2014/main" id="{0AC53811-8BF5-DBA4-214D-EF585D61F4FA}"/>
                  </a:ext>
                </a:extLst>
              </p:cNvPr>
              <p:cNvSpPr txBox="1"/>
              <p:nvPr/>
            </p:nvSpPr>
            <p:spPr>
              <a:xfrm>
                <a:off x="4236115" y="4707400"/>
                <a:ext cx="3132237" cy="954107"/>
              </a:xfrm>
              <a:prstGeom prst="rect">
                <a:avLst/>
              </a:prstGeom>
              <a:solidFill>
                <a:schemeClr val="bg1"/>
              </a:solidFill>
            </p:spPr>
            <p:txBody>
              <a:bodyPr wrap="square" rtlCol="0">
                <a:spAutoFit/>
              </a:bodyPr>
              <a:lstStyle/>
              <a:p>
                <a:r>
                  <a:rPr lang="et-EE" sz="1395" dirty="0"/>
                  <a:t>orgaanilise aine mikroobse lagunemise tulemusena vabanemine ja fikseerumine mineraalpindadele või </a:t>
                </a:r>
                <a:r>
                  <a:rPr lang="et-EE" sz="1395" dirty="0" err="1"/>
                  <a:t>autigeensete</a:t>
                </a:r>
                <a:r>
                  <a:rPr lang="et-EE" sz="1395" dirty="0"/>
                  <a:t> mineraalfaasidena</a:t>
                </a:r>
              </a:p>
            </p:txBody>
          </p:sp>
          <p:sp>
            <p:nvSpPr>
              <p:cNvPr id="9" name="TextBox 8">
                <a:extLst>
                  <a:ext uri="{FF2B5EF4-FFF2-40B4-BE49-F238E27FC236}">
                    <a16:creationId xmlns:a16="http://schemas.microsoft.com/office/drawing/2014/main" id="{BB1044D1-1AA0-C11C-C701-2A8D128EACCC}"/>
                  </a:ext>
                </a:extLst>
              </p:cNvPr>
              <p:cNvSpPr txBox="1"/>
              <p:nvPr/>
            </p:nvSpPr>
            <p:spPr>
              <a:xfrm>
                <a:off x="1664969" y="4057128"/>
                <a:ext cx="813435" cy="692497"/>
              </a:xfrm>
              <a:prstGeom prst="rect">
                <a:avLst/>
              </a:prstGeom>
              <a:solidFill>
                <a:srgbClr val="A38545"/>
              </a:solidFill>
            </p:spPr>
            <p:txBody>
              <a:bodyPr wrap="square" rtlCol="0">
                <a:spAutoFit/>
              </a:bodyPr>
              <a:lstStyle/>
              <a:p>
                <a:r>
                  <a:rPr lang="et-EE" sz="1295" b="1" dirty="0">
                    <a:solidFill>
                      <a:schemeClr val="bg1"/>
                    </a:solidFill>
                  </a:rPr>
                  <a:t>Tahkesse faasi seotud P</a:t>
                </a:r>
              </a:p>
            </p:txBody>
          </p:sp>
          <p:sp>
            <p:nvSpPr>
              <p:cNvPr id="10" name="TextBox 9">
                <a:extLst>
                  <a:ext uri="{FF2B5EF4-FFF2-40B4-BE49-F238E27FC236}">
                    <a16:creationId xmlns:a16="http://schemas.microsoft.com/office/drawing/2014/main" id="{0061472F-EA81-C203-6397-A864D8C42C6F}"/>
                  </a:ext>
                </a:extLst>
              </p:cNvPr>
              <p:cNvSpPr txBox="1"/>
              <p:nvPr/>
            </p:nvSpPr>
            <p:spPr>
              <a:xfrm>
                <a:off x="3261360" y="4530382"/>
                <a:ext cx="653416" cy="292388"/>
              </a:xfrm>
              <a:prstGeom prst="rect">
                <a:avLst/>
              </a:prstGeom>
              <a:solidFill>
                <a:srgbClr val="8D7C42"/>
              </a:solidFill>
            </p:spPr>
            <p:txBody>
              <a:bodyPr wrap="square" rtlCol="0">
                <a:spAutoFit/>
              </a:bodyPr>
              <a:lstStyle/>
              <a:p>
                <a:r>
                  <a:rPr lang="et-EE" sz="1295" b="1" dirty="0">
                    <a:solidFill>
                      <a:schemeClr val="bg1"/>
                    </a:solidFill>
                  </a:rPr>
                  <a:t>HPO</a:t>
                </a:r>
                <a:r>
                  <a:rPr lang="et-EE" sz="1295" b="1" baseline="-25000" dirty="0">
                    <a:solidFill>
                      <a:schemeClr val="bg1"/>
                    </a:solidFill>
                  </a:rPr>
                  <a:t>4</a:t>
                </a:r>
                <a:r>
                  <a:rPr lang="et-EE" sz="1295" b="1" baseline="30000" dirty="0">
                    <a:solidFill>
                      <a:schemeClr val="bg1"/>
                    </a:solidFill>
                  </a:rPr>
                  <a:t>2-</a:t>
                </a:r>
              </a:p>
            </p:txBody>
          </p:sp>
          <p:sp>
            <p:nvSpPr>
              <p:cNvPr id="13" name="Ristkülik 12">
                <a:extLst>
                  <a:ext uri="{FF2B5EF4-FFF2-40B4-BE49-F238E27FC236}">
                    <a16:creationId xmlns:a16="http://schemas.microsoft.com/office/drawing/2014/main" id="{5C15571F-3D98-5266-4E0C-7C616F947FB3}"/>
                  </a:ext>
                </a:extLst>
              </p:cNvPr>
              <p:cNvSpPr/>
              <p:nvPr/>
            </p:nvSpPr>
            <p:spPr>
              <a:xfrm>
                <a:off x="1661158" y="3379469"/>
                <a:ext cx="2263141" cy="184785"/>
              </a:xfrm>
              <a:prstGeom prst="rect">
                <a:avLst/>
              </a:prstGeom>
              <a:solidFill>
                <a:srgbClr val="C722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sz="2391"/>
              </a:p>
            </p:txBody>
          </p:sp>
          <p:sp>
            <p:nvSpPr>
              <p:cNvPr id="12" name="TextBox 11">
                <a:extLst>
                  <a:ext uri="{FF2B5EF4-FFF2-40B4-BE49-F238E27FC236}">
                    <a16:creationId xmlns:a16="http://schemas.microsoft.com/office/drawing/2014/main" id="{0DD18FAB-6E5C-FD54-8BAD-49C5FD0CC402}"/>
                  </a:ext>
                </a:extLst>
              </p:cNvPr>
              <p:cNvSpPr txBox="1"/>
              <p:nvPr/>
            </p:nvSpPr>
            <p:spPr>
              <a:xfrm>
                <a:off x="1667824" y="3325667"/>
                <a:ext cx="2249807" cy="292388"/>
              </a:xfrm>
              <a:prstGeom prst="rect">
                <a:avLst/>
              </a:prstGeom>
              <a:noFill/>
            </p:spPr>
            <p:txBody>
              <a:bodyPr wrap="square" rtlCol="0">
                <a:spAutoFit/>
              </a:bodyPr>
              <a:lstStyle/>
              <a:p>
                <a:pPr algn="ctr"/>
                <a:r>
                  <a:rPr lang="et-EE" sz="1295" b="1" dirty="0">
                    <a:solidFill>
                      <a:schemeClr val="bg1"/>
                    </a:solidFill>
                  </a:rPr>
                  <a:t>Fe-redutseerumise tsoon</a:t>
                </a:r>
              </a:p>
            </p:txBody>
          </p:sp>
          <p:sp>
            <p:nvSpPr>
              <p:cNvPr id="15" name="Vasaklooksulg 14">
                <a:extLst>
                  <a:ext uri="{FF2B5EF4-FFF2-40B4-BE49-F238E27FC236}">
                    <a16:creationId xmlns:a16="http://schemas.microsoft.com/office/drawing/2014/main" id="{B57C93B6-F76B-8D3A-BC24-2A59E2524867}"/>
                  </a:ext>
                </a:extLst>
              </p:cNvPr>
              <p:cNvSpPr/>
              <p:nvPr/>
            </p:nvSpPr>
            <p:spPr>
              <a:xfrm>
                <a:off x="3951395" y="2103120"/>
                <a:ext cx="291757" cy="780543"/>
              </a:xfrm>
              <a:prstGeom prst="leftBrace">
                <a:avLst>
                  <a:gd name="adj1" fmla="val 8333"/>
                  <a:gd name="adj2" fmla="val 50869"/>
                </a:avLst>
              </a:prstGeom>
              <a:solidFill>
                <a:schemeClr val="bg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sz="2391"/>
              </a:p>
            </p:txBody>
          </p:sp>
          <p:sp>
            <p:nvSpPr>
              <p:cNvPr id="16" name="Vasaklooksulg 15">
                <a:extLst>
                  <a:ext uri="{FF2B5EF4-FFF2-40B4-BE49-F238E27FC236}">
                    <a16:creationId xmlns:a16="http://schemas.microsoft.com/office/drawing/2014/main" id="{9B275C00-7EC4-E680-1000-FBED455A066A}"/>
                  </a:ext>
                </a:extLst>
              </p:cNvPr>
              <p:cNvSpPr/>
              <p:nvPr/>
            </p:nvSpPr>
            <p:spPr>
              <a:xfrm>
                <a:off x="3938615" y="3003826"/>
                <a:ext cx="297021" cy="966598"/>
              </a:xfrm>
              <a:prstGeom prst="leftBrace">
                <a:avLst/>
              </a:prstGeom>
              <a:solidFill>
                <a:schemeClr val="bg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sz="2391"/>
              </a:p>
            </p:txBody>
          </p:sp>
          <p:sp>
            <p:nvSpPr>
              <p:cNvPr id="17" name="Vasaklooksulg 16">
                <a:extLst>
                  <a:ext uri="{FF2B5EF4-FFF2-40B4-BE49-F238E27FC236}">
                    <a16:creationId xmlns:a16="http://schemas.microsoft.com/office/drawing/2014/main" id="{8D032810-F159-A102-32EC-51ABBCE67439}"/>
                  </a:ext>
                </a:extLst>
              </p:cNvPr>
              <p:cNvSpPr/>
              <p:nvPr/>
            </p:nvSpPr>
            <p:spPr>
              <a:xfrm>
                <a:off x="3936708" y="4609071"/>
                <a:ext cx="306444" cy="1169551"/>
              </a:xfrm>
              <a:prstGeom prst="leftBrace">
                <a:avLst/>
              </a:prstGeom>
              <a:solidFill>
                <a:schemeClr val="bg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sz="2391"/>
              </a:p>
            </p:txBody>
          </p:sp>
          <p:sp>
            <p:nvSpPr>
              <p:cNvPr id="18" name="TextBox 17">
                <a:extLst>
                  <a:ext uri="{FF2B5EF4-FFF2-40B4-BE49-F238E27FC236}">
                    <a16:creationId xmlns:a16="http://schemas.microsoft.com/office/drawing/2014/main" id="{4955F568-3FE5-A5FB-BA04-B135F211699C}"/>
                  </a:ext>
                </a:extLst>
              </p:cNvPr>
              <p:cNvSpPr txBox="1"/>
              <p:nvPr/>
            </p:nvSpPr>
            <p:spPr>
              <a:xfrm>
                <a:off x="4351656" y="867748"/>
                <a:ext cx="1000595" cy="337657"/>
              </a:xfrm>
              <a:prstGeom prst="rect">
                <a:avLst/>
              </a:prstGeom>
              <a:solidFill>
                <a:schemeClr val="bg1"/>
              </a:solidFill>
            </p:spPr>
            <p:txBody>
              <a:bodyPr wrap="none" rtlCol="0">
                <a:spAutoFit/>
              </a:bodyPr>
              <a:lstStyle/>
              <a:p>
                <a:r>
                  <a:rPr lang="et-EE" sz="1594" b="1"/>
                  <a:t>P selgitus</a:t>
                </a:r>
                <a:endParaRPr lang="et-EE" sz="1594" b="1" dirty="0"/>
              </a:p>
            </p:txBody>
          </p:sp>
          <p:sp>
            <p:nvSpPr>
              <p:cNvPr id="11" name="TextBox 10">
                <a:extLst>
                  <a:ext uri="{FF2B5EF4-FFF2-40B4-BE49-F238E27FC236}">
                    <a16:creationId xmlns:a16="http://schemas.microsoft.com/office/drawing/2014/main" id="{99C20F3E-412E-A839-CCBB-C5A88A288D8E}"/>
                  </a:ext>
                </a:extLst>
              </p:cNvPr>
              <p:cNvSpPr txBox="1"/>
              <p:nvPr/>
            </p:nvSpPr>
            <p:spPr>
              <a:xfrm>
                <a:off x="0" y="2454656"/>
                <a:ext cx="1631597" cy="738664"/>
              </a:xfrm>
              <a:prstGeom prst="rect">
                <a:avLst/>
              </a:prstGeom>
              <a:solidFill>
                <a:schemeClr val="bg1"/>
              </a:solidFill>
            </p:spPr>
            <p:txBody>
              <a:bodyPr wrap="square" rtlCol="0">
                <a:spAutoFit/>
              </a:bodyPr>
              <a:lstStyle/>
              <a:p>
                <a:pPr algn="ctr"/>
                <a:r>
                  <a:rPr lang="et-EE" sz="1395" dirty="0"/>
                  <a:t>osakeste transport läbi </a:t>
                </a:r>
                <a:r>
                  <a:rPr lang="et-EE" sz="1395" dirty="0" err="1"/>
                  <a:t>bioturbatsiooni</a:t>
                </a:r>
                <a:r>
                  <a:rPr lang="et-EE" sz="1395" dirty="0"/>
                  <a:t> (ja akumulatsiooni)</a:t>
                </a:r>
              </a:p>
            </p:txBody>
          </p:sp>
          <p:sp>
            <p:nvSpPr>
              <p:cNvPr id="14" name="TextBox 13">
                <a:extLst>
                  <a:ext uri="{FF2B5EF4-FFF2-40B4-BE49-F238E27FC236}">
                    <a16:creationId xmlns:a16="http://schemas.microsoft.com/office/drawing/2014/main" id="{985A3E1D-E7E1-94B4-5C3A-9DFB6EFBDDF7}"/>
                  </a:ext>
                </a:extLst>
              </p:cNvPr>
              <p:cNvSpPr txBox="1"/>
              <p:nvPr/>
            </p:nvSpPr>
            <p:spPr>
              <a:xfrm>
                <a:off x="0" y="4445790"/>
                <a:ext cx="1631597" cy="738664"/>
              </a:xfrm>
              <a:prstGeom prst="rect">
                <a:avLst/>
              </a:prstGeom>
              <a:solidFill>
                <a:schemeClr val="bg1"/>
              </a:solidFill>
            </p:spPr>
            <p:txBody>
              <a:bodyPr wrap="square" rtlCol="0">
                <a:spAutoFit/>
              </a:bodyPr>
              <a:lstStyle/>
              <a:p>
                <a:pPr algn="ctr"/>
                <a:r>
                  <a:rPr lang="et-EE" sz="1395" dirty="0"/>
                  <a:t>osakeste transport läbi sette akumulatsiooni</a:t>
                </a:r>
              </a:p>
            </p:txBody>
          </p:sp>
          <p:sp>
            <p:nvSpPr>
              <p:cNvPr id="19" name="TextBox 18">
                <a:extLst>
                  <a:ext uri="{FF2B5EF4-FFF2-40B4-BE49-F238E27FC236}">
                    <a16:creationId xmlns:a16="http://schemas.microsoft.com/office/drawing/2014/main" id="{126BC1CB-1A29-25D3-5B43-FC2F39B7CD06}"/>
                  </a:ext>
                </a:extLst>
              </p:cNvPr>
              <p:cNvSpPr txBox="1"/>
              <p:nvPr/>
            </p:nvSpPr>
            <p:spPr>
              <a:xfrm>
                <a:off x="523128" y="1387679"/>
                <a:ext cx="1441875" cy="523220"/>
              </a:xfrm>
              <a:prstGeom prst="rect">
                <a:avLst/>
              </a:prstGeom>
              <a:solidFill>
                <a:schemeClr val="bg1"/>
              </a:solidFill>
            </p:spPr>
            <p:txBody>
              <a:bodyPr wrap="square" rtlCol="0">
                <a:spAutoFit/>
              </a:bodyPr>
              <a:lstStyle/>
              <a:p>
                <a:pPr algn="ctr"/>
                <a:r>
                  <a:rPr lang="et-EE" sz="1395" dirty="0"/>
                  <a:t>Difundeerumine veesambasse</a:t>
                </a:r>
              </a:p>
            </p:txBody>
          </p:sp>
          <p:sp>
            <p:nvSpPr>
              <p:cNvPr id="20" name="TextBox 19">
                <a:extLst>
                  <a:ext uri="{FF2B5EF4-FFF2-40B4-BE49-F238E27FC236}">
                    <a16:creationId xmlns:a16="http://schemas.microsoft.com/office/drawing/2014/main" id="{627CF3E4-7621-1A87-0D28-A337EEF36140}"/>
                  </a:ext>
                </a:extLst>
              </p:cNvPr>
              <p:cNvSpPr txBox="1"/>
              <p:nvPr/>
            </p:nvSpPr>
            <p:spPr>
              <a:xfrm>
                <a:off x="144567" y="885349"/>
                <a:ext cx="559362" cy="307777"/>
              </a:xfrm>
              <a:prstGeom prst="rect">
                <a:avLst/>
              </a:prstGeom>
              <a:solidFill>
                <a:schemeClr val="bg1"/>
              </a:solidFill>
            </p:spPr>
            <p:txBody>
              <a:bodyPr wrap="square" rtlCol="0">
                <a:spAutoFit/>
              </a:bodyPr>
              <a:lstStyle/>
              <a:p>
                <a:endParaRPr lang="et-EE" sz="1395" dirty="0"/>
              </a:p>
            </p:txBody>
          </p:sp>
          <p:sp>
            <p:nvSpPr>
              <p:cNvPr id="21" name="Vabakuju: kujund 20">
                <a:extLst>
                  <a:ext uri="{FF2B5EF4-FFF2-40B4-BE49-F238E27FC236}">
                    <a16:creationId xmlns:a16="http://schemas.microsoft.com/office/drawing/2014/main" id="{781C0E47-DFBE-4C68-3480-408CE7D80C7E}"/>
                  </a:ext>
                </a:extLst>
              </p:cNvPr>
              <p:cNvSpPr/>
              <p:nvPr/>
            </p:nvSpPr>
            <p:spPr>
              <a:xfrm>
                <a:off x="1958340" y="1482090"/>
                <a:ext cx="419100" cy="354330"/>
              </a:xfrm>
              <a:custGeom>
                <a:avLst/>
                <a:gdLst>
                  <a:gd name="connsiteX0" fmla="*/ 0 w 419100"/>
                  <a:gd name="connsiteY0" fmla="*/ 0 h 354330"/>
                  <a:gd name="connsiteX1" fmla="*/ 407670 w 419100"/>
                  <a:gd name="connsiteY1" fmla="*/ 3810 h 354330"/>
                  <a:gd name="connsiteX2" fmla="*/ 419100 w 419100"/>
                  <a:gd name="connsiteY2" fmla="*/ 209550 h 354330"/>
                  <a:gd name="connsiteX3" fmla="*/ 76200 w 419100"/>
                  <a:gd name="connsiteY3" fmla="*/ 198120 h 354330"/>
                  <a:gd name="connsiteX4" fmla="*/ 11430 w 419100"/>
                  <a:gd name="connsiteY4" fmla="*/ 354330 h 354330"/>
                  <a:gd name="connsiteX5" fmla="*/ 0 w 419100"/>
                  <a:gd name="connsiteY5" fmla="*/ 0 h 3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100" h="354330">
                    <a:moveTo>
                      <a:pt x="0" y="0"/>
                    </a:moveTo>
                    <a:lnTo>
                      <a:pt x="407670" y="3810"/>
                    </a:lnTo>
                    <a:lnTo>
                      <a:pt x="419100" y="209550"/>
                    </a:lnTo>
                    <a:lnTo>
                      <a:pt x="76200" y="198120"/>
                    </a:lnTo>
                    <a:lnTo>
                      <a:pt x="11430" y="354330"/>
                    </a:lnTo>
                    <a:lnTo>
                      <a:pt x="0" y="0"/>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sz="2391"/>
              </a:p>
            </p:txBody>
          </p:sp>
          <p:sp>
            <p:nvSpPr>
              <p:cNvPr id="6" name="TextBox 5">
                <a:extLst>
                  <a:ext uri="{FF2B5EF4-FFF2-40B4-BE49-F238E27FC236}">
                    <a16:creationId xmlns:a16="http://schemas.microsoft.com/office/drawing/2014/main" id="{4DE8A8E5-E2E3-6D01-A4C5-98734FD15958}"/>
                  </a:ext>
                </a:extLst>
              </p:cNvPr>
              <p:cNvSpPr txBox="1"/>
              <p:nvPr/>
            </p:nvSpPr>
            <p:spPr>
              <a:xfrm>
                <a:off x="4206255" y="1977603"/>
                <a:ext cx="3162097" cy="954107"/>
              </a:xfrm>
              <a:prstGeom prst="rect">
                <a:avLst/>
              </a:prstGeom>
              <a:solidFill>
                <a:schemeClr val="bg1"/>
              </a:solidFill>
            </p:spPr>
            <p:txBody>
              <a:bodyPr wrap="square" rtlCol="0">
                <a:spAutoFit/>
              </a:bodyPr>
              <a:lstStyle/>
              <a:p>
                <a:r>
                  <a:rPr lang="et-EE" sz="1395" dirty="0"/>
                  <a:t>orgaanilise aine mikroobse lagunemise tulemusena vabanemine ja fikseerumine/absorbeerumine raudoksiididele/-hüdroksiididele</a:t>
                </a:r>
              </a:p>
            </p:txBody>
          </p:sp>
        </p:grpSp>
        <p:sp>
          <p:nvSpPr>
            <p:cNvPr id="24" name="Ristkülik 23">
              <a:extLst>
                <a:ext uri="{FF2B5EF4-FFF2-40B4-BE49-F238E27FC236}">
                  <a16:creationId xmlns:a16="http://schemas.microsoft.com/office/drawing/2014/main" id="{89C98A63-3A58-C6F1-ECA5-715986194FDC}"/>
                </a:ext>
              </a:extLst>
            </p:cNvPr>
            <p:cNvSpPr/>
            <p:nvPr/>
          </p:nvSpPr>
          <p:spPr>
            <a:xfrm>
              <a:off x="5492496" y="1387679"/>
              <a:ext cx="1441875" cy="4045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sz="2391"/>
            </a:p>
          </p:txBody>
        </p:sp>
      </p:grpSp>
      <p:cxnSp>
        <p:nvCxnSpPr>
          <p:cNvPr id="27" name="Sirgkonnektor 26">
            <a:extLst>
              <a:ext uri="{FF2B5EF4-FFF2-40B4-BE49-F238E27FC236}">
                <a16:creationId xmlns:a16="http://schemas.microsoft.com/office/drawing/2014/main" id="{798BC5F3-F815-A2D7-B6A1-0C6A00B163D1}"/>
              </a:ext>
            </a:extLst>
          </p:cNvPr>
          <p:cNvCxnSpPr>
            <a:cxnSpLocks/>
          </p:cNvCxnSpPr>
          <p:nvPr/>
        </p:nvCxnSpPr>
        <p:spPr>
          <a:xfrm>
            <a:off x="-260548" y="2408188"/>
            <a:ext cx="12601400" cy="0"/>
          </a:xfrm>
          <a:prstGeom prst="line">
            <a:avLst/>
          </a:prstGeom>
          <a:ln w="508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236186C-F8EB-9761-A851-7AC9D027C482}"/>
              </a:ext>
            </a:extLst>
          </p:cNvPr>
          <p:cNvSpPr txBox="1"/>
          <p:nvPr/>
        </p:nvSpPr>
        <p:spPr>
          <a:xfrm rot="16200000">
            <a:off x="758904" y="2902583"/>
            <a:ext cx="819455" cy="461665"/>
          </a:xfrm>
          <a:prstGeom prst="rect">
            <a:avLst/>
          </a:prstGeom>
          <a:noFill/>
        </p:spPr>
        <p:txBody>
          <a:bodyPr wrap="none" rtlCol="0">
            <a:spAutoFit/>
          </a:bodyPr>
          <a:lstStyle/>
          <a:p>
            <a:pPr algn="l"/>
            <a:r>
              <a:rPr lang="et-EE" b="1" dirty="0">
                <a:solidFill>
                  <a:srgbClr val="010101"/>
                </a:solidFill>
              </a:rPr>
              <a:t>SETE</a:t>
            </a:r>
          </a:p>
        </p:txBody>
      </p:sp>
      <p:sp>
        <p:nvSpPr>
          <p:cNvPr id="30" name="TextBox 29">
            <a:extLst>
              <a:ext uri="{FF2B5EF4-FFF2-40B4-BE49-F238E27FC236}">
                <a16:creationId xmlns:a16="http://schemas.microsoft.com/office/drawing/2014/main" id="{D0D56A79-BF3F-C2E9-9D84-50F0955A81A2}"/>
              </a:ext>
            </a:extLst>
          </p:cNvPr>
          <p:cNvSpPr txBox="1"/>
          <p:nvPr/>
        </p:nvSpPr>
        <p:spPr>
          <a:xfrm rot="16200000">
            <a:off x="785014" y="1353970"/>
            <a:ext cx="763351" cy="461665"/>
          </a:xfrm>
          <a:prstGeom prst="rect">
            <a:avLst/>
          </a:prstGeom>
          <a:noFill/>
        </p:spPr>
        <p:txBody>
          <a:bodyPr wrap="none" rtlCol="0">
            <a:spAutoFit/>
          </a:bodyPr>
          <a:lstStyle/>
          <a:p>
            <a:pPr algn="l"/>
            <a:r>
              <a:rPr lang="et-EE" b="1" dirty="0">
                <a:solidFill>
                  <a:schemeClr val="tx2"/>
                </a:solidFill>
              </a:rPr>
              <a:t>VESI</a:t>
            </a:r>
          </a:p>
        </p:txBody>
      </p:sp>
    </p:spTree>
    <p:extLst>
      <p:ext uri="{BB962C8B-B14F-4D97-AF65-F5344CB8AC3E}">
        <p14:creationId xmlns:p14="http://schemas.microsoft.com/office/powerpoint/2010/main" val="1629959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7031.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5936" y="1"/>
            <a:ext cx="5120154" cy="6826872"/>
          </a:xfrm>
          <a:prstGeom prst="rect">
            <a:avLst/>
          </a:prstGeom>
        </p:spPr>
      </p:pic>
      <p:sp>
        <p:nvSpPr>
          <p:cNvPr id="2" name="Title 1">
            <a:extLst>
              <a:ext uri="{FF2B5EF4-FFF2-40B4-BE49-F238E27FC236}">
                <a16:creationId xmlns:a16="http://schemas.microsoft.com/office/drawing/2014/main" id="{3476C7B8-8D37-4E95-881E-FC1357A04179}"/>
              </a:ext>
            </a:extLst>
          </p:cNvPr>
          <p:cNvSpPr>
            <a:spLocks noGrp="1"/>
          </p:cNvSpPr>
          <p:nvPr>
            <p:ph type="title"/>
          </p:nvPr>
        </p:nvSpPr>
        <p:spPr>
          <a:xfrm>
            <a:off x="607615" y="7449"/>
            <a:ext cx="10937082" cy="683260"/>
          </a:xfrm>
        </p:spPr>
        <p:txBody>
          <a:bodyPr/>
          <a:lstStyle/>
          <a:p>
            <a:r>
              <a:rPr lang="et-EE" sz="3587" dirty="0"/>
              <a:t>Fosfori esinemisvormid</a:t>
            </a:r>
          </a:p>
        </p:txBody>
      </p:sp>
      <p:sp>
        <p:nvSpPr>
          <p:cNvPr id="3" name="Text Placeholder 2">
            <a:extLst>
              <a:ext uri="{FF2B5EF4-FFF2-40B4-BE49-F238E27FC236}">
                <a16:creationId xmlns:a16="http://schemas.microsoft.com/office/drawing/2014/main" id="{73272B24-68B4-4DF7-AF79-7725A8430E45}"/>
              </a:ext>
            </a:extLst>
          </p:cNvPr>
          <p:cNvSpPr>
            <a:spLocks noGrp="1"/>
          </p:cNvSpPr>
          <p:nvPr>
            <p:ph type="body" sz="quarter" idx="10"/>
          </p:nvPr>
        </p:nvSpPr>
        <p:spPr>
          <a:xfrm>
            <a:off x="230487" y="824012"/>
            <a:ext cx="6225258" cy="5617916"/>
          </a:xfrm>
        </p:spPr>
        <p:txBody>
          <a:bodyPr>
            <a:normAutofit fontScale="77500" lnSpcReduction="20000"/>
          </a:bodyPr>
          <a:lstStyle/>
          <a:p>
            <a:pPr marL="455508" indent="-455508">
              <a:buFontTx/>
              <a:buChar char="•"/>
            </a:pPr>
            <a:r>
              <a:rPr lang="et-EE" sz="2391" dirty="0"/>
              <a:t>Fosfor esineb setetes erineval moel:</a:t>
            </a:r>
          </a:p>
          <a:p>
            <a:pPr marL="911017" lvl="1" indent="-455508">
              <a:lnSpc>
                <a:spcPct val="110000"/>
              </a:lnSpc>
              <a:buFontTx/>
              <a:buChar char="•"/>
            </a:pPr>
            <a:r>
              <a:rPr lang="et-EE" dirty="0">
                <a:solidFill>
                  <a:schemeClr val="accent1"/>
                </a:solidFill>
              </a:rPr>
              <a:t>Nõrgalt seotud, poorivees olev ja osakeste pinnale adsobeerunud fosfor (Lab-P).</a:t>
            </a:r>
          </a:p>
          <a:p>
            <a:pPr marL="911017" lvl="1" indent="-455508">
              <a:lnSpc>
                <a:spcPct val="110000"/>
              </a:lnSpc>
              <a:buFontTx/>
              <a:buChar char="•"/>
            </a:pPr>
            <a:r>
              <a:rPr lang="et-EE" dirty="0">
                <a:solidFill>
                  <a:schemeClr val="accent3"/>
                </a:solidFill>
              </a:rPr>
              <a:t>Raua ja mangaani oksühüdraatidega seotud fosfor (Fe-P).</a:t>
            </a:r>
          </a:p>
          <a:p>
            <a:pPr marL="911017" lvl="1" indent="-455508">
              <a:lnSpc>
                <a:spcPct val="110000"/>
              </a:lnSpc>
              <a:buFontTx/>
              <a:buChar char="•"/>
            </a:pPr>
            <a:r>
              <a:rPr lang="et-EE" dirty="0">
                <a:solidFill>
                  <a:schemeClr val="bg1">
                    <a:lumMod val="50000"/>
                  </a:schemeClr>
                </a:solidFill>
              </a:rPr>
              <a:t>Alumiinimi oksiididega ja mitteredutseeritava rauaga seotud fosfor (Al-P).</a:t>
            </a:r>
          </a:p>
          <a:p>
            <a:pPr marL="911017" lvl="1" indent="-455508">
              <a:lnSpc>
                <a:spcPct val="110000"/>
              </a:lnSpc>
              <a:buFontTx/>
              <a:buChar char="•"/>
            </a:pPr>
            <a:r>
              <a:rPr lang="et-EE" dirty="0">
                <a:solidFill>
                  <a:schemeClr val="accent5"/>
                </a:solidFill>
              </a:rPr>
              <a:t>Erinevad orgaanilised fosforivormid ja (biogeensed) polüfosfaadid (Org-P).</a:t>
            </a:r>
          </a:p>
          <a:p>
            <a:pPr marL="911017" lvl="1" indent="-455508">
              <a:lnSpc>
                <a:spcPct val="110000"/>
              </a:lnSpc>
              <a:buFontTx/>
              <a:buChar char="•"/>
            </a:pPr>
            <a:r>
              <a:rPr lang="et-EE" dirty="0"/>
              <a:t>Apatiitne ehk kaltsiumiga seotud fosfor (Ca-P).</a:t>
            </a:r>
          </a:p>
          <a:p>
            <a:pPr lvl="1"/>
            <a:endParaRPr lang="et-EE" sz="1993" dirty="0"/>
          </a:p>
        </p:txBody>
      </p:sp>
      <p:sp>
        <p:nvSpPr>
          <p:cNvPr id="4" name="Slide Number Placeholder 3">
            <a:extLst>
              <a:ext uri="{FF2B5EF4-FFF2-40B4-BE49-F238E27FC236}">
                <a16:creationId xmlns:a16="http://schemas.microsoft.com/office/drawing/2014/main" id="{6AC656AB-4644-4D85-BD56-DEF0B79414B0}"/>
              </a:ext>
            </a:extLst>
          </p:cNvPr>
          <p:cNvSpPr>
            <a:spLocks noGrp="1"/>
          </p:cNvSpPr>
          <p:nvPr>
            <p:ph type="sldNum" sz="quarter" idx="4"/>
          </p:nvPr>
        </p:nvSpPr>
        <p:spPr/>
        <p:txBody>
          <a:bodyPr/>
          <a:lstStyle/>
          <a:p>
            <a:pPr>
              <a:defRPr/>
            </a:pPr>
            <a:fld id="{DADBB38E-37F0-4099-9E14-30415241E9AC}" type="slidenum">
              <a:rPr lang="en-US" smtClean="0"/>
              <a:pPr>
                <a:defRPr/>
              </a:pPr>
              <a:t>17</a:t>
            </a:fld>
            <a:endParaRPr lang="en-US" dirty="0"/>
          </a:p>
        </p:txBody>
      </p:sp>
      <p:sp>
        <p:nvSpPr>
          <p:cNvPr id="6" name="TextBox 5"/>
          <p:cNvSpPr txBox="1"/>
          <p:nvPr/>
        </p:nvSpPr>
        <p:spPr>
          <a:xfrm>
            <a:off x="8125936" y="6525963"/>
            <a:ext cx="1338662" cy="305870"/>
          </a:xfrm>
          <a:prstGeom prst="rect">
            <a:avLst/>
          </a:prstGeom>
          <a:noFill/>
        </p:spPr>
        <p:txBody>
          <a:bodyPr wrap="none" rtlCol="0">
            <a:spAutoFit/>
          </a:bodyPr>
          <a:lstStyle/>
          <a:p>
            <a:r>
              <a:rPr lang="en-US" sz="1395" dirty="0" err="1">
                <a:solidFill>
                  <a:schemeClr val="bg1"/>
                </a:solidFill>
              </a:rPr>
              <a:t>Foto</a:t>
            </a:r>
            <a:r>
              <a:rPr lang="en-US" sz="1395" dirty="0">
                <a:solidFill>
                  <a:schemeClr val="bg1"/>
                </a:solidFill>
              </a:rPr>
              <a:t>: </a:t>
            </a:r>
            <a:r>
              <a:rPr lang="en-US" sz="1395" dirty="0" err="1">
                <a:solidFill>
                  <a:schemeClr val="bg1"/>
                </a:solidFill>
              </a:rPr>
              <a:t>Eveli</a:t>
            </a:r>
            <a:r>
              <a:rPr lang="en-US" sz="1395" dirty="0">
                <a:solidFill>
                  <a:schemeClr val="bg1"/>
                </a:solidFill>
              </a:rPr>
              <a:t> </a:t>
            </a:r>
            <a:r>
              <a:rPr lang="en-US" sz="1395" dirty="0" err="1">
                <a:solidFill>
                  <a:schemeClr val="bg1"/>
                </a:solidFill>
              </a:rPr>
              <a:t>Sisas</a:t>
            </a:r>
            <a:endParaRPr lang="en-US" sz="1395" dirty="0">
              <a:solidFill>
                <a:schemeClr val="bg1"/>
              </a:solidFill>
            </a:endParaRPr>
          </a:p>
        </p:txBody>
      </p:sp>
      <p:sp>
        <p:nvSpPr>
          <p:cNvPr id="7" name="Right Brace 6"/>
          <p:cNvSpPr/>
          <p:nvPr/>
        </p:nvSpPr>
        <p:spPr>
          <a:xfrm>
            <a:off x="6152074" y="1279519"/>
            <a:ext cx="531424" cy="2125698"/>
          </a:xfrm>
          <a:prstGeom prst="rightBrace">
            <a:avLst>
              <a:gd name="adj1" fmla="val 33543"/>
              <a:gd name="adj2" fmla="val 50000"/>
            </a:avLst>
          </a:prstGeom>
          <a:noFill/>
          <a:ln w="381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391">
              <a:solidFill>
                <a:srgbClr val="ED7D31"/>
              </a:solidFill>
            </a:endParaRPr>
          </a:p>
        </p:txBody>
      </p:sp>
      <p:sp>
        <p:nvSpPr>
          <p:cNvPr id="8" name="Right Brace 7"/>
          <p:cNvSpPr/>
          <p:nvPr/>
        </p:nvSpPr>
        <p:spPr>
          <a:xfrm>
            <a:off x="6152074" y="3405217"/>
            <a:ext cx="531424" cy="2960793"/>
          </a:xfrm>
          <a:prstGeom prst="rightBrace">
            <a:avLst>
              <a:gd name="adj1" fmla="val 39146"/>
              <a:gd name="adj2" fmla="val 50000"/>
            </a:avLst>
          </a:prstGeom>
          <a:ln w="38100" cmpd="sng">
            <a:solidFill>
              <a:srgbClr val="2C569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391"/>
          </a:p>
        </p:txBody>
      </p:sp>
      <p:sp>
        <p:nvSpPr>
          <p:cNvPr id="9" name="TextBox 8"/>
          <p:cNvSpPr txBox="1"/>
          <p:nvPr/>
        </p:nvSpPr>
        <p:spPr>
          <a:xfrm>
            <a:off x="6683499" y="2114615"/>
            <a:ext cx="1325934" cy="459955"/>
          </a:xfrm>
          <a:prstGeom prst="rect">
            <a:avLst/>
          </a:prstGeom>
          <a:noFill/>
        </p:spPr>
        <p:txBody>
          <a:bodyPr wrap="none" rtlCol="0">
            <a:spAutoFit/>
          </a:bodyPr>
          <a:lstStyle/>
          <a:p>
            <a:r>
              <a:rPr lang="en-US" sz="2391" dirty="0" err="1">
                <a:solidFill>
                  <a:srgbClr val="C55A11"/>
                </a:solidFill>
              </a:rPr>
              <a:t>Mobiilne</a:t>
            </a:r>
            <a:r>
              <a:rPr lang="en-US" sz="2391" dirty="0"/>
              <a:t> </a:t>
            </a:r>
          </a:p>
        </p:txBody>
      </p:sp>
      <p:sp>
        <p:nvSpPr>
          <p:cNvPr id="10" name="TextBox 9"/>
          <p:cNvSpPr txBox="1"/>
          <p:nvPr/>
        </p:nvSpPr>
        <p:spPr>
          <a:xfrm>
            <a:off x="6683499" y="4392148"/>
            <a:ext cx="1220478" cy="825108"/>
          </a:xfrm>
          <a:prstGeom prst="rect">
            <a:avLst/>
          </a:prstGeom>
          <a:noFill/>
        </p:spPr>
        <p:txBody>
          <a:bodyPr wrap="none" rtlCol="0">
            <a:spAutoFit/>
          </a:bodyPr>
          <a:lstStyle/>
          <a:p>
            <a:r>
              <a:rPr lang="en-US" sz="2391" dirty="0" err="1"/>
              <a:t>Mitte</a:t>
            </a:r>
            <a:r>
              <a:rPr lang="en-US" sz="2391" dirty="0"/>
              <a:t>-</a:t>
            </a:r>
          </a:p>
          <a:p>
            <a:r>
              <a:rPr lang="en-US" sz="2391" dirty="0" err="1"/>
              <a:t>mobiilne</a:t>
            </a:r>
            <a:endParaRPr lang="en-US" sz="2391" dirty="0"/>
          </a:p>
        </p:txBody>
      </p:sp>
      <p:sp>
        <p:nvSpPr>
          <p:cNvPr id="11" name="TextBox 10">
            <a:extLst>
              <a:ext uri="{FF2B5EF4-FFF2-40B4-BE49-F238E27FC236}">
                <a16:creationId xmlns:a16="http://schemas.microsoft.com/office/drawing/2014/main" id="{03B63D61-153C-9081-EA49-4E3606CF2710}"/>
              </a:ext>
            </a:extLst>
          </p:cNvPr>
          <p:cNvSpPr txBox="1"/>
          <p:nvPr/>
        </p:nvSpPr>
        <p:spPr>
          <a:xfrm>
            <a:off x="2734" y="6503352"/>
            <a:ext cx="1890261" cy="369332"/>
          </a:xfrm>
          <a:prstGeom prst="rect">
            <a:avLst/>
          </a:prstGeom>
          <a:noFill/>
        </p:spPr>
        <p:txBody>
          <a:bodyPr wrap="none" rtlCol="0">
            <a:spAutoFit/>
          </a:bodyPr>
          <a:lstStyle/>
          <a:p>
            <a:r>
              <a:rPr lang="et-EE" sz="1800" i="1" dirty="0"/>
              <a:t>M. Ausmeel slaidid</a:t>
            </a:r>
          </a:p>
        </p:txBody>
      </p:sp>
    </p:spTree>
    <p:extLst>
      <p:ext uri="{BB962C8B-B14F-4D97-AF65-F5344CB8AC3E}">
        <p14:creationId xmlns:p14="http://schemas.microsoft.com/office/powerpoint/2010/main" val="4245842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lt 24" descr="Pilt, millel on kujutatud kaart, kuvatõmmis, tekst&#10;&#10;Kirjeldus on genereeritud automaatselt">
            <a:extLst>
              <a:ext uri="{FF2B5EF4-FFF2-40B4-BE49-F238E27FC236}">
                <a16:creationId xmlns:a16="http://schemas.microsoft.com/office/drawing/2014/main" id="{129C3D88-F805-F606-B250-5E475076F702}"/>
              </a:ext>
            </a:extLst>
          </p:cNvPr>
          <p:cNvPicPr>
            <a:picLocks noChangeAspect="1"/>
          </p:cNvPicPr>
          <p:nvPr/>
        </p:nvPicPr>
        <p:blipFill>
          <a:blip r:embed="rId3">
            <a:extLst>
              <a:ext uri="{28A0092B-C50C-407E-A947-70E740481C1C}">
                <a14:useLocalDpi xmlns:a14="http://schemas.microsoft.com/office/drawing/2010/main" val="0"/>
              </a:ext>
            </a:extLst>
          </a:blip>
          <a:srcRect b="14061"/>
          <a:stretch/>
        </p:blipFill>
        <p:spPr>
          <a:xfrm>
            <a:off x="2729" y="-5"/>
            <a:ext cx="12142791" cy="6844265"/>
          </a:xfrm>
          <a:prstGeom prst="rect">
            <a:avLst/>
          </a:prstGeom>
        </p:spPr>
      </p:pic>
      <p:grpSp>
        <p:nvGrpSpPr>
          <p:cNvPr id="4" name="Rühm 3">
            <a:extLst>
              <a:ext uri="{FF2B5EF4-FFF2-40B4-BE49-F238E27FC236}">
                <a16:creationId xmlns:a16="http://schemas.microsoft.com/office/drawing/2014/main" id="{BCC32838-3959-A014-3072-1E2D6C9CCF9F}"/>
              </a:ext>
            </a:extLst>
          </p:cNvPr>
          <p:cNvGrpSpPr/>
          <p:nvPr/>
        </p:nvGrpSpPr>
        <p:grpSpPr>
          <a:xfrm>
            <a:off x="2735" y="5944931"/>
            <a:ext cx="2412201" cy="899329"/>
            <a:chOff x="9316515" y="4208388"/>
            <a:chExt cx="1684943" cy="677004"/>
          </a:xfrm>
        </p:grpSpPr>
        <p:sp>
          <p:nvSpPr>
            <p:cNvPr id="5" name="Ristkülik 4">
              <a:extLst>
                <a:ext uri="{FF2B5EF4-FFF2-40B4-BE49-F238E27FC236}">
                  <a16:creationId xmlns:a16="http://schemas.microsoft.com/office/drawing/2014/main" id="{5064658D-4A1B-3C87-3F73-318653CBE9CF}"/>
                </a:ext>
              </a:extLst>
            </p:cNvPr>
            <p:cNvSpPr/>
            <p:nvPr/>
          </p:nvSpPr>
          <p:spPr>
            <a:xfrm>
              <a:off x="9316515" y="4208388"/>
              <a:ext cx="1667167" cy="6770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2391"/>
            </a:p>
          </p:txBody>
        </p:sp>
        <p:sp>
          <p:nvSpPr>
            <p:cNvPr id="6" name="Ristkülik 5">
              <a:extLst>
                <a:ext uri="{FF2B5EF4-FFF2-40B4-BE49-F238E27FC236}">
                  <a16:creationId xmlns:a16="http://schemas.microsoft.com/office/drawing/2014/main" id="{6465A98B-7296-7814-926F-D7C5FB0B73A2}"/>
                </a:ext>
              </a:extLst>
            </p:cNvPr>
            <p:cNvSpPr/>
            <p:nvPr/>
          </p:nvSpPr>
          <p:spPr>
            <a:xfrm>
              <a:off x="9460532" y="4305657"/>
              <a:ext cx="144016" cy="144016"/>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2391"/>
            </a:p>
          </p:txBody>
        </p:sp>
        <p:sp>
          <p:nvSpPr>
            <p:cNvPr id="7" name="Ristkülik 6">
              <a:extLst>
                <a:ext uri="{FF2B5EF4-FFF2-40B4-BE49-F238E27FC236}">
                  <a16:creationId xmlns:a16="http://schemas.microsoft.com/office/drawing/2014/main" id="{F07365F1-0C2B-4F9A-DEA6-44E680ED3514}"/>
                </a:ext>
              </a:extLst>
            </p:cNvPr>
            <p:cNvSpPr/>
            <p:nvPr/>
          </p:nvSpPr>
          <p:spPr>
            <a:xfrm>
              <a:off x="9460532" y="4637564"/>
              <a:ext cx="144016" cy="144016"/>
            </a:xfrm>
            <a:prstGeom prst="rect">
              <a:avLst/>
            </a:prstGeom>
            <a:solidFill>
              <a:srgbClr val="F0A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2391"/>
            </a:p>
          </p:txBody>
        </p:sp>
        <p:sp>
          <p:nvSpPr>
            <p:cNvPr id="8" name="TextBox 7">
              <a:extLst>
                <a:ext uri="{FF2B5EF4-FFF2-40B4-BE49-F238E27FC236}">
                  <a16:creationId xmlns:a16="http://schemas.microsoft.com/office/drawing/2014/main" id="{9A285968-6D37-0950-4915-843142652FCE}"/>
                </a:ext>
              </a:extLst>
            </p:cNvPr>
            <p:cNvSpPr txBox="1"/>
            <p:nvPr/>
          </p:nvSpPr>
          <p:spPr>
            <a:xfrm>
              <a:off x="9604548" y="4208388"/>
              <a:ext cx="1396910" cy="314510"/>
            </a:xfrm>
            <a:prstGeom prst="rect">
              <a:avLst/>
            </a:prstGeom>
            <a:noFill/>
          </p:spPr>
          <p:txBody>
            <a:bodyPr wrap="none" rtlCol="0">
              <a:spAutoFit/>
            </a:bodyPr>
            <a:lstStyle/>
            <a:p>
              <a:r>
                <a:rPr lang="et-EE" sz="2125" dirty="0"/>
                <a:t>Mitte-mobiilne P </a:t>
              </a:r>
            </a:p>
          </p:txBody>
        </p:sp>
        <p:sp>
          <p:nvSpPr>
            <p:cNvPr id="9" name="TextBox 8">
              <a:extLst>
                <a:ext uri="{FF2B5EF4-FFF2-40B4-BE49-F238E27FC236}">
                  <a16:creationId xmlns:a16="http://schemas.microsoft.com/office/drawing/2014/main" id="{51BC2F50-33E0-4159-0BE4-990F173A001C}"/>
                </a:ext>
              </a:extLst>
            </p:cNvPr>
            <p:cNvSpPr txBox="1"/>
            <p:nvPr/>
          </p:nvSpPr>
          <p:spPr>
            <a:xfrm>
              <a:off x="9604548" y="4547930"/>
              <a:ext cx="962955" cy="314510"/>
            </a:xfrm>
            <a:prstGeom prst="rect">
              <a:avLst/>
            </a:prstGeom>
            <a:noFill/>
          </p:spPr>
          <p:txBody>
            <a:bodyPr wrap="none" rtlCol="0">
              <a:spAutoFit/>
            </a:bodyPr>
            <a:lstStyle/>
            <a:p>
              <a:r>
                <a:rPr lang="et-EE" sz="2125" dirty="0"/>
                <a:t>Mobiilne P </a:t>
              </a:r>
            </a:p>
          </p:txBody>
        </p:sp>
      </p:grpSp>
      <p:pic>
        <p:nvPicPr>
          <p:cNvPr id="10" name="Pilt 9">
            <a:extLst>
              <a:ext uri="{FF2B5EF4-FFF2-40B4-BE49-F238E27FC236}">
                <a16:creationId xmlns:a16="http://schemas.microsoft.com/office/drawing/2014/main" id="{B81DB677-03E3-1494-1A72-8259589865AC}"/>
              </a:ext>
            </a:extLst>
          </p:cNvPr>
          <p:cNvPicPr>
            <a:picLocks noChangeAspect="1"/>
          </p:cNvPicPr>
          <p:nvPr/>
        </p:nvPicPr>
        <p:blipFill>
          <a:blip r:embed="rId4"/>
          <a:stretch>
            <a:fillRect/>
          </a:stretch>
        </p:blipFill>
        <p:spPr>
          <a:xfrm>
            <a:off x="6717322" y="6033180"/>
            <a:ext cx="939437" cy="963733"/>
          </a:xfrm>
          <a:prstGeom prst="rect">
            <a:avLst/>
          </a:prstGeom>
        </p:spPr>
      </p:pic>
      <p:pic>
        <p:nvPicPr>
          <p:cNvPr id="11" name="Pilt 10">
            <a:extLst>
              <a:ext uri="{FF2B5EF4-FFF2-40B4-BE49-F238E27FC236}">
                <a16:creationId xmlns:a16="http://schemas.microsoft.com/office/drawing/2014/main" id="{E69E6BC5-A66B-3E45-9CDA-834624FB9285}"/>
              </a:ext>
            </a:extLst>
          </p:cNvPr>
          <p:cNvPicPr>
            <a:picLocks noChangeAspect="1"/>
          </p:cNvPicPr>
          <p:nvPr/>
        </p:nvPicPr>
        <p:blipFill>
          <a:blip r:embed="rId5"/>
          <a:stretch>
            <a:fillRect/>
          </a:stretch>
        </p:blipFill>
        <p:spPr>
          <a:xfrm>
            <a:off x="6377426" y="2737427"/>
            <a:ext cx="1125704" cy="955634"/>
          </a:xfrm>
          <a:prstGeom prst="rect">
            <a:avLst/>
          </a:prstGeom>
        </p:spPr>
      </p:pic>
      <p:pic>
        <p:nvPicPr>
          <p:cNvPr id="12" name="Pilt 11">
            <a:extLst>
              <a:ext uri="{FF2B5EF4-FFF2-40B4-BE49-F238E27FC236}">
                <a16:creationId xmlns:a16="http://schemas.microsoft.com/office/drawing/2014/main" id="{A2CFBEED-405E-DAEE-EC29-7EA3BC89970D}"/>
              </a:ext>
            </a:extLst>
          </p:cNvPr>
          <p:cNvPicPr>
            <a:picLocks noChangeAspect="1"/>
          </p:cNvPicPr>
          <p:nvPr/>
        </p:nvPicPr>
        <p:blipFill>
          <a:blip r:embed="rId5"/>
          <a:stretch>
            <a:fillRect/>
          </a:stretch>
        </p:blipFill>
        <p:spPr>
          <a:xfrm>
            <a:off x="6717322" y="3537527"/>
            <a:ext cx="1125704" cy="955634"/>
          </a:xfrm>
          <a:prstGeom prst="rect">
            <a:avLst/>
          </a:prstGeom>
        </p:spPr>
      </p:pic>
      <p:pic>
        <p:nvPicPr>
          <p:cNvPr id="13" name="Pilt 12">
            <a:extLst>
              <a:ext uri="{FF2B5EF4-FFF2-40B4-BE49-F238E27FC236}">
                <a16:creationId xmlns:a16="http://schemas.microsoft.com/office/drawing/2014/main" id="{0E0A2B29-1F3A-76A1-0A4A-554FCA65A922}"/>
              </a:ext>
            </a:extLst>
          </p:cNvPr>
          <p:cNvPicPr>
            <a:picLocks noChangeAspect="1"/>
          </p:cNvPicPr>
          <p:nvPr/>
        </p:nvPicPr>
        <p:blipFill>
          <a:blip r:embed="rId6"/>
          <a:stretch>
            <a:fillRect/>
          </a:stretch>
        </p:blipFill>
        <p:spPr>
          <a:xfrm>
            <a:off x="6688233" y="534050"/>
            <a:ext cx="1004227" cy="866551"/>
          </a:xfrm>
          <a:prstGeom prst="rect">
            <a:avLst/>
          </a:prstGeom>
        </p:spPr>
      </p:pic>
      <p:sp>
        <p:nvSpPr>
          <p:cNvPr id="14" name="TextBox 13">
            <a:extLst>
              <a:ext uri="{FF2B5EF4-FFF2-40B4-BE49-F238E27FC236}">
                <a16:creationId xmlns:a16="http://schemas.microsoft.com/office/drawing/2014/main" id="{82E725F7-CA04-B311-622F-AF326778E236}"/>
              </a:ext>
            </a:extLst>
          </p:cNvPr>
          <p:cNvSpPr txBox="1"/>
          <p:nvPr/>
        </p:nvSpPr>
        <p:spPr>
          <a:xfrm>
            <a:off x="7613208" y="6299387"/>
            <a:ext cx="1859305" cy="377163"/>
          </a:xfrm>
          <a:prstGeom prst="rect">
            <a:avLst/>
          </a:prstGeom>
          <a:solidFill>
            <a:schemeClr val="bg1">
              <a:alpha val="70000"/>
            </a:schemeClr>
          </a:solidFill>
        </p:spPr>
        <p:txBody>
          <a:bodyPr wrap="none" rtlCol="0">
            <a:spAutoFit/>
          </a:bodyPr>
          <a:lstStyle/>
          <a:p>
            <a:r>
              <a:rPr lang="et-EE" sz="1860" dirty="0" err="1"/>
              <a:t>P</a:t>
            </a:r>
            <a:r>
              <a:rPr lang="et-EE" sz="1860" baseline="-25000" dirty="0" err="1"/>
              <a:t>tot</a:t>
            </a:r>
            <a:r>
              <a:rPr lang="et-EE" sz="1860" dirty="0"/>
              <a:t> – 2190 mg/kg</a:t>
            </a:r>
          </a:p>
        </p:txBody>
      </p:sp>
      <p:sp>
        <p:nvSpPr>
          <p:cNvPr id="15" name="TextBox 14">
            <a:extLst>
              <a:ext uri="{FF2B5EF4-FFF2-40B4-BE49-F238E27FC236}">
                <a16:creationId xmlns:a16="http://schemas.microsoft.com/office/drawing/2014/main" id="{8AD886B3-33B5-96C9-40BE-F0A2CA2EE167}"/>
              </a:ext>
            </a:extLst>
          </p:cNvPr>
          <p:cNvSpPr txBox="1"/>
          <p:nvPr/>
        </p:nvSpPr>
        <p:spPr>
          <a:xfrm>
            <a:off x="7366053" y="2978981"/>
            <a:ext cx="1757092" cy="378250"/>
          </a:xfrm>
          <a:prstGeom prst="rect">
            <a:avLst/>
          </a:prstGeom>
          <a:solidFill>
            <a:schemeClr val="bg1">
              <a:alpha val="70000"/>
            </a:schemeClr>
          </a:solidFill>
        </p:spPr>
        <p:txBody>
          <a:bodyPr wrap="none" rtlCol="0">
            <a:spAutoFit/>
          </a:bodyPr>
          <a:lstStyle/>
          <a:p>
            <a:r>
              <a:rPr lang="et-EE" sz="1860" dirty="0" err="1"/>
              <a:t>P</a:t>
            </a:r>
            <a:r>
              <a:rPr lang="et-EE" sz="1860" baseline="-25000" dirty="0" err="1"/>
              <a:t>tot</a:t>
            </a:r>
            <a:r>
              <a:rPr lang="et-EE" sz="1860" dirty="0"/>
              <a:t> – 669 mg/kg</a:t>
            </a:r>
          </a:p>
        </p:txBody>
      </p:sp>
      <p:sp>
        <p:nvSpPr>
          <p:cNvPr id="16" name="TextBox 15">
            <a:extLst>
              <a:ext uri="{FF2B5EF4-FFF2-40B4-BE49-F238E27FC236}">
                <a16:creationId xmlns:a16="http://schemas.microsoft.com/office/drawing/2014/main" id="{1437957C-1373-3F36-33E5-96DD77541F6C}"/>
              </a:ext>
            </a:extLst>
          </p:cNvPr>
          <p:cNvSpPr txBox="1"/>
          <p:nvPr/>
        </p:nvSpPr>
        <p:spPr>
          <a:xfrm>
            <a:off x="7692459" y="3779325"/>
            <a:ext cx="1765461" cy="378250"/>
          </a:xfrm>
          <a:prstGeom prst="rect">
            <a:avLst/>
          </a:prstGeom>
          <a:solidFill>
            <a:schemeClr val="bg1">
              <a:alpha val="70000"/>
            </a:schemeClr>
          </a:solidFill>
        </p:spPr>
        <p:txBody>
          <a:bodyPr wrap="none" rtlCol="0">
            <a:spAutoFit/>
          </a:bodyPr>
          <a:lstStyle/>
          <a:p>
            <a:r>
              <a:rPr lang="et-EE" sz="1860" dirty="0" err="1"/>
              <a:t>P</a:t>
            </a:r>
            <a:r>
              <a:rPr lang="et-EE" sz="1860" baseline="-25000" dirty="0" err="1"/>
              <a:t>tot</a:t>
            </a:r>
            <a:r>
              <a:rPr lang="et-EE" sz="1860" dirty="0"/>
              <a:t> – 690 mg/kg</a:t>
            </a:r>
          </a:p>
        </p:txBody>
      </p:sp>
      <p:sp>
        <p:nvSpPr>
          <p:cNvPr id="17" name="TextBox 16">
            <a:extLst>
              <a:ext uri="{FF2B5EF4-FFF2-40B4-BE49-F238E27FC236}">
                <a16:creationId xmlns:a16="http://schemas.microsoft.com/office/drawing/2014/main" id="{565BF48F-026C-B338-01F9-8D3A66B039A5}"/>
              </a:ext>
            </a:extLst>
          </p:cNvPr>
          <p:cNvSpPr txBox="1"/>
          <p:nvPr/>
        </p:nvSpPr>
        <p:spPr>
          <a:xfrm>
            <a:off x="7547821" y="700069"/>
            <a:ext cx="1886838" cy="378250"/>
          </a:xfrm>
          <a:prstGeom prst="rect">
            <a:avLst/>
          </a:prstGeom>
          <a:solidFill>
            <a:schemeClr val="bg1">
              <a:alpha val="70000"/>
            </a:schemeClr>
          </a:solidFill>
        </p:spPr>
        <p:txBody>
          <a:bodyPr wrap="none" rtlCol="0">
            <a:spAutoFit/>
          </a:bodyPr>
          <a:lstStyle/>
          <a:p>
            <a:r>
              <a:rPr lang="et-EE" sz="1860" dirty="0" err="1"/>
              <a:t>P</a:t>
            </a:r>
            <a:r>
              <a:rPr lang="et-EE" sz="1860" baseline="-25000" dirty="0" err="1"/>
              <a:t>tot</a:t>
            </a:r>
            <a:r>
              <a:rPr lang="et-EE" sz="1860" dirty="0"/>
              <a:t> – 1181 mg/kg</a:t>
            </a:r>
          </a:p>
        </p:txBody>
      </p:sp>
      <p:graphicFrame>
        <p:nvGraphicFramePr>
          <p:cNvPr id="18" name="Diagramm 17">
            <a:extLst>
              <a:ext uri="{FF2B5EF4-FFF2-40B4-BE49-F238E27FC236}">
                <a16:creationId xmlns:a16="http://schemas.microsoft.com/office/drawing/2014/main" id="{03A02B68-06D1-48A9-98AB-5DB7D97EB6E5}"/>
              </a:ext>
            </a:extLst>
          </p:cNvPr>
          <p:cNvGraphicFramePr>
            <a:graphicFrameLocks/>
          </p:cNvGraphicFramePr>
          <p:nvPr/>
        </p:nvGraphicFramePr>
        <p:xfrm>
          <a:off x="2073999" y="1939081"/>
          <a:ext cx="1039175" cy="8665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Diagramm 18">
            <a:extLst>
              <a:ext uri="{FF2B5EF4-FFF2-40B4-BE49-F238E27FC236}">
                <a16:creationId xmlns:a16="http://schemas.microsoft.com/office/drawing/2014/main" id="{2452E8F4-4BBE-4584-AAC6-FA8F99B70DAD}"/>
              </a:ext>
            </a:extLst>
          </p:cNvPr>
          <p:cNvGraphicFramePr>
            <a:graphicFrameLocks/>
          </p:cNvGraphicFramePr>
          <p:nvPr/>
        </p:nvGraphicFramePr>
        <p:xfrm>
          <a:off x="3995189" y="869783"/>
          <a:ext cx="1039175" cy="8665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0" name="Diagramm 19">
            <a:extLst>
              <a:ext uri="{FF2B5EF4-FFF2-40B4-BE49-F238E27FC236}">
                <a16:creationId xmlns:a16="http://schemas.microsoft.com/office/drawing/2014/main" id="{8C3E3494-5FDB-A48B-7D70-DF2C9295ED9F}"/>
              </a:ext>
            </a:extLst>
          </p:cNvPr>
          <p:cNvGraphicFramePr>
            <a:graphicFrameLocks/>
          </p:cNvGraphicFramePr>
          <p:nvPr/>
        </p:nvGraphicFramePr>
        <p:xfrm>
          <a:off x="811994" y="4538868"/>
          <a:ext cx="1039175" cy="866552"/>
        </p:xfrm>
        <a:graphic>
          <a:graphicData uri="http://schemas.openxmlformats.org/drawingml/2006/chart">
            <c:chart xmlns:c="http://schemas.openxmlformats.org/drawingml/2006/chart" xmlns:r="http://schemas.openxmlformats.org/officeDocument/2006/relationships" r:id="rId9"/>
          </a:graphicData>
        </a:graphic>
      </p:graphicFrame>
      <p:sp>
        <p:nvSpPr>
          <p:cNvPr id="21" name="TextBox 20">
            <a:extLst>
              <a:ext uri="{FF2B5EF4-FFF2-40B4-BE49-F238E27FC236}">
                <a16:creationId xmlns:a16="http://schemas.microsoft.com/office/drawing/2014/main" id="{33BEC0BC-5F1B-FEC9-8CD3-AA7BE1C493D6}"/>
              </a:ext>
            </a:extLst>
          </p:cNvPr>
          <p:cNvSpPr txBox="1"/>
          <p:nvPr/>
        </p:nvSpPr>
        <p:spPr>
          <a:xfrm>
            <a:off x="4910389" y="1377161"/>
            <a:ext cx="1886838" cy="378250"/>
          </a:xfrm>
          <a:prstGeom prst="rect">
            <a:avLst/>
          </a:prstGeom>
          <a:solidFill>
            <a:schemeClr val="bg1">
              <a:alpha val="70000"/>
            </a:schemeClr>
          </a:solidFill>
        </p:spPr>
        <p:txBody>
          <a:bodyPr wrap="none" rtlCol="0">
            <a:spAutoFit/>
          </a:bodyPr>
          <a:lstStyle/>
          <a:p>
            <a:r>
              <a:rPr lang="et-EE" sz="1860" dirty="0" err="1"/>
              <a:t>P</a:t>
            </a:r>
            <a:r>
              <a:rPr lang="et-EE" sz="1860" baseline="-25000" dirty="0" err="1"/>
              <a:t>tot</a:t>
            </a:r>
            <a:r>
              <a:rPr lang="et-EE" sz="1860" dirty="0"/>
              <a:t> </a:t>
            </a:r>
            <a:r>
              <a:rPr lang="et-EE" sz="1860"/>
              <a:t>– 1169 </a:t>
            </a:r>
            <a:r>
              <a:rPr lang="et-EE" sz="1860" dirty="0"/>
              <a:t>mg/kg</a:t>
            </a:r>
          </a:p>
        </p:txBody>
      </p:sp>
      <p:sp>
        <p:nvSpPr>
          <p:cNvPr id="22" name="TextBox 21">
            <a:extLst>
              <a:ext uri="{FF2B5EF4-FFF2-40B4-BE49-F238E27FC236}">
                <a16:creationId xmlns:a16="http://schemas.microsoft.com/office/drawing/2014/main" id="{EF5F97CA-EF00-99BC-8970-C6547AC60F6C}"/>
              </a:ext>
            </a:extLst>
          </p:cNvPr>
          <p:cNvSpPr txBox="1"/>
          <p:nvPr/>
        </p:nvSpPr>
        <p:spPr>
          <a:xfrm>
            <a:off x="3055954" y="2104766"/>
            <a:ext cx="1765461" cy="378250"/>
          </a:xfrm>
          <a:prstGeom prst="rect">
            <a:avLst/>
          </a:prstGeom>
          <a:solidFill>
            <a:schemeClr val="bg1">
              <a:alpha val="70000"/>
            </a:schemeClr>
          </a:solidFill>
        </p:spPr>
        <p:txBody>
          <a:bodyPr wrap="none" rtlCol="0">
            <a:spAutoFit/>
          </a:bodyPr>
          <a:lstStyle/>
          <a:p>
            <a:r>
              <a:rPr lang="et-EE" sz="1860" dirty="0" err="1"/>
              <a:t>P</a:t>
            </a:r>
            <a:r>
              <a:rPr lang="et-EE" sz="1860" baseline="-25000" dirty="0" err="1"/>
              <a:t>tot</a:t>
            </a:r>
            <a:r>
              <a:rPr lang="et-EE" sz="1860" dirty="0"/>
              <a:t> – 550 mg/kg</a:t>
            </a:r>
          </a:p>
        </p:txBody>
      </p:sp>
      <p:sp>
        <p:nvSpPr>
          <p:cNvPr id="23" name="TextBox 22">
            <a:extLst>
              <a:ext uri="{FF2B5EF4-FFF2-40B4-BE49-F238E27FC236}">
                <a16:creationId xmlns:a16="http://schemas.microsoft.com/office/drawing/2014/main" id="{B5B2B822-71A5-6AB7-CC82-9F1D64A0493E}"/>
              </a:ext>
            </a:extLst>
          </p:cNvPr>
          <p:cNvSpPr txBox="1"/>
          <p:nvPr/>
        </p:nvSpPr>
        <p:spPr>
          <a:xfrm>
            <a:off x="1746782" y="4720841"/>
            <a:ext cx="1886838" cy="378250"/>
          </a:xfrm>
          <a:prstGeom prst="rect">
            <a:avLst/>
          </a:prstGeom>
          <a:solidFill>
            <a:schemeClr val="bg1">
              <a:alpha val="70000"/>
            </a:schemeClr>
          </a:solidFill>
        </p:spPr>
        <p:txBody>
          <a:bodyPr wrap="none" rtlCol="0">
            <a:spAutoFit/>
          </a:bodyPr>
          <a:lstStyle/>
          <a:p>
            <a:r>
              <a:rPr lang="et-EE" sz="1860" dirty="0" err="1"/>
              <a:t>P</a:t>
            </a:r>
            <a:r>
              <a:rPr lang="et-EE" sz="1860" baseline="-25000" dirty="0" err="1"/>
              <a:t>tot</a:t>
            </a:r>
            <a:r>
              <a:rPr lang="et-EE" sz="1860" dirty="0"/>
              <a:t> – 1051 mg/kg</a:t>
            </a:r>
          </a:p>
        </p:txBody>
      </p:sp>
      <p:sp>
        <p:nvSpPr>
          <p:cNvPr id="24" name="TextBox 23">
            <a:extLst>
              <a:ext uri="{FF2B5EF4-FFF2-40B4-BE49-F238E27FC236}">
                <a16:creationId xmlns:a16="http://schemas.microsoft.com/office/drawing/2014/main" id="{9F7B3F97-F9BF-E9FA-EBBC-6F51423781D1}"/>
              </a:ext>
            </a:extLst>
          </p:cNvPr>
          <p:cNvSpPr txBox="1"/>
          <p:nvPr/>
        </p:nvSpPr>
        <p:spPr>
          <a:xfrm>
            <a:off x="-22847" y="8465"/>
            <a:ext cx="5780149" cy="950573"/>
          </a:xfrm>
          <a:prstGeom prst="rect">
            <a:avLst/>
          </a:prstGeom>
          <a:solidFill>
            <a:schemeClr val="bg1">
              <a:alpha val="70000"/>
            </a:schemeClr>
          </a:solidFill>
        </p:spPr>
        <p:txBody>
          <a:bodyPr wrap="square" rtlCol="0">
            <a:spAutoFit/>
          </a:bodyPr>
          <a:lstStyle/>
          <a:p>
            <a:pPr algn="ctr"/>
            <a:r>
              <a:rPr lang="et-EE" sz="2790" b="1" dirty="0">
                <a:solidFill>
                  <a:srgbClr val="C00000"/>
                </a:solidFill>
              </a:rPr>
              <a:t>Mobiilse ja mitte-mobiilse fosfori osakaalud sette pinnakihis (0 – 1 cm)</a:t>
            </a:r>
          </a:p>
        </p:txBody>
      </p:sp>
      <p:sp>
        <p:nvSpPr>
          <p:cNvPr id="32" name="Ristkülik 31">
            <a:extLst>
              <a:ext uri="{FF2B5EF4-FFF2-40B4-BE49-F238E27FC236}">
                <a16:creationId xmlns:a16="http://schemas.microsoft.com/office/drawing/2014/main" id="{8658055F-51D5-B96A-1AD3-8C1E678274E9}"/>
              </a:ext>
            </a:extLst>
          </p:cNvPr>
          <p:cNvSpPr/>
          <p:nvPr/>
        </p:nvSpPr>
        <p:spPr>
          <a:xfrm>
            <a:off x="10573874" y="6525801"/>
            <a:ext cx="721219" cy="12146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sz="2391"/>
          </a:p>
        </p:txBody>
      </p:sp>
      <p:sp>
        <p:nvSpPr>
          <p:cNvPr id="33" name="TextBox 32">
            <a:extLst>
              <a:ext uri="{FF2B5EF4-FFF2-40B4-BE49-F238E27FC236}">
                <a16:creationId xmlns:a16="http://schemas.microsoft.com/office/drawing/2014/main" id="{1A167C72-C6BB-5C56-040A-B2062FE87805}"/>
              </a:ext>
            </a:extLst>
          </p:cNvPr>
          <p:cNvSpPr txBox="1"/>
          <p:nvPr/>
        </p:nvSpPr>
        <p:spPr>
          <a:xfrm>
            <a:off x="11295093" y="6421498"/>
            <a:ext cx="921826" cy="458549"/>
          </a:xfrm>
          <a:prstGeom prst="rect">
            <a:avLst/>
          </a:prstGeom>
          <a:noFill/>
        </p:spPr>
        <p:txBody>
          <a:bodyPr wrap="none" rtlCol="0">
            <a:spAutoFit/>
          </a:bodyPr>
          <a:lstStyle/>
          <a:p>
            <a:r>
              <a:rPr lang="et-EE" sz="2391" dirty="0"/>
              <a:t>20 km</a:t>
            </a:r>
          </a:p>
        </p:txBody>
      </p:sp>
    </p:spTree>
    <p:extLst>
      <p:ext uri="{BB962C8B-B14F-4D97-AF65-F5344CB8AC3E}">
        <p14:creationId xmlns:p14="http://schemas.microsoft.com/office/powerpoint/2010/main" val="2538881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A042E16-C274-7C2C-BF98-23898E833697}"/>
              </a:ext>
            </a:extLst>
          </p:cNvPr>
          <p:cNvSpPr>
            <a:spLocks noGrp="1"/>
          </p:cNvSpPr>
          <p:nvPr>
            <p:ph type="title"/>
          </p:nvPr>
        </p:nvSpPr>
        <p:spPr>
          <a:xfrm>
            <a:off x="607615" y="1904132"/>
            <a:ext cx="3998027" cy="1157747"/>
          </a:xfrm>
        </p:spPr>
        <p:txBody>
          <a:bodyPr/>
          <a:lstStyle/>
          <a:p>
            <a:r>
              <a:rPr lang="et-EE" sz="4800" b="1" kern="1200" dirty="0">
                <a:latin typeface="Arial Narrow" pitchFamily="34" charset="0"/>
                <a:ea typeface="+mn-ea"/>
                <a:cs typeface="+mn-cs"/>
              </a:rPr>
              <a:t>Väinamere geoloogiline kaardistamine</a:t>
            </a:r>
            <a:br>
              <a:rPr lang="et-EE" sz="4800" b="1" kern="1200" dirty="0">
                <a:latin typeface="Arial Narrow" pitchFamily="34" charset="0"/>
                <a:ea typeface="+mn-ea"/>
                <a:cs typeface="+mn-cs"/>
              </a:rPr>
            </a:br>
            <a:endParaRPr lang="en-US" dirty="0"/>
          </a:p>
        </p:txBody>
      </p:sp>
      <p:pic>
        <p:nvPicPr>
          <p:cNvPr id="4" name="Pilt 3">
            <a:extLst>
              <a:ext uri="{FF2B5EF4-FFF2-40B4-BE49-F238E27FC236}">
                <a16:creationId xmlns:a16="http://schemas.microsoft.com/office/drawing/2014/main" id="{31830AE7-5CAC-56D1-E71D-68F75AF145B7}"/>
              </a:ext>
            </a:extLst>
          </p:cNvPr>
          <p:cNvPicPr>
            <a:picLocks noChangeAspect="1"/>
          </p:cNvPicPr>
          <p:nvPr/>
        </p:nvPicPr>
        <p:blipFill>
          <a:blip r:embed="rId3"/>
          <a:stretch>
            <a:fillRect/>
          </a:stretch>
        </p:blipFill>
        <p:spPr>
          <a:xfrm>
            <a:off x="4751217" y="384908"/>
            <a:ext cx="6793481" cy="6216035"/>
          </a:xfrm>
          <a:prstGeom prst="rect">
            <a:avLst/>
          </a:prstGeom>
          <a:noFill/>
        </p:spPr>
      </p:pic>
      <p:sp>
        <p:nvSpPr>
          <p:cNvPr id="6" name="Rectangle 2">
            <a:extLst>
              <a:ext uri="{FF2B5EF4-FFF2-40B4-BE49-F238E27FC236}">
                <a16:creationId xmlns:a16="http://schemas.microsoft.com/office/drawing/2014/main" id="{242ACC88-170C-476C-1944-584724CEA83B}"/>
              </a:ext>
            </a:extLst>
          </p:cNvPr>
          <p:cNvSpPr/>
          <p:nvPr/>
        </p:nvSpPr>
        <p:spPr>
          <a:xfrm>
            <a:off x="607618" y="1429786"/>
            <a:ext cx="3998027" cy="5266795"/>
          </a:xfrm>
          <a:prstGeom prst="rect">
            <a:avLst/>
          </a:prstGeom>
        </p:spPr>
        <p:txBody>
          <a:bodyPr vert="horz" lIns="121496" tIns="60748" rIns="121496" bIns="60748" rtlCol="0">
            <a:normAutofit/>
          </a:bodyPr>
          <a:lstStyle/>
          <a:p>
            <a:pPr>
              <a:spcBef>
                <a:spcPct val="20000"/>
              </a:spcBef>
              <a:buClr>
                <a:srgbClr val="0064B9"/>
              </a:buClr>
            </a:pPr>
            <a:endParaRPr lang="et-EE" sz="1900" b="1" kern="1200" dirty="0">
              <a:latin typeface="Arial Narrow" pitchFamily="34" charset="0"/>
              <a:ea typeface="+mn-ea"/>
              <a:cs typeface="+mn-cs"/>
            </a:endParaRPr>
          </a:p>
        </p:txBody>
      </p:sp>
      <p:sp>
        <p:nvSpPr>
          <p:cNvPr id="5" name="TextBox 4">
            <a:extLst>
              <a:ext uri="{FF2B5EF4-FFF2-40B4-BE49-F238E27FC236}">
                <a16:creationId xmlns:a16="http://schemas.microsoft.com/office/drawing/2014/main" id="{991127BA-F32B-86F2-83F9-8320FCBC0F92}"/>
              </a:ext>
            </a:extLst>
          </p:cNvPr>
          <p:cNvSpPr txBox="1"/>
          <p:nvPr/>
        </p:nvSpPr>
        <p:spPr>
          <a:xfrm>
            <a:off x="747564" y="6265805"/>
            <a:ext cx="10326614" cy="363774"/>
          </a:xfrm>
          <a:prstGeom prst="rect">
            <a:avLst/>
          </a:prstGeom>
        </p:spPr>
        <p:txBody>
          <a:bodyPr vert="horz" wrap="none" lIns="121496" tIns="60748" rIns="121496" bIns="60748" rtlCol="0">
            <a:normAutofit/>
          </a:bodyPr>
          <a:lstStyle/>
          <a:p>
            <a:pPr marL="455611" indent="-455611">
              <a:lnSpc>
                <a:spcPct val="90000"/>
              </a:lnSpc>
              <a:spcBef>
                <a:spcPct val="20000"/>
              </a:spcBef>
              <a:buClr>
                <a:srgbClr val="0064B9"/>
              </a:buClr>
            </a:pPr>
            <a:r>
              <a:rPr lang="et-EE" sz="1700" kern="1200" dirty="0">
                <a:solidFill>
                  <a:srgbClr val="010101"/>
                </a:solidFill>
                <a:latin typeface="Arial Narrow" pitchFamily="34" charset="0"/>
                <a:ea typeface="+mn-ea"/>
                <a:cs typeface="+mn-cs"/>
              </a:rPr>
              <a:t>I. Tuuling 2024</a:t>
            </a:r>
          </a:p>
        </p:txBody>
      </p:sp>
    </p:spTree>
    <p:extLst>
      <p:ext uri="{BB962C8B-B14F-4D97-AF65-F5344CB8AC3E}">
        <p14:creationId xmlns:p14="http://schemas.microsoft.com/office/powerpoint/2010/main" val="2006570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ri | Keskkonnaportaal">
            <a:extLst>
              <a:ext uri="{FF2B5EF4-FFF2-40B4-BE49-F238E27FC236}">
                <a16:creationId xmlns:a16="http://schemas.microsoft.com/office/drawing/2014/main" id="{9DA16B02-8C65-1701-DBBD-52847065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852" y="-231590"/>
            <a:ext cx="10101070" cy="7143006"/>
          </a:xfrm>
          <a:prstGeom prst="rect">
            <a:avLst/>
          </a:prstGeom>
          <a:noFill/>
          <a:extLst>
            <a:ext uri="{909E8E84-426E-40DD-AFC4-6F175D3DCCD1}">
              <a14:hiddenFill xmlns:a14="http://schemas.microsoft.com/office/drawing/2010/main">
                <a:solidFill>
                  <a:srgbClr val="FFFFFF"/>
                </a:solidFill>
              </a14:hiddenFill>
            </a:ext>
          </a:extLst>
        </p:spPr>
      </p:pic>
      <p:sp>
        <p:nvSpPr>
          <p:cNvPr id="5" name="Ristkülik 4">
            <a:extLst>
              <a:ext uri="{FF2B5EF4-FFF2-40B4-BE49-F238E27FC236}">
                <a16:creationId xmlns:a16="http://schemas.microsoft.com/office/drawing/2014/main" id="{413D145F-39BF-E446-B659-6A154ED2B6AB}"/>
              </a:ext>
            </a:extLst>
          </p:cNvPr>
          <p:cNvSpPr/>
          <p:nvPr/>
        </p:nvSpPr>
        <p:spPr>
          <a:xfrm>
            <a:off x="1316451" y="0"/>
            <a:ext cx="1944216" cy="720080"/>
          </a:xfrm>
          <a:prstGeom prst="rect">
            <a:avLst/>
          </a:prstGeom>
          <a:solidFill>
            <a:srgbClr val="CFD3D4"/>
          </a:solidFill>
          <a:ln>
            <a:solidFill>
              <a:srgbClr val="CFD3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3331964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9532" y="391964"/>
            <a:ext cx="7911689" cy="430887"/>
          </a:xfrm>
          <a:prstGeom prst="rect">
            <a:avLst/>
          </a:prstGeom>
        </p:spPr>
        <p:txBody>
          <a:bodyPr wrap="square">
            <a:spAutoFit/>
          </a:bodyPr>
          <a:lstStyle/>
          <a:p>
            <a:r>
              <a:rPr lang="en-US" sz="2200" b="1" dirty="0" err="1">
                <a:solidFill>
                  <a:srgbClr val="004586"/>
                </a:solidFill>
                <a:ea typeface="+mj-ea"/>
                <a:cs typeface="+mj-cs"/>
              </a:rPr>
              <a:t>Väinamere</a:t>
            </a:r>
            <a:r>
              <a:rPr lang="en-US" sz="2200" b="1" dirty="0">
                <a:solidFill>
                  <a:srgbClr val="004586"/>
                </a:solidFill>
                <a:ea typeface="+mj-ea"/>
                <a:cs typeface="+mj-cs"/>
              </a:rPr>
              <a:t> </a:t>
            </a:r>
            <a:r>
              <a:rPr lang="en-US" sz="2200" b="1" dirty="0" err="1">
                <a:solidFill>
                  <a:srgbClr val="004586"/>
                </a:solidFill>
                <a:ea typeface="+mj-ea"/>
                <a:cs typeface="+mj-cs"/>
              </a:rPr>
              <a:t>geoloogiline</a:t>
            </a:r>
            <a:r>
              <a:rPr lang="en-US" sz="2200" b="1" dirty="0">
                <a:solidFill>
                  <a:srgbClr val="004586"/>
                </a:solidFill>
                <a:ea typeface="+mj-ea"/>
                <a:cs typeface="+mj-cs"/>
              </a:rPr>
              <a:t> </a:t>
            </a:r>
            <a:r>
              <a:rPr lang="en-US" sz="2200" b="1" dirty="0" err="1">
                <a:solidFill>
                  <a:srgbClr val="004586"/>
                </a:solidFill>
                <a:ea typeface="+mj-ea"/>
                <a:cs typeface="+mj-cs"/>
              </a:rPr>
              <a:t>kaardistamine</a:t>
            </a:r>
            <a:endParaRPr lang="en-US" sz="2200" b="1" dirty="0">
              <a:solidFill>
                <a:srgbClr val="004586"/>
              </a:solidFill>
              <a:ea typeface="+mj-ea"/>
              <a:cs typeface="+mj-cs"/>
            </a:endParaRPr>
          </a:p>
        </p:txBody>
      </p:sp>
      <p:sp>
        <p:nvSpPr>
          <p:cNvPr id="14" name="Sisu kohatäide 4">
            <a:extLst>
              <a:ext uri="{FF2B5EF4-FFF2-40B4-BE49-F238E27FC236}">
                <a16:creationId xmlns:a16="http://schemas.microsoft.com/office/drawing/2014/main" id="{A72839E4-BBEF-13B6-1F68-0046F34D77C9}"/>
              </a:ext>
            </a:extLst>
          </p:cNvPr>
          <p:cNvSpPr txBox="1">
            <a:spLocks/>
          </p:cNvSpPr>
          <p:nvPr/>
        </p:nvSpPr>
        <p:spPr>
          <a:xfrm>
            <a:off x="2763788" y="5339554"/>
            <a:ext cx="1729159" cy="437772"/>
          </a:xfrm>
          <a:prstGeom prst="rect">
            <a:avLst/>
          </a:prstGeom>
        </p:spPr>
        <p:txBody>
          <a:bodyPr/>
          <a:lstStyle>
            <a:lvl1pPr marL="455611" indent="-455611" algn="l" defTabSz="1214963" rtl="0" eaLnBrk="1" latinLnBrk="0" hangingPunct="1">
              <a:spcBef>
                <a:spcPct val="20000"/>
              </a:spcBef>
              <a:buClr>
                <a:srgbClr val="0064B9"/>
              </a:buClr>
              <a:buFont typeface="Arial" pitchFamily="34" charset="0"/>
              <a:buChar char="•"/>
              <a:defRPr sz="4300" kern="1200">
                <a:solidFill>
                  <a:schemeClr val="tx1"/>
                </a:solidFill>
                <a:latin typeface="Arial Narrow" pitchFamily="34" charset="0"/>
                <a:ea typeface="+mn-ea"/>
                <a:cs typeface="+mn-cs"/>
              </a:defRPr>
            </a:lvl1pPr>
            <a:lvl2pPr marL="987158" indent="-379676" algn="l" defTabSz="1214963" rtl="0" eaLnBrk="1" latinLnBrk="0" hangingPunct="1">
              <a:spcBef>
                <a:spcPct val="20000"/>
              </a:spcBef>
              <a:buClr>
                <a:srgbClr val="0064B9"/>
              </a:buClr>
              <a:buFont typeface="Arial" pitchFamily="34" charset="0"/>
              <a:buChar char="–"/>
              <a:defRPr sz="3700" kern="1200">
                <a:solidFill>
                  <a:schemeClr val="tx1"/>
                </a:solidFill>
                <a:latin typeface="Arial Narrow" pitchFamily="34" charset="0"/>
                <a:ea typeface="+mn-ea"/>
                <a:cs typeface="+mn-cs"/>
              </a:defRPr>
            </a:lvl2pPr>
            <a:lvl3pPr marL="1518704" indent="-303741" algn="l" defTabSz="1214963" rtl="0" eaLnBrk="1" latinLnBrk="0" hangingPunct="1">
              <a:spcBef>
                <a:spcPct val="20000"/>
              </a:spcBef>
              <a:buClr>
                <a:srgbClr val="0064B9"/>
              </a:buClr>
              <a:buFont typeface="Arial" pitchFamily="34" charset="0"/>
              <a:buChar char="•"/>
              <a:defRPr sz="3200" kern="1200">
                <a:solidFill>
                  <a:schemeClr val="tx1"/>
                </a:solidFill>
                <a:latin typeface="Arial Narrow" pitchFamily="34" charset="0"/>
                <a:ea typeface="+mn-ea"/>
                <a:cs typeface="+mn-cs"/>
              </a:defRPr>
            </a:lvl3pPr>
            <a:lvl4pPr marL="2126186" indent="-303741" algn="l" defTabSz="1214963" rtl="0" eaLnBrk="1" latinLnBrk="0" hangingPunct="1">
              <a:spcBef>
                <a:spcPct val="20000"/>
              </a:spcBef>
              <a:buClr>
                <a:srgbClr val="0064B9"/>
              </a:buClr>
              <a:buFont typeface="Arial" pitchFamily="34" charset="0"/>
              <a:buChar char="–"/>
              <a:defRPr sz="2700" kern="1200">
                <a:solidFill>
                  <a:schemeClr val="tx1"/>
                </a:solidFill>
                <a:latin typeface="Arial Narrow" pitchFamily="34" charset="0"/>
                <a:ea typeface="+mn-ea"/>
                <a:cs typeface="+mn-cs"/>
              </a:defRPr>
            </a:lvl4pPr>
            <a:lvl5pPr marL="2733667" indent="-303741" algn="l" defTabSz="1214963" rtl="0" eaLnBrk="1" latinLnBrk="0" hangingPunct="1">
              <a:spcBef>
                <a:spcPct val="20000"/>
              </a:spcBef>
              <a:buClr>
                <a:srgbClr val="0064B9"/>
              </a:buClr>
              <a:buFont typeface="Arial" pitchFamily="34" charset="0"/>
              <a:buChar char="»"/>
              <a:defRPr sz="2700" kern="1200">
                <a:solidFill>
                  <a:schemeClr val="tx1"/>
                </a:solidFill>
                <a:latin typeface="Arial Narrow" pitchFamily="34" charset="0"/>
                <a:ea typeface="+mn-ea"/>
                <a:cs typeface="+mn-cs"/>
              </a:defRPr>
            </a:lvl5pPr>
            <a:lvl6pPr marL="3341149"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48631"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56112"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3594"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lgn="r">
              <a:spcBef>
                <a:spcPts val="0"/>
              </a:spcBef>
              <a:buNone/>
            </a:pPr>
            <a:r>
              <a:rPr lang="en-US" sz="1400" dirty="0" err="1">
                <a:solidFill>
                  <a:srgbClr val="004586"/>
                </a:solidFill>
                <a:latin typeface="+mn-lt"/>
              </a:rPr>
              <a:t>Kvaternaari</a:t>
            </a:r>
            <a:r>
              <a:rPr lang="en-US" sz="1400" dirty="0">
                <a:solidFill>
                  <a:srgbClr val="004586"/>
                </a:solidFill>
                <a:latin typeface="+mn-lt"/>
              </a:rPr>
              <a:t> </a:t>
            </a:r>
            <a:r>
              <a:rPr lang="en-US" sz="1400" dirty="0" err="1">
                <a:solidFill>
                  <a:srgbClr val="004586"/>
                </a:solidFill>
                <a:latin typeface="+mn-lt"/>
              </a:rPr>
              <a:t>setted</a:t>
            </a:r>
            <a:endParaRPr lang="en-US" sz="1400" dirty="0">
              <a:solidFill>
                <a:srgbClr val="004586"/>
              </a:solidFill>
              <a:latin typeface="+mn-lt"/>
            </a:endParaRPr>
          </a:p>
        </p:txBody>
      </p:sp>
      <p:sp>
        <p:nvSpPr>
          <p:cNvPr id="16" name="Sisu kohatäide 4">
            <a:extLst>
              <a:ext uri="{FF2B5EF4-FFF2-40B4-BE49-F238E27FC236}">
                <a16:creationId xmlns:a16="http://schemas.microsoft.com/office/drawing/2014/main" id="{47335659-FEE4-0AD1-4313-29772CD09883}"/>
              </a:ext>
            </a:extLst>
          </p:cNvPr>
          <p:cNvSpPr txBox="1">
            <a:spLocks/>
          </p:cNvSpPr>
          <p:nvPr/>
        </p:nvSpPr>
        <p:spPr>
          <a:xfrm>
            <a:off x="5924112" y="4871129"/>
            <a:ext cx="2226489" cy="437772"/>
          </a:xfrm>
          <a:prstGeom prst="rect">
            <a:avLst/>
          </a:prstGeom>
        </p:spPr>
        <p:txBody>
          <a:bodyPr/>
          <a:lstStyle>
            <a:lvl1pPr marL="455611" indent="-455611" algn="l" defTabSz="1214963" rtl="0" eaLnBrk="1" latinLnBrk="0" hangingPunct="1">
              <a:spcBef>
                <a:spcPct val="20000"/>
              </a:spcBef>
              <a:buClr>
                <a:srgbClr val="0064B9"/>
              </a:buClr>
              <a:buFont typeface="Arial" pitchFamily="34" charset="0"/>
              <a:buChar char="•"/>
              <a:defRPr sz="4300" kern="1200">
                <a:solidFill>
                  <a:schemeClr val="tx1"/>
                </a:solidFill>
                <a:latin typeface="Arial Narrow" pitchFamily="34" charset="0"/>
                <a:ea typeface="+mn-ea"/>
                <a:cs typeface="+mn-cs"/>
              </a:defRPr>
            </a:lvl1pPr>
            <a:lvl2pPr marL="987158" indent="-379676" algn="l" defTabSz="1214963" rtl="0" eaLnBrk="1" latinLnBrk="0" hangingPunct="1">
              <a:spcBef>
                <a:spcPct val="20000"/>
              </a:spcBef>
              <a:buClr>
                <a:srgbClr val="0064B9"/>
              </a:buClr>
              <a:buFont typeface="Arial" pitchFamily="34" charset="0"/>
              <a:buChar char="–"/>
              <a:defRPr sz="3700" kern="1200">
                <a:solidFill>
                  <a:schemeClr val="tx1"/>
                </a:solidFill>
                <a:latin typeface="Arial Narrow" pitchFamily="34" charset="0"/>
                <a:ea typeface="+mn-ea"/>
                <a:cs typeface="+mn-cs"/>
              </a:defRPr>
            </a:lvl2pPr>
            <a:lvl3pPr marL="1518704" indent="-303741" algn="l" defTabSz="1214963" rtl="0" eaLnBrk="1" latinLnBrk="0" hangingPunct="1">
              <a:spcBef>
                <a:spcPct val="20000"/>
              </a:spcBef>
              <a:buClr>
                <a:srgbClr val="0064B9"/>
              </a:buClr>
              <a:buFont typeface="Arial" pitchFamily="34" charset="0"/>
              <a:buChar char="•"/>
              <a:defRPr sz="3200" kern="1200">
                <a:solidFill>
                  <a:schemeClr val="tx1"/>
                </a:solidFill>
                <a:latin typeface="Arial Narrow" pitchFamily="34" charset="0"/>
                <a:ea typeface="+mn-ea"/>
                <a:cs typeface="+mn-cs"/>
              </a:defRPr>
            </a:lvl3pPr>
            <a:lvl4pPr marL="2126186" indent="-303741" algn="l" defTabSz="1214963" rtl="0" eaLnBrk="1" latinLnBrk="0" hangingPunct="1">
              <a:spcBef>
                <a:spcPct val="20000"/>
              </a:spcBef>
              <a:buClr>
                <a:srgbClr val="0064B9"/>
              </a:buClr>
              <a:buFont typeface="Arial" pitchFamily="34" charset="0"/>
              <a:buChar char="–"/>
              <a:defRPr sz="2700" kern="1200">
                <a:solidFill>
                  <a:schemeClr val="tx1"/>
                </a:solidFill>
                <a:latin typeface="Arial Narrow" pitchFamily="34" charset="0"/>
                <a:ea typeface="+mn-ea"/>
                <a:cs typeface="+mn-cs"/>
              </a:defRPr>
            </a:lvl4pPr>
            <a:lvl5pPr marL="2733667" indent="-303741" algn="l" defTabSz="1214963" rtl="0" eaLnBrk="1" latinLnBrk="0" hangingPunct="1">
              <a:spcBef>
                <a:spcPct val="20000"/>
              </a:spcBef>
              <a:buClr>
                <a:srgbClr val="0064B9"/>
              </a:buClr>
              <a:buFont typeface="Arial" pitchFamily="34" charset="0"/>
              <a:buChar char="»"/>
              <a:defRPr sz="2700" kern="1200">
                <a:solidFill>
                  <a:schemeClr val="tx1"/>
                </a:solidFill>
                <a:latin typeface="Arial Narrow" pitchFamily="34" charset="0"/>
                <a:ea typeface="+mn-ea"/>
                <a:cs typeface="+mn-cs"/>
              </a:defRPr>
            </a:lvl5pPr>
            <a:lvl6pPr marL="3341149"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48631"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56112"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3594"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lgn="r">
              <a:spcBef>
                <a:spcPts val="0"/>
              </a:spcBef>
              <a:buNone/>
            </a:pPr>
            <a:r>
              <a:rPr lang="en-US" sz="1400" dirty="0" err="1">
                <a:solidFill>
                  <a:srgbClr val="004586"/>
                </a:solidFill>
                <a:latin typeface="+mn-lt"/>
              </a:rPr>
              <a:t>Kvaternaarisetete</a:t>
            </a:r>
            <a:r>
              <a:rPr lang="en-US" sz="1400" dirty="0">
                <a:solidFill>
                  <a:srgbClr val="004586"/>
                </a:solidFill>
                <a:latin typeface="+mn-lt"/>
              </a:rPr>
              <a:t> </a:t>
            </a:r>
            <a:r>
              <a:rPr lang="en-US" sz="1400" dirty="0" err="1">
                <a:solidFill>
                  <a:srgbClr val="004586"/>
                </a:solidFill>
                <a:latin typeface="+mn-lt"/>
              </a:rPr>
              <a:t>paksus</a:t>
            </a:r>
            <a:endParaRPr lang="en-US" sz="1400" dirty="0">
              <a:solidFill>
                <a:srgbClr val="004586"/>
              </a:solidFill>
              <a:latin typeface="+mn-lt"/>
            </a:endParaRPr>
          </a:p>
        </p:txBody>
      </p:sp>
      <p:sp>
        <p:nvSpPr>
          <p:cNvPr id="17" name="Sisu kohatäide 4">
            <a:extLst>
              <a:ext uri="{FF2B5EF4-FFF2-40B4-BE49-F238E27FC236}">
                <a16:creationId xmlns:a16="http://schemas.microsoft.com/office/drawing/2014/main" id="{D5918298-51C7-52B3-A19C-15A57153C1D9}"/>
              </a:ext>
            </a:extLst>
          </p:cNvPr>
          <p:cNvSpPr txBox="1">
            <a:spLocks/>
          </p:cNvSpPr>
          <p:nvPr/>
        </p:nvSpPr>
        <p:spPr>
          <a:xfrm>
            <a:off x="9372853" y="4830076"/>
            <a:ext cx="2522718" cy="437772"/>
          </a:xfrm>
          <a:prstGeom prst="rect">
            <a:avLst/>
          </a:prstGeom>
        </p:spPr>
        <p:txBody>
          <a:bodyPr/>
          <a:lstStyle>
            <a:lvl1pPr marL="455611" indent="-455611" algn="l" defTabSz="1214963" rtl="0" eaLnBrk="1" latinLnBrk="0" hangingPunct="1">
              <a:spcBef>
                <a:spcPct val="20000"/>
              </a:spcBef>
              <a:buClr>
                <a:srgbClr val="0064B9"/>
              </a:buClr>
              <a:buFont typeface="Arial" pitchFamily="34" charset="0"/>
              <a:buChar char="•"/>
              <a:defRPr sz="4300" kern="1200">
                <a:solidFill>
                  <a:schemeClr val="tx1"/>
                </a:solidFill>
                <a:latin typeface="Arial Narrow" pitchFamily="34" charset="0"/>
                <a:ea typeface="+mn-ea"/>
                <a:cs typeface="+mn-cs"/>
              </a:defRPr>
            </a:lvl1pPr>
            <a:lvl2pPr marL="987158" indent="-379676" algn="l" defTabSz="1214963" rtl="0" eaLnBrk="1" latinLnBrk="0" hangingPunct="1">
              <a:spcBef>
                <a:spcPct val="20000"/>
              </a:spcBef>
              <a:buClr>
                <a:srgbClr val="0064B9"/>
              </a:buClr>
              <a:buFont typeface="Arial" pitchFamily="34" charset="0"/>
              <a:buChar char="–"/>
              <a:defRPr sz="3700" kern="1200">
                <a:solidFill>
                  <a:schemeClr val="tx1"/>
                </a:solidFill>
                <a:latin typeface="Arial Narrow" pitchFamily="34" charset="0"/>
                <a:ea typeface="+mn-ea"/>
                <a:cs typeface="+mn-cs"/>
              </a:defRPr>
            </a:lvl2pPr>
            <a:lvl3pPr marL="1518704" indent="-303741" algn="l" defTabSz="1214963" rtl="0" eaLnBrk="1" latinLnBrk="0" hangingPunct="1">
              <a:spcBef>
                <a:spcPct val="20000"/>
              </a:spcBef>
              <a:buClr>
                <a:srgbClr val="0064B9"/>
              </a:buClr>
              <a:buFont typeface="Arial" pitchFamily="34" charset="0"/>
              <a:buChar char="•"/>
              <a:defRPr sz="3200" kern="1200">
                <a:solidFill>
                  <a:schemeClr val="tx1"/>
                </a:solidFill>
                <a:latin typeface="Arial Narrow" pitchFamily="34" charset="0"/>
                <a:ea typeface="+mn-ea"/>
                <a:cs typeface="+mn-cs"/>
              </a:defRPr>
            </a:lvl3pPr>
            <a:lvl4pPr marL="2126186" indent="-303741" algn="l" defTabSz="1214963" rtl="0" eaLnBrk="1" latinLnBrk="0" hangingPunct="1">
              <a:spcBef>
                <a:spcPct val="20000"/>
              </a:spcBef>
              <a:buClr>
                <a:srgbClr val="0064B9"/>
              </a:buClr>
              <a:buFont typeface="Arial" pitchFamily="34" charset="0"/>
              <a:buChar char="–"/>
              <a:defRPr sz="2700" kern="1200">
                <a:solidFill>
                  <a:schemeClr val="tx1"/>
                </a:solidFill>
                <a:latin typeface="Arial Narrow" pitchFamily="34" charset="0"/>
                <a:ea typeface="+mn-ea"/>
                <a:cs typeface="+mn-cs"/>
              </a:defRPr>
            </a:lvl4pPr>
            <a:lvl5pPr marL="2733667" indent="-303741" algn="l" defTabSz="1214963" rtl="0" eaLnBrk="1" latinLnBrk="0" hangingPunct="1">
              <a:spcBef>
                <a:spcPct val="20000"/>
              </a:spcBef>
              <a:buClr>
                <a:srgbClr val="0064B9"/>
              </a:buClr>
              <a:buFont typeface="Arial" pitchFamily="34" charset="0"/>
              <a:buChar char="»"/>
              <a:defRPr sz="2700" kern="1200">
                <a:solidFill>
                  <a:schemeClr val="tx1"/>
                </a:solidFill>
                <a:latin typeface="Arial Narrow" pitchFamily="34" charset="0"/>
                <a:ea typeface="+mn-ea"/>
                <a:cs typeface="+mn-cs"/>
              </a:defRPr>
            </a:lvl5pPr>
            <a:lvl6pPr marL="3341149"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48631"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56112"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3594"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lgn="r">
              <a:spcBef>
                <a:spcPts val="0"/>
              </a:spcBef>
              <a:buNone/>
            </a:pPr>
            <a:r>
              <a:rPr lang="en-US" sz="1400" dirty="0" err="1">
                <a:solidFill>
                  <a:srgbClr val="004586"/>
                </a:solidFill>
                <a:latin typeface="+mn-lt"/>
              </a:rPr>
              <a:t>Moreeni</a:t>
            </a:r>
            <a:r>
              <a:rPr lang="en-US" sz="1400" dirty="0">
                <a:solidFill>
                  <a:srgbClr val="004586"/>
                </a:solidFill>
                <a:latin typeface="+mn-lt"/>
              </a:rPr>
              <a:t> </a:t>
            </a:r>
            <a:r>
              <a:rPr lang="en-US" sz="1400" dirty="0" err="1">
                <a:solidFill>
                  <a:srgbClr val="004586"/>
                </a:solidFill>
                <a:latin typeface="+mn-lt"/>
              </a:rPr>
              <a:t>pealse</a:t>
            </a:r>
            <a:r>
              <a:rPr lang="en-US" sz="1400" dirty="0">
                <a:solidFill>
                  <a:srgbClr val="004586"/>
                </a:solidFill>
                <a:latin typeface="+mn-lt"/>
              </a:rPr>
              <a:t> </a:t>
            </a:r>
            <a:r>
              <a:rPr lang="en-US" sz="1400" dirty="0" err="1">
                <a:solidFill>
                  <a:srgbClr val="004586"/>
                </a:solidFill>
                <a:latin typeface="+mn-lt"/>
              </a:rPr>
              <a:t>settekihi</a:t>
            </a:r>
            <a:r>
              <a:rPr lang="en-US" sz="1400" dirty="0">
                <a:solidFill>
                  <a:srgbClr val="004586"/>
                </a:solidFill>
                <a:latin typeface="+mn-lt"/>
              </a:rPr>
              <a:t> </a:t>
            </a:r>
            <a:r>
              <a:rPr lang="en-US" sz="1400" dirty="0" err="1">
                <a:solidFill>
                  <a:srgbClr val="004586"/>
                </a:solidFill>
                <a:latin typeface="+mn-lt"/>
              </a:rPr>
              <a:t>paksus</a:t>
            </a:r>
            <a:r>
              <a:rPr lang="en-US" sz="1400" dirty="0">
                <a:solidFill>
                  <a:srgbClr val="004586"/>
                </a:solidFill>
                <a:latin typeface="+mn-lt"/>
              </a:rPr>
              <a:t> </a:t>
            </a:r>
          </a:p>
        </p:txBody>
      </p:sp>
      <p:pic>
        <p:nvPicPr>
          <p:cNvPr id="2" name="Pilt 1">
            <a:extLst>
              <a:ext uri="{FF2B5EF4-FFF2-40B4-BE49-F238E27FC236}">
                <a16:creationId xmlns:a16="http://schemas.microsoft.com/office/drawing/2014/main" id="{2FF5D1A8-AB71-24FA-80D0-36DAFB5D44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298" y="1074918"/>
            <a:ext cx="4019774" cy="4210728"/>
          </a:xfrm>
          <a:prstGeom prst="rect">
            <a:avLst/>
          </a:prstGeom>
        </p:spPr>
      </p:pic>
      <p:pic>
        <p:nvPicPr>
          <p:cNvPr id="5" name="Pilt 4">
            <a:extLst>
              <a:ext uri="{FF2B5EF4-FFF2-40B4-BE49-F238E27FC236}">
                <a16:creationId xmlns:a16="http://schemas.microsoft.com/office/drawing/2014/main" id="{38537327-4818-BDD9-31C2-46944E8F323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516" y="5327163"/>
            <a:ext cx="2258696" cy="1113473"/>
          </a:xfrm>
          <a:prstGeom prst="rect">
            <a:avLst/>
          </a:prstGeom>
          <a:noFill/>
        </p:spPr>
      </p:pic>
      <p:pic>
        <p:nvPicPr>
          <p:cNvPr id="6" name="Pilt 5">
            <a:extLst>
              <a:ext uri="{FF2B5EF4-FFF2-40B4-BE49-F238E27FC236}">
                <a16:creationId xmlns:a16="http://schemas.microsoft.com/office/drawing/2014/main" id="{5720EA2F-1122-1C78-CA74-915FDEC72C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8588" y="1074918"/>
            <a:ext cx="3584824" cy="3755158"/>
          </a:xfrm>
          <a:prstGeom prst="rect">
            <a:avLst/>
          </a:prstGeom>
        </p:spPr>
      </p:pic>
      <p:pic>
        <p:nvPicPr>
          <p:cNvPr id="15" name="Pilt 14">
            <a:extLst>
              <a:ext uri="{FF2B5EF4-FFF2-40B4-BE49-F238E27FC236}">
                <a16:creationId xmlns:a16="http://schemas.microsoft.com/office/drawing/2014/main" id="{143B151E-C362-5F8B-FFE6-134BB1846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8409" y="1074918"/>
            <a:ext cx="3584913" cy="3755158"/>
          </a:xfrm>
          <a:prstGeom prst="rect">
            <a:avLst/>
          </a:prstGeom>
        </p:spPr>
      </p:pic>
      <p:sp>
        <p:nvSpPr>
          <p:cNvPr id="4" name="TextBox 3">
            <a:extLst>
              <a:ext uri="{FF2B5EF4-FFF2-40B4-BE49-F238E27FC236}">
                <a16:creationId xmlns:a16="http://schemas.microsoft.com/office/drawing/2014/main" id="{4334B038-8B83-4753-97C5-D58E4F716B2C}"/>
              </a:ext>
            </a:extLst>
          </p:cNvPr>
          <p:cNvSpPr txBox="1"/>
          <p:nvPr/>
        </p:nvSpPr>
        <p:spPr>
          <a:xfrm>
            <a:off x="10765395" y="6494046"/>
            <a:ext cx="1386918" cy="338554"/>
          </a:xfrm>
          <a:prstGeom prst="rect">
            <a:avLst/>
          </a:prstGeom>
          <a:solidFill>
            <a:schemeClr val="bg1"/>
          </a:solidFill>
        </p:spPr>
        <p:txBody>
          <a:bodyPr wrap="none" rtlCol="0">
            <a:spAutoFit/>
          </a:bodyPr>
          <a:lstStyle/>
          <a:p>
            <a:pPr algn="l"/>
            <a:r>
              <a:rPr lang="et-EE" sz="1600" dirty="0">
                <a:solidFill>
                  <a:srgbClr val="010101"/>
                </a:solidFill>
              </a:rPr>
              <a:t>I. Tuuling 2024</a:t>
            </a:r>
          </a:p>
        </p:txBody>
      </p:sp>
    </p:spTree>
    <p:extLst>
      <p:ext uri="{BB962C8B-B14F-4D97-AF65-F5344CB8AC3E}">
        <p14:creationId xmlns:p14="http://schemas.microsoft.com/office/powerpoint/2010/main" val="2515549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05C85A-68C9-18FF-D5E7-4977B1770A4F}"/>
              </a:ext>
            </a:extLst>
          </p:cNvPr>
          <p:cNvSpPr txBox="1"/>
          <p:nvPr/>
        </p:nvSpPr>
        <p:spPr>
          <a:xfrm>
            <a:off x="728864" y="175940"/>
            <a:ext cx="10694584" cy="1078747"/>
          </a:xfrm>
          <a:prstGeom prst="rect">
            <a:avLst/>
          </a:prstGeom>
        </p:spPr>
        <p:txBody>
          <a:bodyPr vert="horz" lIns="121496" tIns="54000" rIns="121496" bIns="60748" rtlCol="0" anchor="t" anchorCtr="0">
            <a:normAutofit/>
          </a:bodyPr>
          <a:lstStyle/>
          <a:p>
            <a:pPr>
              <a:lnSpc>
                <a:spcPct val="90000"/>
              </a:lnSpc>
              <a:spcBef>
                <a:spcPct val="0"/>
              </a:spcBef>
              <a:spcAft>
                <a:spcPts val="600"/>
              </a:spcAft>
            </a:pPr>
            <a:r>
              <a:rPr lang="en-US" sz="3300" b="1" dirty="0" err="1">
                <a:solidFill>
                  <a:srgbClr val="006EB5"/>
                </a:solidFill>
                <a:effectLst/>
                <a:latin typeface="Arial Narrow" pitchFamily="34" charset="0"/>
                <a:ea typeface="+mj-ea"/>
                <a:cs typeface="+mj-cs"/>
              </a:rPr>
              <a:t>Väinamere</a:t>
            </a:r>
            <a:r>
              <a:rPr lang="en-US" sz="3300" b="1" dirty="0">
                <a:solidFill>
                  <a:srgbClr val="006EB5"/>
                </a:solidFill>
                <a:effectLst/>
                <a:latin typeface="Arial Narrow" pitchFamily="34" charset="0"/>
                <a:ea typeface="+mj-ea"/>
                <a:cs typeface="+mj-cs"/>
              </a:rPr>
              <a:t> </a:t>
            </a:r>
            <a:r>
              <a:rPr lang="en-US" sz="3300" b="1" dirty="0" err="1">
                <a:solidFill>
                  <a:srgbClr val="006EB5"/>
                </a:solidFill>
                <a:effectLst/>
                <a:latin typeface="Arial Narrow" pitchFamily="34" charset="0"/>
                <a:ea typeface="+mj-ea"/>
                <a:cs typeface="+mj-cs"/>
              </a:rPr>
              <a:t>aluspõhja</a:t>
            </a:r>
            <a:r>
              <a:rPr lang="en-US" sz="3300" b="1" dirty="0">
                <a:solidFill>
                  <a:srgbClr val="006EB5"/>
                </a:solidFill>
                <a:effectLst/>
                <a:latin typeface="Arial Narrow" pitchFamily="34" charset="0"/>
                <a:ea typeface="+mj-ea"/>
                <a:cs typeface="+mj-cs"/>
              </a:rPr>
              <a:t> </a:t>
            </a:r>
            <a:r>
              <a:rPr lang="en-US" sz="3300" b="1" dirty="0" err="1">
                <a:solidFill>
                  <a:srgbClr val="006EB5"/>
                </a:solidFill>
                <a:effectLst/>
                <a:latin typeface="Arial Narrow" pitchFamily="34" charset="0"/>
                <a:ea typeface="+mj-ea"/>
                <a:cs typeface="+mj-cs"/>
              </a:rPr>
              <a:t>reljeefi</a:t>
            </a:r>
            <a:r>
              <a:rPr lang="en-US" sz="3300" b="1" dirty="0">
                <a:solidFill>
                  <a:srgbClr val="006EB5"/>
                </a:solidFill>
                <a:effectLst/>
                <a:latin typeface="Arial Narrow" pitchFamily="34" charset="0"/>
                <a:ea typeface="+mj-ea"/>
                <a:cs typeface="+mj-cs"/>
              </a:rPr>
              <a:t> 3D </a:t>
            </a:r>
            <a:r>
              <a:rPr lang="en-US" sz="3300" b="1" dirty="0" err="1">
                <a:solidFill>
                  <a:srgbClr val="006EB5"/>
                </a:solidFill>
                <a:effectLst/>
                <a:latin typeface="Arial Narrow" pitchFamily="34" charset="0"/>
                <a:ea typeface="+mj-ea"/>
                <a:cs typeface="+mj-cs"/>
              </a:rPr>
              <a:t>mudel</a:t>
            </a:r>
            <a:r>
              <a:rPr lang="en-US" sz="3300" b="1" dirty="0">
                <a:solidFill>
                  <a:srgbClr val="006EB5"/>
                </a:solidFill>
                <a:effectLst/>
                <a:latin typeface="Arial Narrow" pitchFamily="34" charset="0"/>
                <a:ea typeface="+mj-ea"/>
                <a:cs typeface="+mj-cs"/>
              </a:rPr>
              <a:t> </a:t>
            </a:r>
            <a:r>
              <a:rPr lang="en-US" sz="3300" b="1" dirty="0" err="1">
                <a:solidFill>
                  <a:srgbClr val="006EB5"/>
                </a:solidFill>
                <a:effectLst/>
                <a:latin typeface="Arial Narrow" pitchFamily="34" charset="0"/>
                <a:ea typeface="+mj-ea"/>
                <a:cs typeface="+mj-cs"/>
              </a:rPr>
              <a:t>perspektiivvaatega</a:t>
            </a:r>
            <a:r>
              <a:rPr lang="en-US" sz="3300" b="1" dirty="0">
                <a:solidFill>
                  <a:srgbClr val="006EB5"/>
                </a:solidFill>
                <a:effectLst/>
                <a:latin typeface="Arial Narrow" pitchFamily="34" charset="0"/>
                <a:ea typeface="+mj-ea"/>
                <a:cs typeface="+mj-cs"/>
              </a:rPr>
              <a:t> </a:t>
            </a:r>
            <a:r>
              <a:rPr lang="en-US" sz="3300" b="1" dirty="0" err="1">
                <a:solidFill>
                  <a:srgbClr val="006EB5"/>
                </a:solidFill>
                <a:effectLst/>
                <a:latin typeface="Arial Narrow" pitchFamily="34" charset="0"/>
                <a:ea typeface="+mj-ea"/>
                <a:cs typeface="+mj-cs"/>
              </a:rPr>
              <a:t>kagust</a:t>
            </a:r>
            <a:endParaRPr lang="en-US" sz="3300" b="1" dirty="0">
              <a:solidFill>
                <a:srgbClr val="006EB5"/>
              </a:solidFill>
              <a:latin typeface="Arial Narrow" pitchFamily="34" charset="0"/>
              <a:ea typeface="+mj-ea"/>
              <a:cs typeface="+mj-cs"/>
            </a:endParaRPr>
          </a:p>
        </p:txBody>
      </p:sp>
      <p:pic>
        <p:nvPicPr>
          <p:cNvPr id="2" name="Pilt 1">
            <a:extLst>
              <a:ext uri="{FF2B5EF4-FFF2-40B4-BE49-F238E27FC236}">
                <a16:creationId xmlns:a16="http://schemas.microsoft.com/office/drawing/2014/main" id="{2447DC34-DCFE-9096-B2A5-E169222818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614" y="1254687"/>
            <a:ext cx="10937084" cy="5577913"/>
          </a:xfrm>
          <a:prstGeom prst="rect">
            <a:avLst/>
          </a:prstGeom>
          <a:noFill/>
        </p:spPr>
      </p:pic>
      <p:sp>
        <p:nvSpPr>
          <p:cNvPr id="4" name="TextBox 3">
            <a:extLst>
              <a:ext uri="{FF2B5EF4-FFF2-40B4-BE49-F238E27FC236}">
                <a16:creationId xmlns:a16="http://schemas.microsoft.com/office/drawing/2014/main" id="{E8698665-2572-4F16-6F1E-5C9F0E15B02F}"/>
              </a:ext>
            </a:extLst>
          </p:cNvPr>
          <p:cNvSpPr txBox="1"/>
          <p:nvPr/>
        </p:nvSpPr>
        <p:spPr>
          <a:xfrm>
            <a:off x="10765395" y="6494046"/>
            <a:ext cx="1386918" cy="338554"/>
          </a:xfrm>
          <a:prstGeom prst="rect">
            <a:avLst/>
          </a:prstGeom>
          <a:solidFill>
            <a:schemeClr val="bg1"/>
          </a:solidFill>
        </p:spPr>
        <p:txBody>
          <a:bodyPr wrap="none" rtlCol="0">
            <a:spAutoFit/>
          </a:bodyPr>
          <a:lstStyle/>
          <a:p>
            <a:pPr algn="l"/>
            <a:r>
              <a:rPr lang="et-EE" sz="1600" dirty="0">
                <a:solidFill>
                  <a:srgbClr val="010101"/>
                </a:solidFill>
              </a:rPr>
              <a:t>I. Tuuling 2024</a:t>
            </a:r>
          </a:p>
        </p:txBody>
      </p:sp>
    </p:spTree>
    <p:extLst>
      <p:ext uri="{BB962C8B-B14F-4D97-AF65-F5344CB8AC3E}">
        <p14:creationId xmlns:p14="http://schemas.microsoft.com/office/powerpoint/2010/main" val="4138563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BAC74E-1B77-9326-B795-94682ED80DEB}"/>
              </a:ext>
            </a:extLst>
          </p:cNvPr>
          <p:cNvSpPr txBox="1"/>
          <p:nvPr/>
        </p:nvSpPr>
        <p:spPr>
          <a:xfrm>
            <a:off x="0" y="80170"/>
            <a:ext cx="7982554" cy="1692771"/>
          </a:xfrm>
          <a:prstGeom prst="rect">
            <a:avLst/>
          </a:prstGeom>
          <a:noFill/>
        </p:spPr>
        <p:txBody>
          <a:bodyPr wrap="square" rtlCol="0">
            <a:spAutoFit/>
          </a:bodyPr>
          <a:lstStyle/>
          <a:p>
            <a:pPr>
              <a:spcBef>
                <a:spcPts val="600"/>
              </a:spcBef>
              <a:spcAft>
                <a:spcPts val="600"/>
              </a:spcAft>
            </a:pPr>
            <a:r>
              <a:rPr lang="en-US" b="1" dirty="0">
                <a:solidFill>
                  <a:srgbClr val="004586"/>
                </a:solidFill>
                <a:latin typeface="Roboto Condensed" panose="02000000000000000000" pitchFamily="2" charset="0"/>
                <a:ea typeface="Roboto Condensed" panose="02000000000000000000" pitchFamily="2" charset="0"/>
              </a:rPr>
              <a:t>Fe-Mn </a:t>
            </a:r>
            <a:r>
              <a:rPr lang="en-US" b="1" dirty="0" err="1">
                <a:solidFill>
                  <a:srgbClr val="004586"/>
                </a:solidFill>
                <a:latin typeface="Roboto Condensed" panose="02000000000000000000" pitchFamily="2" charset="0"/>
                <a:ea typeface="Roboto Condensed" panose="02000000000000000000" pitchFamily="2" charset="0"/>
              </a:rPr>
              <a:t>konkretsioonialade</a:t>
            </a:r>
            <a:r>
              <a:rPr lang="en-US" b="1" dirty="0">
                <a:solidFill>
                  <a:srgbClr val="004586"/>
                </a:solidFill>
                <a:latin typeface="Roboto Condensed" panose="02000000000000000000" pitchFamily="2" charset="0"/>
                <a:ea typeface="Roboto Condensed" panose="02000000000000000000" pitchFamily="2" charset="0"/>
              </a:rPr>
              <a:t> </a:t>
            </a:r>
            <a:r>
              <a:rPr lang="en-US" b="1" dirty="0" err="1">
                <a:solidFill>
                  <a:srgbClr val="004586"/>
                </a:solidFill>
                <a:latin typeface="Roboto Condensed" panose="02000000000000000000" pitchFamily="2" charset="0"/>
                <a:ea typeface="Roboto Condensed" panose="02000000000000000000" pitchFamily="2" charset="0"/>
              </a:rPr>
              <a:t>uuri</a:t>
            </a:r>
            <a:r>
              <a:rPr lang="et-EE" b="1" dirty="0" err="1">
                <a:solidFill>
                  <a:srgbClr val="004586"/>
                </a:solidFill>
                <a:latin typeface="Roboto Condensed" panose="02000000000000000000" pitchFamily="2" charset="0"/>
                <a:ea typeface="Roboto Condensed" panose="02000000000000000000" pitchFamily="2" charset="0"/>
              </a:rPr>
              <a:t>ngud</a:t>
            </a:r>
            <a:r>
              <a:rPr lang="en-US" b="1" dirty="0">
                <a:solidFill>
                  <a:srgbClr val="004586"/>
                </a:solidFill>
                <a:latin typeface="Roboto Condensed" panose="02000000000000000000" pitchFamily="2" charset="0"/>
                <a:ea typeface="Roboto Condensed" panose="02000000000000000000" pitchFamily="2" charset="0"/>
              </a:rPr>
              <a:t> </a:t>
            </a:r>
            <a:r>
              <a:rPr lang="en-US" b="1" dirty="0" err="1">
                <a:solidFill>
                  <a:srgbClr val="004586"/>
                </a:solidFill>
                <a:latin typeface="Roboto Condensed" panose="02000000000000000000" pitchFamily="2" charset="0"/>
                <a:ea typeface="Roboto Condensed" panose="02000000000000000000" pitchFamily="2" charset="0"/>
              </a:rPr>
              <a:t>testaaladel</a:t>
            </a:r>
            <a:r>
              <a:rPr lang="en-US" b="1" dirty="0">
                <a:solidFill>
                  <a:srgbClr val="004586"/>
                </a:solidFill>
                <a:latin typeface="Roboto Condensed" panose="02000000000000000000" pitchFamily="2" charset="0"/>
                <a:ea typeface="Roboto Condensed" panose="02000000000000000000" pitchFamily="2" charset="0"/>
              </a:rPr>
              <a:t>. </a:t>
            </a:r>
            <a:endParaRPr lang="et-EE" b="1" dirty="0">
              <a:solidFill>
                <a:srgbClr val="004586"/>
              </a:solidFill>
              <a:latin typeface="Roboto Condensed" panose="02000000000000000000" pitchFamily="2" charset="0"/>
              <a:ea typeface="Roboto Condensed" panose="02000000000000000000" pitchFamily="2" charset="0"/>
            </a:endParaRPr>
          </a:p>
          <a:p>
            <a:pPr>
              <a:spcBef>
                <a:spcPts val="600"/>
              </a:spcBef>
              <a:spcAft>
                <a:spcPts val="600"/>
              </a:spcAft>
            </a:pPr>
            <a:r>
              <a:rPr lang="en-US" sz="1500" dirty="0" err="1">
                <a:solidFill>
                  <a:srgbClr val="004586"/>
                </a:solidFill>
                <a:latin typeface="Roboto Condensed" panose="02000000000000000000" pitchFamily="2" charset="0"/>
                <a:ea typeface="Roboto Condensed" panose="02000000000000000000" pitchFamily="2" charset="0"/>
              </a:rPr>
              <a:t>Koostöös</a:t>
            </a:r>
            <a:r>
              <a:rPr lang="en-US" sz="1500" dirty="0">
                <a:solidFill>
                  <a:srgbClr val="004586"/>
                </a:solidFill>
                <a:latin typeface="Roboto Condensed" panose="02000000000000000000" pitchFamily="2" charset="0"/>
                <a:ea typeface="Roboto Condensed" panose="02000000000000000000" pitchFamily="2" charset="0"/>
              </a:rPr>
              <a:t> </a:t>
            </a:r>
            <a:r>
              <a:rPr lang="en-US" sz="1500" dirty="0" err="1">
                <a:solidFill>
                  <a:srgbClr val="004586"/>
                </a:solidFill>
                <a:latin typeface="Roboto Condensed" panose="02000000000000000000" pitchFamily="2" charset="0"/>
                <a:ea typeface="Roboto Condensed" panose="02000000000000000000" pitchFamily="2" charset="0"/>
              </a:rPr>
              <a:t>Norra</a:t>
            </a:r>
            <a:r>
              <a:rPr lang="en-US" sz="1500" dirty="0">
                <a:solidFill>
                  <a:srgbClr val="004586"/>
                </a:solidFill>
                <a:latin typeface="Roboto Condensed" panose="02000000000000000000" pitchFamily="2" charset="0"/>
                <a:ea typeface="Roboto Condensed" panose="02000000000000000000" pitchFamily="2" charset="0"/>
              </a:rPr>
              <a:t>-, Soome </a:t>
            </a:r>
            <a:r>
              <a:rPr lang="en-US" sz="1500" dirty="0" err="1">
                <a:solidFill>
                  <a:srgbClr val="004586"/>
                </a:solidFill>
                <a:latin typeface="Roboto Condensed" panose="02000000000000000000" pitchFamily="2" charset="0"/>
                <a:ea typeface="Roboto Condensed" panose="02000000000000000000" pitchFamily="2" charset="0"/>
              </a:rPr>
              <a:t>Geoloogiateenituse</a:t>
            </a:r>
            <a:r>
              <a:rPr lang="en-US" sz="1500" dirty="0">
                <a:solidFill>
                  <a:srgbClr val="004586"/>
                </a:solidFill>
                <a:latin typeface="Roboto Condensed" panose="02000000000000000000" pitchFamily="2" charset="0"/>
                <a:ea typeface="Roboto Condensed" panose="02000000000000000000" pitchFamily="2" charset="0"/>
              </a:rPr>
              <a:t>, </a:t>
            </a:r>
            <a:r>
              <a:rPr lang="en-US" sz="1500" dirty="0" err="1">
                <a:solidFill>
                  <a:srgbClr val="004586"/>
                </a:solidFill>
                <a:latin typeface="Roboto Condensed" panose="02000000000000000000" pitchFamily="2" charset="0"/>
                <a:ea typeface="Roboto Condensed" panose="02000000000000000000" pitchFamily="2" charset="0"/>
              </a:rPr>
              <a:t>Stokholmi</a:t>
            </a:r>
            <a:r>
              <a:rPr lang="en-US" sz="1500" dirty="0">
                <a:solidFill>
                  <a:srgbClr val="004586"/>
                </a:solidFill>
                <a:latin typeface="Roboto Condensed" panose="02000000000000000000" pitchFamily="2" charset="0"/>
                <a:ea typeface="Roboto Condensed" panose="02000000000000000000" pitchFamily="2" charset="0"/>
              </a:rPr>
              <a:t> Ülikooli</a:t>
            </a:r>
            <a:r>
              <a:rPr lang="et-EE" sz="1500" dirty="0">
                <a:solidFill>
                  <a:srgbClr val="004586"/>
                </a:solidFill>
                <a:latin typeface="Roboto Condensed" panose="02000000000000000000" pitchFamily="2" charset="0"/>
                <a:ea typeface="Roboto Condensed" panose="02000000000000000000" pitchFamily="2" charset="0"/>
              </a:rPr>
              <a:t>, Poola Teadusteakadeemia</a:t>
            </a:r>
            <a:r>
              <a:rPr lang="en-US" sz="1500" dirty="0">
                <a:solidFill>
                  <a:srgbClr val="004586"/>
                </a:solidFill>
                <a:latin typeface="Roboto Condensed" panose="02000000000000000000" pitchFamily="2" charset="0"/>
                <a:ea typeface="Roboto Condensed" panose="02000000000000000000" pitchFamily="2" charset="0"/>
              </a:rPr>
              <a:t> </a:t>
            </a:r>
            <a:r>
              <a:rPr lang="en-US" sz="1500" dirty="0" err="1">
                <a:solidFill>
                  <a:srgbClr val="004586"/>
                </a:solidFill>
                <a:latin typeface="Roboto Condensed" panose="02000000000000000000" pitchFamily="2" charset="0"/>
                <a:ea typeface="Roboto Condensed" panose="02000000000000000000" pitchFamily="2" charset="0"/>
              </a:rPr>
              <a:t>ning</a:t>
            </a:r>
            <a:r>
              <a:rPr lang="en-US" sz="1500" dirty="0">
                <a:solidFill>
                  <a:srgbClr val="004586"/>
                </a:solidFill>
                <a:latin typeface="Roboto Condensed" panose="02000000000000000000" pitchFamily="2" charset="0"/>
                <a:ea typeface="Roboto Condensed" panose="02000000000000000000" pitchFamily="2" charset="0"/>
              </a:rPr>
              <a:t> Tartu ja </a:t>
            </a:r>
            <a:r>
              <a:rPr lang="en-US" sz="1500" dirty="0" err="1">
                <a:solidFill>
                  <a:srgbClr val="004586"/>
                </a:solidFill>
                <a:latin typeface="Roboto Condensed" panose="02000000000000000000" pitchFamily="2" charset="0"/>
                <a:ea typeface="Roboto Condensed" panose="02000000000000000000" pitchFamily="2" charset="0"/>
              </a:rPr>
              <a:t>Tallinna</a:t>
            </a:r>
            <a:r>
              <a:rPr lang="en-US" sz="1500" dirty="0">
                <a:solidFill>
                  <a:srgbClr val="004586"/>
                </a:solidFill>
                <a:latin typeface="Roboto Condensed" panose="02000000000000000000" pitchFamily="2" charset="0"/>
                <a:ea typeface="Roboto Condensed" panose="02000000000000000000" pitchFamily="2" charset="0"/>
              </a:rPr>
              <a:t> </a:t>
            </a:r>
            <a:r>
              <a:rPr lang="en-US" sz="1500" dirty="0" err="1">
                <a:solidFill>
                  <a:srgbClr val="004586"/>
                </a:solidFill>
                <a:latin typeface="Roboto Condensed" panose="02000000000000000000" pitchFamily="2" charset="0"/>
                <a:ea typeface="Roboto Condensed" panose="02000000000000000000" pitchFamily="2" charset="0"/>
              </a:rPr>
              <a:t>Ülikoolidega</a:t>
            </a:r>
            <a:r>
              <a:rPr lang="en-US" sz="1500" dirty="0">
                <a:solidFill>
                  <a:srgbClr val="004586"/>
                </a:solidFill>
                <a:latin typeface="Roboto Condensed" panose="02000000000000000000" pitchFamily="2" charset="0"/>
                <a:ea typeface="Roboto Condensed" panose="02000000000000000000" pitchFamily="2" charset="0"/>
              </a:rPr>
              <a:t>.</a:t>
            </a:r>
            <a:endParaRPr lang="et-EE" sz="1500" dirty="0">
              <a:solidFill>
                <a:srgbClr val="004586"/>
              </a:solidFill>
              <a:latin typeface="Roboto Condensed" panose="02000000000000000000" pitchFamily="2" charset="0"/>
              <a:ea typeface="Roboto Condensed" panose="02000000000000000000" pitchFamily="2" charset="0"/>
            </a:endParaRPr>
          </a:p>
          <a:p>
            <a:pPr>
              <a:spcBef>
                <a:spcPts val="600"/>
              </a:spcBef>
              <a:spcAft>
                <a:spcPts val="600"/>
              </a:spcAft>
            </a:pPr>
            <a:r>
              <a:rPr lang="et-EE" sz="1500" b="1" dirty="0">
                <a:solidFill>
                  <a:srgbClr val="004586"/>
                </a:solidFill>
                <a:latin typeface="Roboto Condensed" panose="02000000000000000000" pitchFamily="2" charset="0"/>
                <a:ea typeface="Roboto Condensed" panose="02000000000000000000" pitchFamily="2" charset="0"/>
              </a:rPr>
              <a:t>Esmase ülevaate koostamine Fe-</a:t>
            </a:r>
            <a:r>
              <a:rPr lang="et-EE" sz="1500" b="1" dirty="0" err="1">
                <a:solidFill>
                  <a:srgbClr val="004586"/>
                </a:solidFill>
                <a:latin typeface="Roboto Condensed" panose="02000000000000000000" pitchFamily="2" charset="0"/>
                <a:ea typeface="Roboto Condensed" panose="02000000000000000000" pitchFamily="2" charset="0"/>
              </a:rPr>
              <a:t>Mn</a:t>
            </a:r>
            <a:r>
              <a:rPr lang="et-EE" sz="1500" b="1" dirty="0">
                <a:solidFill>
                  <a:srgbClr val="004586"/>
                </a:solidFill>
                <a:latin typeface="Roboto Condensed" panose="02000000000000000000" pitchFamily="2" charset="0"/>
                <a:ea typeface="Roboto Condensed" panose="02000000000000000000" pitchFamily="2" charset="0"/>
              </a:rPr>
              <a:t> </a:t>
            </a:r>
            <a:r>
              <a:rPr lang="et-EE" sz="1500" b="1" dirty="0" err="1">
                <a:solidFill>
                  <a:srgbClr val="004586"/>
                </a:solidFill>
                <a:latin typeface="Roboto Condensed" panose="02000000000000000000" pitchFamily="2" charset="0"/>
                <a:ea typeface="Roboto Condensed" panose="02000000000000000000" pitchFamily="2" charset="0"/>
              </a:rPr>
              <a:t>konkretsioonide</a:t>
            </a:r>
            <a:r>
              <a:rPr lang="et-EE" sz="1500" b="1" dirty="0">
                <a:solidFill>
                  <a:srgbClr val="004586"/>
                </a:solidFill>
                <a:latin typeface="Roboto Condensed" panose="02000000000000000000" pitchFamily="2" charset="0"/>
                <a:ea typeface="Roboto Condensed" panose="02000000000000000000" pitchFamily="2" charset="0"/>
              </a:rPr>
              <a:t> levikust, geneesist ja mõjust </a:t>
            </a:r>
            <a:r>
              <a:rPr lang="et-EE" sz="1500" b="1" dirty="0" err="1">
                <a:solidFill>
                  <a:srgbClr val="004586"/>
                </a:solidFill>
                <a:latin typeface="Roboto Condensed" panose="02000000000000000000" pitchFamily="2" charset="0"/>
                <a:ea typeface="Roboto Condensed" panose="02000000000000000000" pitchFamily="2" charset="0"/>
              </a:rPr>
              <a:t>merepõhja</a:t>
            </a:r>
            <a:r>
              <a:rPr lang="et-EE" sz="1500" b="1" dirty="0">
                <a:solidFill>
                  <a:srgbClr val="004586"/>
                </a:solidFill>
                <a:latin typeface="Roboto Condensed" panose="02000000000000000000" pitchFamily="2" charset="0"/>
                <a:ea typeface="Roboto Condensed" panose="02000000000000000000" pitchFamily="2" charset="0"/>
              </a:rPr>
              <a:t> keskkonnale</a:t>
            </a:r>
            <a:r>
              <a:rPr lang="en-US" sz="1500" b="1" dirty="0">
                <a:solidFill>
                  <a:srgbClr val="004586"/>
                </a:solidFill>
                <a:latin typeface="Roboto Condensed" panose="02000000000000000000" pitchFamily="2" charset="0"/>
                <a:ea typeface="Roboto Condensed" panose="02000000000000000000" pitchFamily="2" charset="0"/>
              </a:rPr>
              <a:t>.</a:t>
            </a:r>
          </a:p>
        </p:txBody>
      </p:sp>
      <p:pic>
        <p:nvPicPr>
          <p:cNvPr id="6" name="Pilt 5" descr="Pilt, millel on kujutatud tekst, kuvatõmmis, Digitaalne kompositsioon, 3D-modelleerimine&#10;&#10;Kirjeldus on genereeritud automaatselt">
            <a:extLst>
              <a:ext uri="{FF2B5EF4-FFF2-40B4-BE49-F238E27FC236}">
                <a16:creationId xmlns:a16="http://schemas.microsoft.com/office/drawing/2014/main" id="{F9BCB511-EFF9-038A-C603-1932E165CA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9118" y="4257049"/>
            <a:ext cx="4815194" cy="2990257"/>
          </a:xfrm>
          <a:prstGeom prst="rect">
            <a:avLst/>
          </a:prstGeom>
        </p:spPr>
      </p:pic>
      <p:pic>
        <p:nvPicPr>
          <p:cNvPr id="8" name="Pilt 7" descr="Pilt, millel on kujutatud taevas, pilv, transport, õues&#10;&#10;Kirjeldus on genereeritud automaatselt">
            <a:extLst>
              <a:ext uri="{FF2B5EF4-FFF2-40B4-BE49-F238E27FC236}">
                <a16:creationId xmlns:a16="http://schemas.microsoft.com/office/drawing/2014/main" id="{ED10A9AC-C818-B8F5-11E3-38D314EBDB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006" y="326204"/>
            <a:ext cx="2441448" cy="3657600"/>
          </a:xfrm>
          <a:prstGeom prst="rect">
            <a:avLst/>
          </a:prstGeom>
        </p:spPr>
      </p:pic>
      <p:pic>
        <p:nvPicPr>
          <p:cNvPr id="11" name="Pilt 10" descr="Pilt, millel on kujutatud rõivad, inimene, mees, Inimese nägu&#10;&#10;Kirjeldus on genereeritud automaatselt">
            <a:extLst>
              <a:ext uri="{FF2B5EF4-FFF2-40B4-BE49-F238E27FC236}">
                <a16:creationId xmlns:a16="http://schemas.microsoft.com/office/drawing/2014/main" id="{1466134E-7C9C-342F-D3C0-1F8100634A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7844" y="4132632"/>
            <a:ext cx="3394347" cy="2726792"/>
          </a:xfrm>
          <a:prstGeom prst="rect">
            <a:avLst/>
          </a:prstGeom>
        </p:spPr>
      </p:pic>
      <p:pic>
        <p:nvPicPr>
          <p:cNvPr id="16" name="Pilt 15" descr="Pilt, millel on kujutatud tekst, sülearvuti, toas, arvuti&#10;&#10;Kirjeldus on genereeritud automaatselt">
            <a:extLst>
              <a:ext uri="{FF2B5EF4-FFF2-40B4-BE49-F238E27FC236}">
                <a16:creationId xmlns:a16="http://schemas.microsoft.com/office/drawing/2014/main" id="{47BB3192-13EA-449F-5DB9-0BEA72F4F3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2060" y="1542109"/>
            <a:ext cx="3657600" cy="2389632"/>
          </a:xfrm>
          <a:prstGeom prst="rect">
            <a:avLst/>
          </a:prstGeom>
        </p:spPr>
      </p:pic>
      <p:pic>
        <p:nvPicPr>
          <p:cNvPr id="18" name="Pilt 17" descr="Pilt, millel on kujutatud inimene, rõivad, taevas, naeratus&#10;&#10;Kirjeldus on genereeritud automaatselt">
            <a:extLst>
              <a:ext uri="{FF2B5EF4-FFF2-40B4-BE49-F238E27FC236}">
                <a16:creationId xmlns:a16="http://schemas.microsoft.com/office/drawing/2014/main" id="{7F5A838F-1747-4BAE-0621-C2C5C745B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81" y="1517686"/>
            <a:ext cx="4917390" cy="3283724"/>
          </a:xfrm>
          <a:prstGeom prst="rect">
            <a:avLst/>
          </a:prstGeom>
        </p:spPr>
      </p:pic>
      <p:pic>
        <p:nvPicPr>
          <p:cNvPr id="2" name="Pilt 1" descr="Pilt, millel on kujutatud vesi, õues, paat, laev&#10;&#10;Kirjeldus on genereeritud automaatselt">
            <a:extLst>
              <a:ext uri="{FF2B5EF4-FFF2-40B4-BE49-F238E27FC236}">
                <a16:creationId xmlns:a16="http://schemas.microsoft.com/office/drawing/2014/main" id="{B951CF3C-B79F-EE95-7FCC-2FA3C94548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893298"/>
            <a:ext cx="3154213" cy="1966126"/>
          </a:xfrm>
          <a:prstGeom prst="rect">
            <a:avLst/>
          </a:prstGeom>
        </p:spPr>
      </p:pic>
      <p:pic>
        <p:nvPicPr>
          <p:cNvPr id="3" name="Pilt 2">
            <a:extLst>
              <a:ext uri="{FF2B5EF4-FFF2-40B4-BE49-F238E27FC236}">
                <a16:creationId xmlns:a16="http://schemas.microsoft.com/office/drawing/2014/main" id="{97FD488C-8A48-3486-2F4F-CE94DC6D402C}"/>
              </a:ext>
            </a:extLst>
          </p:cNvPr>
          <p:cNvPicPr>
            <a:picLocks noChangeAspect="1"/>
          </p:cNvPicPr>
          <p:nvPr/>
        </p:nvPicPr>
        <p:blipFill>
          <a:blip r:embed="rId9"/>
          <a:stretch>
            <a:fillRect/>
          </a:stretch>
        </p:blipFill>
        <p:spPr>
          <a:xfrm>
            <a:off x="-1905" y="4893298"/>
            <a:ext cx="3152877" cy="2104516"/>
          </a:xfrm>
          <a:prstGeom prst="rect">
            <a:avLst/>
          </a:prstGeom>
        </p:spPr>
      </p:pic>
    </p:spTree>
    <p:extLst>
      <p:ext uri="{BB962C8B-B14F-4D97-AF65-F5344CB8AC3E}">
        <p14:creationId xmlns:p14="http://schemas.microsoft.com/office/powerpoint/2010/main" val="1994022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lt 8" descr="Pilt, millel on kujutatud tekst, riff, kuvatõmmis, loodus&#10;&#10;Tehisintellekti genereeritud sisu võib olla ebatõene.">
            <a:extLst>
              <a:ext uri="{FF2B5EF4-FFF2-40B4-BE49-F238E27FC236}">
                <a16:creationId xmlns:a16="http://schemas.microsoft.com/office/drawing/2014/main" id="{D8567E67-E25D-02D3-F004-FB4C4BF89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370" y="68263"/>
            <a:ext cx="10031573" cy="6696075"/>
          </a:xfrm>
          <a:prstGeom prst="rect">
            <a:avLst/>
          </a:prstGeom>
          <a:noFill/>
        </p:spPr>
      </p:pic>
    </p:spTree>
    <p:extLst>
      <p:ext uri="{BB962C8B-B14F-4D97-AF65-F5344CB8AC3E}">
        <p14:creationId xmlns:p14="http://schemas.microsoft.com/office/powerpoint/2010/main" val="2612894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69D64-37F6-B203-64CB-2D033716FB8F}"/>
            </a:ext>
          </a:extLst>
        </p:cNvPr>
        <p:cNvGrpSpPr/>
        <p:nvPr/>
      </p:nvGrpSpPr>
      <p:grpSpPr>
        <a:xfrm>
          <a:off x="0" y="0"/>
          <a:ext cx="0" cy="0"/>
          <a:chOff x="0" y="0"/>
          <a:chExt cx="0" cy="0"/>
        </a:xfrm>
      </p:grpSpPr>
      <p:pic>
        <p:nvPicPr>
          <p:cNvPr id="5" name="Pilt 4" descr="Pilt, millel on kujutatud riff, tekst, kuvatõmmis, Organism&#10;&#10;Tehisintellekti genereeritud sisu võib olla ebatõene.">
            <a:extLst>
              <a:ext uri="{FF2B5EF4-FFF2-40B4-BE49-F238E27FC236}">
                <a16:creationId xmlns:a16="http://schemas.microsoft.com/office/drawing/2014/main" id="{BEB45F60-064F-7E45-63F5-1ECD5BDBDA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663" y="68263"/>
            <a:ext cx="9956987" cy="6696075"/>
          </a:xfrm>
          <a:prstGeom prst="rect">
            <a:avLst/>
          </a:prstGeom>
          <a:noFill/>
        </p:spPr>
      </p:pic>
    </p:spTree>
    <p:extLst>
      <p:ext uri="{BB962C8B-B14F-4D97-AF65-F5344CB8AC3E}">
        <p14:creationId xmlns:p14="http://schemas.microsoft.com/office/powerpoint/2010/main" val="752197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stkülik 4">
            <a:extLst>
              <a:ext uri="{FF2B5EF4-FFF2-40B4-BE49-F238E27FC236}">
                <a16:creationId xmlns:a16="http://schemas.microsoft.com/office/drawing/2014/main" id="{7292197F-2A61-43FD-8DF4-AFD2D95F777D}"/>
              </a:ext>
            </a:extLst>
          </p:cNvPr>
          <p:cNvSpPr/>
          <p:nvPr/>
        </p:nvSpPr>
        <p:spPr>
          <a:xfrm>
            <a:off x="569370" y="397735"/>
            <a:ext cx="6010841" cy="769441"/>
          </a:xfrm>
          <a:prstGeom prst="rect">
            <a:avLst/>
          </a:prstGeom>
        </p:spPr>
        <p:txBody>
          <a:bodyPr wrap="square">
            <a:spAutoFit/>
          </a:bodyPr>
          <a:lstStyle/>
          <a:p>
            <a:r>
              <a:rPr lang="fi-FI" sz="2600" b="1" dirty="0" err="1">
                <a:solidFill>
                  <a:srgbClr val="004586"/>
                </a:solidFill>
              </a:rPr>
              <a:t>Sadamate</a:t>
            </a:r>
            <a:r>
              <a:rPr lang="fi-FI" sz="2600" b="1" dirty="0">
                <a:solidFill>
                  <a:srgbClr val="004586"/>
                </a:solidFill>
              </a:rPr>
              <a:t> ja </a:t>
            </a:r>
            <a:r>
              <a:rPr lang="fi-FI" sz="2600" b="1" dirty="0" err="1">
                <a:solidFill>
                  <a:srgbClr val="004586"/>
                </a:solidFill>
              </a:rPr>
              <a:t>laevateede</a:t>
            </a:r>
            <a:r>
              <a:rPr lang="fi-FI" sz="2600" b="1" dirty="0">
                <a:solidFill>
                  <a:srgbClr val="004586"/>
                </a:solidFill>
              </a:rPr>
              <a:t> </a:t>
            </a:r>
            <a:r>
              <a:rPr lang="fi-FI" sz="2600" b="1" dirty="0" err="1">
                <a:solidFill>
                  <a:srgbClr val="004586"/>
                </a:solidFill>
              </a:rPr>
              <a:t>uuringud</a:t>
            </a:r>
            <a:br>
              <a:rPr lang="fi-FI" sz="2600" b="1" dirty="0">
                <a:solidFill>
                  <a:srgbClr val="004586"/>
                </a:solidFill>
              </a:rPr>
            </a:br>
            <a:endParaRPr lang="fi-FI" sz="1800" b="1" dirty="0">
              <a:solidFill>
                <a:srgbClr val="004586"/>
              </a:solidFill>
            </a:endParaRPr>
          </a:p>
        </p:txBody>
      </p:sp>
      <p:pic>
        <p:nvPicPr>
          <p:cNvPr id="2" name="Pilt 1">
            <a:extLst>
              <a:ext uri="{FF2B5EF4-FFF2-40B4-BE49-F238E27FC236}">
                <a16:creationId xmlns:a16="http://schemas.microsoft.com/office/drawing/2014/main" id="{C773A24F-DF2B-A475-5420-CF92A4CD841B}"/>
              </a:ext>
            </a:extLst>
          </p:cNvPr>
          <p:cNvPicPr>
            <a:picLocks noChangeAspect="1"/>
          </p:cNvPicPr>
          <p:nvPr/>
        </p:nvPicPr>
        <p:blipFill>
          <a:blip r:embed="rId3"/>
          <a:stretch>
            <a:fillRect/>
          </a:stretch>
        </p:blipFill>
        <p:spPr>
          <a:xfrm>
            <a:off x="694683" y="1112044"/>
            <a:ext cx="5381473" cy="5241896"/>
          </a:xfrm>
          <a:prstGeom prst="rect">
            <a:avLst/>
          </a:prstGeom>
          <a:ln w="3175">
            <a:solidFill>
              <a:schemeClr val="tx1"/>
            </a:solidFill>
          </a:ln>
        </p:spPr>
      </p:pic>
      <p:pic>
        <p:nvPicPr>
          <p:cNvPr id="3" name="Picture 5">
            <a:extLst>
              <a:ext uri="{FF2B5EF4-FFF2-40B4-BE49-F238E27FC236}">
                <a16:creationId xmlns:a16="http://schemas.microsoft.com/office/drawing/2014/main" id="{6959D57B-4907-C363-EACC-585245D5065F}"/>
              </a:ext>
            </a:extLst>
          </p:cNvPr>
          <p:cNvPicPr>
            <a:picLocks noChangeAspect="1"/>
          </p:cNvPicPr>
          <p:nvPr/>
        </p:nvPicPr>
        <p:blipFill>
          <a:blip r:embed="rId4"/>
          <a:stretch>
            <a:fillRect/>
          </a:stretch>
        </p:blipFill>
        <p:spPr>
          <a:xfrm>
            <a:off x="6123465" y="1111132"/>
            <a:ext cx="5993405" cy="1872118"/>
          </a:xfrm>
          <a:prstGeom prst="rect">
            <a:avLst/>
          </a:prstGeom>
        </p:spPr>
      </p:pic>
      <p:pic>
        <p:nvPicPr>
          <p:cNvPr id="4" name="Pilt 3" descr="Pilt, millel on kujutatud särk&#10;&#10;Kirjeldus on genereeritud automaatselt">
            <a:extLst>
              <a:ext uri="{FF2B5EF4-FFF2-40B4-BE49-F238E27FC236}">
                <a16:creationId xmlns:a16="http://schemas.microsoft.com/office/drawing/2014/main" id="{D36C1AD0-1BCD-6262-629B-0032F23FAF0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171357" y="3056260"/>
            <a:ext cx="5897619" cy="1744407"/>
          </a:xfrm>
          <a:prstGeom prst="rect">
            <a:avLst/>
          </a:prstGeom>
        </p:spPr>
      </p:pic>
      <p:sp>
        <p:nvSpPr>
          <p:cNvPr id="6" name="Pealkiri 1">
            <a:extLst>
              <a:ext uri="{FF2B5EF4-FFF2-40B4-BE49-F238E27FC236}">
                <a16:creationId xmlns:a16="http://schemas.microsoft.com/office/drawing/2014/main" id="{98647688-5D32-5DB9-F270-B7F88F293106}"/>
              </a:ext>
            </a:extLst>
          </p:cNvPr>
          <p:cNvSpPr txBox="1">
            <a:spLocks/>
          </p:cNvSpPr>
          <p:nvPr/>
        </p:nvSpPr>
        <p:spPr>
          <a:xfrm>
            <a:off x="6107680" y="4839792"/>
            <a:ext cx="3960440" cy="445371"/>
          </a:xfrm>
          <a:prstGeom prst="rect">
            <a:avLst/>
          </a:prstGeom>
        </p:spPr>
        <p:txBody>
          <a:bodyPr vert="horz" lIns="121496" tIns="60748" rIns="121496" bIns="60748" rtlCol="0" anchor="t">
            <a:noAutofit/>
          </a:bodyPr>
          <a:lstStyle>
            <a:lvl1pPr algn="l" defTabSz="1214963" rtl="0" eaLnBrk="1" latinLnBrk="0" hangingPunct="1">
              <a:spcBef>
                <a:spcPct val="0"/>
              </a:spcBef>
              <a:buNone/>
              <a:defRPr sz="5800" kern="1200">
                <a:solidFill>
                  <a:srgbClr val="006EB5"/>
                </a:solidFill>
                <a:latin typeface="Arial Narrow" pitchFamily="34" charset="0"/>
                <a:ea typeface="+mj-ea"/>
                <a:cs typeface="+mj-cs"/>
              </a:defRPr>
            </a:lvl1pPr>
          </a:lstStyle>
          <a:p>
            <a:r>
              <a:rPr lang="en-US" sz="1600" b="1" dirty="0" err="1">
                <a:solidFill>
                  <a:srgbClr val="004586"/>
                </a:solidFill>
                <a:ea typeface="Microsoft YaHei" panose="020B0503020204020204" pitchFamily="34" charset="-122"/>
                <a:cs typeface="+mn-cs"/>
              </a:rPr>
              <a:t>Rukkirahu</a:t>
            </a:r>
            <a:r>
              <a:rPr lang="en-US" sz="1600" b="1" dirty="0">
                <a:solidFill>
                  <a:srgbClr val="004586"/>
                </a:solidFill>
                <a:ea typeface="Microsoft YaHei" panose="020B0503020204020204" pitchFamily="34" charset="-122"/>
                <a:cs typeface="+mn-cs"/>
              </a:rPr>
              <a:t> ja </a:t>
            </a:r>
            <a:r>
              <a:rPr lang="en-US" sz="1600" b="1" dirty="0" err="1">
                <a:solidFill>
                  <a:srgbClr val="004586"/>
                </a:solidFill>
                <a:ea typeface="Microsoft YaHei" panose="020B0503020204020204" pitchFamily="34" charset="-122"/>
                <a:cs typeface="+mn-cs"/>
              </a:rPr>
              <a:t>Kuivarahu</a:t>
            </a:r>
            <a:r>
              <a:rPr lang="en-US" sz="1600" b="1" dirty="0">
                <a:solidFill>
                  <a:srgbClr val="004586"/>
                </a:solidFill>
                <a:ea typeface="Microsoft YaHei" panose="020B0503020204020204" pitchFamily="34" charset="-122"/>
                <a:cs typeface="+mn-cs"/>
              </a:rPr>
              <a:t> </a:t>
            </a:r>
            <a:r>
              <a:rPr lang="en-US" sz="1600" b="1" dirty="0" err="1">
                <a:solidFill>
                  <a:srgbClr val="004586"/>
                </a:solidFill>
                <a:ea typeface="Microsoft YaHei" panose="020B0503020204020204" pitchFamily="34" charset="-122"/>
                <a:cs typeface="+mn-cs"/>
              </a:rPr>
              <a:t>uuringud</a:t>
            </a:r>
            <a:br>
              <a:rPr lang="en-US" sz="1600" b="1" dirty="0">
                <a:solidFill>
                  <a:srgbClr val="004586"/>
                </a:solidFill>
                <a:ea typeface="Microsoft YaHei" panose="020B0503020204020204" pitchFamily="34" charset="-122"/>
                <a:cs typeface="+mn-cs"/>
              </a:rPr>
            </a:br>
            <a:endParaRPr lang="en-GB" sz="1600" b="1" dirty="0">
              <a:solidFill>
                <a:srgbClr val="004586"/>
              </a:solidFill>
              <a:ea typeface="Microsoft YaHei" panose="020B0503020204020204" pitchFamily="34" charset="-122"/>
              <a:cs typeface="+mn-cs"/>
            </a:endParaRPr>
          </a:p>
        </p:txBody>
      </p:sp>
    </p:spTree>
    <p:extLst>
      <p:ext uri="{BB962C8B-B14F-4D97-AF65-F5344CB8AC3E}">
        <p14:creationId xmlns:p14="http://schemas.microsoft.com/office/powerpoint/2010/main" val="3970338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stkülik 4">
            <a:extLst>
              <a:ext uri="{FF2B5EF4-FFF2-40B4-BE49-F238E27FC236}">
                <a16:creationId xmlns:a16="http://schemas.microsoft.com/office/drawing/2014/main" id="{7292197F-2A61-43FD-8DF4-AFD2D95F777D}"/>
              </a:ext>
            </a:extLst>
          </p:cNvPr>
          <p:cNvSpPr/>
          <p:nvPr/>
        </p:nvSpPr>
        <p:spPr>
          <a:xfrm>
            <a:off x="5218882" y="103932"/>
            <a:ext cx="6010841" cy="769441"/>
          </a:xfrm>
          <a:prstGeom prst="rect">
            <a:avLst/>
          </a:prstGeom>
        </p:spPr>
        <p:txBody>
          <a:bodyPr wrap="square">
            <a:spAutoFit/>
          </a:bodyPr>
          <a:lstStyle/>
          <a:p>
            <a:r>
              <a:rPr lang="fi-FI" sz="2600" b="1" dirty="0" err="1">
                <a:solidFill>
                  <a:srgbClr val="004586"/>
                </a:solidFill>
              </a:rPr>
              <a:t>Ankrualade</a:t>
            </a:r>
            <a:r>
              <a:rPr lang="fi-FI" sz="2600" b="1" dirty="0">
                <a:solidFill>
                  <a:srgbClr val="004586"/>
                </a:solidFill>
              </a:rPr>
              <a:t> </a:t>
            </a:r>
            <a:r>
              <a:rPr lang="fi-FI" sz="2600" b="1" dirty="0" err="1">
                <a:solidFill>
                  <a:srgbClr val="004586"/>
                </a:solidFill>
              </a:rPr>
              <a:t>uuring</a:t>
            </a:r>
            <a:br>
              <a:rPr lang="fi-FI" sz="2600" b="1" dirty="0">
                <a:solidFill>
                  <a:srgbClr val="004586"/>
                </a:solidFill>
              </a:rPr>
            </a:br>
            <a:endParaRPr lang="fi-FI" sz="1800" b="1" dirty="0">
              <a:solidFill>
                <a:srgbClr val="004586"/>
              </a:solidFill>
            </a:endParaRPr>
          </a:p>
        </p:txBody>
      </p:sp>
      <p:pic>
        <p:nvPicPr>
          <p:cNvPr id="10" name="Pilt 9">
            <a:extLst>
              <a:ext uri="{FF2B5EF4-FFF2-40B4-BE49-F238E27FC236}">
                <a16:creationId xmlns:a16="http://schemas.microsoft.com/office/drawing/2014/main" id="{3F456F62-AF7F-4261-0B75-0E4EE8E55DFC}"/>
              </a:ext>
            </a:extLst>
          </p:cNvPr>
          <p:cNvPicPr>
            <a:picLocks noChangeAspect="1"/>
          </p:cNvPicPr>
          <p:nvPr/>
        </p:nvPicPr>
        <p:blipFill>
          <a:blip r:embed="rId3"/>
          <a:stretch>
            <a:fillRect/>
          </a:stretch>
        </p:blipFill>
        <p:spPr>
          <a:xfrm>
            <a:off x="8224195" y="3966966"/>
            <a:ext cx="3765377" cy="2698315"/>
          </a:xfrm>
          <a:prstGeom prst="rect">
            <a:avLst/>
          </a:prstGeom>
        </p:spPr>
      </p:pic>
      <p:pic>
        <p:nvPicPr>
          <p:cNvPr id="12" name="Pilt 11">
            <a:extLst>
              <a:ext uri="{FF2B5EF4-FFF2-40B4-BE49-F238E27FC236}">
                <a16:creationId xmlns:a16="http://schemas.microsoft.com/office/drawing/2014/main" id="{76786C96-7764-A0C0-A615-802FBE4783EA}"/>
              </a:ext>
            </a:extLst>
          </p:cNvPr>
          <p:cNvPicPr>
            <a:picLocks noChangeAspect="1"/>
          </p:cNvPicPr>
          <p:nvPr/>
        </p:nvPicPr>
        <p:blipFill>
          <a:blip r:embed="rId4"/>
          <a:stretch>
            <a:fillRect/>
          </a:stretch>
        </p:blipFill>
        <p:spPr>
          <a:xfrm>
            <a:off x="4368577" y="3966965"/>
            <a:ext cx="3771543" cy="2698315"/>
          </a:xfrm>
          <a:prstGeom prst="rect">
            <a:avLst/>
          </a:prstGeom>
        </p:spPr>
      </p:pic>
      <p:sp>
        <p:nvSpPr>
          <p:cNvPr id="13" name="Ristkülik 12">
            <a:extLst>
              <a:ext uri="{FF2B5EF4-FFF2-40B4-BE49-F238E27FC236}">
                <a16:creationId xmlns:a16="http://schemas.microsoft.com/office/drawing/2014/main" id="{31627D24-F904-DBD5-0A4A-5166E23D230D}"/>
              </a:ext>
            </a:extLst>
          </p:cNvPr>
          <p:cNvSpPr/>
          <p:nvPr/>
        </p:nvSpPr>
        <p:spPr>
          <a:xfrm>
            <a:off x="243508" y="103932"/>
            <a:ext cx="6010841" cy="769441"/>
          </a:xfrm>
          <a:prstGeom prst="rect">
            <a:avLst/>
          </a:prstGeom>
        </p:spPr>
        <p:txBody>
          <a:bodyPr wrap="square">
            <a:spAutoFit/>
          </a:bodyPr>
          <a:lstStyle/>
          <a:p>
            <a:r>
              <a:rPr lang="fi-FI" sz="2600" b="1" dirty="0" err="1">
                <a:solidFill>
                  <a:srgbClr val="004586"/>
                </a:solidFill>
              </a:rPr>
              <a:t>Sadamate</a:t>
            </a:r>
            <a:r>
              <a:rPr lang="fi-FI" sz="2600" b="1" dirty="0">
                <a:solidFill>
                  <a:srgbClr val="004586"/>
                </a:solidFill>
              </a:rPr>
              <a:t> ja </a:t>
            </a:r>
            <a:r>
              <a:rPr lang="fi-FI" sz="2600" b="1" dirty="0" err="1">
                <a:solidFill>
                  <a:srgbClr val="004586"/>
                </a:solidFill>
              </a:rPr>
              <a:t>laevateede</a:t>
            </a:r>
            <a:r>
              <a:rPr lang="fi-FI" sz="2600" b="1" dirty="0">
                <a:solidFill>
                  <a:srgbClr val="004586"/>
                </a:solidFill>
              </a:rPr>
              <a:t> </a:t>
            </a:r>
            <a:r>
              <a:rPr lang="fi-FI" sz="2600" b="1" dirty="0" err="1">
                <a:solidFill>
                  <a:srgbClr val="004586"/>
                </a:solidFill>
              </a:rPr>
              <a:t>uuringud</a:t>
            </a:r>
            <a:br>
              <a:rPr lang="fi-FI" sz="2600" b="1" dirty="0">
                <a:solidFill>
                  <a:srgbClr val="004586"/>
                </a:solidFill>
              </a:rPr>
            </a:br>
            <a:endParaRPr lang="fi-FI" sz="1800" b="1" dirty="0">
              <a:solidFill>
                <a:srgbClr val="004586"/>
              </a:solidFill>
            </a:endParaRPr>
          </a:p>
        </p:txBody>
      </p:sp>
      <p:pic>
        <p:nvPicPr>
          <p:cNvPr id="16" name="Pilt 15">
            <a:extLst>
              <a:ext uri="{FF2B5EF4-FFF2-40B4-BE49-F238E27FC236}">
                <a16:creationId xmlns:a16="http://schemas.microsoft.com/office/drawing/2014/main" id="{A96DEC9D-098C-C2F3-F28C-CE2B2E84DDEB}"/>
              </a:ext>
            </a:extLst>
          </p:cNvPr>
          <p:cNvPicPr>
            <a:picLocks noChangeAspect="1"/>
          </p:cNvPicPr>
          <p:nvPr/>
        </p:nvPicPr>
        <p:blipFill>
          <a:blip r:embed="rId5"/>
          <a:stretch>
            <a:fillRect/>
          </a:stretch>
        </p:blipFill>
        <p:spPr>
          <a:xfrm>
            <a:off x="11366" y="838564"/>
            <a:ext cx="4972518" cy="2338693"/>
          </a:xfrm>
          <a:prstGeom prst="rect">
            <a:avLst/>
          </a:prstGeom>
        </p:spPr>
      </p:pic>
      <p:pic>
        <p:nvPicPr>
          <p:cNvPr id="18" name="Pilt 17">
            <a:extLst>
              <a:ext uri="{FF2B5EF4-FFF2-40B4-BE49-F238E27FC236}">
                <a16:creationId xmlns:a16="http://schemas.microsoft.com/office/drawing/2014/main" id="{476E611F-1B6C-C6CA-E015-695FDCDA19BA}"/>
              </a:ext>
            </a:extLst>
          </p:cNvPr>
          <p:cNvPicPr>
            <a:picLocks noChangeAspect="1"/>
          </p:cNvPicPr>
          <p:nvPr/>
        </p:nvPicPr>
        <p:blipFill>
          <a:blip r:embed="rId6"/>
          <a:stretch>
            <a:fillRect/>
          </a:stretch>
        </p:blipFill>
        <p:spPr>
          <a:xfrm>
            <a:off x="387524" y="3288693"/>
            <a:ext cx="3416919" cy="3439975"/>
          </a:xfrm>
          <a:prstGeom prst="rect">
            <a:avLst/>
          </a:prstGeom>
        </p:spPr>
      </p:pic>
      <p:pic>
        <p:nvPicPr>
          <p:cNvPr id="2" name="Pilt 1" descr="Pilt, millel on kujutatud tekst, kuvatõmmis, kaart&#10;&#10;Kirjeldus on genereeritud automaatselt">
            <a:extLst>
              <a:ext uri="{FF2B5EF4-FFF2-40B4-BE49-F238E27FC236}">
                <a16:creationId xmlns:a16="http://schemas.microsoft.com/office/drawing/2014/main" id="{1397F2F6-ABC4-CE94-E182-C86F9529557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124" r="3783" b="5898"/>
          <a:stretch/>
        </p:blipFill>
        <p:spPr bwMode="auto">
          <a:xfrm>
            <a:off x="5209639" y="607988"/>
            <a:ext cx="6029325" cy="31324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8125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lt 23">
            <a:extLst>
              <a:ext uri="{FF2B5EF4-FFF2-40B4-BE49-F238E27FC236}">
                <a16:creationId xmlns:a16="http://schemas.microsoft.com/office/drawing/2014/main" id="{7D07F186-1FEA-3998-7BD5-AB7036BB4676}"/>
              </a:ext>
            </a:extLst>
          </p:cNvPr>
          <p:cNvPicPr>
            <a:picLocks noChangeAspect="1"/>
          </p:cNvPicPr>
          <p:nvPr/>
        </p:nvPicPr>
        <p:blipFill rotWithShape="1">
          <a:blip r:embed="rId3"/>
          <a:srcRect l="25370" r="2746"/>
          <a:stretch/>
        </p:blipFill>
        <p:spPr>
          <a:xfrm>
            <a:off x="4537676" y="3423984"/>
            <a:ext cx="4475822" cy="1321537"/>
          </a:xfrm>
          <a:prstGeom prst="rect">
            <a:avLst/>
          </a:prstGeom>
        </p:spPr>
      </p:pic>
      <p:sp>
        <p:nvSpPr>
          <p:cNvPr id="5" name="Ristkülik 4">
            <a:extLst>
              <a:ext uri="{FF2B5EF4-FFF2-40B4-BE49-F238E27FC236}">
                <a16:creationId xmlns:a16="http://schemas.microsoft.com/office/drawing/2014/main" id="{7292197F-2A61-43FD-8DF4-AFD2D95F777D}"/>
              </a:ext>
            </a:extLst>
          </p:cNvPr>
          <p:cNvSpPr/>
          <p:nvPr/>
        </p:nvSpPr>
        <p:spPr>
          <a:xfrm>
            <a:off x="569371" y="397735"/>
            <a:ext cx="4680520" cy="492443"/>
          </a:xfrm>
          <a:prstGeom prst="rect">
            <a:avLst/>
          </a:prstGeom>
        </p:spPr>
        <p:txBody>
          <a:bodyPr wrap="square">
            <a:spAutoFit/>
          </a:bodyPr>
          <a:lstStyle/>
          <a:p>
            <a:r>
              <a:rPr lang="fi-FI" sz="2600" b="1" dirty="0" err="1">
                <a:solidFill>
                  <a:srgbClr val="004586"/>
                </a:solidFill>
              </a:rPr>
              <a:t>Avamere</a:t>
            </a:r>
            <a:r>
              <a:rPr lang="fi-FI" sz="2600" b="1" dirty="0">
                <a:solidFill>
                  <a:srgbClr val="004586"/>
                </a:solidFill>
              </a:rPr>
              <a:t> </a:t>
            </a:r>
            <a:r>
              <a:rPr lang="fi-FI" sz="2600" b="1" dirty="0" err="1">
                <a:solidFill>
                  <a:srgbClr val="004586"/>
                </a:solidFill>
              </a:rPr>
              <a:t>tuulepargid</a:t>
            </a:r>
            <a:endParaRPr lang="fi-FI" sz="2600" b="1" dirty="0">
              <a:solidFill>
                <a:srgbClr val="004586"/>
              </a:solidFill>
            </a:endParaRPr>
          </a:p>
        </p:txBody>
      </p:sp>
      <p:pic>
        <p:nvPicPr>
          <p:cNvPr id="9" name="Pilt 8">
            <a:extLst>
              <a:ext uri="{FF2B5EF4-FFF2-40B4-BE49-F238E27FC236}">
                <a16:creationId xmlns:a16="http://schemas.microsoft.com/office/drawing/2014/main" id="{2ABB6266-CA2A-F841-8D8D-E1E63A0CB2D7}"/>
              </a:ext>
            </a:extLst>
          </p:cNvPr>
          <p:cNvPicPr>
            <a:picLocks noChangeAspect="1"/>
          </p:cNvPicPr>
          <p:nvPr/>
        </p:nvPicPr>
        <p:blipFill>
          <a:blip r:embed="rId4"/>
          <a:stretch>
            <a:fillRect/>
          </a:stretch>
        </p:blipFill>
        <p:spPr>
          <a:xfrm>
            <a:off x="5591891" y="188874"/>
            <a:ext cx="1975804" cy="2619916"/>
          </a:xfrm>
          <a:prstGeom prst="rect">
            <a:avLst/>
          </a:prstGeom>
          <a:effectLst>
            <a:outerShdw blurRad="50800" dist="38100" dir="5400000" algn="t" rotWithShape="0">
              <a:prstClr val="black">
                <a:alpha val="40000"/>
              </a:prstClr>
            </a:outerShdw>
          </a:effectLst>
        </p:spPr>
      </p:pic>
      <p:pic>
        <p:nvPicPr>
          <p:cNvPr id="11" name="Pilt 10">
            <a:extLst>
              <a:ext uri="{FF2B5EF4-FFF2-40B4-BE49-F238E27FC236}">
                <a16:creationId xmlns:a16="http://schemas.microsoft.com/office/drawing/2014/main" id="{B416435D-76CA-2A11-5290-DAE567D86992}"/>
              </a:ext>
            </a:extLst>
          </p:cNvPr>
          <p:cNvPicPr>
            <a:picLocks noChangeAspect="1"/>
          </p:cNvPicPr>
          <p:nvPr/>
        </p:nvPicPr>
        <p:blipFill>
          <a:blip r:embed="rId5"/>
          <a:stretch>
            <a:fillRect/>
          </a:stretch>
        </p:blipFill>
        <p:spPr>
          <a:xfrm>
            <a:off x="7115466" y="628822"/>
            <a:ext cx="1902222" cy="2603600"/>
          </a:xfrm>
          <a:prstGeom prst="rect">
            <a:avLst/>
          </a:prstGeom>
          <a:effectLst>
            <a:outerShdw blurRad="50800" dist="38100" dir="5400000" algn="t" rotWithShape="0">
              <a:prstClr val="black">
                <a:alpha val="40000"/>
              </a:prstClr>
            </a:outerShdw>
          </a:effectLst>
        </p:spPr>
      </p:pic>
      <p:pic>
        <p:nvPicPr>
          <p:cNvPr id="12" name="Pilt 11">
            <a:extLst>
              <a:ext uri="{FF2B5EF4-FFF2-40B4-BE49-F238E27FC236}">
                <a16:creationId xmlns:a16="http://schemas.microsoft.com/office/drawing/2014/main" id="{49C47E87-9B19-0D73-1B2A-FE9D2D5EAEF2}"/>
              </a:ext>
            </a:extLst>
          </p:cNvPr>
          <p:cNvPicPr>
            <a:picLocks noChangeAspect="1"/>
          </p:cNvPicPr>
          <p:nvPr/>
        </p:nvPicPr>
        <p:blipFill>
          <a:blip r:embed="rId6"/>
          <a:stretch>
            <a:fillRect/>
          </a:stretch>
        </p:blipFill>
        <p:spPr>
          <a:xfrm>
            <a:off x="8715098" y="1054855"/>
            <a:ext cx="1796035" cy="2592288"/>
          </a:xfrm>
          <a:prstGeom prst="rect">
            <a:avLst/>
          </a:prstGeom>
          <a:effectLst>
            <a:outerShdw blurRad="50800" dist="38100" dir="5400000" algn="t" rotWithShape="0">
              <a:prstClr val="black">
                <a:alpha val="40000"/>
              </a:prstClr>
            </a:outerShdw>
          </a:effectLst>
        </p:spPr>
      </p:pic>
      <p:pic>
        <p:nvPicPr>
          <p:cNvPr id="13" name="Pilt 12">
            <a:extLst>
              <a:ext uri="{FF2B5EF4-FFF2-40B4-BE49-F238E27FC236}">
                <a16:creationId xmlns:a16="http://schemas.microsoft.com/office/drawing/2014/main" id="{278FBC13-7088-6538-D321-36FCA1369C43}"/>
              </a:ext>
            </a:extLst>
          </p:cNvPr>
          <p:cNvPicPr>
            <a:picLocks noChangeAspect="1"/>
          </p:cNvPicPr>
          <p:nvPr/>
        </p:nvPicPr>
        <p:blipFill>
          <a:blip r:embed="rId7"/>
          <a:stretch>
            <a:fillRect/>
          </a:stretch>
        </p:blipFill>
        <p:spPr>
          <a:xfrm>
            <a:off x="10252620" y="1526110"/>
            <a:ext cx="1739065" cy="2440440"/>
          </a:xfrm>
          <a:prstGeom prst="rect">
            <a:avLst/>
          </a:prstGeom>
          <a:effectLst>
            <a:outerShdw blurRad="50800" dist="38100" dir="5400000" algn="t" rotWithShape="0">
              <a:prstClr val="black">
                <a:alpha val="40000"/>
              </a:prstClr>
            </a:outerShdw>
          </a:effectLst>
        </p:spPr>
      </p:pic>
      <p:pic>
        <p:nvPicPr>
          <p:cNvPr id="20" name="Pilt 19" descr="Pilt, millel on kujutatud kaart&#10;&#10;Kirjeldus on genereeritud automaatselt">
            <a:extLst>
              <a:ext uri="{FF2B5EF4-FFF2-40B4-BE49-F238E27FC236}">
                <a16:creationId xmlns:a16="http://schemas.microsoft.com/office/drawing/2014/main" id="{A4AC4C1B-1A7A-D401-E4EE-8615C63DAD8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19" t="2532" r="1720" b="908"/>
          <a:stretch/>
        </p:blipFill>
        <p:spPr>
          <a:xfrm>
            <a:off x="559153" y="4057120"/>
            <a:ext cx="3885335" cy="2775479"/>
          </a:xfrm>
          <a:prstGeom prst="rect">
            <a:avLst/>
          </a:prstGeom>
        </p:spPr>
      </p:pic>
      <p:pic>
        <p:nvPicPr>
          <p:cNvPr id="22" name="Pilt 21">
            <a:extLst>
              <a:ext uri="{FF2B5EF4-FFF2-40B4-BE49-F238E27FC236}">
                <a16:creationId xmlns:a16="http://schemas.microsoft.com/office/drawing/2014/main" id="{486EF3B1-7049-7B5B-CECC-CC195A46F35C}"/>
              </a:ext>
            </a:extLst>
          </p:cNvPr>
          <p:cNvPicPr>
            <a:picLocks noChangeAspect="1"/>
          </p:cNvPicPr>
          <p:nvPr/>
        </p:nvPicPr>
        <p:blipFill>
          <a:blip r:embed="rId9"/>
          <a:stretch>
            <a:fillRect/>
          </a:stretch>
        </p:blipFill>
        <p:spPr>
          <a:xfrm>
            <a:off x="4531508" y="4611030"/>
            <a:ext cx="5416772" cy="1499370"/>
          </a:xfrm>
          <a:prstGeom prst="rect">
            <a:avLst/>
          </a:prstGeom>
        </p:spPr>
      </p:pic>
      <p:pic>
        <p:nvPicPr>
          <p:cNvPr id="23" name="Pilt 22">
            <a:extLst>
              <a:ext uri="{FF2B5EF4-FFF2-40B4-BE49-F238E27FC236}">
                <a16:creationId xmlns:a16="http://schemas.microsoft.com/office/drawing/2014/main" id="{5E32AAD7-DA6F-7158-281C-5F3B83ED6524}"/>
              </a:ext>
            </a:extLst>
          </p:cNvPr>
          <p:cNvPicPr>
            <a:picLocks noChangeAspect="1"/>
          </p:cNvPicPr>
          <p:nvPr/>
        </p:nvPicPr>
        <p:blipFill>
          <a:blip r:embed="rId10"/>
          <a:stretch>
            <a:fillRect/>
          </a:stretch>
        </p:blipFill>
        <p:spPr>
          <a:xfrm>
            <a:off x="559154" y="890178"/>
            <a:ext cx="3885334" cy="3088056"/>
          </a:xfrm>
          <a:prstGeom prst="rect">
            <a:avLst/>
          </a:prstGeom>
          <a:ln>
            <a:solidFill>
              <a:schemeClr val="bg1">
                <a:lumMod val="50000"/>
              </a:schemeClr>
            </a:solidFill>
          </a:ln>
        </p:spPr>
      </p:pic>
      <p:sp>
        <p:nvSpPr>
          <p:cNvPr id="2" name="Ristkülik 1">
            <a:extLst>
              <a:ext uri="{FF2B5EF4-FFF2-40B4-BE49-F238E27FC236}">
                <a16:creationId xmlns:a16="http://schemas.microsoft.com/office/drawing/2014/main" id="{2F64866F-662C-61BF-12E6-296AAD0B283E}"/>
              </a:ext>
            </a:extLst>
          </p:cNvPr>
          <p:cNvSpPr/>
          <p:nvPr/>
        </p:nvSpPr>
        <p:spPr>
          <a:xfrm>
            <a:off x="4536460" y="6110400"/>
            <a:ext cx="9729647" cy="584775"/>
          </a:xfrm>
          <a:prstGeom prst="rect">
            <a:avLst/>
          </a:prstGeom>
        </p:spPr>
        <p:txBody>
          <a:bodyPr wrap="square">
            <a:spAutoFit/>
          </a:bodyPr>
          <a:lstStyle/>
          <a:p>
            <a:r>
              <a:rPr lang="fi-FI" sz="1600" b="1" dirty="0" err="1">
                <a:solidFill>
                  <a:srgbClr val="004586"/>
                </a:solidFill>
              </a:rPr>
              <a:t>Uuringud</a:t>
            </a:r>
            <a:r>
              <a:rPr lang="fi-FI" sz="1600" b="1" dirty="0">
                <a:solidFill>
                  <a:srgbClr val="004586"/>
                </a:solidFill>
              </a:rPr>
              <a:t> </a:t>
            </a:r>
            <a:r>
              <a:rPr lang="fi-FI" sz="1600" b="1" dirty="0" err="1">
                <a:solidFill>
                  <a:srgbClr val="004586"/>
                </a:solidFill>
              </a:rPr>
              <a:t>tuleb</a:t>
            </a:r>
            <a:r>
              <a:rPr lang="fi-FI" sz="1600" b="1" dirty="0">
                <a:solidFill>
                  <a:srgbClr val="004586"/>
                </a:solidFill>
              </a:rPr>
              <a:t> </a:t>
            </a:r>
            <a:r>
              <a:rPr lang="fi-FI" sz="1600" b="1" dirty="0" err="1">
                <a:solidFill>
                  <a:srgbClr val="004586"/>
                </a:solidFill>
              </a:rPr>
              <a:t>teha</a:t>
            </a:r>
            <a:r>
              <a:rPr lang="fi-FI" sz="1600" b="1" dirty="0">
                <a:solidFill>
                  <a:srgbClr val="004586"/>
                </a:solidFill>
              </a:rPr>
              <a:t> </a:t>
            </a:r>
            <a:r>
              <a:rPr lang="fi-FI" sz="1600" b="1" dirty="0" err="1">
                <a:solidFill>
                  <a:srgbClr val="004586"/>
                </a:solidFill>
              </a:rPr>
              <a:t>üldgeoloogilise</a:t>
            </a:r>
            <a:r>
              <a:rPr lang="fi-FI" sz="1600" b="1" dirty="0">
                <a:solidFill>
                  <a:srgbClr val="004586"/>
                </a:solidFill>
              </a:rPr>
              <a:t> </a:t>
            </a:r>
            <a:r>
              <a:rPr lang="fi-FI" sz="1600" b="1" dirty="0" err="1">
                <a:solidFill>
                  <a:srgbClr val="004586"/>
                </a:solidFill>
              </a:rPr>
              <a:t>uuringuloaga</a:t>
            </a:r>
            <a:r>
              <a:rPr lang="fi-FI" sz="1600" b="1" dirty="0">
                <a:solidFill>
                  <a:srgbClr val="004586"/>
                </a:solidFill>
              </a:rPr>
              <a:t>, </a:t>
            </a:r>
          </a:p>
          <a:p>
            <a:r>
              <a:rPr lang="fi-FI" sz="1600" b="1" dirty="0">
                <a:solidFill>
                  <a:srgbClr val="004586"/>
                </a:solidFill>
              </a:rPr>
              <a:t>et </a:t>
            </a:r>
            <a:r>
              <a:rPr lang="fi-FI" sz="1600" b="1" dirty="0" err="1">
                <a:solidFill>
                  <a:srgbClr val="004586"/>
                </a:solidFill>
              </a:rPr>
              <a:t>tagada</a:t>
            </a:r>
            <a:r>
              <a:rPr lang="fi-FI" sz="1600" b="1" dirty="0">
                <a:solidFill>
                  <a:srgbClr val="004586"/>
                </a:solidFill>
              </a:rPr>
              <a:t> </a:t>
            </a:r>
            <a:r>
              <a:rPr lang="fi-FI" sz="1600" b="1" dirty="0" err="1">
                <a:solidFill>
                  <a:srgbClr val="004586"/>
                </a:solidFill>
              </a:rPr>
              <a:t>andmete</a:t>
            </a:r>
            <a:r>
              <a:rPr lang="fi-FI" sz="1600" b="1" dirty="0">
                <a:solidFill>
                  <a:srgbClr val="004586"/>
                </a:solidFill>
              </a:rPr>
              <a:t> </a:t>
            </a:r>
            <a:r>
              <a:rPr lang="fi-FI" sz="1600" b="1" dirty="0" err="1">
                <a:solidFill>
                  <a:srgbClr val="004586"/>
                </a:solidFill>
              </a:rPr>
              <a:t>üleandmine</a:t>
            </a:r>
            <a:r>
              <a:rPr lang="fi-FI" sz="1600" b="1" dirty="0">
                <a:solidFill>
                  <a:srgbClr val="004586"/>
                </a:solidFill>
              </a:rPr>
              <a:t> </a:t>
            </a:r>
            <a:r>
              <a:rPr lang="fi-FI" sz="1600" b="1" dirty="0" err="1">
                <a:solidFill>
                  <a:srgbClr val="004586"/>
                </a:solidFill>
              </a:rPr>
              <a:t>riikliku</a:t>
            </a:r>
            <a:r>
              <a:rPr lang="fi-FI" sz="1600" b="1" dirty="0">
                <a:solidFill>
                  <a:srgbClr val="004586"/>
                </a:solidFill>
              </a:rPr>
              <a:t> </a:t>
            </a:r>
            <a:r>
              <a:rPr lang="fi-FI" sz="1600" b="1" dirty="0" err="1">
                <a:solidFill>
                  <a:srgbClr val="004586"/>
                </a:solidFill>
              </a:rPr>
              <a:t>andmebaasi</a:t>
            </a:r>
            <a:endParaRPr lang="fi-FI" sz="1600" b="1" dirty="0">
              <a:solidFill>
                <a:srgbClr val="004586"/>
              </a:solidFill>
            </a:endParaRPr>
          </a:p>
        </p:txBody>
      </p:sp>
    </p:spTree>
    <p:extLst>
      <p:ext uri="{BB962C8B-B14F-4D97-AF65-F5344CB8AC3E}">
        <p14:creationId xmlns:p14="http://schemas.microsoft.com/office/powerpoint/2010/main" val="566165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lt 18" descr="Pilt, millel on kujutatud tekst&#10;&#10;Kirjeldus on genereeritud automaatselt">
            <a:extLst>
              <a:ext uri="{FF2B5EF4-FFF2-40B4-BE49-F238E27FC236}">
                <a16:creationId xmlns:a16="http://schemas.microsoft.com/office/drawing/2014/main" id="{A55A48F8-E435-4074-81D3-9CBF6E0A31A5}"/>
              </a:ext>
            </a:extLst>
          </p:cNvPr>
          <p:cNvPicPr/>
          <p:nvPr/>
        </p:nvPicPr>
        <p:blipFill rotWithShape="1">
          <a:blip r:embed="rId3" cstate="print">
            <a:extLst>
              <a:ext uri="{28A0092B-C50C-407E-A947-70E740481C1C}">
                <a14:useLocalDpi xmlns:a14="http://schemas.microsoft.com/office/drawing/2010/main" val="0"/>
              </a:ext>
            </a:extLst>
          </a:blip>
          <a:srcRect l="2454" t="3941" r="5262" b="4255"/>
          <a:stretch/>
        </p:blipFill>
        <p:spPr bwMode="auto">
          <a:xfrm>
            <a:off x="-17587" y="1855665"/>
            <a:ext cx="2183793" cy="3072770"/>
          </a:xfrm>
          <a:prstGeom prst="rect">
            <a:avLst/>
          </a:prstGeom>
          <a:ln>
            <a:noFill/>
          </a:ln>
          <a:extLst>
            <a:ext uri="{53640926-AAD7-44D8-BBD7-CCE9431645EC}">
              <a14:shadowObscured xmlns:a14="http://schemas.microsoft.com/office/drawing/2010/main"/>
            </a:ext>
          </a:extLst>
        </p:spPr>
      </p:pic>
      <p:pic>
        <p:nvPicPr>
          <p:cNvPr id="20" name="Pilt 19" descr="Pilt, millel on kujutatud kaart&#10;&#10;Kirjeldus on genereeritud automaatselt">
            <a:extLst>
              <a:ext uri="{FF2B5EF4-FFF2-40B4-BE49-F238E27FC236}">
                <a16:creationId xmlns:a16="http://schemas.microsoft.com/office/drawing/2014/main" id="{EB7472B3-4322-4F4E-BEEE-F72A0EE89A0A}"/>
              </a:ext>
            </a:extLst>
          </p:cNvPr>
          <p:cNvPicPr/>
          <p:nvPr/>
        </p:nvPicPr>
        <p:blipFill rotWithShape="1">
          <a:blip r:embed="rId4" cstate="print">
            <a:extLst>
              <a:ext uri="{28A0092B-C50C-407E-A947-70E740481C1C}">
                <a14:useLocalDpi xmlns:a14="http://schemas.microsoft.com/office/drawing/2010/main" val="0"/>
              </a:ext>
            </a:extLst>
          </a:blip>
          <a:srcRect l="5530" t="4288" r="5461" b="4543"/>
          <a:stretch/>
        </p:blipFill>
        <p:spPr bwMode="auto">
          <a:xfrm>
            <a:off x="986889" y="2455884"/>
            <a:ext cx="2070952" cy="3072770"/>
          </a:xfrm>
          <a:prstGeom prst="rect">
            <a:avLst/>
          </a:prstGeom>
          <a:ln>
            <a:noFill/>
          </a:ln>
          <a:extLst>
            <a:ext uri="{53640926-AAD7-44D8-BBD7-CCE9431645EC}">
              <a14:shadowObscured xmlns:a14="http://schemas.microsoft.com/office/drawing/2010/main"/>
            </a:ext>
          </a:extLst>
        </p:spPr>
      </p:pic>
      <p:pic>
        <p:nvPicPr>
          <p:cNvPr id="21" name="Pilt 20">
            <a:extLst>
              <a:ext uri="{FF2B5EF4-FFF2-40B4-BE49-F238E27FC236}">
                <a16:creationId xmlns:a16="http://schemas.microsoft.com/office/drawing/2014/main" id="{E429A5F2-5BC2-4140-9E70-D4CC77A256D6}"/>
              </a:ext>
            </a:extLst>
          </p:cNvPr>
          <p:cNvPicPr/>
          <p:nvPr/>
        </p:nvPicPr>
        <p:blipFill rotWithShape="1">
          <a:blip r:embed="rId5" cstate="print">
            <a:extLst>
              <a:ext uri="{28A0092B-C50C-407E-A947-70E740481C1C}">
                <a14:useLocalDpi xmlns:a14="http://schemas.microsoft.com/office/drawing/2010/main" val="0"/>
              </a:ext>
            </a:extLst>
          </a:blip>
          <a:srcRect l="6100" t="4429" r="6026" b="4525"/>
          <a:stretch/>
        </p:blipFill>
        <p:spPr bwMode="auto">
          <a:xfrm>
            <a:off x="2057178" y="3036084"/>
            <a:ext cx="2097056" cy="3072770"/>
          </a:xfrm>
          <a:prstGeom prst="rect">
            <a:avLst/>
          </a:prstGeom>
          <a:ln>
            <a:noFill/>
          </a:ln>
          <a:extLst>
            <a:ext uri="{53640926-AAD7-44D8-BBD7-CCE9431645EC}">
              <a14:shadowObscured xmlns:a14="http://schemas.microsoft.com/office/drawing/2010/main"/>
            </a:ext>
          </a:extLst>
        </p:spPr>
      </p:pic>
      <p:pic>
        <p:nvPicPr>
          <p:cNvPr id="22" name="Pilt 21">
            <a:extLst>
              <a:ext uri="{FF2B5EF4-FFF2-40B4-BE49-F238E27FC236}">
                <a16:creationId xmlns:a16="http://schemas.microsoft.com/office/drawing/2014/main" id="{453B04F9-B5E6-4408-BCB8-63F3284E469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3828" y="3514199"/>
            <a:ext cx="2097057" cy="3087943"/>
          </a:xfrm>
          <a:prstGeom prst="rect">
            <a:avLst/>
          </a:prstGeom>
          <a:noFill/>
        </p:spPr>
      </p:pic>
      <p:pic>
        <p:nvPicPr>
          <p:cNvPr id="23" name="Pilt 22" descr="Pilt, millel on kujutatud kaart&#10;&#10;Kirjeldus on genereeritud automaatselt">
            <a:extLst>
              <a:ext uri="{FF2B5EF4-FFF2-40B4-BE49-F238E27FC236}">
                <a16:creationId xmlns:a16="http://schemas.microsoft.com/office/drawing/2014/main" id="{7FAD1366-9C58-4DEB-9844-88548A5B6431}"/>
              </a:ext>
            </a:extLst>
          </p:cNvPr>
          <p:cNvPicPr/>
          <p:nvPr/>
        </p:nvPicPr>
        <p:blipFill rotWithShape="1">
          <a:blip r:embed="rId7" cstate="print">
            <a:extLst>
              <a:ext uri="{28A0092B-C50C-407E-A947-70E740481C1C}">
                <a14:useLocalDpi xmlns:a14="http://schemas.microsoft.com/office/drawing/2010/main" val="0"/>
              </a:ext>
            </a:extLst>
          </a:blip>
          <a:srcRect l="5633" t="4223" r="5443" b="4447"/>
          <a:stretch/>
        </p:blipFill>
        <p:spPr bwMode="auto">
          <a:xfrm>
            <a:off x="5408110" y="3654120"/>
            <a:ext cx="2153007" cy="3072769"/>
          </a:xfrm>
          <a:prstGeom prst="rect">
            <a:avLst/>
          </a:prstGeom>
          <a:ln>
            <a:noFill/>
          </a:ln>
          <a:extLst>
            <a:ext uri="{53640926-AAD7-44D8-BBD7-CCE9431645EC}">
              <a14:shadowObscured xmlns:a14="http://schemas.microsoft.com/office/drawing/2010/main"/>
            </a:ext>
          </a:extLst>
        </p:spPr>
      </p:pic>
      <p:pic>
        <p:nvPicPr>
          <p:cNvPr id="25" name="Pilt 24" descr="Pilt, millel on kujutatud kaart&#10;&#10;Kirjeldus on genereeritud automaatselt">
            <a:extLst>
              <a:ext uri="{FF2B5EF4-FFF2-40B4-BE49-F238E27FC236}">
                <a16:creationId xmlns:a16="http://schemas.microsoft.com/office/drawing/2014/main" id="{C4265423-B9D5-4DA2-AE47-AB9D7E37EBBD}"/>
              </a:ext>
            </a:extLst>
          </p:cNvPr>
          <p:cNvPicPr/>
          <p:nvPr/>
        </p:nvPicPr>
        <p:blipFill rotWithShape="1">
          <a:blip r:embed="rId8" cstate="print">
            <a:extLst>
              <a:ext uri="{28A0092B-C50C-407E-A947-70E740481C1C}">
                <a14:useLocalDpi xmlns:a14="http://schemas.microsoft.com/office/drawing/2010/main" val="0"/>
              </a:ext>
            </a:extLst>
          </a:blip>
          <a:srcRect l="6091" t="4211" r="6063" b="4497"/>
          <a:stretch/>
        </p:blipFill>
        <p:spPr bwMode="auto">
          <a:xfrm>
            <a:off x="7715904" y="3654120"/>
            <a:ext cx="1938734" cy="3026884"/>
          </a:xfrm>
          <a:prstGeom prst="rect">
            <a:avLst/>
          </a:prstGeom>
          <a:ln>
            <a:noFill/>
          </a:ln>
          <a:extLst>
            <a:ext uri="{53640926-AAD7-44D8-BBD7-CCE9431645EC}">
              <a14:shadowObscured xmlns:a14="http://schemas.microsoft.com/office/drawing/2010/main"/>
            </a:ext>
          </a:extLst>
        </p:spPr>
      </p:pic>
      <p:pic>
        <p:nvPicPr>
          <p:cNvPr id="6" name="Pilt 5" descr="Pilt, millel on kujutatud kaart&#10;&#10;Kirjeldus on genereeritud automaatselt">
            <a:extLst>
              <a:ext uri="{FF2B5EF4-FFF2-40B4-BE49-F238E27FC236}">
                <a16:creationId xmlns:a16="http://schemas.microsoft.com/office/drawing/2014/main" id="{5DE675EA-26E5-4447-8474-64CC749EB8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80689" y="3497066"/>
            <a:ext cx="2394639" cy="3386876"/>
          </a:xfrm>
          <a:prstGeom prst="rect">
            <a:avLst/>
          </a:prstGeom>
        </p:spPr>
      </p:pic>
      <p:sp>
        <p:nvSpPr>
          <p:cNvPr id="14" name="Pealkiri 1">
            <a:extLst>
              <a:ext uri="{FF2B5EF4-FFF2-40B4-BE49-F238E27FC236}">
                <a16:creationId xmlns:a16="http://schemas.microsoft.com/office/drawing/2014/main" id="{3DBB593C-E2FB-4B9D-84C7-07E71D65A651}"/>
              </a:ext>
            </a:extLst>
          </p:cNvPr>
          <p:cNvSpPr>
            <a:spLocks noGrp="1"/>
          </p:cNvSpPr>
          <p:nvPr>
            <p:ph type="title"/>
          </p:nvPr>
        </p:nvSpPr>
        <p:spPr>
          <a:xfrm>
            <a:off x="321931" y="564560"/>
            <a:ext cx="3470493" cy="1264220"/>
          </a:xfrm>
        </p:spPr>
        <p:txBody>
          <a:bodyPr/>
          <a:lstStyle/>
          <a:p>
            <a:r>
              <a:rPr lang="en-US" sz="2400" b="1" dirty="0" err="1">
                <a:solidFill>
                  <a:srgbClr val="004586"/>
                </a:solidFill>
                <a:ea typeface="Microsoft YaHei" panose="020B0503020204020204" pitchFamily="34" charset="-122"/>
                <a:cs typeface="+mn-cs"/>
              </a:rPr>
              <a:t>Mererannikute</a:t>
            </a:r>
            <a:r>
              <a:rPr lang="en-US" sz="2400" b="1" dirty="0">
                <a:solidFill>
                  <a:srgbClr val="004586"/>
                </a:solidFill>
                <a:ea typeface="Microsoft YaHei" panose="020B0503020204020204" pitchFamily="34" charset="-122"/>
                <a:cs typeface="+mn-cs"/>
              </a:rPr>
              <a:t> </a:t>
            </a:r>
            <a:r>
              <a:rPr lang="en-US" sz="2400" b="1" dirty="0" err="1">
                <a:solidFill>
                  <a:srgbClr val="004586"/>
                </a:solidFill>
                <a:ea typeface="Microsoft YaHei" panose="020B0503020204020204" pitchFamily="34" charset="-122"/>
                <a:cs typeface="+mn-cs"/>
              </a:rPr>
              <a:t>seire</a:t>
            </a:r>
            <a:br>
              <a:rPr lang="et-EE" sz="2400" b="1" dirty="0">
                <a:solidFill>
                  <a:srgbClr val="004586"/>
                </a:solidFill>
                <a:ea typeface="Microsoft YaHei" panose="020B0503020204020204" pitchFamily="34" charset="-122"/>
                <a:cs typeface="+mn-cs"/>
              </a:rPr>
            </a:br>
            <a:r>
              <a:rPr lang="et-EE" sz="2400" b="1" dirty="0">
                <a:solidFill>
                  <a:srgbClr val="004586"/>
                </a:solidFill>
                <a:ea typeface="Microsoft YaHei" panose="020B0503020204020204" pitchFamily="34" charset="-122"/>
                <a:cs typeface="+mn-cs"/>
              </a:rPr>
              <a:t>&gt;30 seireala</a:t>
            </a:r>
            <a:br>
              <a:rPr lang="en-US" sz="2400" b="1" dirty="0">
                <a:solidFill>
                  <a:srgbClr val="004586"/>
                </a:solidFill>
                <a:ea typeface="Microsoft YaHei" panose="020B0503020204020204" pitchFamily="34" charset="-122"/>
                <a:cs typeface="+mn-cs"/>
              </a:rPr>
            </a:br>
            <a:br>
              <a:rPr lang="en-US" sz="1800" b="1" dirty="0">
                <a:solidFill>
                  <a:srgbClr val="004586"/>
                </a:solidFill>
                <a:ea typeface="Microsoft YaHei" panose="020B0503020204020204" pitchFamily="34" charset="-122"/>
                <a:cs typeface="+mn-cs"/>
              </a:rPr>
            </a:br>
            <a:br>
              <a:rPr lang="en-US" sz="1800" b="1" dirty="0">
                <a:solidFill>
                  <a:srgbClr val="004586"/>
                </a:solidFill>
                <a:ea typeface="Microsoft YaHei" panose="020B0503020204020204" pitchFamily="34" charset="-122"/>
                <a:cs typeface="+mn-cs"/>
              </a:rPr>
            </a:br>
            <a:br>
              <a:rPr lang="en-US" sz="1800" b="1" dirty="0">
                <a:solidFill>
                  <a:srgbClr val="004586"/>
                </a:solidFill>
                <a:ea typeface="Microsoft YaHei" panose="020B0503020204020204" pitchFamily="34" charset="-122"/>
                <a:cs typeface="+mn-cs"/>
              </a:rPr>
            </a:br>
            <a:endParaRPr lang="en-GB" sz="1800" b="1" dirty="0">
              <a:solidFill>
                <a:srgbClr val="004586"/>
              </a:solidFill>
              <a:ea typeface="Microsoft YaHei" panose="020B0503020204020204" pitchFamily="34" charset="-122"/>
              <a:cs typeface="+mn-cs"/>
            </a:endParaRPr>
          </a:p>
        </p:txBody>
      </p:sp>
      <p:pic>
        <p:nvPicPr>
          <p:cNvPr id="11" name="Pilt 10">
            <a:extLst>
              <a:ext uri="{FF2B5EF4-FFF2-40B4-BE49-F238E27FC236}">
                <a16:creationId xmlns:a16="http://schemas.microsoft.com/office/drawing/2014/main" id="{0B83C29B-FB01-4533-95DE-AE82680CDE8D}"/>
              </a:ext>
            </a:extLst>
          </p:cNvPr>
          <p:cNvPicPr>
            <a:picLocks noChangeAspect="1"/>
          </p:cNvPicPr>
          <p:nvPr/>
        </p:nvPicPr>
        <p:blipFill>
          <a:blip r:embed="rId10"/>
          <a:stretch>
            <a:fillRect/>
          </a:stretch>
        </p:blipFill>
        <p:spPr>
          <a:xfrm>
            <a:off x="6076156" y="155361"/>
            <a:ext cx="5782511" cy="3194559"/>
          </a:xfrm>
          <a:prstGeom prst="rect">
            <a:avLst/>
          </a:prstGeom>
        </p:spPr>
      </p:pic>
      <p:pic>
        <p:nvPicPr>
          <p:cNvPr id="12" name="Pilt 11" descr="Pilt, millel on kujutatud vesi, väljas, isik, ookean&#10;&#10;Kirjeldus on genereeritud automaatselt">
            <a:extLst>
              <a:ext uri="{FF2B5EF4-FFF2-40B4-BE49-F238E27FC236}">
                <a16:creationId xmlns:a16="http://schemas.microsoft.com/office/drawing/2014/main" id="{DF8E2738-7628-40AE-96BF-0B80932A4B4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76656" y="175894"/>
            <a:ext cx="2183794" cy="2478606"/>
          </a:xfrm>
          <a:prstGeom prst="rect">
            <a:avLst/>
          </a:prstGeom>
        </p:spPr>
      </p:pic>
    </p:spTree>
    <p:extLst>
      <p:ext uri="{BB962C8B-B14F-4D97-AF65-F5344CB8AC3E}">
        <p14:creationId xmlns:p14="http://schemas.microsoft.com/office/powerpoint/2010/main" val="1162272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stkülik 1">
            <a:extLst>
              <a:ext uri="{FF2B5EF4-FFF2-40B4-BE49-F238E27FC236}">
                <a16:creationId xmlns:a16="http://schemas.microsoft.com/office/drawing/2014/main" id="{49257BA7-8ADB-4D4F-8760-BC89D40E96FF}"/>
              </a:ext>
            </a:extLst>
          </p:cNvPr>
          <p:cNvSpPr/>
          <p:nvPr/>
        </p:nvSpPr>
        <p:spPr>
          <a:xfrm>
            <a:off x="0" y="0"/>
            <a:ext cx="12152313" cy="1522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4" name="Title 1">
            <a:extLst>
              <a:ext uri="{FF2B5EF4-FFF2-40B4-BE49-F238E27FC236}">
                <a16:creationId xmlns:a16="http://schemas.microsoft.com/office/drawing/2014/main" id="{FF3E7878-DBA5-412D-B954-70A1874DB567}"/>
              </a:ext>
            </a:extLst>
          </p:cNvPr>
          <p:cNvSpPr txBox="1">
            <a:spLocks/>
          </p:cNvSpPr>
          <p:nvPr/>
        </p:nvSpPr>
        <p:spPr>
          <a:xfrm>
            <a:off x="1001890" y="437491"/>
            <a:ext cx="8708372" cy="647320"/>
          </a:xfrm>
          <a:prstGeom prst="rect">
            <a:avLst/>
          </a:prstGeom>
        </p:spPr>
        <p:txBody>
          <a:bodyPr/>
          <a:lstStyle>
            <a:lvl1pPr algn="l" defTabSz="449263" rtl="0" fontAlgn="base" hangingPunct="0">
              <a:lnSpc>
                <a:spcPct val="88000"/>
              </a:lnSpc>
              <a:spcBef>
                <a:spcPct val="0"/>
              </a:spcBef>
              <a:spcAft>
                <a:spcPct val="0"/>
              </a:spcAft>
              <a:buClr>
                <a:srgbClr val="000000"/>
              </a:buClr>
              <a:buSzPct val="100000"/>
              <a:buFont typeface="Times New Roman" panose="02020603050405020304" pitchFamily="18" charset="0"/>
              <a:defRPr sz="5700" kern="1200">
                <a:solidFill>
                  <a:srgbClr val="000000"/>
                </a:solidFill>
                <a:latin typeface="+mj-lt"/>
                <a:ea typeface="+mj-ea"/>
                <a:cs typeface="+mj-cs"/>
              </a:defRPr>
            </a:lvl1pPr>
            <a:lvl2pPr marL="742950" indent="-285750" algn="l" defTabSz="449263" rtl="0" fontAlgn="base" hangingPunct="0">
              <a:lnSpc>
                <a:spcPct val="88000"/>
              </a:lnSpc>
              <a:spcBef>
                <a:spcPct val="0"/>
              </a:spcBef>
              <a:spcAft>
                <a:spcPct val="0"/>
              </a:spcAft>
              <a:buClr>
                <a:srgbClr val="000000"/>
              </a:buClr>
              <a:buSzPct val="100000"/>
              <a:buFont typeface="Times New Roman" panose="02020603050405020304" pitchFamily="18" charset="0"/>
              <a:defRPr sz="5700">
                <a:solidFill>
                  <a:srgbClr val="000000"/>
                </a:solidFill>
                <a:latin typeface="Roboto Condensed" panose="02000000000000000000" pitchFamily="2" charset="0"/>
                <a:ea typeface="Microsoft YaHei" panose="020B0503020204020204" pitchFamily="34" charset="-122"/>
              </a:defRPr>
            </a:lvl2pPr>
            <a:lvl3pPr marL="1143000" indent="-228600" algn="l" defTabSz="449263" rtl="0" fontAlgn="base" hangingPunct="0">
              <a:lnSpc>
                <a:spcPct val="88000"/>
              </a:lnSpc>
              <a:spcBef>
                <a:spcPct val="0"/>
              </a:spcBef>
              <a:spcAft>
                <a:spcPct val="0"/>
              </a:spcAft>
              <a:buClr>
                <a:srgbClr val="000000"/>
              </a:buClr>
              <a:buSzPct val="100000"/>
              <a:buFont typeface="Times New Roman" panose="02020603050405020304" pitchFamily="18" charset="0"/>
              <a:defRPr sz="5700">
                <a:solidFill>
                  <a:srgbClr val="000000"/>
                </a:solidFill>
                <a:latin typeface="Roboto Condensed" panose="02000000000000000000" pitchFamily="2" charset="0"/>
                <a:ea typeface="Microsoft YaHei" panose="020B0503020204020204" pitchFamily="34" charset="-122"/>
              </a:defRPr>
            </a:lvl3pPr>
            <a:lvl4pPr marL="1600200" indent="-228600" algn="l" defTabSz="449263" rtl="0" fontAlgn="base" hangingPunct="0">
              <a:lnSpc>
                <a:spcPct val="88000"/>
              </a:lnSpc>
              <a:spcBef>
                <a:spcPct val="0"/>
              </a:spcBef>
              <a:spcAft>
                <a:spcPct val="0"/>
              </a:spcAft>
              <a:buClr>
                <a:srgbClr val="000000"/>
              </a:buClr>
              <a:buSzPct val="100000"/>
              <a:buFont typeface="Times New Roman" panose="02020603050405020304" pitchFamily="18" charset="0"/>
              <a:defRPr sz="5700">
                <a:solidFill>
                  <a:srgbClr val="000000"/>
                </a:solidFill>
                <a:latin typeface="Roboto Condensed" panose="02000000000000000000" pitchFamily="2" charset="0"/>
                <a:ea typeface="Microsoft YaHei" panose="020B0503020204020204" pitchFamily="34" charset="-122"/>
              </a:defRPr>
            </a:lvl4pPr>
            <a:lvl5pPr marL="2057400" indent="-228600" algn="l" defTabSz="449263" rtl="0" fontAlgn="base" hangingPunct="0">
              <a:lnSpc>
                <a:spcPct val="88000"/>
              </a:lnSpc>
              <a:spcBef>
                <a:spcPct val="0"/>
              </a:spcBef>
              <a:spcAft>
                <a:spcPct val="0"/>
              </a:spcAft>
              <a:buClr>
                <a:srgbClr val="000000"/>
              </a:buClr>
              <a:buSzPct val="100000"/>
              <a:buFont typeface="Times New Roman" panose="02020603050405020304" pitchFamily="18" charset="0"/>
              <a:defRPr sz="5700">
                <a:solidFill>
                  <a:srgbClr val="000000"/>
                </a:solidFill>
                <a:latin typeface="Roboto Condensed" panose="02000000000000000000" pitchFamily="2" charset="0"/>
                <a:ea typeface="Microsoft YaHei" panose="020B0503020204020204" pitchFamily="34" charset="-122"/>
              </a:defRPr>
            </a:lvl5pPr>
            <a:lvl6pPr marL="2514600" indent="-228600" algn="l" defTabSz="449263" rtl="0" fontAlgn="base" hangingPunct="0">
              <a:lnSpc>
                <a:spcPct val="88000"/>
              </a:lnSpc>
              <a:spcBef>
                <a:spcPct val="0"/>
              </a:spcBef>
              <a:spcAft>
                <a:spcPct val="0"/>
              </a:spcAft>
              <a:buClr>
                <a:srgbClr val="000000"/>
              </a:buClr>
              <a:buSzPct val="100000"/>
              <a:buFont typeface="Times New Roman" panose="02020603050405020304" pitchFamily="18" charset="0"/>
              <a:defRPr sz="5700">
                <a:solidFill>
                  <a:srgbClr val="000000"/>
                </a:solidFill>
                <a:latin typeface="Roboto Condensed" panose="02000000000000000000" pitchFamily="2" charset="0"/>
                <a:ea typeface="Microsoft YaHei" panose="020B0503020204020204" pitchFamily="34" charset="-122"/>
              </a:defRPr>
            </a:lvl6pPr>
            <a:lvl7pPr marL="2971800" indent="-228600" algn="l" defTabSz="449263" rtl="0" fontAlgn="base" hangingPunct="0">
              <a:lnSpc>
                <a:spcPct val="88000"/>
              </a:lnSpc>
              <a:spcBef>
                <a:spcPct val="0"/>
              </a:spcBef>
              <a:spcAft>
                <a:spcPct val="0"/>
              </a:spcAft>
              <a:buClr>
                <a:srgbClr val="000000"/>
              </a:buClr>
              <a:buSzPct val="100000"/>
              <a:buFont typeface="Times New Roman" panose="02020603050405020304" pitchFamily="18" charset="0"/>
              <a:defRPr sz="5700">
                <a:solidFill>
                  <a:srgbClr val="000000"/>
                </a:solidFill>
                <a:latin typeface="Roboto Condensed" panose="02000000000000000000" pitchFamily="2" charset="0"/>
                <a:ea typeface="Microsoft YaHei" panose="020B0503020204020204" pitchFamily="34" charset="-122"/>
              </a:defRPr>
            </a:lvl7pPr>
            <a:lvl8pPr marL="3429000" indent="-228600" algn="l" defTabSz="449263" rtl="0" fontAlgn="base" hangingPunct="0">
              <a:lnSpc>
                <a:spcPct val="88000"/>
              </a:lnSpc>
              <a:spcBef>
                <a:spcPct val="0"/>
              </a:spcBef>
              <a:spcAft>
                <a:spcPct val="0"/>
              </a:spcAft>
              <a:buClr>
                <a:srgbClr val="000000"/>
              </a:buClr>
              <a:buSzPct val="100000"/>
              <a:buFont typeface="Times New Roman" panose="02020603050405020304" pitchFamily="18" charset="0"/>
              <a:defRPr sz="5700">
                <a:solidFill>
                  <a:srgbClr val="000000"/>
                </a:solidFill>
                <a:latin typeface="Roboto Condensed" panose="02000000000000000000" pitchFamily="2" charset="0"/>
                <a:ea typeface="Microsoft YaHei" panose="020B0503020204020204" pitchFamily="34" charset="-122"/>
              </a:defRPr>
            </a:lvl8pPr>
            <a:lvl9pPr marL="3886200" indent="-228600" algn="l" defTabSz="449263" rtl="0" fontAlgn="base" hangingPunct="0">
              <a:lnSpc>
                <a:spcPct val="88000"/>
              </a:lnSpc>
              <a:spcBef>
                <a:spcPct val="0"/>
              </a:spcBef>
              <a:spcAft>
                <a:spcPct val="0"/>
              </a:spcAft>
              <a:buClr>
                <a:srgbClr val="000000"/>
              </a:buClr>
              <a:buSzPct val="100000"/>
              <a:buFont typeface="Times New Roman" panose="02020603050405020304" pitchFamily="18" charset="0"/>
              <a:defRPr sz="5700">
                <a:solidFill>
                  <a:srgbClr val="000000"/>
                </a:solidFill>
                <a:latin typeface="Roboto Condensed" panose="02000000000000000000" pitchFamily="2" charset="0"/>
                <a:ea typeface="Microsoft YaHei" panose="020B0503020204020204" pitchFamily="34" charset="-122"/>
              </a:defRPr>
            </a:lvl9pPr>
          </a:lstStyle>
          <a:p>
            <a:r>
              <a:rPr lang="et-EE" sz="2597" dirty="0">
                <a:solidFill>
                  <a:schemeClr val="bg1"/>
                </a:solidFill>
              </a:rPr>
              <a:t>Multifunktsionaalne uurimislaev</a:t>
            </a:r>
            <a:endParaRPr lang="en-US" sz="2597" dirty="0">
              <a:solidFill>
                <a:schemeClr val="bg1"/>
              </a:solidFill>
            </a:endParaRPr>
          </a:p>
          <a:p>
            <a:r>
              <a:rPr lang="et-EE" sz="2597">
                <a:solidFill>
                  <a:schemeClr val="bg1"/>
                </a:solidFill>
              </a:rPr>
              <a:t>Planeeritud valmimine sügis</a:t>
            </a:r>
            <a:r>
              <a:rPr lang="en-US" sz="2597">
                <a:solidFill>
                  <a:schemeClr val="bg1"/>
                </a:solidFill>
              </a:rPr>
              <a:t> </a:t>
            </a:r>
            <a:r>
              <a:rPr lang="en-US" sz="2597" dirty="0">
                <a:solidFill>
                  <a:schemeClr val="bg1"/>
                </a:solidFill>
              </a:rPr>
              <a:t>2026 </a:t>
            </a:r>
            <a:endParaRPr lang="et-EE" sz="1998" dirty="0">
              <a:solidFill>
                <a:schemeClr val="bg1"/>
              </a:solidFill>
            </a:endParaRPr>
          </a:p>
        </p:txBody>
      </p:sp>
      <p:pic>
        <p:nvPicPr>
          <p:cNvPr id="3" name="Pilt 2">
            <a:extLst>
              <a:ext uri="{FF2B5EF4-FFF2-40B4-BE49-F238E27FC236}">
                <a16:creationId xmlns:a16="http://schemas.microsoft.com/office/drawing/2014/main" id="{0C472800-2B62-496B-FE19-B171C33F7EE1}"/>
              </a:ext>
            </a:extLst>
          </p:cNvPr>
          <p:cNvPicPr>
            <a:picLocks noChangeAspect="1"/>
          </p:cNvPicPr>
          <p:nvPr/>
        </p:nvPicPr>
        <p:blipFill>
          <a:blip r:embed="rId3"/>
          <a:stretch>
            <a:fillRect/>
          </a:stretch>
        </p:blipFill>
        <p:spPr>
          <a:xfrm>
            <a:off x="4996036" y="2192164"/>
            <a:ext cx="7042975" cy="2952328"/>
          </a:xfrm>
          <a:prstGeom prst="rect">
            <a:avLst/>
          </a:prstGeom>
        </p:spPr>
      </p:pic>
      <p:sp>
        <p:nvSpPr>
          <p:cNvPr id="9" name="Ristkülik 8">
            <a:extLst>
              <a:ext uri="{FF2B5EF4-FFF2-40B4-BE49-F238E27FC236}">
                <a16:creationId xmlns:a16="http://schemas.microsoft.com/office/drawing/2014/main" id="{8A00D266-EF25-30E8-A315-9FB5326E2FB1}"/>
              </a:ext>
            </a:extLst>
          </p:cNvPr>
          <p:cNvSpPr/>
          <p:nvPr/>
        </p:nvSpPr>
        <p:spPr>
          <a:xfrm>
            <a:off x="819572" y="2768228"/>
            <a:ext cx="5753956" cy="2246769"/>
          </a:xfrm>
          <a:prstGeom prst="rect">
            <a:avLst/>
          </a:prstGeom>
        </p:spPr>
        <p:txBody>
          <a:bodyPr wrap="square">
            <a:spAutoFit/>
          </a:bodyPr>
          <a:lstStyle/>
          <a:p>
            <a:r>
              <a:rPr lang="en-US" sz="2000" dirty="0">
                <a:solidFill>
                  <a:srgbClr val="004586"/>
                </a:solidFill>
              </a:rPr>
              <a:t>Planned sampling &amp; coring equipment</a:t>
            </a:r>
          </a:p>
          <a:p>
            <a:r>
              <a:rPr lang="en-US" sz="2000" dirty="0">
                <a:solidFill>
                  <a:srgbClr val="004586"/>
                </a:solidFill>
              </a:rPr>
              <a:t>Gravity corer (5m) </a:t>
            </a:r>
          </a:p>
          <a:p>
            <a:r>
              <a:rPr lang="en-US" sz="2000" dirty="0">
                <a:solidFill>
                  <a:srgbClr val="004586"/>
                </a:solidFill>
              </a:rPr>
              <a:t>Vibro-corer (5m)</a:t>
            </a:r>
          </a:p>
          <a:p>
            <a:r>
              <a:rPr lang="en-US" sz="2000" dirty="0">
                <a:solidFill>
                  <a:srgbClr val="004586"/>
                </a:solidFill>
              </a:rPr>
              <a:t>Box-core</a:t>
            </a:r>
          </a:p>
          <a:p>
            <a:endParaRPr lang="en-US" sz="2000" dirty="0">
              <a:solidFill>
                <a:srgbClr val="004586"/>
              </a:solidFill>
            </a:endParaRPr>
          </a:p>
          <a:p>
            <a:r>
              <a:rPr lang="en-US" sz="2000" dirty="0">
                <a:solidFill>
                  <a:srgbClr val="004586"/>
                </a:solidFill>
              </a:rPr>
              <a:t>Sub-bottom profiler  - Chirp</a:t>
            </a:r>
          </a:p>
          <a:p>
            <a:r>
              <a:rPr lang="en-US" sz="2000" dirty="0">
                <a:solidFill>
                  <a:srgbClr val="004586"/>
                </a:solidFill>
              </a:rPr>
              <a:t>Multibeam sonar</a:t>
            </a:r>
            <a:endParaRPr lang="et-EE" sz="2000" dirty="0">
              <a:solidFill>
                <a:srgbClr val="004586"/>
              </a:solidFill>
            </a:endParaRPr>
          </a:p>
        </p:txBody>
      </p:sp>
    </p:spTree>
    <p:extLst>
      <p:ext uri="{BB962C8B-B14F-4D97-AF65-F5344CB8AC3E}">
        <p14:creationId xmlns:p14="http://schemas.microsoft.com/office/powerpoint/2010/main" val="4264697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0FAED-0379-7F73-351F-29ED04B7C2CA}"/>
            </a:ext>
          </a:extLst>
        </p:cNvPr>
        <p:cNvGrpSpPr/>
        <p:nvPr/>
      </p:nvGrpSpPr>
      <p:grpSpPr>
        <a:xfrm>
          <a:off x="0" y="0"/>
          <a:ext cx="0" cy="0"/>
          <a:chOff x="0" y="0"/>
          <a:chExt cx="0" cy="0"/>
        </a:xfrm>
      </p:grpSpPr>
      <p:pic>
        <p:nvPicPr>
          <p:cNvPr id="1026" name="Picture 2" descr="Meri | Keskkonnaportaal">
            <a:extLst>
              <a:ext uri="{FF2B5EF4-FFF2-40B4-BE49-F238E27FC236}">
                <a16:creationId xmlns:a16="http://schemas.microsoft.com/office/drawing/2014/main" id="{58E22A79-EE1D-BE3D-8C2A-1CE109EEA0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852" y="-231590"/>
            <a:ext cx="10101070" cy="71430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2AEB96-B253-FA76-885C-C156C8A3B692}"/>
              </a:ext>
            </a:extLst>
          </p:cNvPr>
          <p:cNvSpPr txBox="1"/>
          <p:nvPr/>
        </p:nvSpPr>
        <p:spPr>
          <a:xfrm>
            <a:off x="1247661" y="0"/>
            <a:ext cx="3953398" cy="2657901"/>
          </a:xfrm>
          <a:prstGeom prst="rect">
            <a:avLst/>
          </a:prstGeom>
          <a:solidFill>
            <a:schemeClr val="bg1">
              <a:alpha val="95000"/>
            </a:schemeClr>
          </a:solidFill>
        </p:spPr>
        <p:txBody>
          <a:bodyPr wrap="square" rtlCol="0">
            <a:spAutoFit/>
          </a:bodyPr>
          <a:lstStyle/>
          <a:p>
            <a:r>
              <a:rPr lang="et-EE" sz="2391" dirty="0">
                <a:solidFill>
                  <a:schemeClr val="accent1"/>
                </a:solidFill>
              </a:rPr>
              <a:t>Rannajoone pikkus ca 4015 km </a:t>
            </a:r>
          </a:p>
          <a:p>
            <a:r>
              <a:rPr lang="et-EE" sz="2391" dirty="0">
                <a:solidFill>
                  <a:schemeClr val="accent1"/>
                </a:solidFill>
              </a:rPr>
              <a:t>Kogupindala ca 36 622 km</a:t>
            </a:r>
            <a:r>
              <a:rPr lang="et-EE" sz="2391" baseline="30000" dirty="0">
                <a:solidFill>
                  <a:schemeClr val="accent1"/>
                </a:solidFill>
              </a:rPr>
              <a:t>2</a:t>
            </a:r>
            <a:r>
              <a:rPr lang="et-EE" sz="2391" dirty="0">
                <a:solidFill>
                  <a:schemeClr val="accent1"/>
                </a:solidFill>
              </a:rPr>
              <a:t> </a:t>
            </a:r>
          </a:p>
          <a:p>
            <a:pPr marL="284693" indent="-284693">
              <a:buFontTx/>
              <a:buChar char="-"/>
            </a:pPr>
            <a:r>
              <a:rPr lang="et-EE" sz="2391" dirty="0">
                <a:solidFill>
                  <a:schemeClr val="accent1"/>
                </a:solidFill>
              </a:rPr>
              <a:t>ca 14 487 km</a:t>
            </a:r>
            <a:r>
              <a:rPr lang="et-EE" sz="2391" baseline="30000" dirty="0">
                <a:solidFill>
                  <a:schemeClr val="accent1"/>
                </a:solidFill>
              </a:rPr>
              <a:t>2</a:t>
            </a:r>
            <a:r>
              <a:rPr lang="et-EE" sz="2391" dirty="0">
                <a:solidFill>
                  <a:schemeClr val="accent1"/>
                </a:solidFill>
              </a:rPr>
              <a:t> rannikumeri </a:t>
            </a:r>
          </a:p>
          <a:p>
            <a:pPr marL="284693" indent="-284693">
              <a:buFontTx/>
              <a:buChar char="-"/>
            </a:pPr>
            <a:r>
              <a:rPr lang="et-EE" sz="2391" dirty="0">
                <a:solidFill>
                  <a:schemeClr val="accent1"/>
                </a:solidFill>
              </a:rPr>
              <a:t>ca 10 714 km</a:t>
            </a:r>
            <a:r>
              <a:rPr lang="et-EE" sz="2391" baseline="30000" dirty="0">
                <a:solidFill>
                  <a:schemeClr val="accent1"/>
                </a:solidFill>
              </a:rPr>
              <a:t>2</a:t>
            </a:r>
            <a:r>
              <a:rPr lang="et-EE" sz="2391" dirty="0">
                <a:solidFill>
                  <a:schemeClr val="accent1"/>
                </a:solidFill>
              </a:rPr>
              <a:t> territoriaalmeri </a:t>
            </a:r>
          </a:p>
          <a:p>
            <a:pPr marL="284693" indent="-284693">
              <a:buFontTx/>
              <a:buChar char="-"/>
            </a:pPr>
            <a:r>
              <a:rPr lang="et-EE" sz="2391" dirty="0">
                <a:solidFill>
                  <a:schemeClr val="accent1"/>
                </a:solidFill>
              </a:rPr>
              <a:t>ca 11 421 km</a:t>
            </a:r>
            <a:r>
              <a:rPr lang="et-EE" sz="2391" baseline="30000" dirty="0">
                <a:solidFill>
                  <a:schemeClr val="accent1"/>
                </a:solidFill>
              </a:rPr>
              <a:t>2</a:t>
            </a:r>
            <a:r>
              <a:rPr lang="et-EE" sz="2391" dirty="0">
                <a:solidFill>
                  <a:schemeClr val="accent1"/>
                </a:solidFill>
              </a:rPr>
              <a:t> majandusvööndisse.</a:t>
            </a:r>
          </a:p>
        </p:txBody>
      </p:sp>
      <p:sp>
        <p:nvSpPr>
          <p:cNvPr id="15" name="TextBox 14">
            <a:extLst>
              <a:ext uri="{FF2B5EF4-FFF2-40B4-BE49-F238E27FC236}">
                <a16:creationId xmlns:a16="http://schemas.microsoft.com/office/drawing/2014/main" id="{5F5B84B1-510F-29ED-EA09-9EBD29B66514}"/>
              </a:ext>
            </a:extLst>
          </p:cNvPr>
          <p:cNvSpPr txBox="1"/>
          <p:nvPr/>
        </p:nvSpPr>
        <p:spPr>
          <a:xfrm>
            <a:off x="1132851" y="2693256"/>
            <a:ext cx="10190533" cy="1533183"/>
          </a:xfrm>
          <a:prstGeom prst="rect">
            <a:avLst/>
          </a:prstGeom>
          <a:solidFill>
            <a:schemeClr val="bg1"/>
          </a:solidFill>
        </p:spPr>
        <p:txBody>
          <a:bodyPr wrap="square" rtlCol="0">
            <a:spAutoFit/>
          </a:bodyPr>
          <a:lstStyle/>
          <a:p>
            <a:r>
              <a:rPr lang="et-EE" sz="9365" b="1" dirty="0">
                <a:solidFill>
                  <a:schemeClr val="accent1">
                    <a:lumMod val="75000"/>
                  </a:schemeClr>
                </a:solidFill>
              </a:rPr>
              <a:t>EESTI ON MERERIIK!</a:t>
            </a:r>
          </a:p>
        </p:txBody>
      </p:sp>
    </p:spTree>
    <p:extLst>
      <p:ext uri="{BB962C8B-B14F-4D97-AF65-F5344CB8AC3E}">
        <p14:creationId xmlns:p14="http://schemas.microsoft.com/office/powerpoint/2010/main" val="381859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25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descr="Pilt, millel on kujutatud taevas, vesi, õues, pilv&#10;&#10;Kirjeldus on genereeritud automaatselt">
            <a:extLst>
              <a:ext uri="{FF2B5EF4-FFF2-40B4-BE49-F238E27FC236}">
                <a16:creationId xmlns:a16="http://schemas.microsoft.com/office/drawing/2014/main" id="{433C8C75-9DEF-1789-F9B1-0CE96DE6A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73" y="0"/>
            <a:ext cx="12816132" cy="6832600"/>
          </a:xfrm>
          <a:prstGeom prst="rect">
            <a:avLst/>
          </a:prstGeom>
        </p:spPr>
      </p:pic>
      <p:sp>
        <p:nvSpPr>
          <p:cNvPr id="2" name="TextBox 1">
            <a:extLst>
              <a:ext uri="{FF2B5EF4-FFF2-40B4-BE49-F238E27FC236}">
                <a16:creationId xmlns:a16="http://schemas.microsoft.com/office/drawing/2014/main" id="{471A884C-E889-6368-F345-8061255BBB13}"/>
              </a:ext>
            </a:extLst>
          </p:cNvPr>
          <p:cNvSpPr txBox="1"/>
          <p:nvPr/>
        </p:nvSpPr>
        <p:spPr>
          <a:xfrm>
            <a:off x="10180612" y="6463268"/>
            <a:ext cx="1824538" cy="369332"/>
          </a:xfrm>
          <a:prstGeom prst="rect">
            <a:avLst/>
          </a:prstGeom>
          <a:noFill/>
        </p:spPr>
        <p:txBody>
          <a:bodyPr wrap="none" rtlCol="0">
            <a:spAutoFit/>
          </a:bodyPr>
          <a:lstStyle/>
          <a:p>
            <a:r>
              <a:rPr lang="et-EE" sz="1800" i="1" dirty="0">
                <a:solidFill>
                  <a:schemeClr val="bg1"/>
                </a:solidFill>
              </a:rPr>
              <a:t>Foto: Sten Suuroja</a:t>
            </a:r>
          </a:p>
        </p:txBody>
      </p:sp>
    </p:spTree>
    <p:extLst>
      <p:ext uri="{BB962C8B-B14F-4D97-AF65-F5344CB8AC3E}">
        <p14:creationId xmlns:p14="http://schemas.microsoft.com/office/powerpoint/2010/main" val="3459690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lt 10" descr="Pilt, millel on kujutatud sinine, rahu, ookeanipõhi&#10;&#10;Kirjeldus on genereeritud automaatselt">
            <a:hlinkClick r:id="rId2" action="ppaction://hlinkfile"/>
            <a:extLst>
              <a:ext uri="{FF2B5EF4-FFF2-40B4-BE49-F238E27FC236}">
                <a16:creationId xmlns:a16="http://schemas.microsoft.com/office/drawing/2014/main" id="{5C4BD15D-708C-4B14-87B1-7485AECACE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688"/>
          <a:stretch/>
        </p:blipFill>
        <p:spPr>
          <a:xfrm>
            <a:off x="0" y="1976141"/>
            <a:ext cx="12152313" cy="4856460"/>
          </a:xfrm>
          <a:prstGeom prst="rect">
            <a:avLst/>
          </a:prstGeom>
        </p:spPr>
      </p:pic>
      <p:sp>
        <p:nvSpPr>
          <p:cNvPr id="9" name="Title 1">
            <a:extLst>
              <a:ext uri="{FF2B5EF4-FFF2-40B4-BE49-F238E27FC236}">
                <a16:creationId xmlns:a16="http://schemas.microsoft.com/office/drawing/2014/main" id="{15FA3677-DA9A-4647-BDB6-6735BA8B180A}"/>
              </a:ext>
            </a:extLst>
          </p:cNvPr>
          <p:cNvSpPr>
            <a:spLocks noGrp="1"/>
          </p:cNvSpPr>
          <p:nvPr>
            <p:ph type="ctrTitle" hasCustomPrompt="1"/>
          </p:nvPr>
        </p:nvSpPr>
        <p:spPr>
          <a:xfrm>
            <a:off x="243508" y="3416300"/>
            <a:ext cx="3744416" cy="936104"/>
          </a:xfrm>
        </p:spPr>
        <p:txBody>
          <a:bodyPr wrap="none">
            <a:noAutofit/>
          </a:bodyPr>
          <a:lstStyle>
            <a:lvl1pPr algn="l">
              <a:defRPr sz="4800" baseline="0">
                <a:solidFill>
                  <a:schemeClr val="bg1"/>
                </a:solidFill>
                <a:latin typeface="Arial Narrow" pitchFamily="34" charset="0"/>
              </a:defRPr>
            </a:lvl1pPr>
          </a:lstStyle>
          <a:p>
            <a:r>
              <a:rPr lang="en-US" sz="4400" dirty="0" err="1">
                <a:latin typeface="+mn-lt"/>
              </a:rPr>
              <a:t>Tänan</a:t>
            </a:r>
            <a:r>
              <a:rPr lang="en-US" sz="4400" dirty="0">
                <a:latin typeface="+mn-lt"/>
              </a:rPr>
              <a:t> </a:t>
            </a:r>
            <a:r>
              <a:rPr lang="en-US" sz="4400" dirty="0" err="1">
                <a:latin typeface="+mn-lt"/>
              </a:rPr>
              <a:t>kuulamast</a:t>
            </a:r>
            <a:r>
              <a:rPr lang="en-US" sz="4400" dirty="0">
                <a:latin typeface="+mn-lt"/>
              </a:rPr>
              <a:t>!</a:t>
            </a:r>
            <a:endParaRPr lang="et-EE" sz="4400" dirty="0">
              <a:latin typeface="+mn-lt"/>
            </a:endParaRPr>
          </a:p>
        </p:txBody>
      </p:sp>
      <p:sp>
        <p:nvSpPr>
          <p:cNvPr id="5" name="Title 1">
            <a:extLst>
              <a:ext uri="{FF2B5EF4-FFF2-40B4-BE49-F238E27FC236}">
                <a16:creationId xmlns:a16="http://schemas.microsoft.com/office/drawing/2014/main" id="{2EB395DA-C39A-45AA-8FD7-4535F1AEF69C}"/>
              </a:ext>
            </a:extLst>
          </p:cNvPr>
          <p:cNvSpPr txBox="1">
            <a:spLocks/>
          </p:cNvSpPr>
          <p:nvPr/>
        </p:nvSpPr>
        <p:spPr>
          <a:xfrm>
            <a:off x="207636" y="5504532"/>
            <a:ext cx="3744416" cy="936104"/>
          </a:xfrm>
          <a:prstGeom prst="rect">
            <a:avLst/>
          </a:prstGeom>
        </p:spPr>
        <p:txBody>
          <a:bodyPr vert="horz" wrap="none" lIns="121496" tIns="60748" rIns="121496" bIns="60748" rtlCol="0" anchor="ctr">
            <a:noAutofit/>
          </a:bodyPr>
          <a:lstStyle>
            <a:lvl1pPr algn="l" defTabSz="1214963" rtl="0" eaLnBrk="1" latinLnBrk="0" hangingPunct="1">
              <a:spcBef>
                <a:spcPct val="0"/>
              </a:spcBef>
              <a:buNone/>
              <a:defRPr sz="4800" kern="1200" baseline="0">
                <a:solidFill>
                  <a:schemeClr val="bg1"/>
                </a:solidFill>
                <a:latin typeface="Arial Narrow" pitchFamily="34" charset="0"/>
                <a:ea typeface="+mj-ea"/>
                <a:cs typeface="+mj-cs"/>
              </a:defRPr>
            </a:lvl1pPr>
          </a:lstStyle>
          <a:p>
            <a:r>
              <a:rPr lang="et-EE" sz="1800" dirty="0" err="1">
                <a:solidFill>
                  <a:schemeClr val="bg2"/>
                </a:solidFill>
                <a:latin typeface="+mn-lt"/>
                <a:hlinkClick r:id="rId4">
                  <a:extLst>
                    <a:ext uri="{A12FA001-AC4F-418D-AE19-62706E023703}">
                      <ahyp:hlinkClr xmlns:ahyp="http://schemas.microsoft.com/office/drawing/2018/hyperlinkcolor" val="tx"/>
                    </a:ext>
                  </a:extLst>
                </a:hlinkClick>
              </a:rPr>
              <a:t>Martin.liira</a:t>
            </a:r>
            <a:r>
              <a:rPr lang="en-US" sz="1800" dirty="0">
                <a:solidFill>
                  <a:schemeClr val="bg2"/>
                </a:solidFill>
                <a:latin typeface="+mn-lt"/>
                <a:hlinkClick r:id="rId4">
                  <a:extLst>
                    <a:ext uri="{A12FA001-AC4F-418D-AE19-62706E023703}">
                      <ahyp:hlinkClr xmlns:ahyp="http://schemas.microsoft.com/office/drawing/2018/hyperlinkcolor" val="tx"/>
                    </a:ext>
                  </a:extLst>
                </a:hlinkClick>
              </a:rPr>
              <a:t>@egt.ee</a:t>
            </a:r>
            <a:endParaRPr lang="en-US" sz="1800" dirty="0">
              <a:solidFill>
                <a:schemeClr val="bg2"/>
              </a:solidFill>
              <a:latin typeface="+mn-lt"/>
            </a:endParaRPr>
          </a:p>
          <a:p>
            <a:endParaRPr lang="en-US" sz="1800" dirty="0">
              <a:solidFill>
                <a:schemeClr val="bg2"/>
              </a:solidFill>
              <a:latin typeface="+mn-lt"/>
            </a:endParaRPr>
          </a:p>
          <a:p>
            <a:r>
              <a:rPr lang="en-US" sz="1800" dirty="0">
                <a:solidFill>
                  <a:schemeClr val="bg2"/>
                </a:solidFill>
                <a:latin typeface="+mn-lt"/>
              </a:rPr>
              <a:t>Eesti, </a:t>
            </a:r>
            <a:r>
              <a:rPr lang="en-US" sz="1800" dirty="0" err="1">
                <a:solidFill>
                  <a:schemeClr val="bg2"/>
                </a:solidFill>
                <a:latin typeface="+mn-lt"/>
              </a:rPr>
              <a:t>kui</a:t>
            </a:r>
            <a:r>
              <a:rPr lang="en-US" sz="1800" dirty="0">
                <a:solidFill>
                  <a:schemeClr val="bg2"/>
                </a:solidFill>
                <a:latin typeface="+mn-lt"/>
              </a:rPr>
              <a:t> </a:t>
            </a:r>
            <a:r>
              <a:rPr lang="en-US" sz="1800" dirty="0" err="1">
                <a:solidFill>
                  <a:schemeClr val="bg2"/>
                </a:solidFill>
                <a:latin typeface="+mn-lt"/>
              </a:rPr>
              <a:t>mereriigi</a:t>
            </a:r>
            <a:r>
              <a:rPr lang="en-US" sz="1800" dirty="0">
                <a:solidFill>
                  <a:schemeClr val="bg2"/>
                </a:solidFill>
                <a:latin typeface="+mn-lt"/>
              </a:rPr>
              <a:t>, </a:t>
            </a:r>
            <a:r>
              <a:rPr lang="en-US" sz="1800" dirty="0" err="1">
                <a:solidFill>
                  <a:schemeClr val="bg2"/>
                </a:solidFill>
                <a:latin typeface="+mn-lt"/>
              </a:rPr>
              <a:t>kohustuseks</a:t>
            </a:r>
            <a:r>
              <a:rPr lang="en-US" sz="1800" dirty="0">
                <a:solidFill>
                  <a:schemeClr val="bg2"/>
                </a:solidFill>
                <a:latin typeface="+mn-lt"/>
              </a:rPr>
              <a:t> on </a:t>
            </a:r>
            <a:r>
              <a:rPr lang="en-US" sz="1800" dirty="0" err="1">
                <a:solidFill>
                  <a:schemeClr val="bg2"/>
                </a:solidFill>
                <a:latin typeface="+mn-lt"/>
              </a:rPr>
              <a:t>kindlustada</a:t>
            </a:r>
            <a:r>
              <a:rPr lang="en-US" sz="1800" dirty="0">
                <a:solidFill>
                  <a:schemeClr val="bg2"/>
                </a:solidFill>
                <a:latin typeface="+mn-lt"/>
              </a:rPr>
              <a:t> </a:t>
            </a:r>
            <a:r>
              <a:rPr lang="en-US" sz="1800" dirty="0" err="1">
                <a:solidFill>
                  <a:schemeClr val="bg2"/>
                </a:solidFill>
                <a:latin typeface="+mn-lt"/>
              </a:rPr>
              <a:t>meie</a:t>
            </a:r>
            <a:r>
              <a:rPr lang="en-US" sz="1800" dirty="0">
                <a:solidFill>
                  <a:schemeClr val="bg2"/>
                </a:solidFill>
                <a:latin typeface="+mn-lt"/>
              </a:rPr>
              <a:t> </a:t>
            </a:r>
            <a:r>
              <a:rPr lang="en-US" sz="1800" dirty="0" err="1">
                <a:solidFill>
                  <a:schemeClr val="bg2"/>
                </a:solidFill>
                <a:latin typeface="+mn-lt"/>
              </a:rPr>
              <a:t>territooriumiga</a:t>
            </a:r>
            <a:r>
              <a:rPr lang="en-US" sz="1800" dirty="0">
                <a:solidFill>
                  <a:schemeClr val="bg2"/>
                </a:solidFill>
                <a:latin typeface="+mn-lt"/>
              </a:rPr>
              <a:t> </a:t>
            </a:r>
            <a:r>
              <a:rPr lang="en-US" sz="1800" dirty="0" err="1">
                <a:solidFill>
                  <a:schemeClr val="bg2"/>
                </a:solidFill>
                <a:latin typeface="+mn-lt"/>
              </a:rPr>
              <a:t>piirneva</a:t>
            </a:r>
            <a:r>
              <a:rPr lang="en-US" sz="1800" dirty="0">
                <a:solidFill>
                  <a:schemeClr val="bg2"/>
                </a:solidFill>
                <a:latin typeface="+mn-lt"/>
              </a:rPr>
              <a:t> mere </a:t>
            </a:r>
          </a:p>
          <a:p>
            <a:r>
              <a:rPr lang="en-US" sz="1800" dirty="0" err="1">
                <a:solidFill>
                  <a:schemeClr val="bg2"/>
                </a:solidFill>
                <a:latin typeface="+mn-lt"/>
              </a:rPr>
              <a:t>keskkonnasäästlik</a:t>
            </a:r>
            <a:r>
              <a:rPr lang="en-US" sz="1800" dirty="0">
                <a:solidFill>
                  <a:schemeClr val="bg2"/>
                </a:solidFill>
                <a:latin typeface="+mn-lt"/>
              </a:rPr>
              <a:t> ja </a:t>
            </a:r>
            <a:r>
              <a:rPr lang="en-US" sz="1800" dirty="0" err="1">
                <a:solidFill>
                  <a:schemeClr val="bg2"/>
                </a:solidFill>
                <a:latin typeface="+mn-lt"/>
              </a:rPr>
              <a:t>jätkusuutlik</a:t>
            </a:r>
            <a:r>
              <a:rPr lang="en-US" sz="1800" dirty="0">
                <a:solidFill>
                  <a:schemeClr val="bg2"/>
                </a:solidFill>
                <a:latin typeface="+mn-lt"/>
              </a:rPr>
              <a:t> </a:t>
            </a:r>
            <a:r>
              <a:rPr lang="en-US" sz="1800" dirty="0" err="1">
                <a:solidFill>
                  <a:schemeClr val="bg2"/>
                </a:solidFill>
                <a:latin typeface="+mn-lt"/>
              </a:rPr>
              <a:t>kasutamine</a:t>
            </a:r>
            <a:r>
              <a:rPr lang="en-US" sz="1800" dirty="0">
                <a:solidFill>
                  <a:schemeClr val="bg2"/>
                </a:solidFill>
                <a:latin typeface="+mn-lt"/>
              </a:rPr>
              <a:t>,  </a:t>
            </a:r>
            <a:r>
              <a:rPr lang="en-US" sz="1800" dirty="0" err="1">
                <a:solidFill>
                  <a:schemeClr val="bg2"/>
                </a:solidFill>
                <a:latin typeface="+mn-lt"/>
              </a:rPr>
              <a:t>tagades</a:t>
            </a:r>
            <a:r>
              <a:rPr lang="en-US" sz="1800" dirty="0">
                <a:solidFill>
                  <a:schemeClr val="bg2"/>
                </a:solidFill>
                <a:latin typeface="+mn-lt"/>
              </a:rPr>
              <a:t> </a:t>
            </a:r>
            <a:r>
              <a:rPr lang="en-US" sz="1800" dirty="0" err="1">
                <a:solidFill>
                  <a:schemeClr val="bg2"/>
                </a:solidFill>
                <a:latin typeface="+mn-lt"/>
              </a:rPr>
              <a:t>olemasolevate</a:t>
            </a:r>
            <a:r>
              <a:rPr lang="en-US" sz="1800" dirty="0">
                <a:solidFill>
                  <a:schemeClr val="bg2"/>
                </a:solidFill>
                <a:latin typeface="+mn-lt"/>
              </a:rPr>
              <a:t> </a:t>
            </a:r>
            <a:r>
              <a:rPr lang="en-US" sz="1800" dirty="0" err="1">
                <a:solidFill>
                  <a:schemeClr val="bg2"/>
                </a:solidFill>
                <a:latin typeface="+mn-lt"/>
              </a:rPr>
              <a:t>ökosüsteemide</a:t>
            </a:r>
            <a:r>
              <a:rPr lang="en-US" sz="1800" dirty="0">
                <a:solidFill>
                  <a:schemeClr val="bg2"/>
                </a:solidFill>
                <a:latin typeface="+mn-lt"/>
              </a:rPr>
              <a:t> </a:t>
            </a:r>
            <a:r>
              <a:rPr lang="en-US" sz="1800" dirty="0" err="1">
                <a:solidFill>
                  <a:schemeClr val="bg2"/>
                </a:solidFill>
                <a:latin typeface="+mn-lt"/>
              </a:rPr>
              <a:t>säilimise</a:t>
            </a:r>
            <a:r>
              <a:rPr lang="en-US" sz="1800" dirty="0">
                <a:solidFill>
                  <a:schemeClr val="bg2"/>
                </a:solidFill>
                <a:latin typeface="+mn-lt"/>
              </a:rPr>
              <a:t>. </a:t>
            </a:r>
          </a:p>
          <a:p>
            <a:r>
              <a:rPr lang="en-US" sz="1800" dirty="0" err="1">
                <a:solidFill>
                  <a:schemeClr val="bg2"/>
                </a:solidFill>
                <a:latin typeface="+mn-lt"/>
              </a:rPr>
              <a:t>Selle</a:t>
            </a:r>
            <a:r>
              <a:rPr lang="en-US" sz="1800" dirty="0">
                <a:solidFill>
                  <a:schemeClr val="bg2"/>
                </a:solidFill>
                <a:latin typeface="+mn-lt"/>
              </a:rPr>
              <a:t> </a:t>
            </a:r>
            <a:r>
              <a:rPr lang="en-US" sz="1800" dirty="0" err="1">
                <a:solidFill>
                  <a:schemeClr val="bg2"/>
                </a:solidFill>
                <a:latin typeface="+mn-lt"/>
              </a:rPr>
              <a:t>ülesande</a:t>
            </a:r>
            <a:r>
              <a:rPr lang="en-US" sz="1800" dirty="0">
                <a:solidFill>
                  <a:schemeClr val="bg2"/>
                </a:solidFill>
                <a:latin typeface="+mn-lt"/>
              </a:rPr>
              <a:t> </a:t>
            </a:r>
            <a:r>
              <a:rPr lang="en-US" sz="1800" dirty="0" err="1">
                <a:solidFill>
                  <a:schemeClr val="bg2"/>
                </a:solidFill>
                <a:latin typeface="+mn-lt"/>
              </a:rPr>
              <a:t>täitmisel</a:t>
            </a:r>
            <a:r>
              <a:rPr lang="en-US" sz="1800" dirty="0">
                <a:solidFill>
                  <a:schemeClr val="bg2"/>
                </a:solidFill>
                <a:latin typeface="+mn-lt"/>
              </a:rPr>
              <a:t> on </a:t>
            </a:r>
            <a:r>
              <a:rPr lang="en-US" sz="1800" dirty="0" err="1">
                <a:solidFill>
                  <a:schemeClr val="bg2"/>
                </a:solidFill>
                <a:latin typeface="+mn-lt"/>
              </a:rPr>
              <a:t>määravaks</a:t>
            </a:r>
            <a:r>
              <a:rPr lang="en-US" sz="1800" dirty="0">
                <a:solidFill>
                  <a:schemeClr val="bg2"/>
                </a:solidFill>
                <a:latin typeface="+mn-lt"/>
              </a:rPr>
              <a:t>  </a:t>
            </a:r>
            <a:r>
              <a:rPr lang="en-US" sz="1800" dirty="0" err="1">
                <a:solidFill>
                  <a:schemeClr val="bg2"/>
                </a:solidFill>
                <a:latin typeface="+mn-lt"/>
              </a:rPr>
              <a:t>tingimuseks</a:t>
            </a:r>
            <a:r>
              <a:rPr lang="en-US" sz="1800" dirty="0">
                <a:solidFill>
                  <a:schemeClr val="bg2"/>
                </a:solidFill>
                <a:latin typeface="+mn-lt"/>
              </a:rPr>
              <a:t>  </a:t>
            </a:r>
            <a:r>
              <a:rPr lang="en-US" sz="1800" dirty="0" err="1">
                <a:solidFill>
                  <a:schemeClr val="bg2"/>
                </a:solidFill>
                <a:latin typeface="+mn-lt"/>
              </a:rPr>
              <a:t>alusandmete</a:t>
            </a:r>
            <a:r>
              <a:rPr lang="en-US" sz="1800" dirty="0">
                <a:solidFill>
                  <a:schemeClr val="bg2"/>
                </a:solidFill>
                <a:latin typeface="+mn-lt"/>
              </a:rPr>
              <a:t> </a:t>
            </a:r>
            <a:r>
              <a:rPr lang="en-US" sz="1800" dirty="0" err="1">
                <a:solidFill>
                  <a:schemeClr val="bg2"/>
                </a:solidFill>
                <a:latin typeface="+mn-lt"/>
              </a:rPr>
              <a:t>olemasolu</a:t>
            </a:r>
            <a:r>
              <a:rPr lang="en-US" sz="1800" dirty="0">
                <a:solidFill>
                  <a:schemeClr val="bg2"/>
                </a:solidFill>
                <a:latin typeface="+mn-lt"/>
              </a:rPr>
              <a:t> </a:t>
            </a:r>
            <a:r>
              <a:rPr lang="en-US" sz="1800" dirty="0" err="1">
                <a:solidFill>
                  <a:schemeClr val="bg2"/>
                </a:solidFill>
                <a:latin typeface="+mn-lt"/>
              </a:rPr>
              <a:t>sh</a:t>
            </a:r>
            <a:r>
              <a:rPr lang="en-US" sz="1800" dirty="0">
                <a:solidFill>
                  <a:schemeClr val="bg2"/>
                </a:solidFill>
                <a:latin typeface="+mn-lt"/>
              </a:rPr>
              <a:t> </a:t>
            </a:r>
            <a:r>
              <a:rPr lang="en-US" sz="1800" dirty="0" err="1">
                <a:solidFill>
                  <a:schemeClr val="bg2"/>
                </a:solidFill>
                <a:latin typeface="+mn-lt"/>
              </a:rPr>
              <a:t>meregeoloogilised</a:t>
            </a:r>
            <a:r>
              <a:rPr lang="en-US" sz="1800" dirty="0">
                <a:solidFill>
                  <a:schemeClr val="bg2"/>
                </a:solidFill>
                <a:latin typeface="+mn-lt"/>
              </a:rPr>
              <a:t> </a:t>
            </a:r>
            <a:r>
              <a:rPr lang="en-US" sz="1800" dirty="0" err="1">
                <a:solidFill>
                  <a:schemeClr val="bg2"/>
                </a:solidFill>
                <a:latin typeface="+mn-lt"/>
              </a:rPr>
              <a:t>uuringud</a:t>
            </a:r>
            <a:r>
              <a:rPr lang="en-US" sz="1800" dirty="0">
                <a:solidFill>
                  <a:schemeClr val="bg2"/>
                </a:solidFill>
                <a:latin typeface="+mn-lt"/>
              </a:rPr>
              <a:t>.</a:t>
            </a:r>
          </a:p>
          <a:p>
            <a:endParaRPr lang="en-US" sz="1800" dirty="0">
              <a:solidFill>
                <a:schemeClr val="bg2"/>
              </a:solidFill>
              <a:latin typeface="+mn-lt"/>
            </a:endParaRPr>
          </a:p>
        </p:txBody>
      </p:sp>
    </p:spTree>
    <p:extLst>
      <p:ext uri="{BB962C8B-B14F-4D97-AF65-F5344CB8AC3E}">
        <p14:creationId xmlns:p14="http://schemas.microsoft.com/office/powerpoint/2010/main" val="212012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65BF1-6D70-09D2-ACD9-DCED5BC09E47}"/>
            </a:ext>
          </a:extLst>
        </p:cNvPr>
        <p:cNvGrpSpPr/>
        <p:nvPr/>
      </p:nvGrpSpPr>
      <p:grpSpPr>
        <a:xfrm>
          <a:off x="0" y="0"/>
          <a:ext cx="0" cy="0"/>
          <a:chOff x="0" y="0"/>
          <a:chExt cx="0" cy="0"/>
        </a:xfrm>
      </p:grpSpPr>
    </p:spTree>
    <p:extLst>
      <p:ext uri="{BB962C8B-B14F-4D97-AF65-F5344CB8AC3E}">
        <p14:creationId xmlns:p14="http://schemas.microsoft.com/office/powerpoint/2010/main" val="917264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Rühm 12">
            <a:extLst>
              <a:ext uri="{FF2B5EF4-FFF2-40B4-BE49-F238E27FC236}">
                <a16:creationId xmlns:a16="http://schemas.microsoft.com/office/drawing/2014/main" id="{83E26F60-A7F0-41DC-9701-A8DD87061A13}"/>
              </a:ext>
            </a:extLst>
          </p:cNvPr>
          <p:cNvGrpSpPr/>
          <p:nvPr/>
        </p:nvGrpSpPr>
        <p:grpSpPr>
          <a:xfrm>
            <a:off x="49746" y="0"/>
            <a:ext cx="12052820" cy="7128792"/>
            <a:chOff x="1395636" y="959666"/>
            <a:chExt cx="9753600" cy="5900928"/>
          </a:xfrm>
        </p:grpSpPr>
        <p:pic>
          <p:nvPicPr>
            <p:cNvPr id="10" name="Pilt 9" descr="Pilt, millel on kujutatud kaart&#10;&#10;Kirjeldus on genereeritud automaatselt">
              <a:extLst>
                <a:ext uri="{FF2B5EF4-FFF2-40B4-BE49-F238E27FC236}">
                  <a16:creationId xmlns:a16="http://schemas.microsoft.com/office/drawing/2014/main" id="{B74C602B-D30A-4011-923D-8D34C4381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636" y="959666"/>
              <a:ext cx="9753600" cy="5900928"/>
            </a:xfrm>
            <a:prstGeom prst="rect">
              <a:avLst/>
            </a:prstGeom>
          </p:spPr>
        </p:pic>
        <p:pic>
          <p:nvPicPr>
            <p:cNvPr id="11" name="Pilt 10">
              <a:extLst>
                <a:ext uri="{FF2B5EF4-FFF2-40B4-BE49-F238E27FC236}">
                  <a16:creationId xmlns:a16="http://schemas.microsoft.com/office/drawing/2014/main" id="{84FD8280-14C9-428D-A772-298BF144D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5636" y="1134109"/>
              <a:ext cx="9033519" cy="5552041"/>
            </a:xfrm>
            <a:prstGeom prst="rect">
              <a:avLst/>
            </a:prstGeom>
          </p:spPr>
        </p:pic>
      </p:grpSp>
      <p:sp>
        <p:nvSpPr>
          <p:cNvPr id="12" name="Ristkülik 11">
            <a:extLst>
              <a:ext uri="{FF2B5EF4-FFF2-40B4-BE49-F238E27FC236}">
                <a16:creationId xmlns:a16="http://schemas.microsoft.com/office/drawing/2014/main" id="{F73C190F-22E8-46FF-8122-C7DD40B5266F}"/>
              </a:ext>
            </a:extLst>
          </p:cNvPr>
          <p:cNvSpPr/>
          <p:nvPr/>
        </p:nvSpPr>
        <p:spPr>
          <a:xfrm>
            <a:off x="6126714" y="2427694"/>
            <a:ext cx="5134018" cy="1384995"/>
          </a:xfrm>
          <a:prstGeom prst="rect">
            <a:avLst/>
          </a:prstGeom>
        </p:spPr>
        <p:txBody>
          <a:bodyPr wrap="square">
            <a:spAutoFit/>
          </a:bodyPr>
          <a:lstStyle/>
          <a:p>
            <a:r>
              <a:rPr lang="et-EE" dirty="0">
                <a:solidFill>
                  <a:srgbClr val="004586"/>
                </a:solidFill>
                <a:latin typeface="+mj-lt"/>
                <a:ea typeface="+mj-ea"/>
                <a:cs typeface="+mj-cs"/>
              </a:rPr>
              <a:t>Eesti mereala –</a:t>
            </a:r>
            <a:r>
              <a:rPr lang="en-US" dirty="0">
                <a:solidFill>
                  <a:srgbClr val="004586"/>
                </a:solidFill>
                <a:latin typeface="+mj-lt"/>
                <a:ea typeface="+mj-ea"/>
                <a:cs typeface="+mj-cs"/>
              </a:rPr>
              <a:t> </a:t>
            </a:r>
            <a:r>
              <a:rPr lang="et-EE" sz="2000" dirty="0">
                <a:solidFill>
                  <a:srgbClr val="004586"/>
                </a:solidFill>
                <a:latin typeface="+mj-lt"/>
                <a:ea typeface="+mj-ea"/>
                <a:cs typeface="+mj-cs"/>
              </a:rPr>
              <a:t> </a:t>
            </a:r>
            <a:r>
              <a:rPr lang="et-EE" sz="2000" b="1" dirty="0">
                <a:solidFill>
                  <a:srgbClr val="004586"/>
                </a:solidFill>
                <a:latin typeface="+mj-lt"/>
                <a:ea typeface="+mj-ea"/>
                <a:cs typeface="+mj-cs"/>
              </a:rPr>
              <a:t>36 500 km</a:t>
            </a:r>
            <a:r>
              <a:rPr lang="et-EE" sz="2000" b="1" baseline="30000" dirty="0">
                <a:solidFill>
                  <a:srgbClr val="004586"/>
                </a:solidFill>
                <a:latin typeface="+mj-lt"/>
                <a:ea typeface="+mj-ea"/>
                <a:cs typeface="+mj-cs"/>
              </a:rPr>
              <a:t>2</a:t>
            </a:r>
            <a:r>
              <a:rPr lang="et-EE" sz="2000" b="1" dirty="0">
                <a:solidFill>
                  <a:srgbClr val="004586"/>
                </a:solidFill>
                <a:latin typeface="+mj-lt"/>
                <a:ea typeface="+mj-ea"/>
                <a:cs typeface="+mj-cs"/>
              </a:rPr>
              <a:t> </a:t>
            </a:r>
            <a:endParaRPr lang="en-US" sz="2000" b="1" dirty="0">
              <a:solidFill>
                <a:srgbClr val="004586"/>
              </a:solidFill>
              <a:latin typeface="+mj-lt"/>
              <a:ea typeface="+mj-ea"/>
              <a:cs typeface="+mj-cs"/>
            </a:endParaRPr>
          </a:p>
          <a:p>
            <a:endParaRPr lang="en-US" sz="2000" dirty="0">
              <a:solidFill>
                <a:srgbClr val="004586"/>
              </a:solidFill>
              <a:latin typeface="+mj-lt"/>
              <a:ea typeface="+mj-ea"/>
              <a:cs typeface="+mj-cs"/>
            </a:endParaRPr>
          </a:p>
          <a:p>
            <a:r>
              <a:rPr lang="et-EE" sz="2000" dirty="0">
                <a:solidFill>
                  <a:srgbClr val="004586"/>
                </a:solidFill>
                <a:latin typeface="+mj-lt"/>
                <a:ea typeface="+mj-ea"/>
                <a:cs typeface="+mj-cs"/>
              </a:rPr>
              <a:t>25 200 km</a:t>
            </a:r>
            <a:r>
              <a:rPr lang="et-EE" sz="2000" baseline="30000" dirty="0">
                <a:solidFill>
                  <a:srgbClr val="004586"/>
                </a:solidFill>
                <a:latin typeface="+mj-lt"/>
                <a:ea typeface="+mj-ea"/>
                <a:cs typeface="+mj-cs"/>
              </a:rPr>
              <a:t>2</a:t>
            </a:r>
            <a:r>
              <a:rPr lang="et-EE" sz="2000" dirty="0">
                <a:solidFill>
                  <a:srgbClr val="004586"/>
                </a:solidFill>
                <a:latin typeface="+mj-lt"/>
                <a:ea typeface="+mj-ea"/>
                <a:cs typeface="+mj-cs"/>
              </a:rPr>
              <a:t> </a:t>
            </a:r>
            <a:r>
              <a:rPr lang="en-US" sz="2000" dirty="0">
                <a:solidFill>
                  <a:srgbClr val="004586"/>
                </a:solidFill>
                <a:latin typeface="+mj-lt"/>
                <a:ea typeface="+mj-ea"/>
                <a:cs typeface="+mj-cs"/>
              </a:rPr>
              <a:t>on </a:t>
            </a:r>
            <a:r>
              <a:rPr lang="et-EE" sz="2000" dirty="0">
                <a:solidFill>
                  <a:srgbClr val="004586"/>
                </a:solidFill>
                <a:latin typeface="+mj-lt"/>
                <a:ea typeface="+mj-ea"/>
                <a:cs typeface="+mj-cs"/>
              </a:rPr>
              <a:t>territoriaalmeri</a:t>
            </a:r>
            <a:endParaRPr lang="en-US" sz="2000" dirty="0">
              <a:solidFill>
                <a:srgbClr val="004586"/>
              </a:solidFill>
              <a:latin typeface="+mj-lt"/>
              <a:ea typeface="+mj-ea"/>
              <a:cs typeface="+mj-cs"/>
            </a:endParaRPr>
          </a:p>
          <a:p>
            <a:r>
              <a:rPr lang="en-US" sz="2000" dirty="0">
                <a:solidFill>
                  <a:srgbClr val="004586"/>
                </a:solidFill>
                <a:latin typeface="+mj-lt"/>
                <a:ea typeface="+mj-ea"/>
                <a:cs typeface="+mj-cs"/>
              </a:rPr>
              <a:t>11 </a:t>
            </a:r>
            <a:r>
              <a:rPr lang="et-EE" sz="2000" dirty="0">
                <a:solidFill>
                  <a:srgbClr val="004586"/>
                </a:solidFill>
                <a:latin typeface="+mj-lt"/>
                <a:ea typeface="+mj-ea"/>
                <a:cs typeface="+mj-cs"/>
              </a:rPr>
              <a:t>421</a:t>
            </a:r>
            <a:r>
              <a:rPr lang="en-US" sz="2000" dirty="0">
                <a:solidFill>
                  <a:srgbClr val="004586"/>
                </a:solidFill>
                <a:latin typeface="+mj-lt"/>
                <a:ea typeface="+mj-ea"/>
                <a:cs typeface="+mj-cs"/>
              </a:rPr>
              <a:t> </a:t>
            </a:r>
            <a:r>
              <a:rPr lang="et-EE" sz="2000" dirty="0">
                <a:solidFill>
                  <a:srgbClr val="004586"/>
                </a:solidFill>
                <a:latin typeface="+mj-lt"/>
                <a:ea typeface="+mj-ea"/>
                <a:cs typeface="+mj-cs"/>
              </a:rPr>
              <a:t>km</a:t>
            </a:r>
            <a:r>
              <a:rPr lang="et-EE" sz="2000" baseline="30000" dirty="0">
                <a:solidFill>
                  <a:srgbClr val="004586"/>
                </a:solidFill>
                <a:latin typeface="+mj-lt"/>
                <a:ea typeface="+mj-ea"/>
                <a:cs typeface="+mj-cs"/>
              </a:rPr>
              <a:t>2</a:t>
            </a:r>
            <a:r>
              <a:rPr lang="et-EE" sz="2000" dirty="0">
                <a:solidFill>
                  <a:srgbClr val="004586"/>
                </a:solidFill>
                <a:latin typeface="+mj-lt"/>
                <a:ea typeface="+mj-ea"/>
                <a:cs typeface="+mj-cs"/>
              </a:rPr>
              <a:t> </a:t>
            </a:r>
            <a:r>
              <a:rPr lang="en-US" sz="2000" dirty="0">
                <a:solidFill>
                  <a:srgbClr val="004586"/>
                </a:solidFill>
                <a:latin typeface="+mj-lt"/>
                <a:ea typeface="+mj-ea"/>
                <a:cs typeface="+mj-cs"/>
              </a:rPr>
              <a:t>on </a:t>
            </a:r>
            <a:r>
              <a:rPr lang="et-EE" sz="2000" dirty="0">
                <a:solidFill>
                  <a:srgbClr val="004586"/>
                </a:solidFill>
                <a:latin typeface="+mj-lt"/>
                <a:ea typeface="+mj-ea"/>
                <a:cs typeface="+mj-cs"/>
              </a:rPr>
              <a:t>majandusvöönd</a:t>
            </a:r>
            <a:endParaRPr lang="en-US" sz="2000" dirty="0">
              <a:solidFill>
                <a:srgbClr val="004586"/>
              </a:solidFill>
              <a:latin typeface="+mj-lt"/>
              <a:ea typeface="+mj-ea"/>
              <a:cs typeface="+mj-cs"/>
            </a:endParaRPr>
          </a:p>
        </p:txBody>
      </p:sp>
      <p:sp>
        <p:nvSpPr>
          <p:cNvPr id="14" name="Ristkülik 13">
            <a:extLst>
              <a:ext uri="{FF2B5EF4-FFF2-40B4-BE49-F238E27FC236}">
                <a16:creationId xmlns:a16="http://schemas.microsoft.com/office/drawing/2014/main" id="{7C5FD1D6-B939-426F-9FF7-CEEF481B0E74}"/>
              </a:ext>
            </a:extLst>
          </p:cNvPr>
          <p:cNvSpPr/>
          <p:nvPr/>
        </p:nvSpPr>
        <p:spPr>
          <a:xfrm>
            <a:off x="7084268" y="4523876"/>
            <a:ext cx="4064968" cy="1323439"/>
          </a:xfrm>
          <a:prstGeom prst="rect">
            <a:avLst/>
          </a:prstGeom>
        </p:spPr>
        <p:txBody>
          <a:bodyPr wrap="square">
            <a:spAutoFit/>
          </a:bodyPr>
          <a:lstStyle/>
          <a:p>
            <a:r>
              <a:rPr lang="et-EE" sz="2000" dirty="0">
                <a:solidFill>
                  <a:srgbClr val="004586"/>
                </a:solidFill>
                <a:latin typeface="+mj-lt"/>
                <a:ea typeface="+mj-ea"/>
                <a:cs typeface="+mj-cs"/>
              </a:rPr>
              <a:t>Keskmine sügavus:</a:t>
            </a:r>
          </a:p>
          <a:p>
            <a:r>
              <a:rPr lang="et-EE" sz="2000" dirty="0">
                <a:solidFill>
                  <a:srgbClr val="004586"/>
                </a:solidFill>
                <a:latin typeface="+mj-lt"/>
                <a:ea typeface="+mj-ea"/>
                <a:cs typeface="+mj-cs"/>
              </a:rPr>
              <a:t>Territoriaalmeri – ~30 m</a:t>
            </a:r>
            <a:r>
              <a:rPr lang="en-US" sz="2000" dirty="0">
                <a:solidFill>
                  <a:srgbClr val="004586"/>
                </a:solidFill>
                <a:latin typeface="+mj-lt"/>
                <a:ea typeface="+mj-ea"/>
                <a:cs typeface="+mj-cs"/>
              </a:rPr>
              <a:t> (max. </a:t>
            </a:r>
            <a:r>
              <a:rPr lang="et-EE" sz="2000" dirty="0">
                <a:solidFill>
                  <a:srgbClr val="004586"/>
                </a:solidFill>
                <a:latin typeface="+mj-lt"/>
                <a:ea typeface="+mj-ea"/>
                <a:cs typeface="+mj-cs"/>
              </a:rPr>
              <a:t>~ </a:t>
            </a:r>
            <a:r>
              <a:rPr lang="en-US" sz="2000" dirty="0">
                <a:solidFill>
                  <a:srgbClr val="004586"/>
                </a:solidFill>
                <a:latin typeface="+mj-lt"/>
                <a:ea typeface="+mj-ea"/>
                <a:cs typeface="+mj-cs"/>
              </a:rPr>
              <a:t>138)</a:t>
            </a:r>
            <a:endParaRPr lang="et-EE" sz="2000" dirty="0">
              <a:solidFill>
                <a:srgbClr val="004586"/>
              </a:solidFill>
              <a:latin typeface="+mj-lt"/>
              <a:ea typeface="+mj-ea"/>
              <a:cs typeface="+mj-cs"/>
            </a:endParaRPr>
          </a:p>
          <a:p>
            <a:r>
              <a:rPr lang="et-EE" sz="2000" dirty="0">
                <a:solidFill>
                  <a:srgbClr val="004586"/>
                </a:solidFill>
                <a:latin typeface="+mj-lt"/>
                <a:ea typeface="+mj-ea"/>
                <a:cs typeface="+mj-cs"/>
              </a:rPr>
              <a:t>Majandusvöönd – ~81 m</a:t>
            </a:r>
            <a:r>
              <a:rPr lang="en-US" sz="2000" dirty="0">
                <a:solidFill>
                  <a:srgbClr val="004586"/>
                </a:solidFill>
                <a:latin typeface="+mj-lt"/>
                <a:ea typeface="+mj-ea"/>
                <a:cs typeface="+mj-cs"/>
              </a:rPr>
              <a:t> (max. </a:t>
            </a:r>
            <a:r>
              <a:rPr lang="et-EE" sz="2000" dirty="0">
                <a:solidFill>
                  <a:srgbClr val="004586"/>
                </a:solidFill>
                <a:latin typeface="+mj-lt"/>
                <a:ea typeface="+mj-ea"/>
                <a:cs typeface="+mj-cs"/>
              </a:rPr>
              <a:t>~ </a:t>
            </a:r>
            <a:r>
              <a:rPr lang="en-US" sz="2000" dirty="0">
                <a:solidFill>
                  <a:srgbClr val="004586"/>
                </a:solidFill>
                <a:latin typeface="+mj-lt"/>
                <a:ea typeface="+mj-ea"/>
                <a:cs typeface="+mj-cs"/>
              </a:rPr>
              <a:t>225)</a:t>
            </a:r>
            <a:endParaRPr lang="et-EE" sz="2000" dirty="0">
              <a:solidFill>
                <a:srgbClr val="004586"/>
              </a:solidFill>
              <a:latin typeface="+mj-lt"/>
              <a:ea typeface="+mj-ea"/>
              <a:cs typeface="+mj-cs"/>
            </a:endParaRPr>
          </a:p>
          <a:p>
            <a:endParaRPr lang="en-US" sz="2000" dirty="0">
              <a:solidFill>
                <a:srgbClr val="004586"/>
              </a:solidFill>
              <a:latin typeface="+mj-lt"/>
              <a:ea typeface="+mj-ea"/>
              <a:cs typeface="+mj-cs"/>
            </a:endParaRPr>
          </a:p>
        </p:txBody>
      </p:sp>
      <p:grpSp>
        <p:nvGrpSpPr>
          <p:cNvPr id="9" name="Rühm 8">
            <a:extLst>
              <a:ext uri="{FF2B5EF4-FFF2-40B4-BE49-F238E27FC236}">
                <a16:creationId xmlns:a16="http://schemas.microsoft.com/office/drawing/2014/main" id="{574588DF-7E7E-4C1A-8923-EB3D12B2542E}"/>
              </a:ext>
            </a:extLst>
          </p:cNvPr>
          <p:cNvGrpSpPr/>
          <p:nvPr/>
        </p:nvGrpSpPr>
        <p:grpSpPr>
          <a:xfrm>
            <a:off x="171500" y="6296556"/>
            <a:ext cx="1152128" cy="288096"/>
            <a:chOff x="5233984" y="4648756"/>
            <a:chExt cx="1195658" cy="288096"/>
          </a:xfrm>
        </p:grpSpPr>
        <p:grpSp>
          <p:nvGrpSpPr>
            <p:cNvPr id="15" name="Rühm 14">
              <a:extLst>
                <a:ext uri="{FF2B5EF4-FFF2-40B4-BE49-F238E27FC236}">
                  <a16:creationId xmlns:a16="http://schemas.microsoft.com/office/drawing/2014/main" id="{A5F26BB2-AECB-4946-8064-D7B5B90021F8}"/>
                </a:ext>
              </a:extLst>
            </p:cNvPr>
            <p:cNvGrpSpPr/>
            <p:nvPr/>
          </p:nvGrpSpPr>
          <p:grpSpPr>
            <a:xfrm>
              <a:off x="5356076" y="4856460"/>
              <a:ext cx="864096" cy="80392"/>
              <a:chOff x="5860132" y="2687836"/>
              <a:chExt cx="864096" cy="80392"/>
            </a:xfrm>
          </p:grpSpPr>
          <p:cxnSp>
            <p:nvCxnSpPr>
              <p:cNvPr id="19" name="Sirgkonnektor 18">
                <a:extLst>
                  <a:ext uri="{FF2B5EF4-FFF2-40B4-BE49-F238E27FC236}">
                    <a16:creationId xmlns:a16="http://schemas.microsoft.com/office/drawing/2014/main" id="{1E2D2C86-488A-4A8D-8545-3C63D824627E}"/>
                  </a:ext>
                </a:extLst>
              </p:cNvPr>
              <p:cNvCxnSpPr>
                <a:cxnSpLocks/>
              </p:cNvCxnSpPr>
              <p:nvPr/>
            </p:nvCxnSpPr>
            <p:spPr>
              <a:xfrm flipH="1">
                <a:off x="6508204" y="2768228"/>
                <a:ext cx="216024"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Sirgkonnektor 19">
                <a:extLst>
                  <a:ext uri="{FF2B5EF4-FFF2-40B4-BE49-F238E27FC236}">
                    <a16:creationId xmlns:a16="http://schemas.microsoft.com/office/drawing/2014/main" id="{AF907032-E3C8-496D-BB80-120E1448EBD3}"/>
                  </a:ext>
                </a:extLst>
              </p:cNvPr>
              <p:cNvCxnSpPr>
                <a:cxnSpLocks/>
              </p:cNvCxnSpPr>
              <p:nvPr/>
            </p:nvCxnSpPr>
            <p:spPr>
              <a:xfrm flipH="1">
                <a:off x="6292180" y="2768228"/>
                <a:ext cx="216024"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irgkonnektor 20">
                <a:extLst>
                  <a:ext uri="{FF2B5EF4-FFF2-40B4-BE49-F238E27FC236}">
                    <a16:creationId xmlns:a16="http://schemas.microsoft.com/office/drawing/2014/main" id="{DAE51E76-4362-479F-861B-1EEDE48BDE71}"/>
                  </a:ext>
                </a:extLst>
              </p:cNvPr>
              <p:cNvCxnSpPr>
                <a:cxnSpLocks/>
              </p:cNvCxnSpPr>
              <p:nvPr/>
            </p:nvCxnSpPr>
            <p:spPr>
              <a:xfrm flipH="1">
                <a:off x="6076155" y="2768228"/>
                <a:ext cx="216024"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Sirgkonnektor 21">
                <a:extLst>
                  <a:ext uri="{FF2B5EF4-FFF2-40B4-BE49-F238E27FC236}">
                    <a16:creationId xmlns:a16="http://schemas.microsoft.com/office/drawing/2014/main" id="{1FD00D40-5545-4B0A-BA2B-FD9D135738F9}"/>
                  </a:ext>
                </a:extLst>
              </p:cNvPr>
              <p:cNvCxnSpPr>
                <a:cxnSpLocks/>
              </p:cNvCxnSpPr>
              <p:nvPr/>
            </p:nvCxnSpPr>
            <p:spPr>
              <a:xfrm>
                <a:off x="6724228" y="2687836"/>
                <a:ext cx="0" cy="80392"/>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irgkonnektor 22">
                <a:extLst>
                  <a:ext uri="{FF2B5EF4-FFF2-40B4-BE49-F238E27FC236}">
                    <a16:creationId xmlns:a16="http://schemas.microsoft.com/office/drawing/2014/main" id="{E1A3153F-D2F7-445B-8FCF-DA995F4CB7BE}"/>
                  </a:ext>
                </a:extLst>
              </p:cNvPr>
              <p:cNvCxnSpPr>
                <a:cxnSpLocks/>
              </p:cNvCxnSpPr>
              <p:nvPr/>
            </p:nvCxnSpPr>
            <p:spPr>
              <a:xfrm>
                <a:off x="6508204" y="2696220"/>
                <a:ext cx="0" cy="71127"/>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irgkonnektor 23">
                <a:extLst>
                  <a:ext uri="{FF2B5EF4-FFF2-40B4-BE49-F238E27FC236}">
                    <a16:creationId xmlns:a16="http://schemas.microsoft.com/office/drawing/2014/main" id="{D487A784-3645-4F7E-98D6-8803F9EF14BB}"/>
                  </a:ext>
                </a:extLst>
              </p:cNvPr>
              <p:cNvCxnSpPr>
                <a:cxnSpLocks/>
              </p:cNvCxnSpPr>
              <p:nvPr/>
            </p:nvCxnSpPr>
            <p:spPr>
              <a:xfrm>
                <a:off x="6292180" y="2696220"/>
                <a:ext cx="0" cy="71127"/>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irgkonnektor 24">
                <a:extLst>
                  <a:ext uri="{FF2B5EF4-FFF2-40B4-BE49-F238E27FC236}">
                    <a16:creationId xmlns:a16="http://schemas.microsoft.com/office/drawing/2014/main" id="{5188385C-8F70-4506-96BF-BB93B2EE55D4}"/>
                  </a:ext>
                </a:extLst>
              </p:cNvPr>
              <p:cNvCxnSpPr>
                <a:cxnSpLocks/>
              </p:cNvCxnSpPr>
              <p:nvPr/>
            </p:nvCxnSpPr>
            <p:spPr>
              <a:xfrm>
                <a:off x="6076156" y="2696220"/>
                <a:ext cx="0" cy="71127"/>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irgkonnektor 25">
                <a:extLst>
                  <a:ext uri="{FF2B5EF4-FFF2-40B4-BE49-F238E27FC236}">
                    <a16:creationId xmlns:a16="http://schemas.microsoft.com/office/drawing/2014/main" id="{7CCB0EBA-3CC0-486E-9CEA-5D10958BBC64}"/>
                  </a:ext>
                </a:extLst>
              </p:cNvPr>
              <p:cNvCxnSpPr>
                <a:cxnSpLocks/>
              </p:cNvCxnSpPr>
              <p:nvPr/>
            </p:nvCxnSpPr>
            <p:spPr>
              <a:xfrm flipH="1">
                <a:off x="5860132" y="2768228"/>
                <a:ext cx="216024"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irgkonnektor 26">
                <a:extLst>
                  <a:ext uri="{FF2B5EF4-FFF2-40B4-BE49-F238E27FC236}">
                    <a16:creationId xmlns:a16="http://schemas.microsoft.com/office/drawing/2014/main" id="{3765B952-7C72-451D-8A9A-2F9E5988D5B7}"/>
                  </a:ext>
                </a:extLst>
              </p:cNvPr>
              <p:cNvCxnSpPr>
                <a:cxnSpLocks/>
              </p:cNvCxnSpPr>
              <p:nvPr/>
            </p:nvCxnSpPr>
            <p:spPr>
              <a:xfrm>
                <a:off x="5860132" y="2696220"/>
                <a:ext cx="0" cy="71127"/>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60B71437-BFBC-4F01-AC94-77F3D2C08210}"/>
                </a:ext>
              </a:extLst>
            </p:cNvPr>
            <p:cNvSpPr txBox="1"/>
            <p:nvPr/>
          </p:nvSpPr>
          <p:spPr>
            <a:xfrm>
              <a:off x="5233984" y="4648756"/>
              <a:ext cx="247184" cy="246221"/>
            </a:xfrm>
            <a:prstGeom prst="rect">
              <a:avLst/>
            </a:prstGeom>
            <a:noFill/>
          </p:spPr>
          <p:txBody>
            <a:bodyPr wrap="none" rtlCol="0">
              <a:spAutoFit/>
            </a:bodyPr>
            <a:lstStyle/>
            <a:p>
              <a:pPr algn="l"/>
              <a:r>
                <a:rPr lang="en-US" sz="1000" dirty="0">
                  <a:solidFill>
                    <a:schemeClr val="bg1"/>
                  </a:solidFill>
                </a:rPr>
                <a:t>0</a:t>
              </a:r>
            </a:p>
          </p:txBody>
        </p:sp>
        <p:sp>
          <p:nvSpPr>
            <p:cNvPr id="17" name="TextBox 16">
              <a:extLst>
                <a:ext uri="{FF2B5EF4-FFF2-40B4-BE49-F238E27FC236}">
                  <a16:creationId xmlns:a16="http://schemas.microsoft.com/office/drawing/2014/main" id="{D7AD5052-F7B8-4FDB-9951-EF59F6616167}"/>
                </a:ext>
              </a:extLst>
            </p:cNvPr>
            <p:cNvSpPr txBox="1"/>
            <p:nvPr/>
          </p:nvSpPr>
          <p:spPr>
            <a:xfrm>
              <a:off x="5640384" y="4649875"/>
              <a:ext cx="230838" cy="246221"/>
            </a:xfrm>
            <a:prstGeom prst="rect">
              <a:avLst/>
            </a:prstGeom>
            <a:noFill/>
          </p:spPr>
          <p:txBody>
            <a:bodyPr wrap="none" rtlCol="0">
              <a:spAutoFit/>
            </a:bodyPr>
            <a:lstStyle/>
            <a:p>
              <a:pPr algn="l"/>
              <a:r>
                <a:rPr lang="en-US" sz="1000" dirty="0">
                  <a:solidFill>
                    <a:schemeClr val="bg1"/>
                  </a:solidFill>
                </a:rPr>
                <a:t>20</a:t>
              </a:r>
            </a:p>
          </p:txBody>
        </p:sp>
        <p:sp>
          <p:nvSpPr>
            <p:cNvPr id="18" name="TextBox 17">
              <a:extLst>
                <a:ext uri="{FF2B5EF4-FFF2-40B4-BE49-F238E27FC236}">
                  <a16:creationId xmlns:a16="http://schemas.microsoft.com/office/drawing/2014/main" id="{4880A46D-7895-4186-AD8C-65AA9AE386CF}"/>
                </a:ext>
              </a:extLst>
            </p:cNvPr>
            <p:cNvSpPr txBox="1"/>
            <p:nvPr/>
          </p:nvSpPr>
          <p:spPr>
            <a:xfrm>
              <a:off x="6062594" y="4649875"/>
              <a:ext cx="367048" cy="246221"/>
            </a:xfrm>
            <a:prstGeom prst="rect">
              <a:avLst/>
            </a:prstGeom>
            <a:noFill/>
          </p:spPr>
          <p:txBody>
            <a:bodyPr wrap="none" rtlCol="0">
              <a:spAutoFit/>
            </a:bodyPr>
            <a:lstStyle/>
            <a:p>
              <a:pPr algn="l"/>
              <a:r>
                <a:rPr lang="en-US" sz="1000" dirty="0">
                  <a:solidFill>
                    <a:schemeClr val="bg1"/>
                  </a:solidFill>
                </a:rPr>
                <a:t>40 km</a:t>
              </a:r>
            </a:p>
          </p:txBody>
        </p:sp>
      </p:grpSp>
      <p:sp>
        <p:nvSpPr>
          <p:cNvPr id="4" name="Ristkülik 3">
            <a:extLst>
              <a:ext uri="{FF2B5EF4-FFF2-40B4-BE49-F238E27FC236}">
                <a16:creationId xmlns:a16="http://schemas.microsoft.com/office/drawing/2014/main" id="{C65A299F-B46F-4ED9-A8DB-C935B6750A85}"/>
              </a:ext>
            </a:extLst>
          </p:cNvPr>
          <p:cNvSpPr/>
          <p:nvPr/>
        </p:nvSpPr>
        <p:spPr>
          <a:xfrm>
            <a:off x="566309" y="319956"/>
            <a:ext cx="2952327" cy="707886"/>
          </a:xfrm>
          <a:prstGeom prst="rect">
            <a:avLst/>
          </a:prstGeom>
          <a:solidFill>
            <a:schemeClr val="bg1">
              <a:alpha val="76000"/>
            </a:schemeClr>
          </a:solidFill>
        </p:spPr>
        <p:txBody>
          <a:bodyPr wrap="square">
            <a:spAutoFit/>
          </a:bodyPr>
          <a:lstStyle/>
          <a:p>
            <a:r>
              <a:rPr lang="en-US" sz="4000" b="1" dirty="0">
                <a:solidFill>
                  <a:srgbClr val="0064B9"/>
                </a:solidFill>
                <a:latin typeface="Roboto Condensed" panose="02000000000000000000" pitchFamily="2" charset="0"/>
                <a:ea typeface="Roboto Condensed" panose="02000000000000000000" pitchFamily="2" charset="0"/>
              </a:rPr>
              <a:t>Eesti </a:t>
            </a:r>
            <a:r>
              <a:rPr lang="en-US" sz="4000" b="1" dirty="0" err="1">
                <a:solidFill>
                  <a:srgbClr val="0064B9"/>
                </a:solidFill>
                <a:latin typeface="Roboto Condensed" panose="02000000000000000000" pitchFamily="2" charset="0"/>
                <a:ea typeface="Roboto Condensed" panose="02000000000000000000" pitchFamily="2" charset="0"/>
              </a:rPr>
              <a:t>mereala</a:t>
            </a:r>
            <a:endParaRPr lang="en-US" sz="4000" b="1" dirty="0">
              <a:solidFill>
                <a:srgbClr val="0064B9"/>
              </a:solidFill>
              <a:latin typeface="Roboto Condensed" panose="02000000000000000000" pitchFamily="2" charset="0"/>
              <a:ea typeface="Roboto Condensed" panose="02000000000000000000" pitchFamily="2" charset="0"/>
            </a:endParaRPr>
          </a:p>
        </p:txBody>
      </p:sp>
      <p:sp>
        <p:nvSpPr>
          <p:cNvPr id="5" name="Title 3">
            <a:extLst>
              <a:ext uri="{FF2B5EF4-FFF2-40B4-BE49-F238E27FC236}">
                <a16:creationId xmlns:a16="http://schemas.microsoft.com/office/drawing/2014/main" id="{A49F7FCC-21FE-4C84-A83F-986B019E7927}"/>
              </a:ext>
            </a:extLst>
          </p:cNvPr>
          <p:cNvSpPr txBox="1">
            <a:spLocks/>
          </p:cNvSpPr>
          <p:nvPr/>
        </p:nvSpPr>
        <p:spPr>
          <a:xfrm>
            <a:off x="8725503" y="6368628"/>
            <a:ext cx="2841878" cy="307538"/>
          </a:xfrm>
          <a:prstGeom prst="rect">
            <a:avLst/>
          </a:prstGeom>
        </p:spPr>
        <p:txBody>
          <a:bodyPr/>
          <a:lstStyle>
            <a:lvl1pPr algn="l" defTabSz="449263" rtl="0" fontAlgn="base" hangingPunct="0">
              <a:lnSpc>
                <a:spcPct val="88000"/>
              </a:lnSpc>
              <a:spcBef>
                <a:spcPct val="0"/>
              </a:spcBef>
              <a:spcAft>
                <a:spcPct val="0"/>
              </a:spcAft>
              <a:buClr>
                <a:srgbClr val="000000"/>
              </a:buClr>
              <a:buSzPct val="100000"/>
              <a:buFont typeface="Times New Roman" panose="02020603050405020304" pitchFamily="18" charset="0"/>
              <a:defRPr sz="5700" kern="1200">
                <a:solidFill>
                  <a:srgbClr val="000000"/>
                </a:solidFill>
                <a:latin typeface="+mj-lt"/>
                <a:ea typeface="+mj-ea"/>
                <a:cs typeface="+mj-cs"/>
              </a:defRPr>
            </a:lvl1pPr>
            <a:lvl2pPr marL="742950" indent="-285750" algn="l" defTabSz="449263" rtl="0" fontAlgn="base" hangingPunct="0">
              <a:lnSpc>
                <a:spcPct val="88000"/>
              </a:lnSpc>
              <a:spcBef>
                <a:spcPct val="0"/>
              </a:spcBef>
              <a:spcAft>
                <a:spcPct val="0"/>
              </a:spcAft>
              <a:buClr>
                <a:srgbClr val="000000"/>
              </a:buClr>
              <a:buSzPct val="100000"/>
              <a:buFont typeface="Times New Roman" panose="02020603050405020304" pitchFamily="18" charset="0"/>
              <a:defRPr sz="5700">
                <a:solidFill>
                  <a:srgbClr val="000000"/>
                </a:solidFill>
                <a:latin typeface="Roboto Condensed" panose="02000000000000000000" pitchFamily="2" charset="0"/>
                <a:ea typeface="Microsoft YaHei" panose="020B0503020204020204" pitchFamily="34" charset="-122"/>
              </a:defRPr>
            </a:lvl2pPr>
            <a:lvl3pPr marL="1143000" indent="-228600" algn="l" defTabSz="449263" rtl="0" fontAlgn="base" hangingPunct="0">
              <a:lnSpc>
                <a:spcPct val="88000"/>
              </a:lnSpc>
              <a:spcBef>
                <a:spcPct val="0"/>
              </a:spcBef>
              <a:spcAft>
                <a:spcPct val="0"/>
              </a:spcAft>
              <a:buClr>
                <a:srgbClr val="000000"/>
              </a:buClr>
              <a:buSzPct val="100000"/>
              <a:buFont typeface="Times New Roman" panose="02020603050405020304" pitchFamily="18" charset="0"/>
              <a:defRPr sz="5700">
                <a:solidFill>
                  <a:srgbClr val="000000"/>
                </a:solidFill>
                <a:latin typeface="Roboto Condensed" panose="02000000000000000000" pitchFamily="2" charset="0"/>
                <a:ea typeface="Microsoft YaHei" panose="020B0503020204020204" pitchFamily="34" charset="-122"/>
              </a:defRPr>
            </a:lvl3pPr>
            <a:lvl4pPr marL="1600200" indent="-228600" algn="l" defTabSz="449263" rtl="0" fontAlgn="base" hangingPunct="0">
              <a:lnSpc>
                <a:spcPct val="88000"/>
              </a:lnSpc>
              <a:spcBef>
                <a:spcPct val="0"/>
              </a:spcBef>
              <a:spcAft>
                <a:spcPct val="0"/>
              </a:spcAft>
              <a:buClr>
                <a:srgbClr val="000000"/>
              </a:buClr>
              <a:buSzPct val="100000"/>
              <a:buFont typeface="Times New Roman" panose="02020603050405020304" pitchFamily="18" charset="0"/>
              <a:defRPr sz="5700">
                <a:solidFill>
                  <a:srgbClr val="000000"/>
                </a:solidFill>
                <a:latin typeface="Roboto Condensed" panose="02000000000000000000" pitchFamily="2" charset="0"/>
                <a:ea typeface="Microsoft YaHei" panose="020B0503020204020204" pitchFamily="34" charset="-122"/>
              </a:defRPr>
            </a:lvl4pPr>
            <a:lvl5pPr marL="2057400" indent="-228600" algn="l" defTabSz="449263" rtl="0" fontAlgn="base" hangingPunct="0">
              <a:lnSpc>
                <a:spcPct val="88000"/>
              </a:lnSpc>
              <a:spcBef>
                <a:spcPct val="0"/>
              </a:spcBef>
              <a:spcAft>
                <a:spcPct val="0"/>
              </a:spcAft>
              <a:buClr>
                <a:srgbClr val="000000"/>
              </a:buClr>
              <a:buSzPct val="100000"/>
              <a:buFont typeface="Times New Roman" panose="02020603050405020304" pitchFamily="18" charset="0"/>
              <a:defRPr sz="5700">
                <a:solidFill>
                  <a:srgbClr val="000000"/>
                </a:solidFill>
                <a:latin typeface="Roboto Condensed" panose="02000000000000000000" pitchFamily="2" charset="0"/>
                <a:ea typeface="Microsoft YaHei" panose="020B0503020204020204" pitchFamily="34" charset="-122"/>
              </a:defRPr>
            </a:lvl5pPr>
            <a:lvl6pPr marL="2514600" indent="-228600" algn="l" defTabSz="449263" rtl="0" fontAlgn="base" hangingPunct="0">
              <a:lnSpc>
                <a:spcPct val="88000"/>
              </a:lnSpc>
              <a:spcBef>
                <a:spcPct val="0"/>
              </a:spcBef>
              <a:spcAft>
                <a:spcPct val="0"/>
              </a:spcAft>
              <a:buClr>
                <a:srgbClr val="000000"/>
              </a:buClr>
              <a:buSzPct val="100000"/>
              <a:buFont typeface="Times New Roman" panose="02020603050405020304" pitchFamily="18" charset="0"/>
              <a:defRPr sz="5700">
                <a:solidFill>
                  <a:srgbClr val="000000"/>
                </a:solidFill>
                <a:latin typeface="Roboto Condensed" panose="02000000000000000000" pitchFamily="2" charset="0"/>
                <a:ea typeface="Microsoft YaHei" panose="020B0503020204020204" pitchFamily="34" charset="-122"/>
              </a:defRPr>
            </a:lvl6pPr>
            <a:lvl7pPr marL="2971800" indent="-228600" algn="l" defTabSz="449263" rtl="0" fontAlgn="base" hangingPunct="0">
              <a:lnSpc>
                <a:spcPct val="88000"/>
              </a:lnSpc>
              <a:spcBef>
                <a:spcPct val="0"/>
              </a:spcBef>
              <a:spcAft>
                <a:spcPct val="0"/>
              </a:spcAft>
              <a:buClr>
                <a:srgbClr val="000000"/>
              </a:buClr>
              <a:buSzPct val="100000"/>
              <a:buFont typeface="Times New Roman" panose="02020603050405020304" pitchFamily="18" charset="0"/>
              <a:defRPr sz="5700">
                <a:solidFill>
                  <a:srgbClr val="000000"/>
                </a:solidFill>
                <a:latin typeface="Roboto Condensed" panose="02000000000000000000" pitchFamily="2" charset="0"/>
                <a:ea typeface="Microsoft YaHei" panose="020B0503020204020204" pitchFamily="34" charset="-122"/>
              </a:defRPr>
            </a:lvl7pPr>
            <a:lvl8pPr marL="3429000" indent="-228600" algn="l" defTabSz="449263" rtl="0" fontAlgn="base" hangingPunct="0">
              <a:lnSpc>
                <a:spcPct val="88000"/>
              </a:lnSpc>
              <a:spcBef>
                <a:spcPct val="0"/>
              </a:spcBef>
              <a:spcAft>
                <a:spcPct val="0"/>
              </a:spcAft>
              <a:buClr>
                <a:srgbClr val="000000"/>
              </a:buClr>
              <a:buSzPct val="100000"/>
              <a:buFont typeface="Times New Roman" panose="02020603050405020304" pitchFamily="18" charset="0"/>
              <a:defRPr sz="5700">
                <a:solidFill>
                  <a:srgbClr val="000000"/>
                </a:solidFill>
                <a:latin typeface="Roboto Condensed" panose="02000000000000000000" pitchFamily="2" charset="0"/>
                <a:ea typeface="Microsoft YaHei" panose="020B0503020204020204" pitchFamily="34" charset="-122"/>
              </a:defRPr>
            </a:lvl8pPr>
            <a:lvl9pPr marL="3886200" indent="-228600" algn="l" defTabSz="449263" rtl="0" fontAlgn="base" hangingPunct="0">
              <a:lnSpc>
                <a:spcPct val="88000"/>
              </a:lnSpc>
              <a:spcBef>
                <a:spcPct val="0"/>
              </a:spcBef>
              <a:spcAft>
                <a:spcPct val="0"/>
              </a:spcAft>
              <a:buClr>
                <a:srgbClr val="000000"/>
              </a:buClr>
              <a:buSzPct val="100000"/>
              <a:buFont typeface="Times New Roman" panose="02020603050405020304" pitchFamily="18" charset="0"/>
              <a:defRPr sz="5700">
                <a:solidFill>
                  <a:srgbClr val="000000"/>
                </a:solidFill>
                <a:latin typeface="Roboto Condensed" panose="02000000000000000000" pitchFamily="2" charset="0"/>
                <a:ea typeface="Microsoft YaHei" panose="020B0503020204020204" pitchFamily="34" charset="-122"/>
              </a:defRPr>
            </a:lvl9pPr>
          </a:lstStyle>
          <a:p>
            <a:pPr marL="0" lvl="1" indent="0" algn="r"/>
            <a:r>
              <a:rPr lang="en-US" sz="1100" i="1" dirty="0" err="1">
                <a:solidFill>
                  <a:srgbClr val="004586"/>
                </a:solidFill>
                <a:ea typeface="Roboto Condensed" panose="02000000000000000000" pitchFamily="2" charset="0"/>
              </a:rPr>
              <a:t>Sügavusandmed</a:t>
            </a:r>
            <a:r>
              <a:rPr lang="en-US" sz="1100" i="1" dirty="0">
                <a:solidFill>
                  <a:srgbClr val="004586"/>
                </a:solidFill>
                <a:ea typeface="Roboto Condensed" panose="02000000000000000000" pitchFamily="2" charset="0"/>
              </a:rPr>
              <a:t>: www.emodnet-bathymetry.eu </a:t>
            </a:r>
            <a:endParaRPr lang="et-EE" sz="1100" i="1" dirty="0">
              <a:solidFill>
                <a:srgbClr val="004586"/>
              </a:solidFill>
              <a:ea typeface="Roboto Condensed" panose="02000000000000000000" pitchFamily="2" charset="0"/>
            </a:endParaRPr>
          </a:p>
          <a:p>
            <a:pPr marL="0" lvl="1" indent="0"/>
            <a:endParaRPr lang="et-EE" sz="1100" i="1" dirty="0">
              <a:solidFill>
                <a:srgbClr val="004586"/>
              </a:solidFill>
              <a:ea typeface="Roboto Condensed" panose="02000000000000000000" pitchFamily="2" charset="0"/>
            </a:endParaRPr>
          </a:p>
        </p:txBody>
      </p:sp>
    </p:spTree>
    <p:extLst>
      <p:ext uri="{BB962C8B-B14F-4D97-AF65-F5344CB8AC3E}">
        <p14:creationId xmlns:p14="http://schemas.microsoft.com/office/powerpoint/2010/main" val="688377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descr="Pilt, millel on kujutatud tekst, kaart, Atlas&#10;&#10;Tehisintellekti genereeritud sisu võib olla ebatõene.">
            <a:extLst>
              <a:ext uri="{FF2B5EF4-FFF2-40B4-BE49-F238E27FC236}">
                <a16:creationId xmlns:a16="http://schemas.microsoft.com/office/drawing/2014/main" id="{0529E8EF-3714-B19F-B9B8-9C1F909E08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7930" y="68263"/>
            <a:ext cx="8116452" cy="6696075"/>
          </a:xfrm>
          <a:prstGeom prst="rect">
            <a:avLst/>
          </a:prstGeom>
          <a:noFill/>
        </p:spPr>
      </p:pic>
    </p:spTree>
    <p:extLst>
      <p:ext uri="{BB962C8B-B14F-4D97-AF65-F5344CB8AC3E}">
        <p14:creationId xmlns:p14="http://schemas.microsoft.com/office/powerpoint/2010/main" val="1919595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Rühm 50">
            <a:extLst>
              <a:ext uri="{FF2B5EF4-FFF2-40B4-BE49-F238E27FC236}">
                <a16:creationId xmlns:a16="http://schemas.microsoft.com/office/drawing/2014/main" id="{E259AE2D-9D46-41A2-88DE-8AE0C86FB222}"/>
              </a:ext>
            </a:extLst>
          </p:cNvPr>
          <p:cNvGrpSpPr/>
          <p:nvPr/>
        </p:nvGrpSpPr>
        <p:grpSpPr>
          <a:xfrm>
            <a:off x="-33743" y="204303"/>
            <a:ext cx="12183321" cy="3748991"/>
            <a:chOff x="-27459" y="153796"/>
            <a:chExt cx="9171459" cy="2822196"/>
          </a:xfrm>
        </p:grpSpPr>
        <p:pic>
          <p:nvPicPr>
            <p:cNvPr id="14" name="Pilt 13">
              <a:extLst>
                <a:ext uri="{FF2B5EF4-FFF2-40B4-BE49-F238E27FC236}">
                  <a16:creationId xmlns:a16="http://schemas.microsoft.com/office/drawing/2014/main" id="{346A50EC-1A4A-4259-AC82-798D96D34F6F}"/>
                </a:ext>
              </a:extLst>
            </p:cNvPr>
            <p:cNvPicPr>
              <a:picLocks noChangeAspect="1"/>
            </p:cNvPicPr>
            <p:nvPr/>
          </p:nvPicPr>
          <p:blipFill>
            <a:blip r:embed="rId3"/>
            <a:stretch>
              <a:fillRect/>
            </a:stretch>
          </p:blipFill>
          <p:spPr>
            <a:xfrm>
              <a:off x="0" y="153796"/>
              <a:ext cx="9144000" cy="2757052"/>
            </a:xfrm>
            <a:prstGeom prst="rect">
              <a:avLst/>
            </a:prstGeom>
          </p:spPr>
        </p:pic>
        <p:sp>
          <p:nvSpPr>
            <p:cNvPr id="18" name="Ristkülik 17">
              <a:extLst>
                <a:ext uri="{FF2B5EF4-FFF2-40B4-BE49-F238E27FC236}">
                  <a16:creationId xmlns:a16="http://schemas.microsoft.com/office/drawing/2014/main" id="{2C173A41-648C-4EBF-A243-6E7640167E05}"/>
                </a:ext>
              </a:extLst>
            </p:cNvPr>
            <p:cNvSpPr/>
            <p:nvPr/>
          </p:nvSpPr>
          <p:spPr>
            <a:xfrm>
              <a:off x="9028621" y="1994301"/>
              <a:ext cx="69850" cy="5256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sz="2391"/>
            </a:p>
          </p:txBody>
        </p:sp>
        <p:sp>
          <p:nvSpPr>
            <p:cNvPr id="20" name="Ristkülik 19">
              <a:extLst>
                <a:ext uri="{FF2B5EF4-FFF2-40B4-BE49-F238E27FC236}">
                  <a16:creationId xmlns:a16="http://schemas.microsoft.com/office/drawing/2014/main" id="{BAC57E03-AF10-4856-A98B-CA2CEE889097}"/>
                </a:ext>
              </a:extLst>
            </p:cNvPr>
            <p:cNvSpPr/>
            <p:nvPr/>
          </p:nvSpPr>
          <p:spPr>
            <a:xfrm>
              <a:off x="8454586" y="2604825"/>
              <a:ext cx="644400" cy="7234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sz="2391"/>
            </a:p>
          </p:txBody>
        </p:sp>
        <p:sp>
          <p:nvSpPr>
            <p:cNvPr id="21" name="TextBox 20">
              <a:extLst>
                <a:ext uri="{FF2B5EF4-FFF2-40B4-BE49-F238E27FC236}">
                  <a16:creationId xmlns:a16="http://schemas.microsoft.com/office/drawing/2014/main" id="{4BE5D2D3-304B-4542-BFEC-60866870446D}"/>
                </a:ext>
              </a:extLst>
            </p:cNvPr>
            <p:cNvSpPr txBox="1"/>
            <p:nvPr/>
          </p:nvSpPr>
          <p:spPr>
            <a:xfrm>
              <a:off x="8418374" y="2629743"/>
              <a:ext cx="723997" cy="346249"/>
            </a:xfrm>
            <a:prstGeom prst="rect">
              <a:avLst/>
            </a:prstGeom>
            <a:noFill/>
          </p:spPr>
          <p:txBody>
            <a:bodyPr wrap="none" rtlCol="0">
              <a:spAutoFit/>
            </a:bodyPr>
            <a:lstStyle/>
            <a:p>
              <a:r>
                <a:rPr lang="et-EE" sz="2391" dirty="0"/>
                <a:t>100 m</a:t>
              </a:r>
            </a:p>
          </p:txBody>
        </p:sp>
        <p:sp>
          <p:nvSpPr>
            <p:cNvPr id="22" name="TextBox 21">
              <a:extLst>
                <a:ext uri="{FF2B5EF4-FFF2-40B4-BE49-F238E27FC236}">
                  <a16:creationId xmlns:a16="http://schemas.microsoft.com/office/drawing/2014/main" id="{B803127E-7B6D-42DD-BD2D-149A53DC2A83}"/>
                </a:ext>
              </a:extLst>
            </p:cNvPr>
            <p:cNvSpPr txBox="1"/>
            <p:nvPr/>
          </p:nvSpPr>
          <p:spPr>
            <a:xfrm>
              <a:off x="8419721" y="2091926"/>
              <a:ext cx="607378" cy="346249"/>
            </a:xfrm>
            <a:prstGeom prst="rect">
              <a:avLst/>
            </a:prstGeom>
            <a:noFill/>
          </p:spPr>
          <p:txBody>
            <a:bodyPr wrap="none" rtlCol="0">
              <a:spAutoFit/>
            </a:bodyPr>
            <a:lstStyle/>
            <a:p>
              <a:r>
                <a:rPr lang="et-EE" sz="2391" dirty="0"/>
                <a:t>10 m</a:t>
              </a:r>
            </a:p>
          </p:txBody>
        </p:sp>
        <p:sp>
          <p:nvSpPr>
            <p:cNvPr id="26" name="TextBox 25">
              <a:extLst>
                <a:ext uri="{FF2B5EF4-FFF2-40B4-BE49-F238E27FC236}">
                  <a16:creationId xmlns:a16="http://schemas.microsoft.com/office/drawing/2014/main" id="{C80CAEB9-AFED-4C6C-9E46-64F6E538152D}"/>
                </a:ext>
              </a:extLst>
            </p:cNvPr>
            <p:cNvSpPr txBox="1"/>
            <p:nvPr/>
          </p:nvSpPr>
          <p:spPr>
            <a:xfrm>
              <a:off x="-27459" y="2613688"/>
              <a:ext cx="2051467" cy="284742"/>
            </a:xfrm>
            <a:prstGeom prst="rect">
              <a:avLst/>
            </a:prstGeom>
            <a:noFill/>
          </p:spPr>
          <p:txBody>
            <a:bodyPr wrap="square" rtlCol="0">
              <a:spAutoFit/>
            </a:bodyPr>
            <a:lstStyle/>
            <a:p>
              <a:r>
                <a:rPr lang="en-US" sz="1860" dirty="0"/>
                <a:t>Dowdeswell</a:t>
              </a:r>
              <a:r>
                <a:rPr lang="et-EE" sz="1860" dirty="0"/>
                <a:t> et al., </a:t>
              </a:r>
              <a:r>
                <a:rPr lang="en-US" sz="1860" dirty="0"/>
                <a:t>2016. </a:t>
              </a:r>
              <a:endParaRPr lang="et-EE" sz="1860" dirty="0"/>
            </a:p>
          </p:txBody>
        </p:sp>
      </p:grpSp>
      <p:sp>
        <p:nvSpPr>
          <p:cNvPr id="23" name="TextBox 22">
            <a:extLst>
              <a:ext uri="{FF2B5EF4-FFF2-40B4-BE49-F238E27FC236}">
                <a16:creationId xmlns:a16="http://schemas.microsoft.com/office/drawing/2014/main" id="{D5A55CA5-6122-4CF1-9FA1-40DC1638E169}"/>
              </a:ext>
            </a:extLst>
          </p:cNvPr>
          <p:cNvSpPr txBox="1"/>
          <p:nvPr/>
        </p:nvSpPr>
        <p:spPr>
          <a:xfrm>
            <a:off x="-47703" y="-67461"/>
            <a:ext cx="12197282" cy="1073228"/>
          </a:xfrm>
          <a:prstGeom prst="rect">
            <a:avLst/>
          </a:prstGeom>
          <a:solidFill>
            <a:schemeClr val="bg1"/>
          </a:solidFill>
        </p:spPr>
        <p:txBody>
          <a:bodyPr wrap="square" rtlCol="0">
            <a:spAutoFit/>
          </a:bodyPr>
          <a:lstStyle/>
          <a:p>
            <a:pPr algn="ctr"/>
            <a:r>
              <a:rPr lang="et-EE" sz="3188" dirty="0">
                <a:latin typeface="+mj-lt"/>
              </a:rPr>
              <a:t>Globaalselt</a:t>
            </a:r>
            <a:r>
              <a:rPr lang="en-US" sz="3188" dirty="0">
                <a:latin typeface="+mj-lt"/>
              </a:rPr>
              <a:t> on </a:t>
            </a:r>
            <a:r>
              <a:rPr lang="en-US" sz="3188" dirty="0" err="1">
                <a:latin typeface="+mj-lt"/>
              </a:rPr>
              <a:t>merepõhi</a:t>
            </a:r>
            <a:r>
              <a:rPr lang="en-US" sz="3188" dirty="0">
                <a:latin typeface="+mj-lt"/>
              </a:rPr>
              <a:t> </a:t>
            </a:r>
            <a:r>
              <a:rPr lang="en-US" sz="3188" dirty="0" err="1">
                <a:latin typeface="+mj-lt"/>
              </a:rPr>
              <a:t>setete</a:t>
            </a:r>
            <a:r>
              <a:rPr lang="en-US" sz="3188" dirty="0">
                <a:latin typeface="+mj-lt"/>
              </a:rPr>
              <a:t> </a:t>
            </a:r>
            <a:r>
              <a:rPr lang="et-EE" sz="3188" dirty="0">
                <a:latin typeface="+mj-lt"/>
              </a:rPr>
              <a:t>transpordi lõppjaam</a:t>
            </a:r>
          </a:p>
          <a:p>
            <a:pPr algn="ctr"/>
            <a:r>
              <a:rPr lang="en-US" sz="3188" dirty="0" err="1">
                <a:latin typeface="+mj-lt"/>
              </a:rPr>
              <a:t>Meresetete</a:t>
            </a:r>
            <a:r>
              <a:rPr lang="en-US" sz="3188" dirty="0">
                <a:latin typeface="+mj-lt"/>
              </a:rPr>
              <a:t> </a:t>
            </a:r>
            <a:r>
              <a:rPr lang="en-US" sz="3188" dirty="0" err="1">
                <a:latin typeface="+mj-lt"/>
              </a:rPr>
              <a:t>akustilised</a:t>
            </a:r>
            <a:r>
              <a:rPr lang="en-US" sz="3188" dirty="0">
                <a:latin typeface="+mj-lt"/>
              </a:rPr>
              <a:t> </a:t>
            </a:r>
            <a:r>
              <a:rPr lang="en-US" sz="3188" dirty="0" err="1">
                <a:latin typeface="+mj-lt"/>
              </a:rPr>
              <a:t>profiilid</a:t>
            </a:r>
            <a:endParaRPr lang="et-EE" sz="3188" dirty="0">
              <a:latin typeface="+mj-lt"/>
            </a:endParaRPr>
          </a:p>
        </p:txBody>
      </p:sp>
      <p:grpSp>
        <p:nvGrpSpPr>
          <p:cNvPr id="27" name="Rühm 26">
            <a:extLst>
              <a:ext uri="{FF2B5EF4-FFF2-40B4-BE49-F238E27FC236}">
                <a16:creationId xmlns:a16="http://schemas.microsoft.com/office/drawing/2014/main" id="{E6D34BB3-AF13-4784-A32A-A1A66EBE84FE}"/>
              </a:ext>
            </a:extLst>
          </p:cNvPr>
          <p:cNvGrpSpPr/>
          <p:nvPr/>
        </p:nvGrpSpPr>
        <p:grpSpPr>
          <a:xfrm>
            <a:off x="2612211" y="3861906"/>
            <a:ext cx="9562995" cy="2988522"/>
            <a:chOff x="1625051" y="883750"/>
            <a:chExt cx="7198909" cy="2249724"/>
          </a:xfrm>
        </p:grpSpPr>
        <p:grpSp>
          <p:nvGrpSpPr>
            <p:cNvPr id="28" name="Rühm 27">
              <a:extLst>
                <a:ext uri="{FF2B5EF4-FFF2-40B4-BE49-F238E27FC236}">
                  <a16:creationId xmlns:a16="http://schemas.microsoft.com/office/drawing/2014/main" id="{00273D75-CC8F-4CFC-8D77-67D9F3705AD0}"/>
                </a:ext>
              </a:extLst>
            </p:cNvPr>
            <p:cNvGrpSpPr/>
            <p:nvPr/>
          </p:nvGrpSpPr>
          <p:grpSpPr>
            <a:xfrm>
              <a:off x="1899457" y="883750"/>
              <a:ext cx="6924503" cy="2249724"/>
              <a:chOff x="2219497" y="384049"/>
              <a:chExt cx="6924503" cy="2249724"/>
            </a:xfrm>
          </p:grpSpPr>
          <p:graphicFrame>
            <p:nvGraphicFramePr>
              <p:cNvPr id="30" name="Chart 3">
                <a:extLst>
                  <a:ext uri="{FF2B5EF4-FFF2-40B4-BE49-F238E27FC236}">
                    <a16:creationId xmlns:a16="http://schemas.microsoft.com/office/drawing/2014/main" id="{E4DB8CCE-7107-40A0-BE50-39ABD8D5058C}"/>
                  </a:ext>
                </a:extLst>
              </p:cNvPr>
              <p:cNvGraphicFramePr>
                <a:graphicFrameLocks/>
              </p:cNvGraphicFramePr>
              <p:nvPr/>
            </p:nvGraphicFramePr>
            <p:xfrm>
              <a:off x="5710449" y="384050"/>
              <a:ext cx="1782106" cy="22497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Chart 3">
                <a:extLst>
                  <a:ext uri="{FF2B5EF4-FFF2-40B4-BE49-F238E27FC236}">
                    <a16:creationId xmlns:a16="http://schemas.microsoft.com/office/drawing/2014/main" id="{8F7F051E-35B1-4A8B-86B5-26A9AE4D6A85}"/>
                  </a:ext>
                </a:extLst>
              </p:cNvPr>
              <p:cNvGraphicFramePr>
                <a:graphicFrameLocks/>
              </p:cNvGraphicFramePr>
              <p:nvPr/>
            </p:nvGraphicFramePr>
            <p:xfrm>
              <a:off x="2219497" y="465294"/>
              <a:ext cx="1782106" cy="216847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Chart 3">
                <a:extLst>
                  <a:ext uri="{FF2B5EF4-FFF2-40B4-BE49-F238E27FC236}">
                    <a16:creationId xmlns:a16="http://schemas.microsoft.com/office/drawing/2014/main" id="{5086CEB3-50CC-4D3E-98F7-B8D156A8072A}"/>
                  </a:ext>
                </a:extLst>
              </p:cNvPr>
              <p:cNvGraphicFramePr>
                <a:graphicFrameLocks/>
              </p:cNvGraphicFramePr>
              <p:nvPr/>
            </p:nvGraphicFramePr>
            <p:xfrm>
              <a:off x="7337473" y="384051"/>
              <a:ext cx="1806527" cy="224972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3" name="Chart 3">
                <a:extLst>
                  <a:ext uri="{FF2B5EF4-FFF2-40B4-BE49-F238E27FC236}">
                    <a16:creationId xmlns:a16="http://schemas.microsoft.com/office/drawing/2014/main" id="{D340E5AF-E984-48E1-B450-C95D9224F0C4}"/>
                  </a:ext>
                </a:extLst>
              </p:cNvPr>
              <p:cNvGraphicFramePr>
                <a:graphicFrameLocks/>
              </p:cNvGraphicFramePr>
              <p:nvPr/>
            </p:nvGraphicFramePr>
            <p:xfrm>
              <a:off x="3768917" y="384049"/>
              <a:ext cx="1941531" cy="2249724"/>
            </p:xfrm>
            <a:graphic>
              <a:graphicData uri="http://schemas.openxmlformats.org/drawingml/2006/chart">
                <c:chart xmlns:c="http://schemas.openxmlformats.org/drawingml/2006/chart" xmlns:r="http://schemas.openxmlformats.org/officeDocument/2006/relationships" r:id="rId7"/>
              </a:graphicData>
            </a:graphic>
          </p:graphicFrame>
          <p:sp>
            <p:nvSpPr>
              <p:cNvPr id="34" name="Ristkülik 33">
                <a:extLst>
                  <a:ext uri="{FF2B5EF4-FFF2-40B4-BE49-F238E27FC236}">
                    <a16:creationId xmlns:a16="http://schemas.microsoft.com/office/drawing/2014/main" id="{829B0F01-2FBD-4326-8EE2-7F1D6DEB67B8}"/>
                  </a:ext>
                </a:extLst>
              </p:cNvPr>
              <p:cNvSpPr/>
              <p:nvPr/>
            </p:nvSpPr>
            <p:spPr>
              <a:xfrm>
                <a:off x="7337473" y="804672"/>
                <a:ext cx="155082" cy="18291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sz="2391"/>
              </a:p>
            </p:txBody>
          </p:sp>
          <p:sp>
            <p:nvSpPr>
              <p:cNvPr id="35" name="Ristkülik 34">
                <a:extLst>
                  <a:ext uri="{FF2B5EF4-FFF2-40B4-BE49-F238E27FC236}">
                    <a16:creationId xmlns:a16="http://schemas.microsoft.com/office/drawing/2014/main" id="{7DF75404-6247-4019-B221-017DB8BA00AF}"/>
                  </a:ext>
                </a:extLst>
              </p:cNvPr>
              <p:cNvSpPr/>
              <p:nvPr/>
            </p:nvSpPr>
            <p:spPr>
              <a:xfrm>
                <a:off x="5706425" y="804671"/>
                <a:ext cx="155082" cy="18291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sz="2391"/>
              </a:p>
            </p:txBody>
          </p:sp>
          <p:sp>
            <p:nvSpPr>
              <p:cNvPr id="36" name="Ristkülik 35">
                <a:extLst>
                  <a:ext uri="{FF2B5EF4-FFF2-40B4-BE49-F238E27FC236}">
                    <a16:creationId xmlns:a16="http://schemas.microsoft.com/office/drawing/2014/main" id="{362BDACF-EDEA-4D5E-B575-FCFB2ABB1D0F}"/>
                  </a:ext>
                </a:extLst>
              </p:cNvPr>
              <p:cNvSpPr/>
              <p:nvPr/>
            </p:nvSpPr>
            <p:spPr>
              <a:xfrm>
                <a:off x="3768916" y="802527"/>
                <a:ext cx="155082" cy="18291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sz="2391"/>
              </a:p>
            </p:txBody>
          </p:sp>
        </p:grpSp>
        <p:sp>
          <p:nvSpPr>
            <p:cNvPr id="29" name="TextBox 28">
              <a:extLst>
                <a:ext uri="{FF2B5EF4-FFF2-40B4-BE49-F238E27FC236}">
                  <a16:creationId xmlns:a16="http://schemas.microsoft.com/office/drawing/2014/main" id="{91FF7A05-8ED2-4EDA-9E55-7975C4D0F68C}"/>
                </a:ext>
              </a:extLst>
            </p:cNvPr>
            <p:cNvSpPr txBox="1"/>
            <p:nvPr/>
          </p:nvSpPr>
          <p:spPr>
            <a:xfrm>
              <a:off x="1625051" y="1315803"/>
              <a:ext cx="422231" cy="1762501"/>
            </a:xfrm>
            <a:prstGeom prst="rect">
              <a:avLst/>
            </a:prstGeom>
            <a:solidFill>
              <a:schemeClr val="bg1"/>
            </a:solidFill>
          </p:spPr>
          <p:txBody>
            <a:bodyPr wrap="none" rtlCol="0">
              <a:spAutoFit/>
            </a:bodyPr>
            <a:lstStyle/>
            <a:p>
              <a:r>
                <a:rPr lang="et-EE" sz="1462" dirty="0"/>
                <a:t>2021</a:t>
              </a:r>
            </a:p>
            <a:p>
              <a:endParaRPr lang="et-EE" sz="1462" dirty="0"/>
            </a:p>
            <a:p>
              <a:endParaRPr lang="et-EE" sz="1462" dirty="0"/>
            </a:p>
            <a:p>
              <a:endParaRPr lang="et-EE" sz="1462" dirty="0"/>
            </a:p>
            <a:p>
              <a:endParaRPr lang="et-EE" sz="1462" dirty="0"/>
            </a:p>
            <a:p>
              <a:r>
                <a:rPr lang="et-EE" sz="1462" dirty="0"/>
                <a:t>1975</a:t>
              </a:r>
            </a:p>
            <a:p>
              <a:endParaRPr lang="et-EE" sz="1462" dirty="0"/>
            </a:p>
            <a:p>
              <a:endParaRPr lang="et-EE" sz="1462" dirty="0"/>
            </a:p>
            <a:p>
              <a:endParaRPr lang="et-EE" sz="1462" dirty="0"/>
            </a:p>
            <a:p>
              <a:endParaRPr lang="et-EE" sz="1462" dirty="0"/>
            </a:p>
          </p:txBody>
        </p:sp>
      </p:grpSp>
      <p:cxnSp>
        <p:nvCxnSpPr>
          <p:cNvPr id="37" name="Sirgkonnektor 36">
            <a:extLst>
              <a:ext uri="{FF2B5EF4-FFF2-40B4-BE49-F238E27FC236}">
                <a16:creationId xmlns:a16="http://schemas.microsoft.com/office/drawing/2014/main" id="{8847F6F7-9C52-4DA9-ABDD-5A22DC7658CF}"/>
              </a:ext>
            </a:extLst>
          </p:cNvPr>
          <p:cNvCxnSpPr>
            <a:cxnSpLocks/>
          </p:cNvCxnSpPr>
          <p:nvPr/>
        </p:nvCxnSpPr>
        <p:spPr>
          <a:xfrm>
            <a:off x="4036360" y="4448555"/>
            <a:ext cx="0" cy="2519818"/>
          </a:xfrm>
          <a:prstGeom prst="line">
            <a:avLst/>
          </a:prstGeom>
          <a:ln w="15875">
            <a:solidFill>
              <a:srgbClr val="C00000"/>
            </a:solidFill>
            <a:prstDash val="dash"/>
          </a:ln>
        </p:spPr>
        <p:style>
          <a:lnRef idx="2">
            <a:schemeClr val="accent1"/>
          </a:lnRef>
          <a:fillRef idx="0">
            <a:schemeClr val="accent1"/>
          </a:fillRef>
          <a:effectRef idx="1">
            <a:schemeClr val="accent1"/>
          </a:effectRef>
          <a:fontRef idx="minor">
            <a:schemeClr val="tx1"/>
          </a:fontRef>
        </p:style>
      </p:cxnSp>
      <p:cxnSp>
        <p:nvCxnSpPr>
          <p:cNvPr id="38" name="Sirgkonnektor 37">
            <a:extLst>
              <a:ext uri="{FF2B5EF4-FFF2-40B4-BE49-F238E27FC236}">
                <a16:creationId xmlns:a16="http://schemas.microsoft.com/office/drawing/2014/main" id="{BEED4C29-D8D9-4016-B490-3A1DFE2C957C}"/>
              </a:ext>
            </a:extLst>
          </p:cNvPr>
          <p:cNvCxnSpPr>
            <a:cxnSpLocks/>
          </p:cNvCxnSpPr>
          <p:nvPr/>
        </p:nvCxnSpPr>
        <p:spPr>
          <a:xfrm>
            <a:off x="6109421" y="4372299"/>
            <a:ext cx="0" cy="2519818"/>
          </a:xfrm>
          <a:prstGeom prst="line">
            <a:avLst/>
          </a:prstGeom>
          <a:ln w="15875">
            <a:solidFill>
              <a:srgbClr val="C00000"/>
            </a:solidFill>
            <a:prstDash val="dash"/>
          </a:ln>
        </p:spPr>
        <p:style>
          <a:lnRef idx="2">
            <a:schemeClr val="accent1"/>
          </a:lnRef>
          <a:fillRef idx="0">
            <a:schemeClr val="accent1"/>
          </a:fillRef>
          <a:effectRef idx="1">
            <a:schemeClr val="accent1"/>
          </a:effectRef>
          <a:fontRef idx="minor">
            <a:schemeClr val="tx1"/>
          </a:fontRef>
        </p:style>
      </p:cxnSp>
      <p:cxnSp>
        <p:nvCxnSpPr>
          <p:cNvPr id="39" name="Sirgkonnektor 38">
            <a:extLst>
              <a:ext uri="{FF2B5EF4-FFF2-40B4-BE49-F238E27FC236}">
                <a16:creationId xmlns:a16="http://schemas.microsoft.com/office/drawing/2014/main" id="{B2F953DE-A0B0-487C-961A-112DDB56394D}"/>
              </a:ext>
            </a:extLst>
          </p:cNvPr>
          <p:cNvCxnSpPr>
            <a:cxnSpLocks/>
          </p:cNvCxnSpPr>
          <p:nvPr/>
        </p:nvCxnSpPr>
        <p:spPr>
          <a:xfrm>
            <a:off x="8048868" y="4368250"/>
            <a:ext cx="0" cy="2519818"/>
          </a:xfrm>
          <a:prstGeom prst="line">
            <a:avLst/>
          </a:prstGeom>
          <a:ln w="15875">
            <a:solidFill>
              <a:srgbClr val="C00000"/>
            </a:solidFill>
            <a:prstDash val="dash"/>
          </a:ln>
        </p:spPr>
        <p:style>
          <a:lnRef idx="2">
            <a:schemeClr val="accent1"/>
          </a:lnRef>
          <a:fillRef idx="0">
            <a:schemeClr val="accent1"/>
          </a:fillRef>
          <a:effectRef idx="1">
            <a:schemeClr val="accent1"/>
          </a:effectRef>
          <a:fontRef idx="minor">
            <a:schemeClr val="tx1"/>
          </a:fontRef>
        </p:style>
      </p:cxnSp>
      <p:cxnSp>
        <p:nvCxnSpPr>
          <p:cNvPr id="40" name="Sirgkonnektor 39">
            <a:extLst>
              <a:ext uri="{FF2B5EF4-FFF2-40B4-BE49-F238E27FC236}">
                <a16:creationId xmlns:a16="http://schemas.microsoft.com/office/drawing/2014/main" id="{39120418-55BF-48ED-A2DB-55216B62F223}"/>
              </a:ext>
            </a:extLst>
          </p:cNvPr>
          <p:cNvCxnSpPr>
            <a:cxnSpLocks/>
          </p:cNvCxnSpPr>
          <p:nvPr/>
        </p:nvCxnSpPr>
        <p:spPr>
          <a:xfrm>
            <a:off x="11032942" y="4376348"/>
            <a:ext cx="0" cy="2519818"/>
          </a:xfrm>
          <a:prstGeom prst="line">
            <a:avLst/>
          </a:prstGeom>
          <a:ln w="15875">
            <a:solidFill>
              <a:srgbClr val="C00000"/>
            </a:solidFill>
            <a:prstDash val="dash"/>
          </a:ln>
        </p:spPr>
        <p:style>
          <a:lnRef idx="2">
            <a:schemeClr val="accent1"/>
          </a:lnRef>
          <a:fillRef idx="0">
            <a:schemeClr val="accent1"/>
          </a:fillRef>
          <a:effectRef idx="1">
            <a:schemeClr val="accent1"/>
          </a:effectRef>
          <a:fontRef idx="minor">
            <a:schemeClr val="tx1"/>
          </a:fontRef>
        </p:style>
      </p:cxnSp>
      <p:grpSp>
        <p:nvGrpSpPr>
          <p:cNvPr id="50" name="Rühm 49">
            <a:extLst>
              <a:ext uri="{FF2B5EF4-FFF2-40B4-BE49-F238E27FC236}">
                <a16:creationId xmlns:a16="http://schemas.microsoft.com/office/drawing/2014/main" id="{E11FFFBF-B2E8-42C7-BB4D-F29F22197951}"/>
              </a:ext>
            </a:extLst>
          </p:cNvPr>
          <p:cNvGrpSpPr/>
          <p:nvPr/>
        </p:nvGrpSpPr>
        <p:grpSpPr>
          <a:xfrm>
            <a:off x="16215" y="3908780"/>
            <a:ext cx="1922306" cy="2482178"/>
            <a:chOff x="10148" y="3260934"/>
            <a:chExt cx="1447089" cy="1868554"/>
          </a:xfrm>
        </p:grpSpPr>
        <p:pic>
          <p:nvPicPr>
            <p:cNvPr id="41" name="Pilt 3">
              <a:extLst>
                <a:ext uri="{FF2B5EF4-FFF2-40B4-BE49-F238E27FC236}">
                  <a16:creationId xmlns:a16="http://schemas.microsoft.com/office/drawing/2014/main" id="{338FD5B6-B6D3-4D95-B37C-44EBA8846304}"/>
                </a:ext>
              </a:extLst>
            </p:cNvPr>
            <p:cNvPicPr>
              <a:picLocks noChangeAspect="1"/>
            </p:cNvPicPr>
            <p:nvPr/>
          </p:nvPicPr>
          <p:blipFill>
            <a:blip r:embed="rId8"/>
            <a:stretch>
              <a:fillRect/>
            </a:stretch>
          </p:blipFill>
          <p:spPr>
            <a:xfrm>
              <a:off x="10148" y="3260934"/>
              <a:ext cx="1447089" cy="1868554"/>
            </a:xfrm>
            <a:prstGeom prst="rect">
              <a:avLst/>
            </a:prstGeom>
          </p:spPr>
        </p:pic>
        <p:sp>
          <p:nvSpPr>
            <p:cNvPr id="43" name="Ovaal 42">
              <a:extLst>
                <a:ext uri="{FF2B5EF4-FFF2-40B4-BE49-F238E27FC236}">
                  <a16:creationId xmlns:a16="http://schemas.microsoft.com/office/drawing/2014/main" id="{DAE9C269-C475-49A8-B4D0-98F767EA31D5}"/>
                </a:ext>
              </a:extLst>
            </p:cNvPr>
            <p:cNvSpPr/>
            <p:nvPr/>
          </p:nvSpPr>
          <p:spPr>
            <a:xfrm>
              <a:off x="716394" y="4126632"/>
              <a:ext cx="47933" cy="45719"/>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sz="2391"/>
            </a:p>
          </p:txBody>
        </p:sp>
      </p:grpSp>
      <p:sp>
        <p:nvSpPr>
          <p:cNvPr id="44" name="TextBox 43">
            <a:extLst>
              <a:ext uri="{FF2B5EF4-FFF2-40B4-BE49-F238E27FC236}">
                <a16:creationId xmlns:a16="http://schemas.microsoft.com/office/drawing/2014/main" id="{39D31FB4-CD4A-413A-BC95-667FE0FE12FE}"/>
              </a:ext>
            </a:extLst>
          </p:cNvPr>
          <p:cNvSpPr txBox="1"/>
          <p:nvPr/>
        </p:nvSpPr>
        <p:spPr>
          <a:xfrm>
            <a:off x="2612174" y="6295013"/>
            <a:ext cx="628604" cy="316922"/>
          </a:xfrm>
          <a:prstGeom prst="rect">
            <a:avLst/>
          </a:prstGeom>
          <a:noFill/>
        </p:spPr>
        <p:txBody>
          <a:bodyPr wrap="square" rtlCol="0">
            <a:spAutoFit/>
          </a:bodyPr>
          <a:lstStyle/>
          <a:p>
            <a:r>
              <a:rPr lang="et-EE" sz="1462" dirty="0"/>
              <a:t>1921</a:t>
            </a:r>
          </a:p>
        </p:txBody>
      </p:sp>
      <p:sp>
        <p:nvSpPr>
          <p:cNvPr id="42" name="Rectangle 5">
            <a:extLst>
              <a:ext uri="{FF2B5EF4-FFF2-40B4-BE49-F238E27FC236}">
                <a16:creationId xmlns:a16="http://schemas.microsoft.com/office/drawing/2014/main" id="{5C6D487C-EB7A-44A1-BDC2-DF41F28930CC}"/>
              </a:ext>
            </a:extLst>
          </p:cNvPr>
          <p:cNvSpPr/>
          <p:nvPr/>
        </p:nvSpPr>
        <p:spPr>
          <a:xfrm>
            <a:off x="-58780" y="6040542"/>
            <a:ext cx="1265668" cy="378250"/>
          </a:xfrm>
          <a:prstGeom prst="rect">
            <a:avLst/>
          </a:prstGeom>
        </p:spPr>
        <p:txBody>
          <a:bodyPr wrap="square">
            <a:spAutoFit/>
          </a:bodyPr>
          <a:lstStyle/>
          <a:p>
            <a:r>
              <a:rPr lang="et-EE" sz="1860" dirty="0">
                <a:solidFill>
                  <a:schemeClr val="tx2"/>
                </a:solidFill>
              </a:rPr>
              <a:t>HELCOM</a:t>
            </a:r>
          </a:p>
        </p:txBody>
      </p:sp>
      <p:sp>
        <p:nvSpPr>
          <p:cNvPr id="52" name="TextBox 51">
            <a:extLst>
              <a:ext uri="{FF2B5EF4-FFF2-40B4-BE49-F238E27FC236}">
                <a16:creationId xmlns:a16="http://schemas.microsoft.com/office/drawing/2014/main" id="{10013EE3-538C-4DCB-9BC7-F8A4E456FD2A}"/>
              </a:ext>
            </a:extLst>
          </p:cNvPr>
          <p:cNvSpPr txBox="1"/>
          <p:nvPr/>
        </p:nvSpPr>
        <p:spPr>
          <a:xfrm>
            <a:off x="27484" y="6418876"/>
            <a:ext cx="1939378" cy="378250"/>
          </a:xfrm>
          <a:prstGeom prst="rect">
            <a:avLst/>
          </a:prstGeom>
          <a:solidFill>
            <a:schemeClr val="bg1"/>
          </a:solidFill>
        </p:spPr>
        <p:txBody>
          <a:bodyPr wrap="square" rtlCol="0">
            <a:spAutoFit/>
          </a:bodyPr>
          <a:lstStyle/>
          <a:p>
            <a:r>
              <a:rPr lang="et-EE" sz="1860" dirty="0"/>
              <a:t>Liira et al., 2022</a:t>
            </a:r>
          </a:p>
        </p:txBody>
      </p:sp>
    </p:spTree>
    <p:extLst>
      <p:ext uri="{BB962C8B-B14F-4D97-AF65-F5344CB8AC3E}">
        <p14:creationId xmlns:p14="http://schemas.microsoft.com/office/powerpoint/2010/main" val="718453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a:extLst>
              <a:ext uri="{FF2B5EF4-FFF2-40B4-BE49-F238E27FC236}">
                <a16:creationId xmlns:a16="http://schemas.microsoft.com/office/drawing/2014/main" id="{DD8EA975-EAC2-B5FB-1661-E02CD36C3CCC}"/>
              </a:ext>
            </a:extLst>
          </p:cNvPr>
          <p:cNvPicPr>
            <a:picLocks noChangeAspect="1"/>
          </p:cNvPicPr>
          <p:nvPr/>
        </p:nvPicPr>
        <p:blipFill rotWithShape="1">
          <a:blip r:embed="rId3">
            <a:extLst>
              <a:ext uri="{28A0092B-C50C-407E-A947-70E740481C1C}">
                <a14:useLocalDpi xmlns:a14="http://schemas.microsoft.com/office/drawing/2010/main" val="0"/>
              </a:ext>
            </a:extLst>
          </a:blip>
          <a:srcRect l="5913" t="4126" r="5579" b="4519"/>
          <a:stretch/>
        </p:blipFill>
        <p:spPr bwMode="auto">
          <a:xfrm>
            <a:off x="1392115" y="68263"/>
            <a:ext cx="9368083" cy="6696075"/>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47CE3C2C-52EC-8796-4E85-D43ECF22E85E}"/>
              </a:ext>
            </a:extLst>
          </p:cNvPr>
          <p:cNvSpPr txBox="1"/>
          <p:nvPr/>
        </p:nvSpPr>
        <p:spPr>
          <a:xfrm>
            <a:off x="9185285" y="6462122"/>
            <a:ext cx="1643399" cy="338554"/>
          </a:xfrm>
          <a:prstGeom prst="rect">
            <a:avLst/>
          </a:prstGeom>
          <a:noFill/>
        </p:spPr>
        <p:txBody>
          <a:bodyPr wrap="none" rtlCol="0">
            <a:spAutoFit/>
          </a:bodyPr>
          <a:lstStyle/>
          <a:p>
            <a:pPr algn="l"/>
            <a:r>
              <a:rPr lang="et-EE" sz="1600" dirty="0">
                <a:solidFill>
                  <a:srgbClr val="010101"/>
                </a:solidFill>
              </a:rPr>
              <a:t>Joonis: S. Suuroja</a:t>
            </a:r>
          </a:p>
        </p:txBody>
      </p:sp>
    </p:spTree>
    <p:extLst>
      <p:ext uri="{BB962C8B-B14F-4D97-AF65-F5344CB8AC3E}">
        <p14:creationId xmlns:p14="http://schemas.microsoft.com/office/powerpoint/2010/main" val="31717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87" dirty="0" err="1"/>
              <a:t>Läänemeri</a:t>
            </a:r>
            <a:endParaRPr lang="en-US" sz="3587" dirty="0"/>
          </a:p>
        </p:txBody>
      </p:sp>
      <p:sp>
        <p:nvSpPr>
          <p:cNvPr id="3" name="Text Placeholder 2"/>
          <p:cNvSpPr>
            <a:spLocks noGrp="1"/>
          </p:cNvSpPr>
          <p:nvPr>
            <p:ph type="body" sz="quarter" idx="10"/>
          </p:nvPr>
        </p:nvSpPr>
        <p:spPr>
          <a:xfrm>
            <a:off x="610076" y="1214684"/>
            <a:ext cx="5693833" cy="4934656"/>
          </a:xfrm>
        </p:spPr>
        <p:txBody>
          <a:bodyPr/>
          <a:lstStyle/>
          <a:p>
            <a:pPr marL="455508" indent="-455508">
              <a:buFontTx/>
              <a:buChar char="•"/>
            </a:pPr>
            <a:r>
              <a:rPr lang="en-US" sz="2391" dirty="0" err="1"/>
              <a:t>Poolsuletud</a:t>
            </a:r>
            <a:r>
              <a:rPr lang="en-US" sz="2391" dirty="0"/>
              <a:t> halva </a:t>
            </a:r>
            <a:r>
              <a:rPr lang="en-US" sz="2391" dirty="0" err="1"/>
              <a:t>veevahetusega</a:t>
            </a:r>
            <a:r>
              <a:rPr lang="en-US" sz="2391" dirty="0"/>
              <a:t> </a:t>
            </a:r>
            <a:r>
              <a:rPr lang="en-US" sz="2391" dirty="0" err="1"/>
              <a:t>riimveeline</a:t>
            </a:r>
            <a:r>
              <a:rPr lang="en-US" sz="2391" dirty="0"/>
              <a:t> </a:t>
            </a:r>
            <a:r>
              <a:rPr lang="en-US" sz="2391" dirty="0" err="1"/>
              <a:t>veekogu</a:t>
            </a:r>
            <a:r>
              <a:rPr lang="en-US" sz="2391" dirty="0"/>
              <a:t> .</a:t>
            </a:r>
          </a:p>
          <a:p>
            <a:pPr marL="455508" indent="-455508">
              <a:buFontTx/>
              <a:buChar char="•"/>
            </a:pPr>
            <a:r>
              <a:rPr lang="et-EE" sz="2391" dirty="0"/>
              <a:t>Geoloogiliselt noor, madal, varieeruva merepõhja morfoloogiaga. </a:t>
            </a:r>
          </a:p>
          <a:p>
            <a:pPr marL="455508" indent="-455508">
              <a:buFontTx/>
              <a:buChar char="•"/>
            </a:pPr>
            <a:r>
              <a:rPr lang="et-EE" sz="2391" dirty="0"/>
              <a:t>Väikese bioloogilise mitmekesisusega.</a:t>
            </a:r>
          </a:p>
          <a:p>
            <a:pPr marL="455508" indent="-455508">
              <a:buFontTx/>
              <a:buChar char="•"/>
            </a:pPr>
            <a:r>
              <a:rPr lang="et-EE" sz="2391" dirty="0"/>
              <a:t>Valgala umbes 1,7 miljonit km</a:t>
            </a:r>
            <a:r>
              <a:rPr lang="et-EE" sz="2391" baseline="30000" dirty="0"/>
              <a:t>2</a:t>
            </a:r>
            <a:r>
              <a:rPr lang="et-EE" sz="2391" dirty="0"/>
              <a:t>.</a:t>
            </a:r>
          </a:p>
          <a:p>
            <a:pPr marL="455508" indent="-455508">
              <a:buFontTx/>
              <a:buChar char="•"/>
            </a:pPr>
            <a:endParaRPr lang="et-EE" dirty="0"/>
          </a:p>
          <a:p>
            <a:pPr marL="455508" indent="-455508">
              <a:buFontTx/>
              <a:buChar char="•"/>
            </a:pPr>
            <a:endParaRPr lang="en-US" dirty="0"/>
          </a:p>
        </p:txBody>
      </p:sp>
      <p:sp>
        <p:nvSpPr>
          <p:cNvPr id="4" name="Slide Number Placeholder 3"/>
          <p:cNvSpPr>
            <a:spLocks noGrp="1"/>
          </p:cNvSpPr>
          <p:nvPr>
            <p:ph type="sldNum" sz="quarter" idx="4"/>
          </p:nvPr>
        </p:nvSpPr>
        <p:spPr/>
        <p:txBody>
          <a:bodyPr/>
          <a:lstStyle/>
          <a:p>
            <a:pPr>
              <a:defRPr/>
            </a:pPr>
            <a:fld id="{DADBB38E-37F0-4099-9E14-30415241E9AC}" type="slidenum">
              <a:rPr lang="en-US" smtClean="0"/>
              <a:pPr>
                <a:defRPr/>
              </a:pPr>
              <a:t>8</a:t>
            </a:fld>
            <a:endParaRPr lang="en-US" dirty="0"/>
          </a:p>
        </p:txBody>
      </p:sp>
      <p:pic>
        <p:nvPicPr>
          <p:cNvPr id="5" name="Pilt 3">
            <a:extLst>
              <a:ext uri="{FF2B5EF4-FFF2-40B4-BE49-F238E27FC236}">
                <a16:creationId xmlns:a16="http://schemas.microsoft.com/office/drawing/2014/main" id="{D1903F2B-74D0-403F-8BCA-93BF26A1C150}"/>
              </a:ext>
            </a:extLst>
          </p:cNvPr>
          <p:cNvPicPr>
            <a:picLocks noChangeAspect="1"/>
          </p:cNvPicPr>
          <p:nvPr/>
        </p:nvPicPr>
        <p:blipFill>
          <a:blip r:embed="rId3"/>
          <a:stretch>
            <a:fillRect/>
          </a:stretch>
        </p:blipFill>
        <p:spPr>
          <a:xfrm>
            <a:off x="6858117" y="0"/>
            <a:ext cx="5291462" cy="6832600"/>
          </a:xfrm>
          <a:prstGeom prst="rect">
            <a:avLst/>
          </a:prstGeom>
        </p:spPr>
      </p:pic>
      <p:sp>
        <p:nvSpPr>
          <p:cNvPr id="6" name="Rectangle 5"/>
          <p:cNvSpPr/>
          <p:nvPr/>
        </p:nvSpPr>
        <p:spPr>
          <a:xfrm>
            <a:off x="6911252" y="6525963"/>
            <a:ext cx="808436" cy="305870"/>
          </a:xfrm>
          <a:prstGeom prst="rect">
            <a:avLst/>
          </a:prstGeom>
        </p:spPr>
        <p:txBody>
          <a:bodyPr wrap="none">
            <a:spAutoFit/>
          </a:bodyPr>
          <a:lstStyle/>
          <a:p>
            <a:r>
              <a:rPr lang="et-EE" sz="1395" dirty="0">
                <a:solidFill>
                  <a:schemeClr val="tx2"/>
                </a:solidFill>
              </a:rPr>
              <a:t>HELCOM</a:t>
            </a:r>
          </a:p>
        </p:txBody>
      </p:sp>
      <p:sp>
        <p:nvSpPr>
          <p:cNvPr id="7" name="TextBox 6">
            <a:extLst>
              <a:ext uri="{FF2B5EF4-FFF2-40B4-BE49-F238E27FC236}">
                <a16:creationId xmlns:a16="http://schemas.microsoft.com/office/drawing/2014/main" id="{3829B8C8-6811-4D83-D90F-90833C61631D}"/>
              </a:ext>
            </a:extLst>
          </p:cNvPr>
          <p:cNvSpPr txBox="1"/>
          <p:nvPr/>
        </p:nvSpPr>
        <p:spPr>
          <a:xfrm>
            <a:off x="2734" y="6470290"/>
            <a:ext cx="1890261" cy="369332"/>
          </a:xfrm>
          <a:prstGeom prst="rect">
            <a:avLst/>
          </a:prstGeom>
          <a:noFill/>
        </p:spPr>
        <p:txBody>
          <a:bodyPr wrap="none" rtlCol="0">
            <a:spAutoFit/>
          </a:bodyPr>
          <a:lstStyle/>
          <a:p>
            <a:r>
              <a:rPr lang="et-EE" sz="1800" i="1" dirty="0"/>
              <a:t>M. Ausmeel slaidid</a:t>
            </a:r>
          </a:p>
        </p:txBody>
      </p:sp>
    </p:spTree>
    <p:extLst>
      <p:ext uri="{BB962C8B-B14F-4D97-AF65-F5344CB8AC3E}">
        <p14:creationId xmlns:p14="http://schemas.microsoft.com/office/powerpoint/2010/main" val="2485776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u kohatäide 2">
            <a:extLst>
              <a:ext uri="{FF2B5EF4-FFF2-40B4-BE49-F238E27FC236}">
                <a16:creationId xmlns:a16="http://schemas.microsoft.com/office/drawing/2014/main" id="{FB22B177-2487-44F5-8DE2-64D043C1AFFD}"/>
              </a:ext>
            </a:extLst>
          </p:cNvPr>
          <p:cNvSpPr>
            <a:spLocks noGrp="1"/>
          </p:cNvSpPr>
          <p:nvPr>
            <p:ph idx="1"/>
          </p:nvPr>
        </p:nvSpPr>
        <p:spPr>
          <a:xfrm>
            <a:off x="837829" y="1818863"/>
            <a:ext cx="5904329" cy="4335222"/>
          </a:xfrm>
        </p:spPr>
        <p:txBody>
          <a:bodyPr>
            <a:normAutofit fontScale="77500" lnSpcReduction="20000"/>
          </a:bodyPr>
          <a:lstStyle/>
          <a:p>
            <a:r>
              <a:rPr lang="et-EE" dirty="0"/>
              <a:t>85 miljonit inimest </a:t>
            </a:r>
          </a:p>
          <a:p>
            <a:r>
              <a:rPr lang="et-EE" dirty="0"/>
              <a:t>Suured gradiendid: bioloogiline mitmekesisus, </a:t>
            </a:r>
            <a:r>
              <a:rPr lang="et-EE" dirty="0" err="1"/>
              <a:t>liigiline</a:t>
            </a:r>
            <a:r>
              <a:rPr lang="et-EE" dirty="0"/>
              <a:t> koostis, vee temperatuur ja soolsus</a:t>
            </a:r>
          </a:p>
          <a:p>
            <a:r>
              <a:rPr lang="et-EE" dirty="0"/>
              <a:t>Tundlik keskkonnamõjude suhtes </a:t>
            </a:r>
          </a:p>
          <a:p>
            <a:r>
              <a:rPr lang="et-EE" dirty="0"/>
              <a:t>Suurim keskkonnaprobleem</a:t>
            </a:r>
          </a:p>
          <a:p>
            <a:pPr marL="0" indent="0">
              <a:buNone/>
            </a:pPr>
            <a:r>
              <a:rPr lang="et-EE" dirty="0"/>
              <a:t>-&gt; </a:t>
            </a:r>
            <a:r>
              <a:rPr lang="et-EE" dirty="0" err="1"/>
              <a:t>eutrofeerumine</a:t>
            </a:r>
            <a:endParaRPr lang="et-EE" dirty="0"/>
          </a:p>
          <a:p>
            <a:endParaRPr lang="et-EE" dirty="0"/>
          </a:p>
        </p:txBody>
      </p:sp>
      <p:pic>
        <p:nvPicPr>
          <p:cNvPr id="4" name="Pilt 3">
            <a:extLst>
              <a:ext uri="{FF2B5EF4-FFF2-40B4-BE49-F238E27FC236}">
                <a16:creationId xmlns:a16="http://schemas.microsoft.com/office/drawing/2014/main" id="{AB12A248-532E-4B31-957E-9112AD3BC8CC}"/>
              </a:ext>
            </a:extLst>
          </p:cNvPr>
          <p:cNvPicPr>
            <a:picLocks noChangeAspect="1"/>
          </p:cNvPicPr>
          <p:nvPr/>
        </p:nvPicPr>
        <p:blipFill>
          <a:blip r:embed="rId2"/>
          <a:stretch>
            <a:fillRect/>
          </a:stretch>
        </p:blipFill>
        <p:spPr>
          <a:xfrm>
            <a:off x="6742158" y="-9020"/>
            <a:ext cx="5395933" cy="6832600"/>
          </a:xfrm>
          <a:prstGeom prst="rect">
            <a:avLst/>
          </a:prstGeom>
        </p:spPr>
      </p:pic>
      <p:sp>
        <p:nvSpPr>
          <p:cNvPr id="5" name="TextBox 4">
            <a:extLst>
              <a:ext uri="{FF2B5EF4-FFF2-40B4-BE49-F238E27FC236}">
                <a16:creationId xmlns:a16="http://schemas.microsoft.com/office/drawing/2014/main" id="{B2CEFF5C-E309-4AA0-89FE-55C1E8115BCC}"/>
              </a:ext>
            </a:extLst>
          </p:cNvPr>
          <p:cNvSpPr txBox="1"/>
          <p:nvPr/>
        </p:nvSpPr>
        <p:spPr>
          <a:xfrm>
            <a:off x="10230529" y="6455616"/>
            <a:ext cx="1966307" cy="458549"/>
          </a:xfrm>
          <a:prstGeom prst="rect">
            <a:avLst/>
          </a:prstGeom>
          <a:noFill/>
        </p:spPr>
        <p:txBody>
          <a:bodyPr wrap="none" rtlCol="0">
            <a:spAutoFit/>
          </a:bodyPr>
          <a:lstStyle/>
          <a:p>
            <a:r>
              <a:rPr lang="et-EE" sz="2391" i="1" dirty="0"/>
              <a:t>HELCOM: 2006</a:t>
            </a:r>
          </a:p>
        </p:txBody>
      </p:sp>
      <p:sp>
        <p:nvSpPr>
          <p:cNvPr id="6" name="Pealkiri 1">
            <a:extLst>
              <a:ext uri="{FF2B5EF4-FFF2-40B4-BE49-F238E27FC236}">
                <a16:creationId xmlns:a16="http://schemas.microsoft.com/office/drawing/2014/main" id="{983A5695-EAC3-4443-9F5D-AE5DE1CE74E3}"/>
              </a:ext>
            </a:extLst>
          </p:cNvPr>
          <p:cNvSpPr>
            <a:spLocks noGrp="1"/>
          </p:cNvSpPr>
          <p:nvPr>
            <p:ph type="title"/>
          </p:nvPr>
        </p:nvSpPr>
        <p:spPr>
          <a:xfrm>
            <a:off x="2734" y="0"/>
            <a:ext cx="10476653" cy="1320654"/>
          </a:xfrm>
        </p:spPr>
        <p:txBody>
          <a:bodyPr/>
          <a:lstStyle/>
          <a:p>
            <a:r>
              <a:rPr lang="et-EE" dirty="0"/>
              <a:t> </a:t>
            </a:r>
            <a:r>
              <a:rPr lang="et-EE" b="1" dirty="0">
                <a:solidFill>
                  <a:schemeClr val="accent5">
                    <a:lumMod val="75000"/>
                  </a:schemeClr>
                </a:solidFill>
              </a:rPr>
              <a:t>Läänemeri</a:t>
            </a:r>
            <a:endParaRPr lang="et-EE" dirty="0"/>
          </a:p>
        </p:txBody>
      </p:sp>
      <p:sp>
        <p:nvSpPr>
          <p:cNvPr id="8" name="TextBox 7">
            <a:extLst>
              <a:ext uri="{FF2B5EF4-FFF2-40B4-BE49-F238E27FC236}">
                <a16:creationId xmlns:a16="http://schemas.microsoft.com/office/drawing/2014/main" id="{709C6DAA-BF92-1660-6D03-FE6040F18EA4}"/>
              </a:ext>
            </a:extLst>
          </p:cNvPr>
          <p:cNvSpPr txBox="1"/>
          <p:nvPr/>
        </p:nvSpPr>
        <p:spPr>
          <a:xfrm>
            <a:off x="2734" y="6470290"/>
            <a:ext cx="1890261" cy="369332"/>
          </a:xfrm>
          <a:prstGeom prst="rect">
            <a:avLst/>
          </a:prstGeom>
          <a:noFill/>
        </p:spPr>
        <p:txBody>
          <a:bodyPr wrap="none" rtlCol="0">
            <a:spAutoFit/>
          </a:bodyPr>
          <a:lstStyle/>
          <a:p>
            <a:r>
              <a:rPr lang="et-EE" sz="1800" i="1" dirty="0"/>
              <a:t>M. Ausmeel slaidid</a:t>
            </a:r>
          </a:p>
        </p:txBody>
      </p:sp>
    </p:spTree>
    <p:extLst>
      <p:ext uri="{BB962C8B-B14F-4D97-AF65-F5344CB8AC3E}">
        <p14:creationId xmlns:p14="http://schemas.microsoft.com/office/powerpoint/2010/main" val="2092002638"/>
      </p:ext>
    </p:extLst>
  </p:cSld>
  <p:clrMapOvr>
    <a:masterClrMapping/>
  </p:clrMapOvr>
</p:sld>
</file>

<file path=ppt/theme/theme1.xml><?xml version="1.0" encoding="utf-8"?>
<a:theme xmlns:a="http://schemas.openxmlformats.org/drawingml/2006/main" name="val.vis.id_esitlus_2018">
  <a:themeElements>
    <a:clrScheme name="val.vis.id 2.0">
      <a:dk1>
        <a:srgbClr val="000000"/>
      </a:dk1>
      <a:lt1>
        <a:srgbClr val="FFFFFF"/>
      </a:lt1>
      <a:dk2>
        <a:srgbClr val="003087"/>
      </a:dk2>
      <a:lt2>
        <a:srgbClr val="FFFFFF"/>
      </a:lt2>
      <a:accent1>
        <a:srgbClr val="006EB5"/>
      </a:accent1>
      <a:accent2>
        <a:srgbClr val="F0A321"/>
      </a:accent2>
      <a:accent3>
        <a:srgbClr val="003087"/>
      </a:accent3>
      <a:accent4>
        <a:srgbClr val="90C8E8"/>
      </a:accent4>
      <a:accent5>
        <a:srgbClr val="E76000"/>
      </a:accent5>
      <a:accent6>
        <a:srgbClr val="B9D9EB"/>
      </a:accent6>
      <a:hlink>
        <a:srgbClr val="97999B"/>
      </a:hlink>
      <a:folHlink>
        <a:srgbClr val="F0A321"/>
      </a:folHlink>
    </a:clrScheme>
    <a:fontScheme name="Valitsusasutused">
      <a:majorFont>
        <a:latin typeface="Roboto Condensed Light"/>
        <a:ea typeface=""/>
        <a:cs typeface=""/>
      </a:majorFont>
      <a:minorFont>
        <a:latin typeface="Roboto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600" dirty="0" smtClean="0">
            <a:solidFill>
              <a:schemeClr val="bg1">
                <a:lumMod val="75000"/>
              </a:schemeClr>
            </a:solidFill>
          </a:defRPr>
        </a:defPPr>
      </a:lstStyle>
    </a:txDef>
  </a:objectDefaults>
  <a:extraClrSchemeLst/>
  <a:extLst>
    <a:ext uri="{05A4C25C-085E-4340-85A3-A5531E510DB2}">
      <thm15:themeFamily xmlns:thm15="http://schemas.microsoft.com/office/thememl/2012/main" name="esitlusslaidid_2.0" id="{F79D94D4-7318-46D5-B69E-3797256D7263}" vid="{80B8DB8B-CB66-4BAA-824C-FBE97BF2F5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B3D715ACF40746A62183B7085DB769" ma:contentTypeVersion="14" ma:contentTypeDescription="Create a new document." ma:contentTypeScope="" ma:versionID="9ec4e34d5920877d1857284dbfd16232">
  <xsd:schema xmlns:xsd="http://www.w3.org/2001/XMLSchema" xmlns:xs="http://www.w3.org/2001/XMLSchema" xmlns:p="http://schemas.microsoft.com/office/2006/metadata/properties" xmlns:ns2="fea47c72-9250-48b8-9794-3b39487ce367" xmlns:ns3="9c698a6c-6abd-4949-b1e5-8d410ada0af6" xmlns:ns4="31e09457-c9db-4f10-be3d-ec75c880b275" targetNamespace="http://schemas.microsoft.com/office/2006/metadata/properties" ma:root="true" ma:fieldsID="ef61f19f3d45a5064f2946bc82928095" ns2:_="" ns3:_="" ns4:_="">
    <xsd:import namespace="fea47c72-9250-48b8-9794-3b39487ce367"/>
    <xsd:import namespace="9c698a6c-6abd-4949-b1e5-8d410ada0af6"/>
    <xsd:import namespace="31e09457-c9db-4f10-be3d-ec75c880b27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GenerationTime" minOccurs="0"/>
                <xsd:element ref="ns2:MediaServiceEventHashCode"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a47c72-9250-48b8-9794-3b39487ce3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1d55beb-d5f5-420d-9f19-47c8caf68dfa"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698a6c-6abd-4949-b1e5-8d410ada0af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e09457-c9db-4f10-be3d-ec75c880b275"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6aeed0a-6c08-4bfa-b810-f5aae3069507}" ma:internalName="TaxCatchAll" ma:showField="CatchAllData" ma:web="31e09457-c9db-4f10-be3d-ec75c880b2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ea47c72-9250-48b8-9794-3b39487ce367">
      <Terms xmlns="http://schemas.microsoft.com/office/infopath/2007/PartnerControls"/>
    </lcf76f155ced4ddcb4097134ff3c332f>
    <TaxCatchAll xmlns="31e09457-c9db-4f10-be3d-ec75c880b275" xsi:nil="true"/>
    <SharedWithUsers xmlns="9c698a6c-6abd-4949-b1e5-8d410ada0af6">
      <UserInfo>
        <DisplayName>Martin Liira</DisplayName>
        <AccountId>3404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0F4EE2-024D-4F12-B90D-3C7EA48149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a47c72-9250-48b8-9794-3b39487ce367"/>
    <ds:schemaRef ds:uri="9c698a6c-6abd-4949-b1e5-8d410ada0af6"/>
    <ds:schemaRef ds:uri="31e09457-c9db-4f10-be3d-ec75c880b2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D96A57-D4B0-495F-A215-DC436A13AB5D}">
  <ds:schemaRefs>
    <ds:schemaRef ds:uri="http://purl.org/dc/dcmitype/"/>
    <ds:schemaRef ds:uri="http://schemas.microsoft.com/office/infopath/2007/PartnerControls"/>
    <ds:schemaRef ds:uri="fea47c72-9250-48b8-9794-3b39487ce367"/>
    <ds:schemaRef ds:uri="http://purl.org/dc/elements/1.1/"/>
    <ds:schemaRef ds:uri="http://schemas.microsoft.com/office/2006/metadata/properties"/>
    <ds:schemaRef ds:uri="9c698a6c-6abd-4949-b1e5-8d410ada0af6"/>
    <ds:schemaRef ds:uri="http://schemas.microsoft.com/office/2006/documentManagement/types"/>
    <ds:schemaRef ds:uri="http://purl.org/dc/terms/"/>
    <ds:schemaRef ds:uri="http://schemas.openxmlformats.org/package/2006/metadata/core-properties"/>
    <ds:schemaRef ds:uri="31e09457-c9db-4f10-be3d-ec75c880b275"/>
    <ds:schemaRef ds:uri="http://www.w3.org/XML/1998/namespace"/>
  </ds:schemaRefs>
</ds:datastoreItem>
</file>

<file path=customXml/itemProps3.xml><?xml version="1.0" encoding="utf-8"?>
<ds:datastoreItem xmlns:ds="http://schemas.openxmlformats.org/officeDocument/2006/customXml" ds:itemID="{BE65959C-23B6-449D-A6D9-240B9E5D84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11047</TotalTime>
  <Words>2805</Words>
  <Application>Microsoft Office PowerPoint</Application>
  <PresentationFormat>Kohandatud</PresentationFormat>
  <Paragraphs>221</Paragraphs>
  <Slides>32</Slides>
  <Notes>26</Notes>
  <HiddenSlides>0</HiddenSlides>
  <MMClips>0</MMClips>
  <ScaleCrop>false</ScaleCrop>
  <HeadingPairs>
    <vt:vector size="6" baseType="variant">
      <vt:variant>
        <vt:lpstr>Kasutatud fondid</vt:lpstr>
      </vt:variant>
      <vt:variant>
        <vt:i4>8</vt:i4>
      </vt:variant>
      <vt:variant>
        <vt:lpstr>Kujundus</vt:lpstr>
      </vt:variant>
      <vt:variant>
        <vt:i4>1</vt:i4>
      </vt:variant>
      <vt:variant>
        <vt:lpstr>Slaidipealkirjad</vt:lpstr>
      </vt:variant>
      <vt:variant>
        <vt:i4>32</vt:i4>
      </vt:variant>
    </vt:vector>
  </HeadingPairs>
  <TitlesOfParts>
    <vt:vector size="41" baseType="lpstr">
      <vt:lpstr>Microsoft YaHei</vt:lpstr>
      <vt:lpstr>arial</vt:lpstr>
      <vt:lpstr>arial</vt:lpstr>
      <vt:lpstr>Arial Narrow</vt:lpstr>
      <vt:lpstr>Calibri</vt:lpstr>
      <vt:lpstr>Roboto Condensed</vt:lpstr>
      <vt:lpstr>Times</vt:lpstr>
      <vt:lpstr>Times New Roman</vt:lpstr>
      <vt:lpstr>val.vis.id_esitlus_2018</vt:lpstr>
      <vt:lpstr>Läänemeri ja meregeoloogia</vt:lpstr>
      <vt:lpstr>PowerPointi esitlus</vt:lpstr>
      <vt:lpstr>PowerPointi esitlus</vt:lpstr>
      <vt:lpstr>PowerPointi esitlus</vt:lpstr>
      <vt:lpstr>PowerPointi esitlus</vt:lpstr>
      <vt:lpstr>PowerPointi esitlus</vt:lpstr>
      <vt:lpstr>PowerPointi esitlus</vt:lpstr>
      <vt:lpstr>Läänemeri</vt:lpstr>
      <vt:lpstr> Läänemeri</vt:lpstr>
      <vt:lpstr>Probleem – eutrofeerumine</vt:lpstr>
      <vt:lpstr>Hüpoksia</vt:lpstr>
      <vt:lpstr>PowerPointi esitlus</vt:lpstr>
      <vt:lpstr>Ühendus Põhjamerega</vt:lpstr>
      <vt:lpstr>PowerPointi esitlus</vt:lpstr>
      <vt:lpstr>Mis edasi?</vt:lpstr>
      <vt:lpstr>PowerPointi esitlus</vt:lpstr>
      <vt:lpstr>Fosfori esinemisvormid</vt:lpstr>
      <vt:lpstr>PowerPointi esitlus</vt:lpstr>
      <vt:lpstr>Väinamere geoloogiline kaardistamine </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Mererannikute seire &gt;30 seireala    </vt:lpstr>
      <vt:lpstr>PowerPointi esitlus</vt:lpstr>
      <vt:lpstr>PowerPointi esitlus</vt:lpstr>
      <vt:lpstr>Tänan kuulamast!</vt:lpstr>
      <vt:lpstr>PowerPointi esitlus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Maris Lanno</dc:creator>
  <cp:lastModifiedBy>Martin Liira</cp:lastModifiedBy>
  <cp:revision>395</cp:revision>
  <dcterms:created xsi:type="dcterms:W3CDTF">2020-05-27T07:49:54Z</dcterms:created>
  <dcterms:modified xsi:type="dcterms:W3CDTF">2025-03-03T11:19:35Z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0x010100F9B3D715ACF40746A62183B7085DB769</vt:lpwstr>
  </property>
  <property fmtid="{D5CDD505-2E9C-101B-9397-08002B2CF9AE}" pid="3" name="MediaServiceImageTags">
    <vt:lpwstr/>
  </property>
</Properties>
</file>