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69" r:id="rId7"/>
    <p:sldId id="261" r:id="rId8"/>
    <p:sldId id="272" r:id="rId9"/>
    <p:sldId id="263" r:id="rId10"/>
    <p:sldId id="270" r:id="rId11"/>
    <p:sldId id="264" r:id="rId12"/>
    <p:sldId id="266" r:id="rId13"/>
    <p:sldId id="273" r:id="rId14"/>
    <p:sldId id="265" r:id="rId15"/>
    <p:sldId id="279" r:id="rId16"/>
    <p:sldId id="267" r:id="rId17"/>
    <p:sldId id="268" r:id="rId18"/>
    <p:sldId id="271" r:id="rId19"/>
    <p:sldId id="276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9F26-0F12-45C5-AFAB-A736995FA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55F8E0-0A5D-4773-83C4-5EE591A8A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8FA9B-10AC-46A8-B24C-A0A188F52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3D58E-510C-4736-9A42-1624227D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3E0E-3093-484B-8199-E1792CE7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385E-7742-41BA-B133-3BB78511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A4D56-0416-49F2-970E-A06FC912E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70D2A-B142-4A41-8D8D-7251F9BE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7D751-57BE-424D-BE23-B80FD60B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DF063-53CE-4C49-BDC7-469EE0BC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9D9663-9261-40E7-B772-DC385F0AA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E9242-8501-4D24-8BC2-352C06872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F5EE0-8848-4C7E-82F4-932DACDB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B700-7F6F-4584-B2B7-C804C703B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E1DE6-27D5-4B8D-8467-BCD2C6C8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0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2FAF-5AF3-4DDD-9B56-CB1C04A8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FEF4-01B9-45CB-B08F-293458F36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EA66E-E18A-42CE-92D9-2A0AF490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AB072-356E-450B-BE81-6D734BCB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EB854-AAD2-47C9-9651-6EC74C1F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F945-4E16-472C-A5C3-1DC683BB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7528F-FA3F-422E-B43D-4D652A192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70070-2FC7-4A07-8ED6-7E3CEF51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3403D-0227-47A0-8D02-7B8D7CA3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1ED4B-B32B-4F9F-A75A-5C9FEB19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3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C684-5FAB-4E69-8878-306C5BD0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83BF-EBA6-4494-9DD2-83E28B555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37480-9446-4879-B8A8-07F9CA9D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32E88-7FD4-466F-BBDB-6461EC0A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85545-55E1-4B09-94E0-86CCD929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AEB3F-39C7-48C1-BE81-C780C74C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1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C3E1-75F6-44D4-8FA7-2CA3BBED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19978-14EB-42B0-8648-755C431C4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12C6-2FAF-47A9-8953-89DB3F632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2A966-9999-414A-B629-FDF4363A6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D0CF8-027D-44A2-848A-69FA5A88A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9DC6A-971A-43A0-830E-D97535F1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BA52C-4EBA-485D-8892-F1A7CF64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92879-8E28-4F95-AB06-7D28F581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3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5875-063D-4DEB-882E-AD631D96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91B44-7D6A-447F-9CE7-341F28D6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E2880-C3A8-4010-8ECE-4EACE82E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6A2B0-3501-4B35-8933-EE2EF188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4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59DC6-3186-4612-85CE-6872AE0F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5426B4-9DE2-4B3D-8F1D-A4FD86FD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A1D8A-91EE-4CF6-B3D0-CB2138EE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1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BE42-CCB9-461B-8623-85D12AB2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CD850-919A-4837-9018-B365D18D8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55F49-A0CD-49CF-B5FF-9F18D0CEF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D8818-5389-4419-854C-686639C9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51F2B-3CF3-4095-A5AB-59570DA2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B4FC4-4A5F-47CB-A0B4-A449036C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5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A5C1-E3F2-4375-A838-902672DA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603CD8-85B9-4CD6-8040-2B4FECB59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A0784-073E-4CE6-9326-858C753C1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9FCED-E8C0-4A28-8B00-A714D48B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15845-91E3-41EC-B92E-581F71BA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9B572-1856-4E70-99CB-116562BE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B2855-1B32-4C27-9CF1-719DF254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DE19C-210D-432B-8B88-72A97249A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2AAAA-1703-4F16-8C46-C943BA020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9E351-8F4C-4AA3-833A-31FB137C5B0A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1CFD0-8F83-4848-8B0F-36410A707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749B5-892E-4547-85E7-966B8F001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EF4E-9667-4684-A037-B6B8C3292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9361-8C59-4272-A007-1D7D167D9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Klonidiini kasutamine sedatsiooniks lastel</a:t>
            </a:r>
            <a:br>
              <a:rPr lang="sv-SE" dirty="0"/>
            </a:br>
            <a:r>
              <a:rPr lang="sv-SE" dirty="0"/>
              <a:t>(CloSed)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53A03-BC3B-47EF-BE25-AAB20EBCC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Johanna Hade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6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7FAB-192E-45BB-B596-D40ABD07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Klonidiin</a:t>
            </a:r>
            <a:r>
              <a:rPr lang="en-GB" dirty="0"/>
              <a:t> </a:t>
            </a:r>
            <a:r>
              <a:rPr lang="en-GB" i="1" dirty="0"/>
              <a:t>“off-label” </a:t>
            </a:r>
            <a:r>
              <a:rPr lang="en-GB" dirty="0" err="1"/>
              <a:t>kasutusel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56A5-D28C-465A-9D77-74C070CE7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Lühiaegne</a:t>
            </a:r>
            <a:r>
              <a:rPr lang="en-US" dirty="0"/>
              <a:t> </a:t>
            </a:r>
            <a:r>
              <a:rPr lang="en-US" dirty="0" err="1"/>
              <a:t>sedatsioon</a:t>
            </a:r>
            <a:r>
              <a:rPr lang="en-US" dirty="0"/>
              <a:t> KKV-l </a:t>
            </a:r>
            <a:r>
              <a:rPr lang="en-US" dirty="0" err="1"/>
              <a:t>olevatel</a:t>
            </a:r>
            <a:r>
              <a:rPr lang="en-US" dirty="0"/>
              <a:t> </a:t>
            </a:r>
            <a:r>
              <a:rPr lang="en-US" dirty="0" err="1"/>
              <a:t>patsientidel</a:t>
            </a:r>
            <a:r>
              <a:rPr lang="en-US" dirty="0"/>
              <a:t> </a:t>
            </a:r>
            <a:r>
              <a:rPr lang="en-US" dirty="0" err="1"/>
              <a:t>intensiivravipalatis</a:t>
            </a:r>
            <a:endParaRPr lang="en-US" dirty="0"/>
          </a:p>
          <a:p>
            <a:r>
              <a:rPr lang="en-US" dirty="0" err="1"/>
              <a:t>Operatsiooniruumis</a:t>
            </a:r>
            <a:r>
              <a:rPr lang="en-US" dirty="0"/>
              <a:t> </a:t>
            </a:r>
            <a:r>
              <a:rPr lang="en-US" dirty="0" err="1"/>
              <a:t>sedatsiooniks</a:t>
            </a:r>
            <a:r>
              <a:rPr lang="en-US" dirty="0"/>
              <a:t> </a:t>
            </a:r>
            <a:r>
              <a:rPr lang="en-US" dirty="0" err="1"/>
              <a:t>trahhea</a:t>
            </a:r>
            <a:r>
              <a:rPr lang="en-US" dirty="0"/>
              <a:t> </a:t>
            </a:r>
            <a:r>
              <a:rPr lang="en-US" dirty="0" err="1"/>
              <a:t>fiiberoptiliseks</a:t>
            </a:r>
            <a:r>
              <a:rPr lang="en-US" dirty="0"/>
              <a:t> </a:t>
            </a:r>
            <a:r>
              <a:rPr lang="en-US" dirty="0" err="1"/>
              <a:t>intubatsiooniks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regionaalse</a:t>
            </a:r>
            <a:r>
              <a:rPr lang="en-US" dirty="0"/>
              <a:t> </a:t>
            </a:r>
            <a:r>
              <a:rPr lang="en-US" dirty="0" err="1"/>
              <a:t>anesteesia</a:t>
            </a:r>
            <a:r>
              <a:rPr lang="en-US" dirty="0"/>
              <a:t> </a:t>
            </a:r>
            <a:r>
              <a:rPr lang="en-US" dirty="0" err="1"/>
              <a:t>ajal</a:t>
            </a:r>
            <a:endParaRPr lang="en-US" dirty="0"/>
          </a:p>
          <a:p>
            <a:r>
              <a:rPr lang="en-US" dirty="0" err="1"/>
              <a:t>Üldanesteesia</a:t>
            </a:r>
            <a:r>
              <a:rPr lang="en-US" dirty="0"/>
              <a:t> </a:t>
            </a:r>
            <a:r>
              <a:rPr lang="en-US" dirty="0" err="1"/>
              <a:t>induktsiooniks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0.25 – 1 </a:t>
            </a:r>
            <a:r>
              <a:rPr lang="el-GR" dirty="0"/>
              <a:t>μ</a:t>
            </a:r>
            <a:r>
              <a:rPr lang="en-US" dirty="0"/>
              <a:t>g/kg </a:t>
            </a:r>
            <a:r>
              <a:rPr lang="en-US" dirty="0" err="1"/>
              <a:t>alguses</a:t>
            </a:r>
            <a:r>
              <a:rPr lang="en-US" dirty="0"/>
              <a:t> 10-15 min. </a:t>
            </a:r>
            <a:r>
              <a:rPr lang="en-US" dirty="0" err="1"/>
              <a:t>jooksul</a:t>
            </a:r>
            <a:endParaRPr lang="en-US" dirty="0"/>
          </a:p>
          <a:p>
            <a:pPr lvl="1"/>
            <a:r>
              <a:rPr lang="en-US" dirty="0" err="1"/>
              <a:t>edasi</a:t>
            </a:r>
            <a:r>
              <a:rPr lang="en-US" dirty="0"/>
              <a:t> </a:t>
            </a:r>
            <a:r>
              <a:rPr lang="en-US" dirty="0" err="1"/>
              <a:t>infusioonina</a:t>
            </a:r>
            <a:r>
              <a:rPr lang="en-US" dirty="0"/>
              <a:t> 0.2-0.7 </a:t>
            </a:r>
            <a:r>
              <a:rPr lang="el-GR" dirty="0"/>
              <a:t>μ</a:t>
            </a:r>
            <a:r>
              <a:rPr lang="en-US" dirty="0"/>
              <a:t>g/kg/h </a:t>
            </a:r>
          </a:p>
          <a:p>
            <a:r>
              <a:rPr lang="en-US" dirty="0" err="1"/>
              <a:t>Üleminekuks</a:t>
            </a:r>
            <a:r>
              <a:rPr lang="en-US" dirty="0"/>
              <a:t> </a:t>
            </a:r>
            <a:r>
              <a:rPr lang="en-US" dirty="0" err="1"/>
              <a:t>postoperatiivsele</a:t>
            </a:r>
            <a:r>
              <a:rPr lang="en-US" dirty="0"/>
              <a:t> </a:t>
            </a:r>
            <a:r>
              <a:rPr lang="en-US" dirty="0" err="1"/>
              <a:t>perioodile</a:t>
            </a:r>
            <a:r>
              <a:rPr lang="en-US" dirty="0"/>
              <a:t> (</a:t>
            </a:r>
            <a:r>
              <a:rPr lang="en-US" dirty="0" err="1"/>
              <a:t>analgeetiline</a:t>
            </a:r>
            <a:r>
              <a:rPr lang="en-US" dirty="0"/>
              <a:t> </a:t>
            </a:r>
            <a:r>
              <a:rPr lang="en-US" dirty="0" err="1"/>
              <a:t>toime</a:t>
            </a:r>
            <a:r>
              <a:rPr lang="en-US" dirty="0"/>
              <a:t> </a:t>
            </a:r>
            <a:r>
              <a:rPr lang="en-US" dirty="0" err="1"/>
              <a:t>ilma</a:t>
            </a:r>
            <a:r>
              <a:rPr lang="en-US" dirty="0"/>
              <a:t> </a:t>
            </a:r>
            <a:r>
              <a:rPr lang="en-US" dirty="0" err="1"/>
              <a:t>respiratoorse</a:t>
            </a:r>
            <a:r>
              <a:rPr lang="en-US" dirty="0"/>
              <a:t> </a:t>
            </a:r>
            <a:r>
              <a:rPr lang="en-US" dirty="0" err="1"/>
              <a:t>depressioonita</a:t>
            </a:r>
            <a:r>
              <a:rPr lang="en-US" dirty="0"/>
              <a:t>)</a:t>
            </a:r>
          </a:p>
          <a:p>
            <a:r>
              <a:rPr lang="en-US" dirty="0" err="1"/>
              <a:t>deliirium</a:t>
            </a:r>
            <a:r>
              <a:rPr lang="en-US" dirty="0"/>
              <a:t>, </a:t>
            </a:r>
            <a:r>
              <a:rPr lang="en-US" dirty="0" err="1"/>
              <a:t>võõrtussündroom</a:t>
            </a:r>
            <a:r>
              <a:rPr lang="en-US" dirty="0"/>
              <a:t> </a:t>
            </a:r>
            <a:r>
              <a:rPr lang="en-US" dirty="0" err="1"/>
              <a:t>alkoholist</a:t>
            </a:r>
            <a:r>
              <a:rPr lang="en-US" dirty="0"/>
              <a:t>, </a:t>
            </a:r>
            <a:r>
              <a:rPr lang="en-US" dirty="0" err="1"/>
              <a:t>opioididest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bensodiasepiinidest</a:t>
            </a:r>
            <a:r>
              <a:rPr lang="en-US" dirty="0"/>
              <a:t> </a:t>
            </a:r>
            <a:r>
              <a:rPr lang="en-US" dirty="0" err="1"/>
              <a:t>võõrutamisel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9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3E9C-40BE-4737-86E5-D85EB285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666"/>
          </a:xfrm>
        </p:spPr>
        <p:txBody>
          <a:bodyPr/>
          <a:lstStyle/>
          <a:p>
            <a:r>
              <a:rPr lang="en-GB" dirty="0" err="1"/>
              <a:t>Uuringu</a:t>
            </a:r>
            <a:r>
              <a:rPr lang="en-GB" dirty="0"/>
              <a:t> </a:t>
            </a:r>
            <a:r>
              <a:rPr lang="en-GB" dirty="0" err="1"/>
              <a:t>eesmärk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2148A-9512-4619-8824-A71A1FEA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885"/>
            <a:ext cx="10515600" cy="5600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Hinnata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/v </a:t>
            </a:r>
            <a:r>
              <a:rPr lang="en-GB" dirty="0" err="1"/>
              <a:t>klonidiini</a:t>
            </a:r>
            <a:r>
              <a:rPr lang="en-GB" dirty="0"/>
              <a:t> </a:t>
            </a:r>
            <a:r>
              <a:rPr lang="en-GB" dirty="0" err="1"/>
              <a:t>püsiinfusiooni</a:t>
            </a:r>
            <a:r>
              <a:rPr lang="en-GB" dirty="0"/>
              <a:t> </a:t>
            </a:r>
            <a:r>
              <a:rPr lang="en-GB" dirty="0" err="1"/>
              <a:t>sedatiivseid</a:t>
            </a:r>
            <a:r>
              <a:rPr lang="en-GB" dirty="0"/>
              <a:t> </a:t>
            </a:r>
            <a:r>
              <a:rPr lang="en-GB" dirty="0" err="1"/>
              <a:t>omadusi</a:t>
            </a:r>
            <a:r>
              <a:rPr lang="en-GB" dirty="0"/>
              <a:t> </a:t>
            </a:r>
            <a:r>
              <a:rPr lang="en-GB" dirty="0" err="1"/>
              <a:t>võrreldes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/v </a:t>
            </a:r>
            <a:r>
              <a:rPr lang="en-GB" dirty="0" err="1"/>
              <a:t>midasolaami</a:t>
            </a:r>
            <a:r>
              <a:rPr lang="en-GB" dirty="0"/>
              <a:t> </a:t>
            </a:r>
            <a:r>
              <a:rPr lang="en-GB" dirty="0" err="1"/>
              <a:t>püsiinfusiooniga</a:t>
            </a:r>
            <a:r>
              <a:rPr lang="en-GB" dirty="0"/>
              <a:t> </a:t>
            </a:r>
            <a:r>
              <a:rPr lang="en-GB" dirty="0" err="1"/>
              <a:t>mehaanilisel</a:t>
            </a:r>
            <a:r>
              <a:rPr lang="en-GB" dirty="0"/>
              <a:t> </a:t>
            </a:r>
            <a:r>
              <a:rPr lang="en-GB" dirty="0" err="1"/>
              <a:t>ventilatsioonil</a:t>
            </a:r>
            <a:r>
              <a:rPr lang="en-GB" dirty="0"/>
              <a:t> </a:t>
            </a:r>
            <a:r>
              <a:rPr lang="en-GB" dirty="0" err="1"/>
              <a:t>olevatel</a:t>
            </a:r>
            <a:r>
              <a:rPr lang="en-GB" dirty="0"/>
              <a:t> </a:t>
            </a:r>
            <a:r>
              <a:rPr lang="en-GB" dirty="0" err="1"/>
              <a:t>lastel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noorukitel</a:t>
            </a:r>
            <a:r>
              <a:rPr lang="en-GB" dirty="0"/>
              <a:t> </a:t>
            </a:r>
            <a:r>
              <a:rPr lang="en-GB" dirty="0" err="1"/>
              <a:t>lasteintensiivravi</a:t>
            </a:r>
            <a:r>
              <a:rPr lang="en-GB" dirty="0"/>
              <a:t> </a:t>
            </a:r>
            <a:r>
              <a:rPr lang="en-GB" dirty="0" err="1"/>
              <a:t>osakonnas</a:t>
            </a:r>
            <a:endParaRPr lang="en-GB" dirty="0"/>
          </a:p>
          <a:p>
            <a:r>
              <a:rPr lang="en-GB" i="1" dirty="0"/>
              <a:t>“Non-inferiority”</a:t>
            </a:r>
          </a:p>
          <a:p>
            <a:r>
              <a:rPr lang="en-GB" dirty="0" err="1"/>
              <a:t>Esmane</a:t>
            </a:r>
            <a:r>
              <a:rPr lang="en-GB" dirty="0"/>
              <a:t> </a:t>
            </a:r>
            <a:r>
              <a:rPr lang="en-GB" dirty="0" err="1"/>
              <a:t>tulemusnäitaja</a:t>
            </a:r>
            <a:r>
              <a:rPr lang="en-GB" dirty="0"/>
              <a:t> </a:t>
            </a:r>
            <a:r>
              <a:rPr lang="en-GB" dirty="0" err="1"/>
              <a:t>defineeriti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 </a:t>
            </a:r>
            <a:r>
              <a:rPr lang="en-GB" dirty="0" err="1"/>
              <a:t>ebapiisava</a:t>
            </a:r>
            <a:r>
              <a:rPr lang="en-GB" dirty="0"/>
              <a:t> </a:t>
            </a:r>
            <a:r>
              <a:rPr lang="en-GB" dirty="0" err="1"/>
              <a:t>sedatsiooni</a:t>
            </a:r>
            <a:r>
              <a:rPr lang="en-GB" dirty="0"/>
              <a:t> </a:t>
            </a:r>
            <a:r>
              <a:rPr lang="en-GB" dirty="0" err="1"/>
              <a:t>esinemine</a:t>
            </a:r>
            <a:r>
              <a:rPr lang="en-GB" dirty="0"/>
              <a:t> IMP </a:t>
            </a:r>
            <a:r>
              <a:rPr lang="en-GB" dirty="0" err="1"/>
              <a:t>manustamise</a:t>
            </a:r>
            <a:r>
              <a:rPr lang="en-GB" dirty="0"/>
              <a:t> </a:t>
            </a:r>
            <a:r>
              <a:rPr lang="en-GB" dirty="0" err="1"/>
              <a:t>perioodil</a:t>
            </a:r>
            <a:r>
              <a:rPr lang="en-GB" dirty="0"/>
              <a:t> (</a:t>
            </a:r>
            <a:r>
              <a:rPr lang="en-GB" dirty="0" err="1"/>
              <a:t>kuni</a:t>
            </a:r>
            <a:r>
              <a:rPr lang="en-GB" dirty="0"/>
              <a:t> 7p)</a:t>
            </a:r>
          </a:p>
          <a:p>
            <a:r>
              <a:rPr lang="en-GB" dirty="0" err="1"/>
              <a:t>Teisesed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Ohutus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tolerantsus</a:t>
            </a:r>
            <a:r>
              <a:rPr lang="en-GB" dirty="0"/>
              <a:t> (</a:t>
            </a:r>
            <a:r>
              <a:rPr lang="en-GB" dirty="0" err="1"/>
              <a:t>k.a</a:t>
            </a:r>
            <a:r>
              <a:rPr lang="en-GB" dirty="0"/>
              <a:t> </a:t>
            </a:r>
            <a:r>
              <a:rPr lang="en-GB" dirty="0" err="1"/>
              <a:t>võõrutus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Doos-sõltuvad</a:t>
            </a:r>
            <a:r>
              <a:rPr lang="en-GB" dirty="0"/>
              <a:t> </a:t>
            </a:r>
            <a:r>
              <a:rPr lang="en-GB" dirty="0" err="1"/>
              <a:t>efektid</a:t>
            </a:r>
            <a:endParaRPr lang="en-GB" dirty="0"/>
          </a:p>
          <a:p>
            <a:pPr lvl="1"/>
            <a:r>
              <a:rPr lang="en-GB" dirty="0"/>
              <a:t>PK-PD </a:t>
            </a:r>
            <a:r>
              <a:rPr lang="en-GB" dirty="0" err="1"/>
              <a:t>vahekord</a:t>
            </a:r>
            <a:endParaRPr lang="en-GB" dirty="0"/>
          </a:p>
          <a:p>
            <a:pPr lvl="1"/>
            <a:r>
              <a:rPr lang="en-GB" dirty="0" err="1"/>
              <a:t>Kumulatiivse</a:t>
            </a:r>
            <a:r>
              <a:rPr lang="en-GB" dirty="0"/>
              <a:t> </a:t>
            </a:r>
            <a:r>
              <a:rPr lang="en-GB" dirty="0" err="1"/>
              <a:t>morfiini</a:t>
            </a:r>
            <a:r>
              <a:rPr lang="en-GB" dirty="0"/>
              <a:t> </a:t>
            </a:r>
            <a:r>
              <a:rPr lang="en-GB" dirty="0" err="1"/>
              <a:t>koguse</a:t>
            </a:r>
            <a:r>
              <a:rPr lang="en-GB" dirty="0"/>
              <a:t>/kg </a:t>
            </a:r>
            <a:r>
              <a:rPr lang="en-GB" dirty="0" err="1"/>
              <a:t>võrdlemine</a:t>
            </a:r>
            <a:r>
              <a:rPr lang="en-GB" dirty="0"/>
              <a:t> </a:t>
            </a:r>
            <a:r>
              <a:rPr lang="en-GB" dirty="0" err="1"/>
              <a:t>esimese</a:t>
            </a:r>
            <a:r>
              <a:rPr lang="en-GB" dirty="0"/>
              <a:t> 48h </a:t>
            </a:r>
            <a:r>
              <a:rPr lang="en-GB" dirty="0" err="1"/>
              <a:t>jooksul</a:t>
            </a:r>
            <a:r>
              <a:rPr lang="en-GB" dirty="0"/>
              <a:t> IMP </a:t>
            </a:r>
            <a:r>
              <a:rPr lang="en-GB" dirty="0" err="1"/>
              <a:t>manustamise</a:t>
            </a:r>
            <a:r>
              <a:rPr lang="en-GB" dirty="0"/>
              <a:t> </a:t>
            </a:r>
            <a:r>
              <a:rPr lang="en-GB" dirty="0" err="1"/>
              <a:t>algusest</a:t>
            </a:r>
            <a:endParaRPr lang="en-GB" dirty="0"/>
          </a:p>
          <a:p>
            <a:pPr lvl="1"/>
            <a:r>
              <a:rPr lang="en-GB" dirty="0" err="1"/>
              <a:t>Kandidaatgeenide</a:t>
            </a:r>
            <a:r>
              <a:rPr lang="en-GB" dirty="0"/>
              <a:t> </a:t>
            </a:r>
            <a:r>
              <a:rPr lang="en-GB" dirty="0" err="1"/>
              <a:t>võimekus</a:t>
            </a:r>
            <a:r>
              <a:rPr lang="en-GB" dirty="0"/>
              <a:t> </a:t>
            </a:r>
            <a:r>
              <a:rPr lang="en-GB" dirty="0" err="1"/>
              <a:t>ennustada</a:t>
            </a:r>
            <a:r>
              <a:rPr lang="en-GB" dirty="0"/>
              <a:t> </a:t>
            </a:r>
            <a:r>
              <a:rPr lang="en-GB" dirty="0" err="1"/>
              <a:t>adekvaatset</a:t>
            </a:r>
            <a:r>
              <a:rPr lang="en-GB" dirty="0"/>
              <a:t> </a:t>
            </a:r>
            <a:r>
              <a:rPr lang="en-GB" dirty="0" err="1"/>
              <a:t>vastust</a:t>
            </a:r>
            <a:r>
              <a:rPr lang="en-GB" dirty="0"/>
              <a:t> </a:t>
            </a:r>
            <a:r>
              <a:rPr lang="en-GB" dirty="0" err="1"/>
              <a:t>klonidiiniline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midasolaamile</a:t>
            </a:r>
            <a:r>
              <a:rPr lang="en-GB" dirty="0"/>
              <a:t> </a:t>
            </a:r>
            <a:r>
              <a:rPr lang="en-GB" dirty="0" err="1"/>
              <a:t>kriitiliselt</a:t>
            </a:r>
            <a:r>
              <a:rPr lang="en-GB" dirty="0"/>
              <a:t> </a:t>
            </a:r>
            <a:r>
              <a:rPr lang="en-GB" dirty="0" err="1"/>
              <a:t>haigetel</a:t>
            </a:r>
            <a:r>
              <a:rPr lang="en-GB" dirty="0"/>
              <a:t> </a:t>
            </a:r>
            <a:r>
              <a:rPr lang="en-GB" dirty="0" err="1"/>
              <a:t>lastel</a:t>
            </a:r>
            <a:endParaRPr lang="en-GB" dirty="0"/>
          </a:p>
          <a:p>
            <a:pPr lvl="1"/>
            <a:r>
              <a:rPr lang="en-GB" dirty="0" err="1"/>
              <a:t>Klonidiini</a:t>
            </a:r>
            <a:r>
              <a:rPr lang="en-GB" dirty="0"/>
              <a:t>, </a:t>
            </a:r>
            <a:r>
              <a:rPr lang="en-GB" dirty="0" err="1"/>
              <a:t>midasolaami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morfiini</a:t>
            </a:r>
            <a:r>
              <a:rPr lang="en-GB" dirty="0"/>
              <a:t> </a:t>
            </a:r>
            <a:r>
              <a:rPr lang="en-GB" dirty="0" err="1"/>
              <a:t>sedatiivseid</a:t>
            </a:r>
            <a:r>
              <a:rPr lang="en-GB" dirty="0"/>
              <a:t> </a:t>
            </a:r>
            <a:r>
              <a:rPr lang="en-GB" dirty="0" err="1"/>
              <a:t>omadusi</a:t>
            </a:r>
            <a:r>
              <a:rPr lang="en-GB" dirty="0"/>
              <a:t> </a:t>
            </a:r>
            <a:r>
              <a:rPr lang="en-GB" dirty="0" err="1"/>
              <a:t>mõjutavate</a:t>
            </a:r>
            <a:r>
              <a:rPr lang="en-GB" dirty="0"/>
              <a:t> </a:t>
            </a:r>
            <a:r>
              <a:rPr lang="en-GB" dirty="0" err="1"/>
              <a:t>polümorfismide</a:t>
            </a:r>
            <a:r>
              <a:rPr lang="en-GB" dirty="0"/>
              <a:t> </a:t>
            </a:r>
            <a:r>
              <a:rPr lang="en-GB" dirty="0" err="1"/>
              <a:t>identifitseerimine</a:t>
            </a:r>
            <a:endParaRPr lang="en-GB" dirty="0"/>
          </a:p>
          <a:p>
            <a:pPr lvl="1"/>
            <a:r>
              <a:rPr lang="en-GB" dirty="0" err="1"/>
              <a:t>Klonidiini</a:t>
            </a:r>
            <a:r>
              <a:rPr lang="en-GB" dirty="0"/>
              <a:t>, </a:t>
            </a:r>
            <a:r>
              <a:rPr lang="en-GB" dirty="0" err="1"/>
              <a:t>midasolaami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morfiini</a:t>
            </a:r>
            <a:r>
              <a:rPr lang="en-GB" dirty="0"/>
              <a:t> PK </a:t>
            </a:r>
            <a:r>
              <a:rPr lang="en-GB" dirty="0" err="1"/>
              <a:t>korrelleerimine</a:t>
            </a:r>
            <a:r>
              <a:rPr lang="en-GB" dirty="0"/>
              <a:t> </a:t>
            </a:r>
            <a:r>
              <a:rPr lang="en-GB" dirty="0" err="1"/>
              <a:t>kandidaatgeenide</a:t>
            </a:r>
            <a:r>
              <a:rPr lang="en-GB" dirty="0"/>
              <a:t> </a:t>
            </a:r>
            <a:r>
              <a:rPr lang="en-GB" dirty="0" err="1"/>
              <a:t>polümorfismidega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46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610E-0AE0-4E4B-8DD6-990DED05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/>
          <a:p>
            <a:r>
              <a:rPr lang="en-GB" sz="3600" dirty="0" err="1"/>
              <a:t>Hinnatavad</a:t>
            </a:r>
            <a:r>
              <a:rPr lang="en-GB" sz="3600" dirty="0"/>
              <a:t> </a:t>
            </a:r>
            <a:r>
              <a:rPr lang="en-GB" sz="3600" dirty="0" err="1"/>
              <a:t>parameetrid</a:t>
            </a:r>
            <a:r>
              <a:rPr lang="en-GB" sz="3600" dirty="0"/>
              <a:t>: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09518-846F-4A36-B210-13E5567C3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716"/>
            <a:ext cx="10515600" cy="4954832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Efektiivsus</a:t>
            </a:r>
            <a:endParaRPr lang="en-GB" dirty="0"/>
          </a:p>
          <a:p>
            <a:pPr lvl="1"/>
            <a:r>
              <a:rPr lang="en-GB" i="1" dirty="0"/>
              <a:t>COMFORT behaviour </a:t>
            </a:r>
            <a:r>
              <a:rPr lang="en-GB" dirty="0"/>
              <a:t>(COMFORT B) </a:t>
            </a:r>
            <a:r>
              <a:rPr lang="en-GB" dirty="0" err="1"/>
              <a:t>skoor</a:t>
            </a:r>
            <a:endParaRPr lang="en-GB" dirty="0"/>
          </a:p>
          <a:p>
            <a:pPr lvl="1"/>
            <a:r>
              <a:rPr lang="en-GB" dirty="0" err="1"/>
              <a:t>Numbriline</a:t>
            </a:r>
            <a:r>
              <a:rPr lang="en-GB" dirty="0"/>
              <a:t> </a:t>
            </a:r>
            <a:r>
              <a:rPr lang="en-GB" dirty="0" err="1"/>
              <a:t>valuskoor</a:t>
            </a:r>
            <a:r>
              <a:rPr lang="en-GB" dirty="0"/>
              <a:t> (NRS 0-10)</a:t>
            </a:r>
          </a:p>
          <a:p>
            <a:pPr lvl="1"/>
            <a:r>
              <a:rPr lang="en-GB" i="1" dirty="0"/>
              <a:t>Nurse Interpretation of Sedation </a:t>
            </a:r>
            <a:r>
              <a:rPr lang="en-GB" dirty="0" err="1"/>
              <a:t>skoor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COMFORT B </a:t>
            </a:r>
            <a:r>
              <a:rPr lang="en-GB" dirty="0" err="1"/>
              <a:t>skoor</a:t>
            </a:r>
            <a:r>
              <a:rPr lang="en-GB" dirty="0"/>
              <a:t> 11-22</a:t>
            </a:r>
          </a:p>
          <a:p>
            <a:r>
              <a:rPr lang="en-GB" dirty="0" err="1"/>
              <a:t>Farmakokineetika</a:t>
            </a:r>
            <a:endParaRPr lang="en-GB" dirty="0"/>
          </a:p>
          <a:p>
            <a:pPr lvl="1"/>
            <a:r>
              <a:rPr lang="en-GB" dirty="0" err="1"/>
              <a:t>Ravimi</a:t>
            </a:r>
            <a:r>
              <a:rPr lang="en-GB" dirty="0"/>
              <a:t> </a:t>
            </a:r>
            <a:r>
              <a:rPr lang="en-GB" dirty="0" err="1"/>
              <a:t>kontsentratsiooni</a:t>
            </a:r>
            <a:r>
              <a:rPr lang="en-GB" dirty="0"/>
              <a:t> </a:t>
            </a:r>
            <a:r>
              <a:rPr lang="en-GB" dirty="0" err="1"/>
              <a:t>määramine</a:t>
            </a:r>
            <a:r>
              <a:rPr lang="en-GB" dirty="0"/>
              <a:t> PK </a:t>
            </a:r>
            <a:r>
              <a:rPr lang="en-GB" dirty="0" err="1"/>
              <a:t>mudeli</a:t>
            </a:r>
            <a:r>
              <a:rPr lang="en-GB" dirty="0"/>
              <a:t> </a:t>
            </a:r>
            <a:r>
              <a:rPr lang="en-GB" dirty="0" err="1"/>
              <a:t>parameetrite</a:t>
            </a:r>
            <a:r>
              <a:rPr lang="en-GB" dirty="0"/>
              <a:t> </a:t>
            </a:r>
            <a:r>
              <a:rPr lang="en-GB" dirty="0" err="1"/>
              <a:t>tuletamiseks</a:t>
            </a:r>
            <a:endParaRPr lang="en-GB" dirty="0"/>
          </a:p>
          <a:p>
            <a:r>
              <a:rPr lang="en-GB" dirty="0" err="1"/>
              <a:t>Farmakodünaamika</a:t>
            </a:r>
            <a:endParaRPr lang="en-GB" dirty="0"/>
          </a:p>
          <a:p>
            <a:pPr lvl="1"/>
            <a:r>
              <a:rPr lang="en-US" i="1" dirty="0"/>
              <a:t>COMFORT </a:t>
            </a:r>
            <a:r>
              <a:rPr lang="en-US" i="1" dirty="0" err="1"/>
              <a:t>behaviour</a:t>
            </a:r>
            <a:r>
              <a:rPr lang="en-US" i="1" dirty="0"/>
              <a:t> </a:t>
            </a:r>
            <a:r>
              <a:rPr lang="en-US" dirty="0"/>
              <a:t>(COMFORT B) </a:t>
            </a:r>
            <a:r>
              <a:rPr lang="en-US" dirty="0" err="1"/>
              <a:t>skoor</a:t>
            </a:r>
            <a:endParaRPr lang="en-US" dirty="0"/>
          </a:p>
          <a:p>
            <a:r>
              <a:rPr lang="en-GB" dirty="0" err="1"/>
              <a:t>Farmakogenoomika</a:t>
            </a:r>
            <a:endParaRPr lang="en-GB" dirty="0"/>
          </a:p>
          <a:p>
            <a:pPr lvl="1"/>
            <a:r>
              <a:rPr lang="en-GB" dirty="0" err="1"/>
              <a:t>Kandidaatgeenide</a:t>
            </a:r>
            <a:r>
              <a:rPr lang="en-GB" dirty="0"/>
              <a:t> </a:t>
            </a:r>
            <a:r>
              <a:rPr lang="en-GB" dirty="0" err="1"/>
              <a:t>polümorfism</a:t>
            </a:r>
            <a:endParaRPr lang="en-GB" dirty="0"/>
          </a:p>
          <a:p>
            <a:r>
              <a:rPr lang="en-GB" dirty="0" err="1"/>
              <a:t>Ohutus</a:t>
            </a:r>
            <a:endParaRPr lang="en-GB" dirty="0"/>
          </a:p>
          <a:p>
            <a:pPr lvl="1"/>
            <a:r>
              <a:rPr lang="en-GB" dirty="0"/>
              <a:t>AE-de </a:t>
            </a:r>
            <a:r>
              <a:rPr lang="en-GB" dirty="0" err="1"/>
              <a:t>sagedus</a:t>
            </a:r>
            <a:r>
              <a:rPr lang="en-GB" dirty="0"/>
              <a:t>, </a:t>
            </a:r>
            <a:r>
              <a:rPr lang="en-GB" dirty="0" err="1"/>
              <a:t>iseloom</a:t>
            </a:r>
            <a:r>
              <a:rPr lang="en-GB" dirty="0"/>
              <a:t>, </a:t>
            </a:r>
            <a:r>
              <a:rPr lang="en-GB" dirty="0" err="1"/>
              <a:t>raskus</a:t>
            </a:r>
            <a:endParaRPr lang="en-GB" dirty="0"/>
          </a:p>
          <a:p>
            <a:pPr lvl="1"/>
            <a:r>
              <a:rPr lang="en-GB" dirty="0" err="1"/>
              <a:t>Analüüsid</a:t>
            </a:r>
            <a:endParaRPr lang="en-GB" dirty="0"/>
          </a:p>
          <a:p>
            <a:pPr lvl="1"/>
            <a:r>
              <a:rPr lang="en-GB" dirty="0" err="1"/>
              <a:t>Elulised</a:t>
            </a:r>
            <a:r>
              <a:rPr lang="en-GB" dirty="0"/>
              <a:t> </a:t>
            </a:r>
            <a:r>
              <a:rPr lang="en-GB" dirty="0" err="1"/>
              <a:t>näitajad</a:t>
            </a:r>
            <a:endParaRPr lang="en-GB" dirty="0"/>
          </a:p>
          <a:p>
            <a:pPr lvl="1"/>
            <a:r>
              <a:rPr lang="en-GB" dirty="0" err="1"/>
              <a:t>Objektiivne</a:t>
            </a:r>
            <a:r>
              <a:rPr lang="en-GB" dirty="0"/>
              <a:t> </a:t>
            </a:r>
            <a:r>
              <a:rPr lang="en-GB" dirty="0" err="1"/>
              <a:t>staatus</a:t>
            </a:r>
            <a:endParaRPr lang="en-GB" dirty="0"/>
          </a:p>
          <a:p>
            <a:pPr lvl="1"/>
            <a:r>
              <a:rPr lang="en-GB" dirty="0"/>
              <a:t>MV </a:t>
            </a:r>
            <a:r>
              <a:rPr lang="en-GB" dirty="0" err="1"/>
              <a:t>parameetrid</a:t>
            </a:r>
            <a:endParaRPr lang="en-GB" dirty="0"/>
          </a:p>
          <a:p>
            <a:pPr lvl="1"/>
            <a:r>
              <a:rPr lang="en-GB" dirty="0"/>
              <a:t>SOS-PD </a:t>
            </a:r>
            <a:r>
              <a:rPr lang="en-GB" dirty="0" err="1"/>
              <a:t>skoor</a:t>
            </a:r>
            <a:r>
              <a:rPr lang="en-GB" dirty="0"/>
              <a:t> </a:t>
            </a:r>
            <a:r>
              <a:rPr lang="en-GB" i="1" dirty="0"/>
              <a:t>(Sophia Observation withdrawal Symptoms –</a:t>
            </a:r>
            <a:r>
              <a:rPr lang="en-GB" i="1" dirty="0" err="1"/>
              <a:t>Pediatric</a:t>
            </a:r>
            <a:r>
              <a:rPr lang="en-GB" i="1" dirty="0"/>
              <a:t> Delirium scale)</a:t>
            </a:r>
          </a:p>
          <a:p>
            <a:pPr lvl="1"/>
            <a:r>
              <a:rPr lang="en-GB" dirty="0" err="1"/>
              <a:t>Mõju</a:t>
            </a:r>
            <a:r>
              <a:rPr lang="en-GB" dirty="0"/>
              <a:t> NS </a:t>
            </a:r>
            <a:r>
              <a:rPr lang="en-GB" dirty="0" err="1"/>
              <a:t>arengule</a:t>
            </a:r>
            <a:r>
              <a:rPr lang="en-GB" dirty="0"/>
              <a:t> (0-27p </a:t>
            </a:r>
            <a:r>
              <a:rPr lang="en-GB" dirty="0" err="1"/>
              <a:t>vanusegrupis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6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56E82-90CB-4514-AE6B-0F1E326A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Eetika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B03E8-F5AC-4213-B236-B0F5055BB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Kirjalik</a:t>
            </a:r>
            <a:r>
              <a:rPr lang="en-US" dirty="0"/>
              <a:t> </a:t>
            </a:r>
            <a:r>
              <a:rPr lang="en-US" dirty="0" err="1"/>
              <a:t>informeeritud</a:t>
            </a:r>
            <a:r>
              <a:rPr lang="en-US" dirty="0"/>
              <a:t> </a:t>
            </a:r>
            <a:r>
              <a:rPr lang="en-US" dirty="0" err="1"/>
              <a:t>nõusolek</a:t>
            </a:r>
            <a:r>
              <a:rPr lang="en-US" dirty="0"/>
              <a:t> </a:t>
            </a:r>
            <a:r>
              <a:rPr lang="en-US" dirty="0" err="1"/>
              <a:t>vanematelt</a:t>
            </a:r>
            <a:r>
              <a:rPr lang="en-US" dirty="0"/>
              <a:t>/</a:t>
            </a:r>
            <a:r>
              <a:rPr lang="en-US" dirty="0" err="1"/>
              <a:t>hooldajatelt</a:t>
            </a:r>
            <a:endParaRPr lang="en-US" dirty="0"/>
          </a:p>
          <a:p>
            <a:r>
              <a:rPr lang="en-US" dirty="0" err="1"/>
              <a:t>Suuline</a:t>
            </a:r>
            <a:r>
              <a:rPr lang="en-US" dirty="0"/>
              <a:t>/</a:t>
            </a:r>
            <a:r>
              <a:rPr lang="en-US" dirty="0" err="1"/>
              <a:t>edasilükatud</a:t>
            </a:r>
            <a:r>
              <a:rPr lang="en-US" dirty="0"/>
              <a:t> </a:t>
            </a:r>
            <a:r>
              <a:rPr lang="en-US" i="1" dirty="0"/>
              <a:t>(deferred) </a:t>
            </a:r>
            <a:r>
              <a:rPr lang="en-US" dirty="0" err="1"/>
              <a:t>nõusolek</a:t>
            </a:r>
            <a:r>
              <a:rPr lang="en-US" dirty="0"/>
              <a:t> </a:t>
            </a:r>
            <a:r>
              <a:rPr lang="en-US" dirty="0" err="1"/>
              <a:t>keskustes</a:t>
            </a:r>
            <a:r>
              <a:rPr lang="en-US" dirty="0"/>
              <a:t>, </a:t>
            </a:r>
            <a:r>
              <a:rPr lang="en-US" dirty="0" err="1"/>
              <a:t>kus</a:t>
            </a:r>
            <a:r>
              <a:rPr lang="en-US" dirty="0"/>
              <a:t> </a:t>
            </a:r>
            <a:r>
              <a:rPr lang="en-US" dirty="0" err="1"/>
              <a:t>riiklik</a:t>
            </a:r>
            <a:r>
              <a:rPr lang="en-US" dirty="0"/>
              <a:t> </a:t>
            </a:r>
            <a:r>
              <a:rPr lang="en-US" dirty="0" err="1"/>
              <a:t>seadusandlus</a:t>
            </a:r>
            <a:r>
              <a:rPr lang="en-US" dirty="0"/>
              <a:t> </a:t>
            </a:r>
            <a:r>
              <a:rPr lang="en-US" dirty="0" err="1"/>
              <a:t>lubab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2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24BD-34C3-4BCA-8D93-93EAF98F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Sissearvamiskriteeriumid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D614-F6DC-4C5B-9CA2-7B4D4DA48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M/N</a:t>
            </a:r>
          </a:p>
          <a:p>
            <a:r>
              <a:rPr lang="en-GB" dirty="0" err="1"/>
              <a:t>Vanus</a:t>
            </a:r>
            <a:r>
              <a:rPr lang="en-GB" dirty="0"/>
              <a:t> </a:t>
            </a:r>
            <a:r>
              <a:rPr lang="en-GB" dirty="0" err="1"/>
              <a:t>alates</a:t>
            </a:r>
            <a:r>
              <a:rPr lang="en-GB" dirty="0"/>
              <a:t> </a:t>
            </a:r>
            <a:r>
              <a:rPr lang="en-GB" dirty="0" err="1"/>
              <a:t>sünnist</a:t>
            </a:r>
            <a:r>
              <a:rPr lang="en-GB" dirty="0"/>
              <a:t> (GA ≥34) </a:t>
            </a:r>
            <a:r>
              <a:rPr lang="en-GB" dirty="0" err="1"/>
              <a:t>kuni</a:t>
            </a:r>
            <a:r>
              <a:rPr lang="en-GB" dirty="0"/>
              <a:t> &lt; 17a11k1näd</a:t>
            </a:r>
          </a:p>
          <a:p>
            <a:r>
              <a:rPr lang="en-GB" dirty="0" err="1"/>
              <a:t>Hospitaliseeritud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oodatav</a:t>
            </a:r>
            <a:r>
              <a:rPr lang="en-GB" dirty="0"/>
              <a:t> </a:t>
            </a:r>
            <a:r>
              <a:rPr lang="en-GB" dirty="0" err="1"/>
              <a:t>hospitaliseerimine</a:t>
            </a:r>
            <a:r>
              <a:rPr lang="en-GB" dirty="0"/>
              <a:t> (</a:t>
            </a:r>
            <a:r>
              <a:rPr lang="en-GB" dirty="0" err="1"/>
              <a:t>postpop</a:t>
            </a:r>
            <a:r>
              <a:rPr lang="en-GB" dirty="0"/>
              <a:t>.) </a:t>
            </a:r>
            <a:r>
              <a:rPr lang="en-GB" dirty="0" err="1"/>
              <a:t>lasteintensiivravi</a:t>
            </a:r>
            <a:r>
              <a:rPr lang="en-GB" dirty="0"/>
              <a:t> </a:t>
            </a:r>
            <a:r>
              <a:rPr lang="en-GB" dirty="0" err="1"/>
              <a:t>osakonda</a:t>
            </a:r>
            <a:endParaRPr lang="en-GB" dirty="0"/>
          </a:p>
          <a:p>
            <a:r>
              <a:rPr lang="en-GB" dirty="0" err="1"/>
              <a:t>Eeldatud</a:t>
            </a:r>
            <a:r>
              <a:rPr lang="en-GB" dirty="0"/>
              <a:t> </a:t>
            </a:r>
            <a:r>
              <a:rPr lang="en-GB" dirty="0" err="1"/>
              <a:t>püsisedatsiooni</a:t>
            </a:r>
            <a:r>
              <a:rPr lang="en-GB" dirty="0"/>
              <a:t> </a:t>
            </a:r>
            <a:r>
              <a:rPr lang="en-GB" dirty="0" err="1"/>
              <a:t>vajadus</a:t>
            </a:r>
            <a:r>
              <a:rPr lang="en-GB" dirty="0"/>
              <a:t> ≥24h</a:t>
            </a:r>
          </a:p>
          <a:p>
            <a:r>
              <a:rPr lang="en-GB" dirty="0" err="1"/>
              <a:t>Informeeritud</a:t>
            </a:r>
            <a:r>
              <a:rPr lang="en-GB" dirty="0"/>
              <a:t> </a:t>
            </a:r>
            <a:r>
              <a:rPr lang="en-GB" dirty="0" err="1"/>
              <a:t>nõusolek</a:t>
            </a:r>
            <a:r>
              <a:rPr lang="en-GB" dirty="0"/>
              <a:t>. </a:t>
            </a:r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võimalik</a:t>
            </a:r>
            <a:r>
              <a:rPr lang="en-GB" dirty="0"/>
              <a:t>, ka </a:t>
            </a:r>
            <a:r>
              <a:rPr lang="en-GB" dirty="0" err="1"/>
              <a:t>uuritavalt</a:t>
            </a:r>
            <a:r>
              <a:rPr lang="en-GB" dirty="0"/>
              <a:t> </a:t>
            </a:r>
            <a:r>
              <a:rPr lang="en-GB" dirty="0" err="1"/>
              <a:t>endalt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36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36CD-93FA-4934-8ECE-E7DD03C9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837"/>
          </a:xfrm>
        </p:spPr>
        <p:txBody>
          <a:bodyPr/>
          <a:lstStyle/>
          <a:p>
            <a:r>
              <a:rPr lang="en-GB" dirty="0" err="1"/>
              <a:t>Väljaarvamiskriteeriumid</a:t>
            </a:r>
            <a:r>
              <a:rPr lang="en-GB" dirty="0"/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D421-A8D8-4CF8-B0CC-E2B704FCB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861"/>
            <a:ext cx="10515600" cy="466468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&lt;1200gr</a:t>
            </a:r>
          </a:p>
          <a:p>
            <a:r>
              <a:rPr lang="en-GB" dirty="0"/>
              <a:t>GA &lt;34näd</a:t>
            </a:r>
          </a:p>
          <a:p>
            <a:r>
              <a:rPr lang="en-GB" dirty="0"/>
              <a:t>&lt;3kg JA &gt;28p</a:t>
            </a:r>
          </a:p>
          <a:p>
            <a:r>
              <a:rPr lang="en-GB" dirty="0"/>
              <a:t>&lt;10kg JA &gt;2a</a:t>
            </a:r>
          </a:p>
          <a:p>
            <a:r>
              <a:rPr lang="en-GB" dirty="0"/>
              <a:t>&gt;85kg</a:t>
            </a:r>
          </a:p>
          <a:p>
            <a:r>
              <a:rPr lang="en-GB" dirty="0" err="1"/>
              <a:t>Uuritavad</a:t>
            </a:r>
            <a:r>
              <a:rPr lang="en-GB" dirty="0"/>
              <a:t>, </a:t>
            </a:r>
            <a:r>
              <a:rPr lang="en-GB" dirty="0" err="1"/>
              <a:t>kes</a:t>
            </a:r>
            <a:r>
              <a:rPr lang="en-GB" dirty="0"/>
              <a:t> </a:t>
            </a:r>
            <a:r>
              <a:rPr lang="en-GB" dirty="0" err="1"/>
              <a:t>saavad</a:t>
            </a:r>
            <a:r>
              <a:rPr lang="en-GB" dirty="0"/>
              <a:t> 18a &lt;3 </a:t>
            </a:r>
            <a:r>
              <a:rPr lang="en-GB" dirty="0" err="1"/>
              <a:t>näd</a:t>
            </a:r>
            <a:r>
              <a:rPr lang="en-GB" dirty="0"/>
              <a:t> </a:t>
            </a:r>
            <a:r>
              <a:rPr lang="en-GB" dirty="0" err="1"/>
              <a:t>pärast</a:t>
            </a:r>
            <a:endParaRPr lang="en-GB" dirty="0"/>
          </a:p>
          <a:p>
            <a:r>
              <a:rPr lang="en-GB" dirty="0" err="1"/>
              <a:t>Hüpersensitiivsus</a:t>
            </a:r>
            <a:r>
              <a:rPr lang="en-GB" dirty="0"/>
              <a:t> </a:t>
            </a:r>
            <a:r>
              <a:rPr lang="en-GB" dirty="0" err="1"/>
              <a:t>klonidiinile</a:t>
            </a:r>
            <a:r>
              <a:rPr lang="en-GB" dirty="0"/>
              <a:t>, </a:t>
            </a:r>
            <a:r>
              <a:rPr lang="en-GB" dirty="0" err="1"/>
              <a:t>midasolaamile</a:t>
            </a:r>
            <a:r>
              <a:rPr lang="en-GB" dirty="0"/>
              <a:t>, NIMP-le (</a:t>
            </a:r>
            <a:r>
              <a:rPr lang="en-GB" dirty="0" err="1"/>
              <a:t>morfiin</a:t>
            </a:r>
            <a:r>
              <a:rPr lang="en-GB" dirty="0"/>
              <a:t>, </a:t>
            </a:r>
            <a:r>
              <a:rPr lang="en-GB" dirty="0" err="1"/>
              <a:t>propofool</a:t>
            </a:r>
            <a:r>
              <a:rPr lang="en-GB" dirty="0"/>
              <a:t>)</a:t>
            </a:r>
          </a:p>
          <a:p>
            <a:r>
              <a:rPr lang="en-GB" dirty="0" err="1"/>
              <a:t>Patsiendid</a:t>
            </a:r>
            <a:r>
              <a:rPr lang="en-GB" dirty="0"/>
              <a:t>, </a:t>
            </a:r>
            <a:r>
              <a:rPr lang="en-GB" dirty="0" err="1"/>
              <a:t>keda</a:t>
            </a:r>
            <a:r>
              <a:rPr lang="en-GB" dirty="0"/>
              <a:t> </a:t>
            </a:r>
            <a:r>
              <a:rPr lang="en-GB" dirty="0" err="1"/>
              <a:t>ravitakse</a:t>
            </a:r>
            <a:r>
              <a:rPr lang="en-GB" dirty="0"/>
              <a:t> </a:t>
            </a:r>
            <a:r>
              <a:rPr lang="en-GB" dirty="0" err="1"/>
              <a:t>uuringus</a:t>
            </a:r>
            <a:r>
              <a:rPr lang="en-GB" dirty="0"/>
              <a:t> </a:t>
            </a:r>
            <a:r>
              <a:rPr lang="en-GB" dirty="0" err="1"/>
              <a:t>keelatud</a:t>
            </a:r>
            <a:r>
              <a:rPr lang="en-GB" dirty="0"/>
              <a:t> </a:t>
            </a:r>
            <a:r>
              <a:rPr lang="en-GB" dirty="0" err="1"/>
              <a:t>ravimiga</a:t>
            </a:r>
            <a:r>
              <a:rPr lang="en-GB" dirty="0"/>
              <a:t> (</a:t>
            </a:r>
            <a:r>
              <a:rPr lang="en-GB" dirty="0" err="1"/>
              <a:t>näiteks</a:t>
            </a:r>
            <a:r>
              <a:rPr lang="en-GB" dirty="0"/>
              <a:t> </a:t>
            </a:r>
            <a:r>
              <a:rPr lang="en-GB" dirty="0" err="1"/>
              <a:t>lihasrelaksandi</a:t>
            </a:r>
            <a:r>
              <a:rPr lang="en-GB" dirty="0"/>
              <a:t> </a:t>
            </a:r>
            <a:r>
              <a:rPr lang="en-GB" dirty="0" err="1"/>
              <a:t>püsiinfusioon</a:t>
            </a:r>
            <a:r>
              <a:rPr lang="en-GB" dirty="0"/>
              <a:t>)</a:t>
            </a:r>
          </a:p>
          <a:p>
            <a:r>
              <a:rPr lang="en-GB" dirty="0"/>
              <a:t>&lt;24h </a:t>
            </a:r>
            <a:r>
              <a:rPr lang="en-GB" dirty="0" err="1"/>
              <a:t>elustamisest</a:t>
            </a:r>
            <a:endParaRPr lang="en-GB" dirty="0"/>
          </a:p>
          <a:p>
            <a:r>
              <a:rPr lang="en-GB" dirty="0" err="1"/>
              <a:t>Uuritavad</a:t>
            </a:r>
            <a:r>
              <a:rPr lang="en-GB" dirty="0"/>
              <a:t>, </a:t>
            </a:r>
            <a:r>
              <a:rPr lang="en-GB" dirty="0" err="1"/>
              <a:t>keda</a:t>
            </a:r>
            <a:r>
              <a:rPr lang="en-GB" dirty="0"/>
              <a:t> on </a:t>
            </a:r>
            <a:r>
              <a:rPr lang="en-GB" dirty="0" err="1"/>
              <a:t>eelnevalt</a:t>
            </a:r>
            <a:r>
              <a:rPr lang="en-GB" dirty="0"/>
              <a:t> 72h </a:t>
            </a:r>
            <a:r>
              <a:rPr lang="en-GB" dirty="0" err="1"/>
              <a:t>sedeeritud</a:t>
            </a:r>
            <a:endParaRPr lang="en-GB" dirty="0"/>
          </a:p>
          <a:p>
            <a:r>
              <a:rPr lang="en-GB" dirty="0"/>
              <a:t>ECMO</a:t>
            </a:r>
          </a:p>
          <a:p>
            <a:r>
              <a:rPr lang="en-GB" dirty="0" err="1"/>
              <a:t>Terapeutiline</a:t>
            </a:r>
            <a:r>
              <a:rPr lang="en-GB" dirty="0"/>
              <a:t> </a:t>
            </a:r>
            <a:r>
              <a:rPr lang="en-GB" dirty="0" err="1"/>
              <a:t>hüpotermia</a:t>
            </a:r>
            <a:endParaRPr lang="en-GB" dirty="0"/>
          </a:p>
          <a:p>
            <a:r>
              <a:rPr lang="en-GB" dirty="0" err="1"/>
              <a:t>Raske</a:t>
            </a:r>
            <a:r>
              <a:rPr lang="en-GB" dirty="0"/>
              <a:t> </a:t>
            </a:r>
            <a:r>
              <a:rPr lang="en-GB" dirty="0" err="1"/>
              <a:t>organpuudulikkus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9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464B-CF2C-4B7C-98C4-84C21A21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38D28-03F8-4C9D-BB6E-A865DA906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keskust</a:t>
            </a:r>
            <a:endParaRPr lang="en-US" dirty="0"/>
          </a:p>
          <a:p>
            <a:pPr lvl="1"/>
            <a:r>
              <a:rPr lang="en-US" dirty="0"/>
              <a:t>300 </a:t>
            </a:r>
            <a:r>
              <a:rPr lang="en-US" dirty="0" err="1"/>
              <a:t>patsienti</a:t>
            </a:r>
            <a:endParaRPr lang="en-US" dirty="0"/>
          </a:p>
          <a:p>
            <a:pPr lvl="1"/>
            <a:r>
              <a:rPr lang="en-US" dirty="0"/>
              <a:t>150 </a:t>
            </a:r>
            <a:r>
              <a:rPr lang="en-US" dirty="0" err="1"/>
              <a:t>klonidiin</a:t>
            </a:r>
            <a:r>
              <a:rPr lang="en-US" dirty="0"/>
              <a:t> + 150 </a:t>
            </a:r>
            <a:r>
              <a:rPr lang="en-US" dirty="0" err="1"/>
              <a:t>midasolaam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vanusegruppi</a:t>
            </a:r>
            <a:endParaRPr lang="en-US" dirty="0"/>
          </a:p>
          <a:p>
            <a:pPr lvl="1"/>
            <a:r>
              <a:rPr lang="en-US" dirty="0"/>
              <a:t>0-27p (100)</a:t>
            </a:r>
          </a:p>
          <a:p>
            <a:pPr lvl="1"/>
            <a:r>
              <a:rPr lang="en-US" dirty="0"/>
              <a:t>28p-2a (100)</a:t>
            </a:r>
          </a:p>
          <a:p>
            <a:pPr lvl="1"/>
            <a:r>
              <a:rPr lang="en-US" dirty="0"/>
              <a:t>2a-18a (100)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3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F0F25D-86FC-4988-869B-9DF5D49DE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" y="817685"/>
            <a:ext cx="12192000" cy="59348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F880C9-D65E-49DF-93CF-F098B14AFC67}"/>
              </a:ext>
            </a:extLst>
          </p:cNvPr>
          <p:cNvSpPr/>
          <p:nvPr/>
        </p:nvSpPr>
        <p:spPr>
          <a:xfrm>
            <a:off x="184638" y="123092"/>
            <a:ext cx="11852031" cy="483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Mõlemal</a:t>
            </a:r>
            <a:r>
              <a:rPr lang="en-GB" dirty="0"/>
              <a:t> </a:t>
            </a:r>
            <a:r>
              <a:rPr lang="en-GB" dirty="0" err="1"/>
              <a:t>ravimil</a:t>
            </a:r>
            <a:r>
              <a:rPr lang="en-GB" dirty="0"/>
              <a:t> 3 </a:t>
            </a:r>
            <a:r>
              <a:rPr lang="en-GB" dirty="0" err="1"/>
              <a:t>erineva</a:t>
            </a:r>
            <a:r>
              <a:rPr lang="en-GB" dirty="0"/>
              <a:t> </a:t>
            </a:r>
            <a:r>
              <a:rPr lang="en-GB" dirty="0" err="1"/>
              <a:t>kontsentratsiooniga</a:t>
            </a:r>
            <a:r>
              <a:rPr lang="en-GB" dirty="0"/>
              <a:t> </a:t>
            </a:r>
            <a:r>
              <a:rPr lang="en-GB" dirty="0" err="1"/>
              <a:t>lahust</a:t>
            </a:r>
            <a:r>
              <a:rPr lang="en-GB" dirty="0"/>
              <a:t> </a:t>
            </a:r>
            <a:r>
              <a:rPr lang="en-GB" dirty="0" err="1"/>
              <a:t>sõltuvalt</a:t>
            </a:r>
            <a:r>
              <a:rPr lang="en-GB" dirty="0"/>
              <a:t> </a:t>
            </a:r>
            <a:r>
              <a:rPr lang="en-GB" dirty="0" err="1"/>
              <a:t>kehakaalust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8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C88C3-9B62-4B24-A33D-01DC513BB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2" y="237393"/>
            <a:ext cx="11262946" cy="61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3807C1-0478-4B73-B638-BF931A87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3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9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CloSed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t-EE" dirty="0"/>
              <a:t>i/v klonidiin hüdrokloriidi efektiivus, ohutus ja farmakokineetika</a:t>
            </a:r>
            <a:r>
              <a:rPr lang="en-GB" dirty="0"/>
              <a:t> </a:t>
            </a:r>
            <a:r>
              <a:rPr lang="et-EE" dirty="0"/>
              <a:t>võrreldes midasolaamiga sedatsiooniks lastel sünnist kuni 18. eluaastani</a:t>
            </a:r>
          </a:p>
          <a:p>
            <a:pPr lvl="1"/>
            <a:r>
              <a:rPr lang="et-EE" dirty="0"/>
              <a:t>Topeltpime</a:t>
            </a:r>
          </a:p>
          <a:p>
            <a:pPr lvl="1"/>
            <a:r>
              <a:rPr lang="et-EE" dirty="0" err="1"/>
              <a:t>Randomiseeritud</a:t>
            </a:r>
            <a:endParaRPr lang="et-EE" dirty="0"/>
          </a:p>
          <a:p>
            <a:pPr lvl="1"/>
            <a:r>
              <a:rPr lang="sv-SE" dirty="0"/>
              <a:t>Mitmekeskuseline</a:t>
            </a:r>
            <a:endParaRPr lang="et-EE" dirty="0"/>
          </a:p>
          <a:p>
            <a:pPr lvl="1"/>
            <a:r>
              <a:rPr lang="et-EE" dirty="0"/>
              <a:t>Aktiivs</a:t>
            </a:r>
            <a:r>
              <a:rPr lang="sv-SE" dirty="0"/>
              <a:t>e v</a:t>
            </a:r>
            <a:r>
              <a:rPr lang="en-GB" dirty="0" err="1"/>
              <a:t>õrdlusravimiga</a:t>
            </a:r>
            <a:endParaRPr lang="et-EE" dirty="0"/>
          </a:p>
          <a:p>
            <a:pPr lvl="1"/>
            <a:r>
              <a:rPr lang="et-EE" dirty="0" err="1"/>
              <a:t>Paralleelgruppidga</a:t>
            </a:r>
            <a:endParaRPr lang="et-EE" dirty="0"/>
          </a:p>
          <a:p>
            <a:pPr lvl="1"/>
            <a:r>
              <a:rPr lang="et-EE" dirty="0"/>
              <a:t>III faas</a:t>
            </a:r>
            <a:endParaRPr lang="en-GB" dirty="0"/>
          </a:p>
          <a:p>
            <a:r>
              <a:rPr lang="en-GB" dirty="0" err="1"/>
              <a:t>Esimesed</a:t>
            </a:r>
            <a:r>
              <a:rPr lang="en-GB" dirty="0"/>
              <a:t> </a:t>
            </a:r>
            <a:r>
              <a:rPr lang="en-GB" dirty="0" err="1"/>
              <a:t>patsiendid</a:t>
            </a:r>
            <a:r>
              <a:rPr lang="en-GB" dirty="0"/>
              <a:t> </a:t>
            </a:r>
            <a:r>
              <a:rPr lang="en-GB" dirty="0" err="1"/>
              <a:t>uuringus</a:t>
            </a:r>
            <a:r>
              <a:rPr lang="en-GB" dirty="0"/>
              <a:t> </a:t>
            </a:r>
            <a:r>
              <a:rPr lang="en-GB" dirty="0" err="1"/>
              <a:t>alates</a:t>
            </a:r>
            <a:r>
              <a:rPr lang="en-GB" dirty="0"/>
              <a:t> </a:t>
            </a:r>
            <a:r>
              <a:rPr lang="en-GB" dirty="0" err="1"/>
              <a:t>suvi</a:t>
            </a:r>
            <a:r>
              <a:rPr lang="en-GB" dirty="0"/>
              <a:t> 2016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05504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A62E-5F7B-41CD-9FC9-71AD9D19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Tänan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9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426EB-CAF8-4137-A5B5-C753A0E1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378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959CB-7D74-46C6-898E-2FE45BAD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032" y="5417412"/>
            <a:ext cx="2261812" cy="1298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5146E4-42EF-4241-A1D8-112EB8F661A0}"/>
              </a:ext>
            </a:extLst>
          </p:cNvPr>
          <p:cNvSpPr/>
          <p:nvPr/>
        </p:nvSpPr>
        <p:spPr>
          <a:xfrm>
            <a:off x="193431" y="6400799"/>
            <a:ext cx="9003323" cy="323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1Neubert A, et al. BMJ Open 2017;7:e016031. doi:10.1136/bmjopen-2017-016031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2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021"/>
          </a:xfrm>
        </p:spPr>
        <p:txBody>
          <a:bodyPr/>
          <a:lstStyle/>
          <a:p>
            <a:r>
              <a:rPr lang="en-GB" dirty="0" err="1"/>
              <a:t>Miks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862146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Suur osa IROs viibivatest lastest vajab </a:t>
            </a:r>
            <a:r>
              <a:rPr lang="et-EE" dirty="0" err="1"/>
              <a:t>sedeerimist</a:t>
            </a:r>
            <a:endParaRPr lang="et-EE" dirty="0"/>
          </a:p>
          <a:p>
            <a:r>
              <a:rPr lang="et-EE" dirty="0"/>
              <a:t>Sageli kasutatavad ravimid: </a:t>
            </a:r>
            <a:r>
              <a:rPr lang="et-EE" dirty="0" err="1"/>
              <a:t>bensodiasepiinid</a:t>
            </a:r>
            <a:r>
              <a:rPr lang="et-EE" dirty="0"/>
              <a:t> (</a:t>
            </a:r>
            <a:r>
              <a:rPr lang="et-EE" dirty="0" err="1"/>
              <a:t>midasolaam</a:t>
            </a:r>
            <a:r>
              <a:rPr lang="et-EE" dirty="0"/>
              <a:t>); </a:t>
            </a:r>
            <a:r>
              <a:rPr lang="et-EE" dirty="0" err="1"/>
              <a:t>opioidid</a:t>
            </a:r>
            <a:r>
              <a:rPr lang="et-EE" dirty="0"/>
              <a:t> (morfiin, </a:t>
            </a:r>
            <a:r>
              <a:rPr lang="et-EE" dirty="0" err="1"/>
              <a:t>fentanüül</a:t>
            </a:r>
            <a:r>
              <a:rPr lang="et-EE" dirty="0"/>
              <a:t>)</a:t>
            </a:r>
          </a:p>
          <a:p>
            <a:r>
              <a:rPr lang="et-EE" dirty="0"/>
              <a:t>Kõrvaltoimed:</a:t>
            </a:r>
          </a:p>
          <a:p>
            <a:pPr lvl="1"/>
            <a:r>
              <a:rPr lang="et-EE" dirty="0"/>
              <a:t>Tolerantsus</a:t>
            </a:r>
          </a:p>
          <a:p>
            <a:pPr lvl="1"/>
            <a:r>
              <a:rPr lang="et-EE" dirty="0"/>
              <a:t>Võõrutus</a:t>
            </a:r>
          </a:p>
          <a:p>
            <a:pPr lvl="1"/>
            <a:r>
              <a:rPr lang="et-EE" dirty="0" err="1"/>
              <a:t>Respiratoorne/kardiovaskulaarne</a:t>
            </a:r>
            <a:r>
              <a:rPr lang="et-EE" dirty="0"/>
              <a:t> depressioon</a:t>
            </a:r>
          </a:p>
          <a:p>
            <a:r>
              <a:rPr lang="et-EE" dirty="0"/>
              <a:t>Kliiniline vajadus potentse, kuid ohutu ravimi järele nii lühi-, kui pikaaegseks sedatsiooniks</a:t>
            </a:r>
            <a:endParaRPr lang="sv-SE" dirty="0"/>
          </a:p>
          <a:p>
            <a:r>
              <a:rPr lang="sv-SE" dirty="0"/>
              <a:t>&lt;30% Euroopas turul olevatest ravimitest on lastel kliinilistes uuringutes uuritud v</a:t>
            </a:r>
            <a:r>
              <a:rPr lang="en-GB" dirty="0" err="1"/>
              <a:t>õi</a:t>
            </a:r>
            <a:r>
              <a:rPr lang="en-GB" dirty="0"/>
              <a:t> </a:t>
            </a:r>
            <a:r>
              <a:rPr lang="en-GB" dirty="0" err="1"/>
              <a:t>omavad</a:t>
            </a:r>
            <a:r>
              <a:rPr lang="en-GB" dirty="0"/>
              <a:t> SPC-s </a:t>
            </a:r>
            <a:r>
              <a:rPr lang="en-GB" dirty="0" err="1"/>
              <a:t>informatsiooni</a:t>
            </a:r>
            <a:r>
              <a:rPr lang="en-GB" dirty="0"/>
              <a:t> </a:t>
            </a:r>
            <a:r>
              <a:rPr lang="en-GB" dirty="0" err="1"/>
              <a:t>lastel</a:t>
            </a:r>
            <a:r>
              <a:rPr lang="en-GB" dirty="0"/>
              <a:t> </a:t>
            </a:r>
            <a:r>
              <a:rPr lang="en-GB" dirty="0" err="1"/>
              <a:t>kasutamise</a:t>
            </a:r>
            <a:r>
              <a:rPr lang="en-GB" dirty="0"/>
              <a:t> </a:t>
            </a:r>
            <a:r>
              <a:rPr lang="en-GB" dirty="0" err="1"/>
              <a:t>kohta</a:t>
            </a:r>
            <a:endParaRPr lang="en-GB" dirty="0"/>
          </a:p>
          <a:p>
            <a:pPr lvl="1"/>
            <a:r>
              <a:rPr lang="en-GB" dirty="0"/>
              <a:t>“off-label” </a:t>
            </a:r>
            <a:r>
              <a:rPr lang="en-GB" dirty="0" err="1"/>
              <a:t>ravimite</a:t>
            </a:r>
            <a:r>
              <a:rPr lang="en-GB" dirty="0"/>
              <a:t> </a:t>
            </a:r>
            <a:r>
              <a:rPr lang="en-GB" dirty="0" err="1"/>
              <a:t>kasutamine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9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B6D1-690A-4ACF-8E5D-12AF15BD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Klonidiin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FEB12-6C6A-4B2E-9605-915D5F4C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861"/>
            <a:ext cx="10515600" cy="518746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</a:rPr>
              <a:t>α2-adrenergilise </a:t>
            </a:r>
            <a:r>
              <a:rPr lang="en-US" sz="2000" dirty="0" err="1">
                <a:solidFill>
                  <a:prstClr val="black"/>
                </a:solidFill>
              </a:rPr>
              <a:t>retseptori</a:t>
            </a:r>
            <a:r>
              <a:rPr lang="en-US" sz="2000" dirty="0">
                <a:solidFill>
                  <a:prstClr val="black"/>
                </a:solidFill>
              </a:rPr>
              <a:t> agonist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US" sz="2000" dirty="0" err="1">
                <a:solidFill>
                  <a:prstClr val="black"/>
                </a:solidFill>
              </a:rPr>
              <a:t>Sümpatolüütiline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toime</a:t>
            </a:r>
            <a:r>
              <a:rPr lang="en-US" sz="2000" dirty="0">
                <a:solidFill>
                  <a:prstClr val="black"/>
                </a:solidFill>
              </a:rPr>
              <a:t> KNS-s:</a:t>
            </a: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</a:pPr>
            <a:r>
              <a:rPr lang="en-US" sz="2000" dirty="0" err="1">
                <a:solidFill>
                  <a:prstClr val="black"/>
                </a:solidFill>
              </a:rPr>
              <a:t>Sedatsioon</a:t>
            </a:r>
            <a:endParaRPr lang="en-US" sz="2000" dirty="0">
              <a:solidFill>
                <a:prstClr val="black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</a:pPr>
            <a:r>
              <a:rPr lang="en-US" sz="2000" dirty="0" err="1">
                <a:solidFill>
                  <a:prstClr val="black"/>
                </a:solidFill>
              </a:rPr>
              <a:t>Anksiolüüs</a:t>
            </a:r>
            <a:endParaRPr lang="en-US" sz="2000" dirty="0">
              <a:solidFill>
                <a:prstClr val="black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ct val="20000"/>
              </a:spcBef>
            </a:pPr>
            <a:r>
              <a:rPr lang="en-US" sz="2000" dirty="0" err="1">
                <a:solidFill>
                  <a:prstClr val="black"/>
                </a:solidFill>
              </a:rPr>
              <a:t>Analgeesia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fi-FI" sz="2000" dirty="0">
                <a:solidFill>
                  <a:prstClr val="black"/>
                </a:solidFill>
              </a:rPr>
              <a:t>klonidiin α2/α1 200 : 1 (deksmedetomidiin </a:t>
            </a:r>
            <a:r>
              <a:rPr lang="el-GR" sz="2000" dirty="0">
                <a:solidFill>
                  <a:prstClr val="black"/>
                </a:solidFill>
              </a:rPr>
              <a:t>α2/α1 1600 : 1</a:t>
            </a:r>
            <a:r>
              <a:rPr lang="en-GB" sz="2000" dirty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 err="1">
                <a:solidFill>
                  <a:prstClr val="black"/>
                </a:solidFill>
              </a:rPr>
              <a:t>Manustatuna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koos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teiste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sedatiivumitega</a:t>
            </a:r>
            <a:r>
              <a:rPr lang="en-GB" sz="2000" dirty="0">
                <a:solidFill>
                  <a:prstClr val="black"/>
                </a:solidFill>
              </a:rPr>
              <a:t>  </a:t>
            </a:r>
            <a:r>
              <a:rPr lang="en-GB" sz="2000" dirty="0" err="1">
                <a:solidFill>
                  <a:prstClr val="black"/>
                </a:solidFill>
              </a:rPr>
              <a:t>sünergistlik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toime</a:t>
            </a:r>
            <a:endParaRPr lang="en-GB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 err="1">
                <a:solidFill>
                  <a:prstClr val="black"/>
                </a:solidFill>
              </a:rPr>
              <a:t>Võib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areneda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tolerants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ja</a:t>
            </a:r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dirty="0" err="1">
                <a:solidFill>
                  <a:prstClr val="black"/>
                </a:solidFill>
              </a:rPr>
              <a:t>sõltuvus</a:t>
            </a:r>
            <a:endParaRPr lang="en-GB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fi-FI" sz="20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A0BCD-FF0E-475A-99B5-9F9E1B20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54" y="18317"/>
            <a:ext cx="4481146" cy="68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1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336C-AF62-4113-8601-0C1FACFD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9906"/>
          </a:xfrm>
        </p:spPr>
        <p:txBody>
          <a:bodyPr/>
          <a:lstStyle/>
          <a:p>
            <a:r>
              <a:rPr lang="en-GB" dirty="0" err="1"/>
              <a:t>Toimed</a:t>
            </a:r>
            <a:r>
              <a:rPr lang="en-GB" dirty="0"/>
              <a:t> </a:t>
            </a:r>
            <a:r>
              <a:rPr lang="en-GB" dirty="0" err="1"/>
              <a:t>organsüsteemidele</a:t>
            </a:r>
            <a:r>
              <a:rPr lang="en-GB" dirty="0"/>
              <a:t> I: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8FBE5-F26E-425D-A32C-F279D4C0A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162"/>
            <a:ext cx="10515600" cy="4532801"/>
          </a:xfrm>
        </p:spPr>
        <p:txBody>
          <a:bodyPr>
            <a:normAutofit/>
          </a:bodyPr>
          <a:lstStyle/>
          <a:p>
            <a:r>
              <a:rPr lang="et-EE" dirty="0"/>
              <a:t>Kesknärvisüsteem – aktiveerib </a:t>
            </a:r>
            <a:r>
              <a:rPr lang="el-GR" dirty="0"/>
              <a:t>α</a:t>
            </a:r>
            <a:r>
              <a:rPr lang="et-EE" dirty="0"/>
              <a:t>2 retseptoreid </a:t>
            </a:r>
            <a:r>
              <a:rPr lang="et-EE" i="1" dirty="0"/>
              <a:t>locus ceruleuse</a:t>
            </a:r>
            <a:r>
              <a:rPr lang="en-GB" i="1" dirty="0"/>
              <a:t>`</a:t>
            </a:r>
            <a:r>
              <a:rPr lang="et-EE" i="1" dirty="0"/>
              <a:t>s</a:t>
            </a:r>
          </a:p>
          <a:p>
            <a:pPr lvl="1"/>
            <a:r>
              <a:rPr lang="et-EE" dirty="0"/>
              <a:t>Sedatsioon, millest patsiendid kergesti äratatavad</a:t>
            </a:r>
          </a:p>
          <a:p>
            <a:pPr lvl="1"/>
            <a:r>
              <a:rPr lang="et-EE" dirty="0"/>
              <a:t>Analgeesia – efekt seljaaju tasemel</a:t>
            </a:r>
          </a:p>
          <a:p>
            <a:pPr lvl="1"/>
            <a:r>
              <a:rPr lang="en-GB" dirty="0" err="1"/>
              <a:t>Võimalik</a:t>
            </a:r>
            <a:r>
              <a:rPr lang="en-GB" dirty="0"/>
              <a:t> </a:t>
            </a:r>
            <a:r>
              <a:rPr lang="en-GB" dirty="0" err="1"/>
              <a:t>neuroprtektiivne</a:t>
            </a:r>
            <a:r>
              <a:rPr lang="en-GB" dirty="0"/>
              <a:t> </a:t>
            </a:r>
            <a:r>
              <a:rPr lang="en-GB" dirty="0" err="1"/>
              <a:t>toime</a:t>
            </a:r>
            <a:r>
              <a:rPr lang="en-GB" dirty="0"/>
              <a:t> </a:t>
            </a:r>
            <a:r>
              <a:rPr lang="en-GB" dirty="0" err="1"/>
              <a:t>isheemia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reperfusiooni</a:t>
            </a:r>
            <a:r>
              <a:rPr lang="en-GB" dirty="0"/>
              <a:t> </a:t>
            </a:r>
            <a:r>
              <a:rPr lang="en-GB" dirty="0" err="1"/>
              <a:t>järgselt</a:t>
            </a:r>
            <a:endParaRPr lang="en-GB" dirty="0"/>
          </a:p>
          <a:p>
            <a:pPr lvl="1"/>
            <a:r>
              <a:rPr lang="en-GB" dirty="0" err="1"/>
              <a:t>Toimemehhanis</a:t>
            </a:r>
            <a:r>
              <a:rPr lang="en-GB" dirty="0"/>
              <a:t> </a:t>
            </a:r>
            <a:r>
              <a:rPr lang="en-GB" dirty="0" err="1"/>
              <a:t>erineb</a:t>
            </a:r>
            <a:r>
              <a:rPr lang="en-GB" dirty="0"/>
              <a:t> GABA-A </a:t>
            </a:r>
            <a:r>
              <a:rPr lang="en-GB" dirty="0" err="1"/>
              <a:t>agonistide</a:t>
            </a:r>
            <a:r>
              <a:rPr lang="en-GB" dirty="0"/>
              <a:t> </a:t>
            </a:r>
            <a:r>
              <a:rPr lang="en-GB" dirty="0" err="1"/>
              <a:t>toimemehhanismist</a:t>
            </a:r>
            <a:r>
              <a:rPr lang="en-GB" dirty="0"/>
              <a:t> – </a:t>
            </a:r>
            <a:r>
              <a:rPr lang="en-GB" dirty="0" err="1"/>
              <a:t>vähem</a:t>
            </a:r>
            <a:r>
              <a:rPr lang="en-GB" dirty="0"/>
              <a:t> </a:t>
            </a:r>
            <a:r>
              <a:rPr lang="en-GB" dirty="0" err="1"/>
              <a:t>deliiriumit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võõrutusilminguid</a:t>
            </a:r>
            <a:r>
              <a:rPr lang="en-GB" dirty="0"/>
              <a:t>? </a:t>
            </a:r>
            <a:endParaRPr lang="et-EE" dirty="0"/>
          </a:p>
          <a:p>
            <a:r>
              <a:rPr lang="et-EE" dirty="0"/>
              <a:t>Hingamissüsteem</a:t>
            </a:r>
          </a:p>
          <a:p>
            <a:pPr lvl="1"/>
            <a:r>
              <a:rPr lang="et-EE" dirty="0"/>
              <a:t>Sedatiivses doosis </a:t>
            </a:r>
            <a:r>
              <a:rPr lang="en-GB" dirty="0"/>
              <a:t>MV </a:t>
            </a:r>
            <a:r>
              <a:rPr lang="et-EE" dirty="0"/>
              <a:t>langeb, kuid säilib vastus CO2 tõusule</a:t>
            </a:r>
            <a:r>
              <a:rPr lang="en-GB" dirty="0"/>
              <a:t> -&gt;</a:t>
            </a:r>
            <a:r>
              <a:rPr lang="et-EE" dirty="0"/>
              <a:t>Sarnane tõelisele unele</a:t>
            </a:r>
          </a:p>
          <a:p>
            <a:pPr lvl="1"/>
            <a:r>
              <a:rPr lang="et-EE" dirty="0"/>
              <a:t>Võib põhjustada ülemiste hingamisteede obstruktsiooni</a:t>
            </a:r>
            <a:endParaRPr lang="en-GB" dirty="0"/>
          </a:p>
          <a:p>
            <a:pPr lvl="1"/>
            <a:r>
              <a:rPr lang="en-GB" dirty="0"/>
              <a:t>S</a:t>
            </a:r>
            <a:r>
              <a:rPr lang="et-EE" dirty="0"/>
              <a:t>uukuivus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9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6454-F5E0-4BCA-A367-C16A70F8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Toimed</a:t>
            </a:r>
            <a:r>
              <a:rPr lang="en-GB" dirty="0"/>
              <a:t> </a:t>
            </a:r>
            <a:r>
              <a:rPr lang="en-GB" dirty="0" err="1"/>
              <a:t>organsüsteemidele</a:t>
            </a:r>
            <a:r>
              <a:rPr lang="en-GB" dirty="0"/>
              <a:t> 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4E1B-2E8A-4626-8782-047CFFC6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Kardiovaskulaarsüsteem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Presünaptiliste</a:t>
            </a:r>
            <a:r>
              <a:rPr lang="en-US" dirty="0"/>
              <a:t> </a:t>
            </a:r>
            <a:r>
              <a:rPr lang="el-GR" dirty="0"/>
              <a:t>α2-</a:t>
            </a:r>
            <a:r>
              <a:rPr lang="en-US" dirty="0" err="1"/>
              <a:t>retseptorite</a:t>
            </a:r>
            <a:r>
              <a:rPr lang="en-US" dirty="0"/>
              <a:t> </a:t>
            </a:r>
            <a:r>
              <a:rPr lang="en-US" dirty="0" err="1"/>
              <a:t>stimulatsioon</a:t>
            </a:r>
            <a:r>
              <a:rPr lang="en-US" dirty="0"/>
              <a:t> </a:t>
            </a:r>
            <a:r>
              <a:rPr lang="en-US" dirty="0" err="1"/>
              <a:t>pidurdab</a:t>
            </a:r>
            <a:r>
              <a:rPr lang="en-US" dirty="0"/>
              <a:t> </a:t>
            </a:r>
            <a:r>
              <a:rPr lang="en-US" dirty="0" err="1"/>
              <a:t>tsirkuleerivate</a:t>
            </a:r>
            <a:r>
              <a:rPr lang="en-US" dirty="0"/>
              <a:t> </a:t>
            </a:r>
            <a:r>
              <a:rPr lang="en-US" dirty="0" err="1"/>
              <a:t>vasokonstriktorite</a:t>
            </a:r>
            <a:r>
              <a:rPr lang="en-US" dirty="0"/>
              <a:t>  (</a:t>
            </a:r>
            <a:r>
              <a:rPr lang="en-US" dirty="0" err="1"/>
              <a:t>noradrenaliini</a:t>
            </a:r>
            <a:r>
              <a:rPr lang="en-US" dirty="0"/>
              <a:t>, </a:t>
            </a:r>
            <a:r>
              <a:rPr lang="en-US" dirty="0" err="1"/>
              <a:t>vasopressiini</a:t>
            </a:r>
            <a:r>
              <a:rPr lang="en-US" dirty="0"/>
              <a:t>, </a:t>
            </a:r>
            <a:r>
              <a:rPr lang="en-US" dirty="0" err="1"/>
              <a:t>angiotensiini</a:t>
            </a:r>
            <a:r>
              <a:rPr lang="en-US" dirty="0"/>
              <a:t>) </a:t>
            </a:r>
            <a:r>
              <a:rPr lang="en-US" dirty="0" err="1"/>
              <a:t>sünteesi</a:t>
            </a:r>
            <a:r>
              <a:rPr lang="en-US" dirty="0"/>
              <a:t> ja </a:t>
            </a:r>
            <a:r>
              <a:rPr lang="en-US" dirty="0" err="1"/>
              <a:t>vabanemist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takistab</a:t>
            </a:r>
            <a:r>
              <a:rPr lang="en-US" dirty="0"/>
              <a:t> </a:t>
            </a:r>
            <a:r>
              <a:rPr lang="en-US" dirty="0" err="1"/>
              <a:t>adrenergiliste</a:t>
            </a:r>
            <a:r>
              <a:rPr lang="en-US" dirty="0"/>
              <a:t> </a:t>
            </a:r>
            <a:r>
              <a:rPr lang="en-US" dirty="0" err="1"/>
              <a:t>impulsside</a:t>
            </a:r>
            <a:r>
              <a:rPr lang="en-US" dirty="0"/>
              <a:t> </a:t>
            </a:r>
            <a:r>
              <a:rPr lang="en-US" dirty="0" err="1"/>
              <a:t>ülekannet</a:t>
            </a:r>
            <a:endParaRPr lang="en-US" dirty="0"/>
          </a:p>
          <a:p>
            <a:pPr lvl="1"/>
            <a:r>
              <a:rPr lang="en-US" dirty="0" err="1"/>
              <a:t>Väheneb</a:t>
            </a:r>
            <a:r>
              <a:rPr lang="en-US" dirty="0"/>
              <a:t> </a:t>
            </a:r>
            <a:r>
              <a:rPr lang="en-US" dirty="0" err="1"/>
              <a:t>silelihaste</a:t>
            </a:r>
            <a:r>
              <a:rPr lang="en-US" dirty="0"/>
              <a:t> </a:t>
            </a:r>
            <a:r>
              <a:rPr lang="en-US" dirty="0" err="1"/>
              <a:t>toonus</a:t>
            </a:r>
            <a:r>
              <a:rPr lang="en-US" dirty="0"/>
              <a:t> →</a:t>
            </a:r>
            <a:r>
              <a:rPr lang="en-US" dirty="0" err="1"/>
              <a:t>süsteemne</a:t>
            </a:r>
            <a:r>
              <a:rPr lang="en-US" dirty="0"/>
              <a:t> </a:t>
            </a:r>
            <a:r>
              <a:rPr lang="en-US" dirty="0" err="1"/>
              <a:t>vaskulaarne</a:t>
            </a:r>
            <a:r>
              <a:rPr lang="en-US" dirty="0"/>
              <a:t>  </a:t>
            </a:r>
            <a:r>
              <a:rPr lang="en-US" dirty="0" err="1"/>
              <a:t>resistentsus</a:t>
            </a:r>
            <a:r>
              <a:rPr lang="en-US" dirty="0"/>
              <a:t> ↓</a:t>
            </a:r>
          </a:p>
          <a:p>
            <a:pPr lvl="1"/>
            <a:r>
              <a:rPr lang="en-US" dirty="0" err="1"/>
              <a:t>Suprimeeritakse</a:t>
            </a:r>
            <a:r>
              <a:rPr lang="en-US" dirty="0"/>
              <a:t> ka KNS-</a:t>
            </a:r>
            <a:r>
              <a:rPr lang="en-US" dirty="0" err="1"/>
              <a:t>st</a:t>
            </a:r>
            <a:r>
              <a:rPr lang="en-US" dirty="0"/>
              <a:t> </a:t>
            </a:r>
            <a:r>
              <a:rPr lang="en-US" dirty="0" err="1"/>
              <a:t>pärinevat</a:t>
            </a:r>
            <a:r>
              <a:rPr lang="en-US" dirty="0"/>
              <a:t> </a:t>
            </a:r>
            <a:r>
              <a:rPr lang="en-US" dirty="0" err="1"/>
              <a:t>pressoorset</a:t>
            </a:r>
            <a:r>
              <a:rPr lang="en-US" dirty="0"/>
              <a:t> </a:t>
            </a:r>
            <a:r>
              <a:rPr lang="en-US" dirty="0" err="1"/>
              <a:t>impulsatsiooni</a:t>
            </a:r>
            <a:endParaRPr lang="en-US" dirty="0"/>
          </a:p>
          <a:p>
            <a:pPr lvl="1"/>
            <a:r>
              <a:rPr lang="en-US" dirty="0" err="1"/>
              <a:t>Frekvents</a:t>
            </a:r>
            <a:r>
              <a:rPr lang="en-US" dirty="0"/>
              <a:t> ↓ - </a:t>
            </a:r>
            <a:r>
              <a:rPr lang="en-US" dirty="0" err="1"/>
              <a:t>võib</a:t>
            </a:r>
            <a:r>
              <a:rPr lang="en-US" dirty="0"/>
              <a:t> </a:t>
            </a:r>
            <a:r>
              <a:rPr lang="en-US" dirty="0" err="1"/>
              <a:t>põhjustada</a:t>
            </a:r>
            <a:r>
              <a:rPr lang="en-US" dirty="0"/>
              <a:t> </a:t>
            </a:r>
            <a:r>
              <a:rPr lang="en-US" dirty="0" err="1"/>
              <a:t>bradükardiat</a:t>
            </a:r>
            <a:r>
              <a:rPr lang="en-US" dirty="0"/>
              <a:t>, </a:t>
            </a:r>
            <a:r>
              <a:rPr lang="en-US" dirty="0" err="1"/>
              <a:t>blokaade</a:t>
            </a:r>
            <a:r>
              <a:rPr lang="en-US" dirty="0"/>
              <a:t>, </a:t>
            </a:r>
            <a:r>
              <a:rPr lang="en-US" dirty="0" err="1"/>
              <a:t>asüstooliat</a:t>
            </a:r>
            <a:endParaRPr lang="en-US" dirty="0"/>
          </a:p>
          <a:p>
            <a:pPr lvl="1"/>
            <a:r>
              <a:rPr lang="en-US" dirty="0" err="1"/>
              <a:t>Müokardi</a:t>
            </a:r>
            <a:r>
              <a:rPr lang="en-US" dirty="0"/>
              <a:t> </a:t>
            </a:r>
            <a:r>
              <a:rPr lang="en-US" dirty="0" err="1"/>
              <a:t>kontraktiilsus</a:t>
            </a:r>
            <a:r>
              <a:rPr lang="en-US" dirty="0"/>
              <a:t>, SMM ja </a:t>
            </a:r>
            <a:r>
              <a:rPr lang="en-US" dirty="0" err="1"/>
              <a:t>vererõhk</a:t>
            </a:r>
            <a:r>
              <a:rPr lang="en-US" dirty="0"/>
              <a:t> ↓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92AB4-E7E2-455F-A575-2383D4EB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Toimed</a:t>
            </a:r>
            <a:r>
              <a:rPr lang="en-GB" dirty="0"/>
              <a:t> </a:t>
            </a:r>
            <a:r>
              <a:rPr lang="en-GB" dirty="0" err="1"/>
              <a:t>organsüsteemidele</a:t>
            </a:r>
            <a:r>
              <a:rPr lang="en-GB" dirty="0"/>
              <a:t> III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E049-9388-4272-8D1E-04B80CC86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Stressreaktsioonidega</a:t>
            </a:r>
            <a:r>
              <a:rPr lang="en-US" dirty="0"/>
              <a:t> </a:t>
            </a:r>
            <a:r>
              <a:rPr lang="en-US" dirty="0" err="1"/>
              <a:t>seotud</a:t>
            </a:r>
            <a:r>
              <a:rPr lang="en-US" dirty="0"/>
              <a:t> </a:t>
            </a:r>
            <a:r>
              <a:rPr lang="en-US" dirty="0" err="1"/>
              <a:t>seisundid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Orgapuudulikkuste</a:t>
            </a:r>
            <a:r>
              <a:rPr lang="en-US" dirty="0"/>
              <a:t> </a:t>
            </a:r>
            <a:r>
              <a:rPr lang="en-US" dirty="0" err="1"/>
              <a:t>teke</a:t>
            </a:r>
            <a:r>
              <a:rPr lang="en-US" dirty="0"/>
              <a:t> </a:t>
            </a:r>
            <a:r>
              <a:rPr lang="en-US" dirty="0" err="1"/>
              <a:t>osalt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</a:t>
            </a:r>
            <a:r>
              <a:rPr lang="en-US" dirty="0" err="1"/>
              <a:t>sümpaatilise</a:t>
            </a:r>
            <a:r>
              <a:rPr lang="en-US" dirty="0"/>
              <a:t> </a:t>
            </a:r>
            <a:r>
              <a:rPr lang="en-US" dirty="0" err="1"/>
              <a:t>närvisüsteemi</a:t>
            </a:r>
            <a:r>
              <a:rPr lang="en-US" dirty="0"/>
              <a:t> </a:t>
            </a:r>
            <a:r>
              <a:rPr lang="en-US" dirty="0" err="1"/>
              <a:t>aktivatsiooni</a:t>
            </a:r>
            <a:r>
              <a:rPr lang="en-US" dirty="0"/>
              <a:t> ja </a:t>
            </a:r>
            <a:r>
              <a:rPr lang="en-US" dirty="0" err="1"/>
              <a:t>tsirkuleeritavate</a:t>
            </a:r>
            <a:r>
              <a:rPr lang="en-US" dirty="0"/>
              <a:t> </a:t>
            </a:r>
            <a:r>
              <a:rPr lang="en-US" dirty="0" err="1"/>
              <a:t>vasokonstriktorite</a:t>
            </a:r>
            <a:r>
              <a:rPr lang="en-US" dirty="0"/>
              <a:t> </a:t>
            </a:r>
            <a:r>
              <a:rPr lang="en-US" dirty="0" err="1"/>
              <a:t>hulga</a:t>
            </a:r>
            <a:r>
              <a:rPr lang="en-US" dirty="0"/>
              <a:t> </a:t>
            </a:r>
            <a:r>
              <a:rPr lang="en-US" dirty="0" err="1"/>
              <a:t>suurenemise</a:t>
            </a:r>
            <a:endParaRPr lang="en-US" dirty="0"/>
          </a:p>
          <a:p>
            <a:pPr lvl="1"/>
            <a:r>
              <a:rPr lang="en-US" dirty="0" err="1"/>
              <a:t>Klonidiiniga</a:t>
            </a:r>
            <a:r>
              <a:rPr lang="en-US" dirty="0"/>
              <a:t> on </a:t>
            </a:r>
            <a:r>
              <a:rPr lang="en-US" dirty="0" err="1"/>
              <a:t>näidatud</a:t>
            </a:r>
            <a:r>
              <a:rPr lang="en-US" dirty="0"/>
              <a:t> </a:t>
            </a:r>
            <a:r>
              <a:rPr lang="en-US" dirty="0" err="1"/>
              <a:t>täiskasvanute</a:t>
            </a:r>
            <a:r>
              <a:rPr lang="en-US" dirty="0"/>
              <a:t> </a:t>
            </a:r>
            <a:r>
              <a:rPr lang="en-US" dirty="0" err="1"/>
              <a:t>kardiokirurgias</a:t>
            </a:r>
            <a:r>
              <a:rPr lang="en-US" dirty="0"/>
              <a:t> </a:t>
            </a:r>
            <a:r>
              <a:rPr lang="en-US" dirty="0" err="1"/>
              <a:t>SNSi</a:t>
            </a:r>
            <a:r>
              <a:rPr lang="en-US" dirty="0"/>
              <a:t> </a:t>
            </a:r>
            <a:r>
              <a:rPr lang="en-US" dirty="0" err="1"/>
              <a:t>supressiooni</a:t>
            </a:r>
            <a:r>
              <a:rPr lang="en-US" dirty="0"/>
              <a:t> ja </a:t>
            </a:r>
            <a:r>
              <a:rPr lang="en-US" dirty="0" err="1"/>
              <a:t>neerufunktsiooni</a:t>
            </a:r>
            <a:r>
              <a:rPr lang="en-US" dirty="0"/>
              <a:t> </a:t>
            </a:r>
            <a:r>
              <a:rPr lang="en-US" dirty="0" err="1"/>
              <a:t>halvanemise</a:t>
            </a:r>
            <a:r>
              <a:rPr lang="en-US" dirty="0"/>
              <a:t> </a:t>
            </a:r>
            <a:r>
              <a:rPr lang="en-US" dirty="0" err="1"/>
              <a:t>ennetamist</a:t>
            </a:r>
            <a:endParaRPr lang="en-US" dirty="0"/>
          </a:p>
          <a:p>
            <a:pPr lvl="1"/>
            <a:r>
              <a:rPr lang="en-US" dirty="0" err="1"/>
              <a:t>Lokaalne</a:t>
            </a:r>
            <a:r>
              <a:rPr lang="en-US" dirty="0"/>
              <a:t> </a:t>
            </a:r>
            <a:r>
              <a:rPr lang="en-US" dirty="0" err="1"/>
              <a:t>toime</a:t>
            </a:r>
            <a:r>
              <a:rPr lang="en-US" dirty="0"/>
              <a:t> </a:t>
            </a:r>
            <a:r>
              <a:rPr lang="en-US" dirty="0" err="1"/>
              <a:t>neeru</a:t>
            </a:r>
            <a:r>
              <a:rPr lang="en-US" dirty="0"/>
              <a:t> </a:t>
            </a:r>
            <a:r>
              <a:rPr lang="en-US" dirty="0" err="1"/>
              <a:t>tuubulite</a:t>
            </a:r>
            <a:r>
              <a:rPr lang="en-US" dirty="0"/>
              <a:t> </a:t>
            </a:r>
            <a:r>
              <a:rPr lang="en-US" dirty="0" err="1"/>
              <a:t>funktsioonile</a:t>
            </a:r>
            <a:r>
              <a:rPr lang="en-US" dirty="0"/>
              <a:t>, </a:t>
            </a:r>
            <a:r>
              <a:rPr lang="en-US" dirty="0" err="1"/>
              <a:t>suurendades</a:t>
            </a:r>
            <a:r>
              <a:rPr lang="en-US" dirty="0"/>
              <a:t> </a:t>
            </a:r>
            <a:r>
              <a:rPr lang="en-US" dirty="0" err="1"/>
              <a:t>diureesi</a:t>
            </a:r>
            <a:r>
              <a:rPr lang="en-US" dirty="0"/>
              <a:t> ja </a:t>
            </a:r>
            <a:r>
              <a:rPr lang="en-US" dirty="0" err="1"/>
              <a:t>natriureesi</a:t>
            </a:r>
            <a:endParaRPr lang="en-US" dirty="0"/>
          </a:p>
          <a:p>
            <a:pPr lvl="1"/>
            <a:r>
              <a:rPr lang="en-US" dirty="0" err="1"/>
              <a:t>Perioperatiivse</a:t>
            </a:r>
            <a:r>
              <a:rPr lang="en-US" dirty="0"/>
              <a:t> </a:t>
            </a:r>
            <a:r>
              <a:rPr lang="en-US" dirty="0" err="1"/>
              <a:t>müokardi</a:t>
            </a:r>
            <a:r>
              <a:rPr lang="en-US" dirty="0"/>
              <a:t> </a:t>
            </a:r>
            <a:r>
              <a:rPr lang="en-US" dirty="0" err="1"/>
              <a:t>isheemia</a:t>
            </a:r>
            <a:r>
              <a:rPr lang="en-US" dirty="0"/>
              <a:t> </a:t>
            </a:r>
            <a:r>
              <a:rPr lang="en-US" dirty="0" err="1"/>
              <a:t>vähenemine</a:t>
            </a:r>
            <a:r>
              <a:rPr lang="en-US" dirty="0"/>
              <a:t> </a:t>
            </a:r>
            <a:r>
              <a:rPr lang="en-US" dirty="0" err="1"/>
              <a:t>täiskasvanutel</a:t>
            </a:r>
            <a:r>
              <a:rPr lang="en-US" dirty="0"/>
              <a:t> </a:t>
            </a:r>
            <a:r>
              <a:rPr lang="en-US" dirty="0" err="1"/>
              <a:t>nii</a:t>
            </a:r>
            <a:r>
              <a:rPr lang="en-US" dirty="0"/>
              <a:t> </a:t>
            </a:r>
            <a:r>
              <a:rPr lang="en-US" dirty="0" err="1"/>
              <a:t>kardiokirugias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mitte-kardiokirurgilistel</a:t>
            </a:r>
            <a:r>
              <a:rPr lang="en-US" dirty="0"/>
              <a:t> </a:t>
            </a:r>
            <a:r>
              <a:rPr lang="en-US" dirty="0" err="1"/>
              <a:t>operatsioonidel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7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47540"/>
            <a:ext cx="10515600" cy="1325563"/>
          </a:xfrm>
        </p:spPr>
        <p:txBody>
          <a:bodyPr/>
          <a:lstStyle/>
          <a:p>
            <a:r>
              <a:rPr lang="en-GB" dirty="0" err="1"/>
              <a:t>Klonidiin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Esmalt</a:t>
            </a:r>
            <a:r>
              <a:rPr lang="en-GB" dirty="0"/>
              <a:t> </a:t>
            </a:r>
            <a:r>
              <a:rPr lang="en-GB" dirty="0" err="1"/>
              <a:t>kasutusel</a:t>
            </a:r>
            <a:r>
              <a:rPr lang="en-GB" dirty="0"/>
              <a:t> </a:t>
            </a:r>
            <a:r>
              <a:rPr lang="et-EE" dirty="0"/>
              <a:t>1970ndatel antihüpertensiivse ravimina</a:t>
            </a:r>
            <a:endParaRPr lang="en-GB" dirty="0"/>
          </a:p>
          <a:p>
            <a:r>
              <a:rPr lang="et-EE" dirty="0"/>
              <a:t>Käesolevalt EU-s ja USAs luba kasutad</a:t>
            </a:r>
            <a:r>
              <a:rPr lang="en-GB" dirty="0"/>
              <a:t>a</a:t>
            </a:r>
            <a:r>
              <a:rPr lang="et-EE" dirty="0"/>
              <a:t>:</a:t>
            </a:r>
          </a:p>
          <a:p>
            <a:pPr lvl="1"/>
            <a:r>
              <a:rPr lang="et-EE" dirty="0"/>
              <a:t>Tsentraalselt toimiv </a:t>
            </a:r>
            <a:r>
              <a:rPr lang="et-EE" dirty="0" err="1"/>
              <a:t>antihüpertensiivne</a:t>
            </a:r>
            <a:r>
              <a:rPr lang="et-EE" dirty="0"/>
              <a:t> ravim (täiskasvanutel 150mcg/ml)</a:t>
            </a:r>
          </a:p>
          <a:p>
            <a:pPr lvl="1"/>
            <a:r>
              <a:rPr lang="et-EE" dirty="0"/>
              <a:t>Migreeni raviks (täiskasvanutel 25mg tablett)</a:t>
            </a:r>
          </a:p>
          <a:p>
            <a:pPr lvl="1"/>
            <a:r>
              <a:rPr lang="et-EE" dirty="0"/>
              <a:t>ADHD raviks lastel vanuses 6-17a (ainult USA)</a:t>
            </a:r>
          </a:p>
          <a:p>
            <a:pPr marL="0" indent="0">
              <a:buNone/>
            </a:pPr>
            <a:endParaRPr lang="et-EE" i="1" dirty="0"/>
          </a:p>
        </p:txBody>
      </p:sp>
    </p:spTree>
    <p:extLst>
      <p:ext uri="{BB962C8B-B14F-4D97-AF65-F5344CB8AC3E}">
        <p14:creationId xmlns:p14="http://schemas.microsoft.com/office/powerpoint/2010/main" val="64593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744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Klonidiini kasutamine sedatsiooniks lastel (CloSed)</vt:lpstr>
      <vt:lpstr>CloSed</vt:lpstr>
      <vt:lpstr>PowerPoint Presentation</vt:lpstr>
      <vt:lpstr>Miks?</vt:lpstr>
      <vt:lpstr>Klonidiin</vt:lpstr>
      <vt:lpstr>Toimed organsüsteemidele I:</vt:lpstr>
      <vt:lpstr>Toimed organsüsteemidele II</vt:lpstr>
      <vt:lpstr>Toimed organsüsteemidele III</vt:lpstr>
      <vt:lpstr>Klonidiin</vt:lpstr>
      <vt:lpstr>Klonidiin “off-label” kasutusel:</vt:lpstr>
      <vt:lpstr>Uuringu eesmärk:</vt:lpstr>
      <vt:lpstr>Hinnatavad parameetrid:</vt:lpstr>
      <vt:lpstr>Eetika:</vt:lpstr>
      <vt:lpstr>Sissearvamiskriteeriumid:</vt:lpstr>
      <vt:lpstr>Väljaarvamiskriteeriumid:</vt:lpstr>
      <vt:lpstr>PowerPoint Presentation</vt:lpstr>
      <vt:lpstr>PowerPoint Presentation</vt:lpstr>
      <vt:lpstr>PowerPoint Presentation</vt:lpstr>
      <vt:lpstr>PowerPoint Presentation</vt:lpstr>
      <vt:lpstr>Tänan!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Klonidini kasutamin sedatsiooniks lastel (Closed)</dc:title>
  <dc:creator>johanna jakovlev</dc:creator>
  <cp:lastModifiedBy>johanna jakovlev</cp:lastModifiedBy>
  <cp:revision>68</cp:revision>
  <dcterms:created xsi:type="dcterms:W3CDTF">2018-06-08T18:44:03Z</dcterms:created>
  <dcterms:modified xsi:type="dcterms:W3CDTF">2018-06-25T14:48:15Z</dcterms:modified>
</cp:coreProperties>
</file>