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sldIdLst>
    <p:sldId id="256" r:id="rId2"/>
    <p:sldId id="257" r:id="rId3"/>
    <p:sldId id="264" r:id="rId4"/>
    <p:sldId id="259" r:id="rId5"/>
    <p:sldId id="273" r:id="rId6"/>
    <p:sldId id="277" r:id="rId7"/>
    <p:sldId id="278" r:id="rId8"/>
    <p:sldId id="279" r:id="rId9"/>
    <p:sldId id="280" r:id="rId10"/>
    <p:sldId id="284" r:id="rId11"/>
    <p:sldId id="282" r:id="rId12"/>
    <p:sldId id="268" r:id="rId13"/>
    <p:sldId id="267" r:id="rId14"/>
    <p:sldId id="269"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mar Laas" initials="IL" lastIdx="2" clrIdx="0">
    <p:extLst/>
  </p:cmAuthor>
  <p:cmAuthor id="2" name="Hanna Kadri Metsvaht" initials="HKM" lastIdx="3" clrIdx="1">
    <p:extLst/>
  </p:cmAuthor>
  <p:cmAuthor id="3" name="Windowsi kasutaja" initials="Wk" lastIdx="7" clrIdx="2"/>
  <p:cmAuthor id="4" name="Hiie Soeorg" initials="HS" lastIdx="16" clrIdx="3">
    <p:extLst>
      <p:ext uri="{19B8F6BF-5375-455C-9EA6-DF929625EA0E}">
        <p15:presenceInfo xmlns:p15="http://schemas.microsoft.com/office/powerpoint/2012/main" userId="S-1-5-21-2983161654-3330284812-1284754214-9894" providerId="AD"/>
      </p:ext>
    </p:extLst>
  </p:cmAuthor>
  <p:cmAuthor id="5" name="Hiie Soeorg" initials="HS [2]" lastIdx="16" clrIdx="4">
    <p:extLst>
      <p:ext uri="{19B8F6BF-5375-455C-9EA6-DF929625EA0E}">
        <p15:presenceInfo xmlns:p15="http://schemas.microsoft.com/office/powerpoint/2012/main" userId="d63e41a62112da2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8D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012ECD-51FC-41F1-AA8D-1B2483CD663E}" styleName="Hele laad 2 – rõhk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Keskmine laad 1 – rõhk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48" autoAdjust="0"/>
    <p:restoredTop sz="96370" autoAdjust="0"/>
  </p:normalViewPr>
  <p:slideViewPr>
    <p:cSldViewPr snapToGrid="0">
      <p:cViewPr varScale="1">
        <p:scale>
          <a:sx n="52" d="100"/>
          <a:sy n="52" d="100"/>
        </p:scale>
        <p:origin x="37" y="4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 Kadri Metsvaht" userId="7fa678b130f6443e" providerId="LiveId" clId="{EA56E3B6-54A5-42FB-9475-84AA1158AF76}"/>
    <pc:docChg chg="modSld">
      <pc:chgData name="Hanna Kadri Metsvaht" userId="7fa678b130f6443e" providerId="LiveId" clId="{EA56E3B6-54A5-42FB-9475-84AA1158AF76}" dt="2017-10-12T07:18:41.048" v="35" actId="20577"/>
      <pc:docMkLst>
        <pc:docMk/>
      </pc:docMkLst>
      <pc:sldChg chg="modNotesTx">
        <pc:chgData name="Hanna Kadri Metsvaht" userId="7fa678b130f6443e" providerId="LiveId" clId="{EA56E3B6-54A5-42FB-9475-84AA1158AF76}" dt="2017-10-12T06:33:24.989" v="18" actId="20577"/>
        <pc:sldMkLst>
          <pc:docMk/>
          <pc:sldMk cId="4159765286" sldId="256"/>
        </pc:sldMkLst>
      </pc:sldChg>
      <pc:sldChg chg="modNotesTx">
        <pc:chgData name="Hanna Kadri Metsvaht" userId="7fa678b130f6443e" providerId="LiveId" clId="{EA56E3B6-54A5-42FB-9475-84AA1158AF76}" dt="2017-10-12T06:33:40.755" v="19" actId="20577"/>
        <pc:sldMkLst>
          <pc:docMk/>
          <pc:sldMk cId="4242689442" sldId="257"/>
        </pc:sldMkLst>
      </pc:sldChg>
      <pc:sldChg chg="modNotesTx">
        <pc:chgData name="Hanna Kadri Metsvaht" userId="7fa678b130f6443e" providerId="LiveId" clId="{EA56E3B6-54A5-42FB-9475-84AA1158AF76}" dt="2017-10-12T06:34:13.171" v="21" actId="20577"/>
        <pc:sldMkLst>
          <pc:docMk/>
          <pc:sldMk cId="363606894" sldId="259"/>
        </pc:sldMkLst>
      </pc:sldChg>
      <pc:sldChg chg="modNotesTx">
        <pc:chgData name="Hanna Kadri Metsvaht" userId="7fa678b130f6443e" providerId="LiveId" clId="{EA56E3B6-54A5-42FB-9475-84AA1158AF76}" dt="2017-10-12T06:37:00.447" v="30" actId="6549"/>
        <pc:sldMkLst>
          <pc:docMk/>
          <pc:sldMk cId="3621730467" sldId="267"/>
        </pc:sldMkLst>
      </pc:sldChg>
      <pc:sldChg chg="modNotesTx">
        <pc:chgData name="Hanna Kadri Metsvaht" userId="7fa678b130f6443e" providerId="LiveId" clId="{EA56E3B6-54A5-42FB-9475-84AA1158AF76}" dt="2017-10-12T06:37:13.115" v="31" actId="20577"/>
        <pc:sldMkLst>
          <pc:docMk/>
          <pc:sldMk cId="1967766649" sldId="269"/>
        </pc:sldMkLst>
      </pc:sldChg>
      <pc:sldChg chg="modNotesTx">
        <pc:chgData name="Hanna Kadri Metsvaht" userId="7fa678b130f6443e" providerId="LiveId" clId="{EA56E3B6-54A5-42FB-9475-84AA1158AF76}" dt="2017-10-12T06:37:25.480" v="33" actId="20577"/>
        <pc:sldMkLst>
          <pc:docMk/>
          <pc:sldMk cId="1148542650" sldId="271"/>
        </pc:sldMkLst>
      </pc:sldChg>
      <pc:sldChg chg="modNotesTx">
        <pc:chgData name="Hanna Kadri Metsvaht" userId="7fa678b130f6443e" providerId="LiveId" clId="{EA56E3B6-54A5-42FB-9475-84AA1158AF76}" dt="2017-10-12T06:34:30.101" v="22" actId="20577"/>
        <pc:sldMkLst>
          <pc:docMk/>
          <pc:sldMk cId="2011722281" sldId="273"/>
        </pc:sldMkLst>
      </pc:sldChg>
      <pc:sldChg chg="modNotesTx">
        <pc:chgData name="Hanna Kadri Metsvaht" userId="7fa678b130f6443e" providerId="LiveId" clId="{EA56E3B6-54A5-42FB-9475-84AA1158AF76}" dt="2017-10-12T06:34:53.406" v="23" actId="20577"/>
        <pc:sldMkLst>
          <pc:docMk/>
          <pc:sldMk cId="2960103734" sldId="277"/>
        </pc:sldMkLst>
      </pc:sldChg>
      <pc:sldChg chg="modNotesTx">
        <pc:chgData name="Hanna Kadri Metsvaht" userId="7fa678b130f6443e" providerId="LiveId" clId="{EA56E3B6-54A5-42FB-9475-84AA1158AF76}" dt="2017-10-12T06:35:18.004" v="24" actId="20577"/>
        <pc:sldMkLst>
          <pc:docMk/>
          <pc:sldMk cId="1654988162" sldId="278"/>
        </pc:sldMkLst>
      </pc:sldChg>
      <pc:sldChg chg="modSp modNotesTx">
        <pc:chgData name="Hanna Kadri Metsvaht" userId="7fa678b130f6443e" providerId="LiveId" clId="{EA56E3B6-54A5-42FB-9475-84AA1158AF76}" dt="2017-10-12T06:35:33.490" v="25" actId="20577"/>
        <pc:sldMkLst>
          <pc:docMk/>
          <pc:sldMk cId="4210687777" sldId="279"/>
        </pc:sldMkLst>
        <pc:spChg chg="mod">
          <ac:chgData name="Hanna Kadri Metsvaht" userId="7fa678b130f6443e" providerId="LiveId" clId="{EA56E3B6-54A5-42FB-9475-84AA1158AF76}" dt="2017-10-12T05:29:25.231" v="15" actId="20577"/>
          <ac:spMkLst>
            <pc:docMk/>
            <pc:sldMk cId="4210687777" sldId="279"/>
            <ac:spMk id="2" creationId="{C60241C9-15FB-4C0A-AEC5-52CE74AD1B5B}"/>
          </ac:spMkLst>
        </pc:spChg>
      </pc:sldChg>
      <pc:sldChg chg="modNotesTx">
        <pc:chgData name="Hanna Kadri Metsvaht" userId="7fa678b130f6443e" providerId="LiveId" clId="{EA56E3B6-54A5-42FB-9475-84AA1158AF76}" dt="2017-10-12T06:35:53.639" v="26" actId="20577"/>
        <pc:sldMkLst>
          <pc:docMk/>
          <pc:sldMk cId="2747913788" sldId="280"/>
        </pc:sldMkLst>
      </pc:sldChg>
      <pc:sldChg chg="modSp modNotesTx">
        <pc:chgData name="Hanna Kadri Metsvaht" userId="7fa678b130f6443e" providerId="LiveId" clId="{EA56E3B6-54A5-42FB-9475-84AA1158AF76}" dt="2017-10-12T07:18:41.048" v="35" actId="20577"/>
        <pc:sldMkLst>
          <pc:docMk/>
          <pc:sldMk cId="4184333805" sldId="282"/>
        </pc:sldMkLst>
        <pc:graphicFrameChg chg="mod">
          <ac:chgData name="Hanna Kadri Metsvaht" userId="7fa678b130f6443e" providerId="LiveId" clId="{EA56E3B6-54A5-42FB-9475-84AA1158AF76}" dt="2017-10-12T07:18:41.048" v="35" actId="20577"/>
          <ac:graphicFrameMkLst>
            <pc:docMk/>
            <pc:sldMk cId="4184333805" sldId="282"/>
            <ac:graphicFrameMk id="5" creationId="{DC0283AB-A632-409A-94EF-309AB8F0BCDE}"/>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71762\ownCloud\Artiklid\7.%20Shaemolyticus\Shaemol_colonization_dynamics2.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r>
              <a:rPr lang="et-EE" sz="1400" i="0" dirty="0"/>
              <a:t>Enneaegsed</a:t>
            </a:r>
            <a:r>
              <a:rPr lang="et-EE" sz="1400" i="0" baseline="0" dirty="0"/>
              <a:t> vastsündinud olid sagedamini </a:t>
            </a:r>
            <a:r>
              <a:rPr lang="et-EE" sz="1400" i="1" baseline="0" dirty="0"/>
              <a:t>S. </a:t>
            </a:r>
            <a:r>
              <a:rPr lang="et-EE" sz="1400" i="1" baseline="0" dirty="0" err="1"/>
              <a:t>haemolyticus’</a:t>
            </a:r>
            <a:r>
              <a:rPr lang="et-EE" sz="1400" i="0" baseline="0" dirty="0" err="1"/>
              <a:t>ega</a:t>
            </a:r>
            <a:r>
              <a:rPr lang="et-EE" sz="1400" i="1" baseline="0" dirty="0"/>
              <a:t> </a:t>
            </a:r>
            <a:r>
              <a:rPr lang="et-EE" sz="1400" i="0" baseline="0" dirty="0"/>
              <a:t>koloniseeritud </a:t>
            </a:r>
            <a:r>
              <a:rPr lang="et-EE" sz="1400" i="1" dirty="0"/>
              <a:t>(</a:t>
            </a:r>
            <a:r>
              <a:rPr lang="et-EE" sz="1400" dirty="0">
                <a:effectLst/>
              </a:rPr>
              <a:t>p=0.001</a:t>
            </a:r>
            <a:r>
              <a:rPr lang="et-EE" sz="1400" i="1" dirty="0">
                <a:effectLst/>
              </a:rPr>
              <a:t>)</a:t>
            </a:r>
            <a:endParaRPr lang="et-EE" sz="1400" dirty="0">
              <a:effectLst/>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endParaRPr lang="et-EE"/>
        </a:p>
      </c:txPr>
    </c:title>
    <c:autoTitleDeleted val="0"/>
    <c:plotArea>
      <c:layout/>
      <c:barChart>
        <c:barDir val="col"/>
        <c:grouping val="percentStacked"/>
        <c:varyColors val="0"/>
        <c:ser>
          <c:idx val="0"/>
          <c:order val="0"/>
          <c:tx>
            <c:strRef>
              <c:f>Leht1!$B$1</c:f>
              <c:strCache>
                <c:ptCount val="1"/>
                <c:pt idx="0">
                  <c:v>Koloniseeritud</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t-E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Leht1!$A$2:$A$3</c:f>
              <c:strCache>
                <c:ptCount val="2"/>
                <c:pt idx="0">
                  <c:v>Enneaegsed vastsündinud</c:v>
                </c:pt>
                <c:pt idx="1">
                  <c:v>Ajalised vastsündinud</c:v>
                </c:pt>
              </c:strCache>
            </c:strRef>
          </c:cat>
          <c:val>
            <c:numRef>
              <c:f>Leht1!$B$2:$B$3</c:f>
              <c:numCache>
                <c:formatCode>General</c:formatCode>
                <c:ptCount val="2"/>
                <c:pt idx="0">
                  <c:v>45</c:v>
                </c:pt>
                <c:pt idx="1">
                  <c:v>11</c:v>
                </c:pt>
              </c:numCache>
            </c:numRef>
          </c:val>
          <c:extLst>
            <c:ext xmlns:c16="http://schemas.microsoft.com/office/drawing/2014/chart" uri="{C3380CC4-5D6E-409C-BE32-E72D297353CC}">
              <c16:uniqueId val="{00000000-2DA5-419A-B228-CC9BC85A2A52}"/>
            </c:ext>
          </c:extLst>
        </c:ser>
        <c:ser>
          <c:idx val="1"/>
          <c:order val="1"/>
          <c:tx>
            <c:strRef>
              <c:f>Leht1!$C$1</c:f>
              <c:strCache>
                <c:ptCount val="1"/>
                <c:pt idx="0">
                  <c:v>Mitte-koloniseeritud</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t-E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Leht1!$A$2:$A$3</c:f>
              <c:strCache>
                <c:ptCount val="2"/>
                <c:pt idx="0">
                  <c:v>Enneaegsed vastsündinud</c:v>
                </c:pt>
                <c:pt idx="1">
                  <c:v>Ajalised vastsündinud</c:v>
                </c:pt>
              </c:strCache>
            </c:strRef>
          </c:cat>
          <c:val>
            <c:numRef>
              <c:f>Leht1!$C$2:$C$3</c:f>
              <c:numCache>
                <c:formatCode>General</c:formatCode>
                <c:ptCount val="2"/>
                <c:pt idx="0">
                  <c:v>4</c:v>
                </c:pt>
                <c:pt idx="1">
                  <c:v>9</c:v>
                </c:pt>
              </c:numCache>
            </c:numRef>
          </c:val>
          <c:extLst>
            <c:ext xmlns:c16="http://schemas.microsoft.com/office/drawing/2014/chart" uri="{C3380CC4-5D6E-409C-BE32-E72D297353CC}">
              <c16:uniqueId val="{00000001-2DA5-419A-B228-CC9BC85A2A52}"/>
            </c:ext>
          </c:extLst>
        </c:ser>
        <c:dLbls>
          <c:dLblPos val="ctr"/>
          <c:showLegendKey val="0"/>
          <c:showVal val="1"/>
          <c:showCatName val="0"/>
          <c:showSerName val="0"/>
          <c:showPercent val="0"/>
          <c:showBubbleSize val="0"/>
        </c:dLbls>
        <c:gapWidth val="150"/>
        <c:overlap val="100"/>
        <c:axId val="499593688"/>
        <c:axId val="499591720"/>
      </c:barChart>
      <c:catAx>
        <c:axId val="49959368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499591720"/>
        <c:crosses val="autoZero"/>
        <c:auto val="1"/>
        <c:lblAlgn val="ctr"/>
        <c:lblOffset val="100"/>
        <c:noMultiLvlLbl val="0"/>
      </c:catAx>
      <c:valAx>
        <c:axId val="499591720"/>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499593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legend>
    <c:plotVisOnly val="1"/>
    <c:dispBlanksAs val="gap"/>
    <c:extLst>
      <c:ext xmlns:c16r3="http://schemas.microsoft.com/office/drawing/2017/03/chart" uri="{12BF07B7-CECC-457D-90D0-4EC4A377A18A}">
        <c16r3:dataDisplayOptions16>
          <c16r3:dispNaAsBlank val="1"/>
        </c16r3:dataDisplayOptions16>
      </c:ext>
    </c:extLst>
    <c:showDLblsOverMax val="0"/>
  </c:chart>
  <c:spPr>
    <a:noFill/>
    <a:ln>
      <a:noFill/>
    </a:ln>
    <a:effectLst/>
  </c:spPr>
  <c:txPr>
    <a:bodyPr/>
    <a:lstStyle/>
    <a:p>
      <a:pPr>
        <a:defRPr/>
      </a:pPr>
      <a:endParaRPr lang="et-E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t-EE" sz="1800" dirty="0"/>
              <a:t>Kolonisatsioon sooles ja nahal sarnane</a:t>
            </a:r>
          </a:p>
        </c:rich>
      </c:tx>
      <c:layout>
        <c:manualLayout>
          <c:xMode val="edge"/>
          <c:yMode val="edge"/>
          <c:x val="0.19955912698412698"/>
          <c:y val="3.4341199606686329E-2"/>
        </c:manualLayout>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t-EE"/>
        </a:p>
      </c:txPr>
    </c:title>
    <c:autoTitleDeleted val="0"/>
    <c:plotArea>
      <c:layout>
        <c:manualLayout>
          <c:layoutTarget val="inner"/>
          <c:xMode val="edge"/>
          <c:yMode val="edge"/>
          <c:x val="5.5436507936507937E-2"/>
          <c:y val="0.27775246415559718"/>
          <c:w val="0.8891269841269841"/>
          <c:h val="0.53863993673686494"/>
        </c:manualLayout>
      </c:layout>
      <c:barChart>
        <c:barDir val="col"/>
        <c:grouping val="percentStacked"/>
        <c:varyColors val="0"/>
        <c:ser>
          <c:idx val="0"/>
          <c:order val="0"/>
          <c:tx>
            <c:strRef>
              <c:f>Leht1!$B$1</c:f>
              <c:strCache>
                <c:ptCount val="1"/>
                <c:pt idx="0">
                  <c:v>Koloniseerunud</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t-E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Leht1!$A$2:$A$3</c:f>
              <c:strCache>
                <c:ptCount val="2"/>
                <c:pt idx="0">
                  <c:v>Sooles</c:v>
                </c:pt>
                <c:pt idx="1">
                  <c:v>Nahal</c:v>
                </c:pt>
              </c:strCache>
            </c:strRef>
          </c:cat>
          <c:val>
            <c:numRef>
              <c:f>Leht1!$B$2:$B$3</c:f>
              <c:numCache>
                <c:formatCode>General</c:formatCode>
                <c:ptCount val="2"/>
                <c:pt idx="0">
                  <c:v>55</c:v>
                </c:pt>
                <c:pt idx="1">
                  <c:v>51</c:v>
                </c:pt>
              </c:numCache>
            </c:numRef>
          </c:val>
          <c:extLst>
            <c:ext xmlns:c16="http://schemas.microsoft.com/office/drawing/2014/chart" uri="{C3380CC4-5D6E-409C-BE32-E72D297353CC}">
              <c16:uniqueId val="{00000000-8014-400D-9262-1D534911D85B}"/>
            </c:ext>
          </c:extLst>
        </c:ser>
        <c:ser>
          <c:idx val="1"/>
          <c:order val="1"/>
          <c:tx>
            <c:strRef>
              <c:f>Leht1!$C$1</c:f>
              <c:strCache>
                <c:ptCount val="1"/>
                <c:pt idx="0">
                  <c:v>Mitte-koloniseerunud</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t-E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Leht1!$A$2:$A$3</c:f>
              <c:strCache>
                <c:ptCount val="2"/>
                <c:pt idx="0">
                  <c:v>Sooles</c:v>
                </c:pt>
                <c:pt idx="1">
                  <c:v>Nahal</c:v>
                </c:pt>
              </c:strCache>
            </c:strRef>
          </c:cat>
          <c:val>
            <c:numRef>
              <c:f>Leht1!$C$2:$C$3</c:f>
              <c:numCache>
                <c:formatCode>General</c:formatCode>
                <c:ptCount val="2"/>
                <c:pt idx="0">
                  <c:v>14</c:v>
                </c:pt>
                <c:pt idx="1">
                  <c:v>18</c:v>
                </c:pt>
              </c:numCache>
            </c:numRef>
          </c:val>
          <c:extLst>
            <c:ext xmlns:c16="http://schemas.microsoft.com/office/drawing/2014/chart" uri="{C3380CC4-5D6E-409C-BE32-E72D297353CC}">
              <c16:uniqueId val="{00000001-8014-400D-9262-1D534911D85B}"/>
            </c:ext>
          </c:extLst>
        </c:ser>
        <c:dLbls>
          <c:dLblPos val="ctr"/>
          <c:showLegendKey val="0"/>
          <c:showVal val="1"/>
          <c:showCatName val="0"/>
          <c:showSerName val="0"/>
          <c:showPercent val="0"/>
          <c:showBubbleSize val="0"/>
        </c:dLbls>
        <c:gapWidth val="150"/>
        <c:overlap val="100"/>
        <c:axId val="499590736"/>
        <c:axId val="499594672"/>
      </c:barChart>
      <c:catAx>
        <c:axId val="4995907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499594672"/>
        <c:crosses val="autoZero"/>
        <c:auto val="1"/>
        <c:lblAlgn val="ctr"/>
        <c:lblOffset val="100"/>
        <c:noMultiLvlLbl val="0"/>
      </c:catAx>
      <c:valAx>
        <c:axId val="499594672"/>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4995907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legend>
    <c:plotVisOnly val="1"/>
    <c:dispBlanksAs val="gap"/>
    <c:extLst>
      <c:ext xmlns:c16r3="http://schemas.microsoft.com/office/drawing/2017/03/chart" uri="{12BF07B7-CECC-457D-90D0-4EC4A377A18A}">
        <c16r3:dataDisplayOptions16>
          <c16r3:dispNaAsBlank val="1"/>
        </c16r3:dataDisplayOptions16>
      </c:ext>
    </c:extLst>
    <c:showDLblsOverMax val="0"/>
  </c:chart>
  <c:spPr>
    <a:noFill/>
    <a:ln>
      <a:noFill/>
    </a:ln>
    <a:effectLst/>
  </c:spPr>
  <c:txPr>
    <a:bodyPr/>
    <a:lstStyle/>
    <a:p>
      <a:pPr>
        <a:defRPr/>
      </a:pPr>
      <a:endParaRPr lang="et-E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t-EE" dirty="0"/>
              <a:t>Kolonisatsioon oli</a:t>
            </a:r>
            <a:r>
              <a:rPr lang="et-EE" baseline="0" dirty="0"/>
              <a:t> </a:t>
            </a:r>
            <a:r>
              <a:rPr lang="et-EE" baseline="0" dirty="0" err="1"/>
              <a:t>osakonniti</a:t>
            </a:r>
            <a:r>
              <a:rPr lang="et-EE" baseline="0" dirty="0"/>
              <a:t> erinev (p=0.018) </a:t>
            </a:r>
            <a:endParaRPr lang="et-EE"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t-EE"/>
        </a:p>
      </c:txPr>
    </c:title>
    <c:autoTitleDeleted val="0"/>
    <c:plotArea>
      <c:layout/>
      <c:barChart>
        <c:barDir val="col"/>
        <c:grouping val="percentStacked"/>
        <c:varyColors val="0"/>
        <c:ser>
          <c:idx val="0"/>
          <c:order val="0"/>
          <c:tx>
            <c:strRef>
              <c:f>Leht1!$B$1</c:f>
              <c:strCache>
                <c:ptCount val="1"/>
                <c:pt idx="0">
                  <c:v>Koloniseeritud</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t-E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Leht1!$A$2:$A$3</c:f>
              <c:strCache>
                <c:ptCount val="2"/>
                <c:pt idx="0">
                  <c:v>Osakond A</c:v>
                </c:pt>
                <c:pt idx="1">
                  <c:v>Osakond B</c:v>
                </c:pt>
              </c:strCache>
            </c:strRef>
          </c:cat>
          <c:val>
            <c:numRef>
              <c:f>Leht1!$B$2:$B$3</c:f>
              <c:numCache>
                <c:formatCode>General</c:formatCode>
                <c:ptCount val="2"/>
                <c:pt idx="0">
                  <c:v>15</c:v>
                </c:pt>
                <c:pt idx="1">
                  <c:v>30</c:v>
                </c:pt>
              </c:numCache>
            </c:numRef>
          </c:val>
          <c:extLst>
            <c:ext xmlns:c16="http://schemas.microsoft.com/office/drawing/2014/chart" uri="{C3380CC4-5D6E-409C-BE32-E72D297353CC}">
              <c16:uniqueId val="{00000000-75E2-4B6C-B690-EF31D96BCDE2}"/>
            </c:ext>
          </c:extLst>
        </c:ser>
        <c:ser>
          <c:idx val="1"/>
          <c:order val="1"/>
          <c:tx>
            <c:strRef>
              <c:f>Leht1!$C$1</c:f>
              <c:strCache>
                <c:ptCount val="1"/>
                <c:pt idx="0">
                  <c:v>Mitte-koloniseeritud</c:v>
                </c:pt>
              </c:strCache>
            </c:strRef>
          </c:tx>
          <c:spPr>
            <a:solidFill>
              <a:schemeClr val="accent1">
                <a:tint val="77000"/>
              </a:schemeClr>
            </a:solidFill>
            <a:ln>
              <a:noFill/>
            </a:ln>
            <a:effectLst/>
          </c:spPr>
          <c:invertIfNegative val="0"/>
          <c:dLbls>
            <c:dLbl>
              <c:idx val="1"/>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lumMod val="75000"/>
                        </a:schemeClr>
                      </a:solidFill>
                      <a:latin typeface="+mn-lt"/>
                      <a:ea typeface="+mn-ea"/>
                      <a:cs typeface="+mn-cs"/>
                    </a:defRPr>
                  </a:pPr>
                  <a:endParaRPr lang="et-EE"/>
                </a:p>
              </c:txPr>
              <c:dLblPos val="ctr"/>
              <c:showLegendKey val="0"/>
              <c:showVal val="1"/>
              <c:showCatName val="0"/>
              <c:showSerName val="0"/>
              <c:showPercent val="0"/>
              <c:showBubbleSize val="0"/>
              <c:extLst>
                <c:ext xmlns:c16="http://schemas.microsoft.com/office/drawing/2014/chart" uri="{C3380CC4-5D6E-409C-BE32-E72D297353CC}">
                  <c16:uniqueId val="{00000000-79A9-4A41-917E-1D13FEA4CDA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t-E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Leht1!$A$2:$A$3</c:f>
              <c:strCache>
                <c:ptCount val="2"/>
                <c:pt idx="0">
                  <c:v>Osakond A</c:v>
                </c:pt>
                <c:pt idx="1">
                  <c:v>Osakond B</c:v>
                </c:pt>
              </c:strCache>
            </c:strRef>
          </c:cat>
          <c:val>
            <c:numRef>
              <c:f>Leht1!$C$2:$C$3</c:f>
              <c:numCache>
                <c:formatCode>General</c:formatCode>
                <c:ptCount val="2"/>
                <c:pt idx="0">
                  <c:v>4</c:v>
                </c:pt>
                <c:pt idx="1">
                  <c:v>0</c:v>
                </c:pt>
              </c:numCache>
            </c:numRef>
          </c:val>
          <c:extLst>
            <c:ext xmlns:c16="http://schemas.microsoft.com/office/drawing/2014/chart" uri="{C3380CC4-5D6E-409C-BE32-E72D297353CC}">
              <c16:uniqueId val="{00000001-75E2-4B6C-B690-EF31D96BCDE2}"/>
            </c:ext>
          </c:extLst>
        </c:ser>
        <c:dLbls>
          <c:dLblPos val="ctr"/>
          <c:showLegendKey val="0"/>
          <c:showVal val="1"/>
          <c:showCatName val="0"/>
          <c:showSerName val="0"/>
          <c:showPercent val="0"/>
          <c:showBubbleSize val="0"/>
        </c:dLbls>
        <c:gapWidth val="150"/>
        <c:overlap val="100"/>
        <c:axId val="470428552"/>
        <c:axId val="470423960"/>
      </c:barChart>
      <c:catAx>
        <c:axId val="47042855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470423960"/>
        <c:crosses val="autoZero"/>
        <c:auto val="1"/>
        <c:lblAlgn val="ctr"/>
        <c:lblOffset val="100"/>
        <c:noMultiLvlLbl val="0"/>
      </c:catAx>
      <c:valAx>
        <c:axId val="470423960"/>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4704285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legend>
    <c:plotVisOnly val="1"/>
    <c:dispBlanksAs val="gap"/>
    <c:extLst>
      <c:ext xmlns:c16r3="http://schemas.microsoft.com/office/drawing/2017/03/chart" uri="{12BF07B7-CECC-457D-90D0-4EC4A377A18A}">
        <c16r3:dataDisplayOptions16>
          <c16r3:dispNaAsBlank val="1"/>
        </c16r3:dataDisplayOptions16>
      </c:ext>
    </c:extLst>
    <c:showDLblsOverMax val="0"/>
  </c:chart>
  <c:spPr>
    <a:noFill/>
    <a:ln>
      <a:noFill/>
    </a:ln>
    <a:effectLst/>
  </c:spPr>
  <c:txPr>
    <a:bodyPr/>
    <a:lstStyle/>
    <a:p>
      <a:pPr>
        <a:defRPr/>
      </a:pPr>
      <a:endParaRPr lang="et-E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t-EE" sz="1400" dirty="0"/>
              <a:t>Osakonnas B</a:t>
            </a:r>
            <a:r>
              <a:rPr lang="et-EE" sz="1400" baseline="0" dirty="0"/>
              <a:t> oli </a:t>
            </a:r>
            <a:r>
              <a:rPr lang="et-EE" sz="1400" i="1" baseline="0" dirty="0" err="1"/>
              <a:t>S.haemolyticuse</a:t>
            </a:r>
            <a:r>
              <a:rPr lang="et-EE" sz="1400" i="1" baseline="0" dirty="0"/>
              <a:t> </a:t>
            </a:r>
            <a:r>
              <a:rPr lang="et-EE" sz="1400" i="0" baseline="0" dirty="0"/>
              <a:t>osakaal kõigist </a:t>
            </a:r>
            <a:r>
              <a:rPr lang="et-EE" sz="1400" i="0" baseline="0" dirty="0" err="1"/>
              <a:t>KoNS-idest</a:t>
            </a:r>
            <a:r>
              <a:rPr lang="et-EE" sz="1400" i="0" baseline="0" dirty="0"/>
              <a:t> suurem </a:t>
            </a:r>
            <a:r>
              <a:rPr lang="et-EE" sz="1400" baseline="0" dirty="0"/>
              <a:t>(p&lt;0.001)</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t-EE"/>
        </a:p>
      </c:txPr>
    </c:title>
    <c:autoTitleDeleted val="0"/>
    <c:plotArea>
      <c:layout/>
      <c:barChart>
        <c:barDir val="col"/>
        <c:grouping val="percentStacked"/>
        <c:varyColors val="0"/>
        <c:ser>
          <c:idx val="0"/>
          <c:order val="0"/>
          <c:tx>
            <c:strRef>
              <c:f>Leht1!$B$1</c:f>
              <c:strCache>
                <c:ptCount val="1"/>
                <c:pt idx="0">
                  <c:v>S. Haemolyticus</c:v>
                </c:pt>
              </c:strCache>
            </c:strRef>
          </c:tx>
          <c:spPr>
            <a:solidFill>
              <a:schemeClr val="accent1">
                <a:shade val="76000"/>
              </a:schemeClr>
            </a:solidFill>
            <a:ln>
              <a:noFill/>
            </a:ln>
            <a:effectLst/>
          </c:spPr>
          <c:invertIfNegative val="0"/>
          <c:cat>
            <c:strRef>
              <c:f>Leht1!$A$2:$A$3</c:f>
              <c:strCache>
                <c:ptCount val="2"/>
                <c:pt idx="0">
                  <c:v>Osakond A</c:v>
                </c:pt>
                <c:pt idx="1">
                  <c:v>Osakond B</c:v>
                </c:pt>
              </c:strCache>
            </c:strRef>
          </c:cat>
          <c:val>
            <c:numRef>
              <c:f>Leht1!$B$2:$B$3</c:f>
              <c:numCache>
                <c:formatCode>General</c:formatCode>
                <c:ptCount val="2"/>
                <c:pt idx="0">
                  <c:v>189</c:v>
                </c:pt>
                <c:pt idx="1">
                  <c:v>401</c:v>
                </c:pt>
              </c:numCache>
            </c:numRef>
          </c:val>
          <c:extLst>
            <c:ext xmlns:c16="http://schemas.microsoft.com/office/drawing/2014/chart" uri="{C3380CC4-5D6E-409C-BE32-E72D297353CC}">
              <c16:uniqueId val="{00000000-42F4-47C5-859A-82399F94CAA1}"/>
            </c:ext>
          </c:extLst>
        </c:ser>
        <c:ser>
          <c:idx val="1"/>
          <c:order val="1"/>
          <c:tx>
            <c:strRef>
              <c:f>Leht1!$C$1</c:f>
              <c:strCache>
                <c:ptCount val="1"/>
                <c:pt idx="0">
                  <c:v>Teised KoNS-id</c:v>
                </c:pt>
              </c:strCache>
            </c:strRef>
          </c:tx>
          <c:spPr>
            <a:solidFill>
              <a:schemeClr val="accent1">
                <a:tint val="77000"/>
              </a:schemeClr>
            </a:solidFill>
            <a:ln>
              <a:noFill/>
            </a:ln>
            <a:effectLst/>
          </c:spPr>
          <c:invertIfNegative val="0"/>
          <c:cat>
            <c:strRef>
              <c:f>Leht1!$A$2:$A$3</c:f>
              <c:strCache>
                <c:ptCount val="2"/>
                <c:pt idx="0">
                  <c:v>Osakond A</c:v>
                </c:pt>
                <c:pt idx="1">
                  <c:v>Osakond B</c:v>
                </c:pt>
              </c:strCache>
            </c:strRef>
          </c:cat>
          <c:val>
            <c:numRef>
              <c:f>Leht1!$C$2:$C$3</c:f>
              <c:numCache>
                <c:formatCode>General</c:formatCode>
                <c:ptCount val="2"/>
                <c:pt idx="0">
                  <c:v>596</c:v>
                </c:pt>
                <c:pt idx="1">
                  <c:v>866</c:v>
                </c:pt>
              </c:numCache>
            </c:numRef>
          </c:val>
          <c:extLst>
            <c:ext xmlns:c16="http://schemas.microsoft.com/office/drawing/2014/chart" uri="{C3380CC4-5D6E-409C-BE32-E72D297353CC}">
              <c16:uniqueId val="{00000001-42F4-47C5-859A-82399F94CAA1}"/>
            </c:ext>
          </c:extLst>
        </c:ser>
        <c:dLbls>
          <c:showLegendKey val="0"/>
          <c:showVal val="0"/>
          <c:showCatName val="0"/>
          <c:showSerName val="0"/>
          <c:showPercent val="0"/>
          <c:showBubbleSize val="0"/>
        </c:dLbls>
        <c:gapWidth val="150"/>
        <c:overlap val="100"/>
        <c:axId val="553078200"/>
        <c:axId val="553072952"/>
      </c:barChart>
      <c:catAx>
        <c:axId val="553078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553072952"/>
        <c:crosses val="autoZero"/>
        <c:auto val="1"/>
        <c:lblAlgn val="ctr"/>
        <c:lblOffset val="100"/>
        <c:noMultiLvlLbl val="0"/>
      </c:catAx>
      <c:valAx>
        <c:axId val="5530729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5530782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legend>
    <c:plotVisOnly val="1"/>
    <c:dispBlanksAs val="gap"/>
    <c:extLst>
      <c:ext xmlns:c16r3="http://schemas.microsoft.com/office/drawing/2017/03/chart" uri="{12BF07B7-CECC-457D-90D0-4EC4A377A18A}">
        <c16r3:dataDisplayOptions16>
          <c16r3:dispNaAsBlank val="1"/>
        </c16r3:dataDisplayOptions16>
      </c:ext>
    </c:extLst>
    <c:showDLblsOverMax val="0"/>
  </c:chart>
  <c:spPr>
    <a:noFill/>
    <a:ln>
      <a:noFill/>
    </a:ln>
    <a:effectLst/>
  </c:spPr>
  <c:txPr>
    <a:bodyPr/>
    <a:lstStyle/>
    <a:p>
      <a:pPr>
        <a:defRPr/>
      </a:pPr>
      <a:endParaRPr lang="et-E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lineChart>
        <c:grouping val="standard"/>
        <c:varyColors val="0"/>
        <c:ser>
          <c:idx val="0"/>
          <c:order val="0"/>
          <c:tx>
            <c:strRef>
              <c:f>Species!$BB$6</c:f>
              <c:strCache>
                <c:ptCount val="1"/>
                <c:pt idx="0">
                  <c:v>Seedetrakt</c:v>
                </c:pt>
              </c:strCache>
            </c:strRef>
          </c:tx>
          <c:spPr>
            <a:ln w="28575" cap="rnd">
              <a:solidFill>
                <a:schemeClr val="accent3">
                  <a:tint val="77000"/>
                </a:schemeClr>
              </a:solidFill>
              <a:round/>
            </a:ln>
            <a:effectLst/>
          </c:spPr>
          <c:marker>
            <c:symbol val="circle"/>
            <c:size val="5"/>
            <c:spPr>
              <a:solidFill>
                <a:schemeClr val="accent3">
                  <a:tint val="77000"/>
                </a:schemeClr>
              </a:solidFill>
              <a:ln w="9525">
                <a:solidFill>
                  <a:schemeClr val="accent3">
                    <a:tint val="77000"/>
                  </a:schemeClr>
                </a:solidFill>
              </a:ln>
              <a:effectLst/>
            </c:spPr>
          </c:marker>
          <c:cat>
            <c:numRef>
              <c:f>Species!$BC$5:$BF$5</c:f>
              <c:numCache>
                <c:formatCode>General</c:formatCode>
                <c:ptCount val="4"/>
                <c:pt idx="0">
                  <c:v>1</c:v>
                </c:pt>
                <c:pt idx="1">
                  <c:v>2</c:v>
                </c:pt>
                <c:pt idx="2">
                  <c:v>3</c:v>
                </c:pt>
                <c:pt idx="3">
                  <c:v>4</c:v>
                </c:pt>
              </c:numCache>
            </c:numRef>
          </c:cat>
          <c:val>
            <c:numRef>
              <c:f>Species!$BC$6:$BF$6</c:f>
              <c:numCache>
                <c:formatCode>General</c:formatCode>
                <c:ptCount val="4"/>
                <c:pt idx="0">
                  <c:v>55.595667870036102</c:v>
                </c:pt>
                <c:pt idx="1">
                  <c:v>37.549407114624508</c:v>
                </c:pt>
                <c:pt idx="2">
                  <c:v>23.577235772357724</c:v>
                </c:pt>
                <c:pt idx="3">
                  <c:v>23.711340206185564</c:v>
                </c:pt>
              </c:numCache>
            </c:numRef>
          </c:val>
          <c:smooth val="0"/>
          <c:extLst>
            <c:ext xmlns:c16="http://schemas.microsoft.com/office/drawing/2014/chart" uri="{C3380CC4-5D6E-409C-BE32-E72D297353CC}">
              <c16:uniqueId val="{00000000-ACB7-484F-9678-D0B56E52F155}"/>
            </c:ext>
          </c:extLst>
        </c:ser>
        <c:ser>
          <c:idx val="1"/>
          <c:order val="1"/>
          <c:tx>
            <c:strRef>
              <c:f>Species!$BB$7</c:f>
              <c:strCache>
                <c:ptCount val="1"/>
                <c:pt idx="0">
                  <c:v>Nahk</c:v>
                </c:pt>
              </c:strCache>
            </c:strRef>
          </c:tx>
          <c:spPr>
            <a:ln w="28575" cap="rnd">
              <a:solidFill>
                <a:schemeClr val="accent3">
                  <a:shade val="76000"/>
                </a:schemeClr>
              </a:solidFill>
              <a:round/>
            </a:ln>
            <a:effectLst/>
          </c:spPr>
          <c:marker>
            <c:symbol val="circle"/>
            <c:size val="5"/>
            <c:spPr>
              <a:solidFill>
                <a:schemeClr val="accent3">
                  <a:shade val="76000"/>
                </a:schemeClr>
              </a:solidFill>
              <a:ln w="9525">
                <a:solidFill>
                  <a:schemeClr val="accent3">
                    <a:shade val="76000"/>
                  </a:schemeClr>
                </a:solidFill>
              </a:ln>
              <a:effectLst/>
            </c:spPr>
          </c:marker>
          <c:cat>
            <c:numRef>
              <c:f>Species!$BC$5:$BF$5</c:f>
              <c:numCache>
                <c:formatCode>General</c:formatCode>
                <c:ptCount val="4"/>
                <c:pt idx="0">
                  <c:v>1</c:v>
                </c:pt>
                <c:pt idx="1">
                  <c:v>2</c:v>
                </c:pt>
                <c:pt idx="2">
                  <c:v>3</c:v>
                </c:pt>
                <c:pt idx="3">
                  <c:v>4</c:v>
                </c:pt>
              </c:numCache>
            </c:numRef>
          </c:cat>
          <c:val>
            <c:numRef>
              <c:f>Species!$BC$7:$BF$7</c:f>
              <c:numCache>
                <c:formatCode>General</c:formatCode>
                <c:ptCount val="4"/>
                <c:pt idx="0">
                  <c:v>30.2491103202847</c:v>
                </c:pt>
                <c:pt idx="1">
                  <c:v>22.99651567944251</c:v>
                </c:pt>
                <c:pt idx="2">
                  <c:v>16.666666666666664</c:v>
                </c:pt>
                <c:pt idx="3">
                  <c:v>16.810344827586206</c:v>
                </c:pt>
              </c:numCache>
            </c:numRef>
          </c:val>
          <c:smooth val="0"/>
          <c:extLst>
            <c:ext xmlns:c16="http://schemas.microsoft.com/office/drawing/2014/chart" uri="{C3380CC4-5D6E-409C-BE32-E72D297353CC}">
              <c16:uniqueId val="{00000001-ACB7-484F-9678-D0B56E52F155}"/>
            </c:ext>
          </c:extLst>
        </c:ser>
        <c:dLbls>
          <c:showLegendKey val="0"/>
          <c:showVal val="0"/>
          <c:showCatName val="0"/>
          <c:showSerName val="0"/>
          <c:showPercent val="0"/>
          <c:showBubbleSize val="0"/>
        </c:dLbls>
        <c:marker val="1"/>
        <c:smooth val="0"/>
        <c:axId val="385240168"/>
        <c:axId val="385238200"/>
      </c:lineChart>
      <c:catAx>
        <c:axId val="385240168"/>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t-EE" sz="1600"/>
                  <a:t>Elunädal</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t-E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t-EE"/>
          </a:p>
        </c:txPr>
        <c:crossAx val="385238200"/>
        <c:crosses val="autoZero"/>
        <c:auto val="1"/>
        <c:lblAlgn val="ctr"/>
        <c:lblOffset val="100"/>
        <c:noMultiLvlLbl val="0"/>
      </c:catAx>
      <c:valAx>
        <c:axId val="385238200"/>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t-EE" sz="1600"/>
                  <a:t>% kõigist stafülokokkidest </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t-E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385240168"/>
        <c:crosses val="autoZero"/>
        <c:crossBetween val="between"/>
        <c:majorUnit val="25"/>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r>
              <a:rPr lang="et-EE" dirty="0" err="1"/>
              <a:t>Enneageseid</a:t>
            </a:r>
            <a:r>
              <a:rPr lang="et-EE" baseline="0" dirty="0"/>
              <a:t> vastsündinuid koloniseerisid sagedamini </a:t>
            </a:r>
            <a:r>
              <a:rPr lang="et-EE" b="1" baseline="0" dirty="0"/>
              <a:t>IS256+</a:t>
            </a:r>
            <a:r>
              <a:rPr lang="et-EE" baseline="0" dirty="0"/>
              <a:t> tüved </a:t>
            </a:r>
            <a:r>
              <a:rPr lang="et-EE" sz="1800" b="0" i="0" baseline="0" dirty="0">
                <a:effectLst/>
              </a:rPr>
              <a:t>(</a:t>
            </a:r>
            <a:r>
              <a:rPr lang="en-US" sz="1800" b="0" i="0" baseline="0" dirty="0">
                <a:effectLst/>
              </a:rPr>
              <a:t>OR 58; 95% CI 3-966)</a:t>
            </a:r>
            <a:endParaRPr lang="et-EE" sz="1800" dirty="0">
              <a:effectLst/>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endParaRPr lang="et-EE"/>
        </a:p>
      </c:txPr>
    </c:title>
    <c:autoTitleDeleted val="0"/>
    <c:plotArea>
      <c:layout/>
      <c:barChart>
        <c:barDir val="col"/>
        <c:grouping val="percentStacked"/>
        <c:varyColors val="0"/>
        <c:ser>
          <c:idx val="0"/>
          <c:order val="0"/>
          <c:tx>
            <c:strRef>
              <c:f>Leht1!$B$1</c:f>
              <c:strCache>
                <c:ptCount val="1"/>
                <c:pt idx="0">
                  <c:v>IS256 +</c:v>
                </c:pt>
              </c:strCache>
            </c:strRef>
          </c:tx>
          <c:spPr>
            <a:solidFill>
              <a:schemeClr val="accent1">
                <a:shade val="76000"/>
              </a:schemeClr>
            </a:solidFill>
            <a:ln>
              <a:noFill/>
            </a:ln>
            <a:effectLst/>
          </c:spPr>
          <c:invertIfNegative val="0"/>
          <c:cat>
            <c:strRef>
              <c:f>Leht1!$A$2:$A$3</c:f>
              <c:strCache>
                <c:ptCount val="2"/>
                <c:pt idx="0">
                  <c:v>Enneaegsed vastsündinud</c:v>
                </c:pt>
                <c:pt idx="1">
                  <c:v>Ajalised vastsündinud</c:v>
                </c:pt>
              </c:strCache>
            </c:strRef>
          </c:cat>
          <c:val>
            <c:numRef>
              <c:f>Leht1!$B$2:$B$3</c:f>
              <c:numCache>
                <c:formatCode>General</c:formatCode>
                <c:ptCount val="2"/>
                <c:pt idx="0">
                  <c:v>95</c:v>
                </c:pt>
                <c:pt idx="1">
                  <c:v>0</c:v>
                </c:pt>
              </c:numCache>
            </c:numRef>
          </c:val>
          <c:extLst>
            <c:ext xmlns:c16="http://schemas.microsoft.com/office/drawing/2014/chart" uri="{C3380CC4-5D6E-409C-BE32-E72D297353CC}">
              <c16:uniqueId val="{00000000-DC93-4680-8EDD-F77FF6D78D24}"/>
            </c:ext>
          </c:extLst>
        </c:ser>
        <c:ser>
          <c:idx val="1"/>
          <c:order val="1"/>
          <c:tx>
            <c:strRef>
              <c:f>Leht1!$C$1</c:f>
              <c:strCache>
                <c:ptCount val="1"/>
                <c:pt idx="0">
                  <c:v>IS256 -</c:v>
                </c:pt>
              </c:strCache>
            </c:strRef>
          </c:tx>
          <c:spPr>
            <a:solidFill>
              <a:schemeClr val="accent1">
                <a:tint val="77000"/>
              </a:schemeClr>
            </a:solidFill>
            <a:ln>
              <a:noFill/>
            </a:ln>
            <a:effectLst/>
          </c:spPr>
          <c:invertIfNegative val="0"/>
          <c:cat>
            <c:strRef>
              <c:f>Leht1!$A$2:$A$3</c:f>
              <c:strCache>
                <c:ptCount val="2"/>
                <c:pt idx="0">
                  <c:v>Enneaegsed vastsündinud</c:v>
                </c:pt>
                <c:pt idx="1">
                  <c:v>Ajalised vastsündinud</c:v>
                </c:pt>
              </c:strCache>
            </c:strRef>
          </c:cat>
          <c:val>
            <c:numRef>
              <c:f>Leht1!$C$2:$C$3</c:f>
              <c:numCache>
                <c:formatCode>General</c:formatCode>
                <c:ptCount val="2"/>
                <c:pt idx="0">
                  <c:v>90</c:v>
                </c:pt>
                <c:pt idx="1">
                  <c:v>27</c:v>
                </c:pt>
              </c:numCache>
            </c:numRef>
          </c:val>
          <c:extLst>
            <c:ext xmlns:c16="http://schemas.microsoft.com/office/drawing/2014/chart" uri="{C3380CC4-5D6E-409C-BE32-E72D297353CC}">
              <c16:uniqueId val="{00000001-DC93-4680-8EDD-F77FF6D78D24}"/>
            </c:ext>
          </c:extLst>
        </c:ser>
        <c:dLbls>
          <c:showLegendKey val="0"/>
          <c:showVal val="0"/>
          <c:showCatName val="0"/>
          <c:showSerName val="0"/>
          <c:showPercent val="0"/>
          <c:showBubbleSize val="0"/>
        </c:dLbls>
        <c:gapWidth val="150"/>
        <c:overlap val="100"/>
        <c:axId val="581537304"/>
        <c:axId val="305896152"/>
      </c:barChart>
      <c:catAx>
        <c:axId val="581537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305896152"/>
        <c:crosses val="autoZero"/>
        <c:auto val="1"/>
        <c:lblAlgn val="ctr"/>
        <c:lblOffset val="100"/>
        <c:noMultiLvlLbl val="0"/>
      </c:catAx>
      <c:valAx>
        <c:axId val="3058961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5815373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legend>
    <c:plotVisOnly val="1"/>
    <c:dispBlanksAs val="gap"/>
    <c:extLst>
      <c:ext xmlns:c16r3="http://schemas.microsoft.com/office/drawing/2017/03/chart" uri="{12BF07B7-CECC-457D-90D0-4EC4A377A18A}">
        <c16r3:dataDisplayOptions16>
          <c16r3:dispNaAsBlank val="1"/>
        </c16r3:dataDisplayOptions16>
      </c:ext>
    </c:extLst>
    <c:showDLblsOverMax val="0"/>
  </c:chart>
  <c:spPr>
    <a:noFill/>
    <a:ln>
      <a:noFill/>
    </a:ln>
    <a:effectLst/>
  </c:spPr>
  <c:txPr>
    <a:bodyPr/>
    <a:lstStyle/>
    <a:p>
      <a:pPr>
        <a:defRPr/>
      </a:pPr>
      <a:endParaRPr lang="et-E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t-EE" dirty="0"/>
              <a:t>Enneaegsed </a:t>
            </a:r>
            <a:r>
              <a:rPr lang="et-EE" dirty="0" err="1"/>
              <a:t>vastsünuid</a:t>
            </a:r>
            <a:r>
              <a:rPr lang="et-EE" baseline="0" dirty="0"/>
              <a:t> </a:t>
            </a:r>
            <a:r>
              <a:rPr lang="et-EE" baseline="0"/>
              <a:t>koloniseerisid </a:t>
            </a:r>
            <a:r>
              <a:rPr lang="et-EE" baseline="0" dirty="0"/>
              <a:t>s</a:t>
            </a:r>
            <a:r>
              <a:rPr lang="et-EE" baseline="0"/>
              <a:t>agedamini </a:t>
            </a:r>
            <a:r>
              <a:rPr lang="et-EE" b="1" baseline="0" dirty="0" err="1"/>
              <a:t>mecA</a:t>
            </a:r>
            <a:r>
              <a:rPr lang="et-EE" b="1" baseline="0" dirty="0"/>
              <a:t>+</a:t>
            </a:r>
            <a:r>
              <a:rPr lang="et-EE" baseline="0" dirty="0"/>
              <a:t> tüved (</a:t>
            </a:r>
            <a:r>
              <a:rPr lang="en-US" sz="1862" b="0" i="0" u="none" strike="noStrike" baseline="0" dirty="0">
                <a:effectLst/>
              </a:rPr>
              <a:t>OR 124.3; 95%CI 16-950</a:t>
            </a:r>
            <a:r>
              <a:rPr lang="et-EE" sz="1862" b="0" i="0" u="none" strike="noStrike" baseline="0" dirty="0">
                <a:effectLst/>
              </a:rPr>
              <a:t>)</a:t>
            </a:r>
            <a:endParaRPr lang="et-EE"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t-EE"/>
        </a:p>
      </c:txPr>
    </c:title>
    <c:autoTitleDeleted val="0"/>
    <c:plotArea>
      <c:layout/>
      <c:barChart>
        <c:barDir val="col"/>
        <c:grouping val="percentStacked"/>
        <c:varyColors val="0"/>
        <c:ser>
          <c:idx val="0"/>
          <c:order val="0"/>
          <c:tx>
            <c:strRef>
              <c:f>Leht1!$B$1</c:f>
              <c:strCache>
                <c:ptCount val="1"/>
                <c:pt idx="0">
                  <c:v>mecA +</c:v>
                </c:pt>
              </c:strCache>
            </c:strRef>
          </c:tx>
          <c:spPr>
            <a:solidFill>
              <a:schemeClr val="accent1">
                <a:shade val="76000"/>
              </a:schemeClr>
            </a:solidFill>
            <a:ln>
              <a:noFill/>
            </a:ln>
            <a:effectLst/>
          </c:spPr>
          <c:invertIfNegative val="0"/>
          <c:cat>
            <c:strRef>
              <c:f>Leht1!$A$2:$A$3</c:f>
              <c:strCache>
                <c:ptCount val="2"/>
                <c:pt idx="0">
                  <c:v>Enneaegsed vastsündinud</c:v>
                </c:pt>
                <c:pt idx="1">
                  <c:v>Ajalised vastsündinud</c:v>
                </c:pt>
              </c:strCache>
            </c:strRef>
          </c:cat>
          <c:val>
            <c:numRef>
              <c:f>Leht1!$B$2:$B$3</c:f>
              <c:numCache>
                <c:formatCode>General</c:formatCode>
                <c:ptCount val="2"/>
                <c:pt idx="0">
                  <c:v>153</c:v>
                </c:pt>
                <c:pt idx="1">
                  <c:v>1</c:v>
                </c:pt>
              </c:numCache>
            </c:numRef>
          </c:val>
          <c:extLst>
            <c:ext xmlns:c16="http://schemas.microsoft.com/office/drawing/2014/chart" uri="{C3380CC4-5D6E-409C-BE32-E72D297353CC}">
              <c16:uniqueId val="{00000000-C49B-44A0-AB1E-46838399E15E}"/>
            </c:ext>
          </c:extLst>
        </c:ser>
        <c:ser>
          <c:idx val="1"/>
          <c:order val="1"/>
          <c:tx>
            <c:strRef>
              <c:f>Leht1!$C$1</c:f>
              <c:strCache>
                <c:ptCount val="1"/>
                <c:pt idx="0">
                  <c:v>mecA-</c:v>
                </c:pt>
              </c:strCache>
            </c:strRef>
          </c:tx>
          <c:spPr>
            <a:solidFill>
              <a:schemeClr val="accent1">
                <a:tint val="77000"/>
              </a:schemeClr>
            </a:solidFill>
            <a:ln>
              <a:noFill/>
            </a:ln>
            <a:effectLst/>
          </c:spPr>
          <c:invertIfNegative val="0"/>
          <c:cat>
            <c:strRef>
              <c:f>Leht1!$A$2:$A$3</c:f>
              <c:strCache>
                <c:ptCount val="2"/>
                <c:pt idx="0">
                  <c:v>Enneaegsed vastsündinud</c:v>
                </c:pt>
                <c:pt idx="1">
                  <c:v>Ajalised vastsündinud</c:v>
                </c:pt>
              </c:strCache>
            </c:strRef>
          </c:cat>
          <c:val>
            <c:numRef>
              <c:f>Leht1!$C$2:$C$3</c:f>
              <c:numCache>
                <c:formatCode>General</c:formatCode>
                <c:ptCount val="2"/>
                <c:pt idx="0">
                  <c:v>32</c:v>
                </c:pt>
                <c:pt idx="1">
                  <c:v>26</c:v>
                </c:pt>
              </c:numCache>
            </c:numRef>
          </c:val>
          <c:extLst>
            <c:ext xmlns:c16="http://schemas.microsoft.com/office/drawing/2014/chart" uri="{C3380CC4-5D6E-409C-BE32-E72D297353CC}">
              <c16:uniqueId val="{00000001-C49B-44A0-AB1E-46838399E15E}"/>
            </c:ext>
          </c:extLst>
        </c:ser>
        <c:dLbls>
          <c:showLegendKey val="0"/>
          <c:showVal val="0"/>
          <c:showCatName val="0"/>
          <c:showSerName val="0"/>
          <c:showPercent val="0"/>
          <c:showBubbleSize val="0"/>
        </c:dLbls>
        <c:gapWidth val="150"/>
        <c:overlap val="100"/>
        <c:axId val="581532384"/>
        <c:axId val="581532712"/>
      </c:barChart>
      <c:catAx>
        <c:axId val="581532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581532712"/>
        <c:crosses val="autoZero"/>
        <c:auto val="1"/>
        <c:lblAlgn val="ctr"/>
        <c:lblOffset val="100"/>
        <c:noMultiLvlLbl val="0"/>
      </c:catAx>
      <c:valAx>
        <c:axId val="5815327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crossAx val="581532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t-EE"/>
        </a:p>
      </c:txPr>
    </c:legend>
    <c:plotVisOnly val="1"/>
    <c:dispBlanksAs val="gap"/>
    <c:extLst>
      <c:ext xmlns:c16r3="http://schemas.microsoft.com/office/drawing/2017/03/chart" uri="{12BF07B7-CECC-457D-90D0-4EC4A377A18A}">
        <c16r3:dataDisplayOptions16>
          <c16r3:dispNaAsBlank val="1"/>
        </c16r3:dataDisplayOptions16>
      </c:ext>
    </c:extLst>
    <c:showDLblsOverMax val="0"/>
  </c:chart>
  <c:spPr>
    <a:noFill/>
    <a:ln>
      <a:noFill/>
    </a:ln>
    <a:effectLst/>
  </c:spPr>
  <c:txPr>
    <a:bodyPr/>
    <a:lstStyle/>
    <a:p>
      <a:pPr>
        <a:defRPr/>
      </a:pPr>
      <a:endParaRPr lang="et-EE"/>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withinLinear" id="14">
  <a:schemeClr val="accent1"/>
</cs:colorStyle>
</file>

<file path=ppt/charts/colors5.xml><?xml version="1.0" encoding="utf-8"?>
<cs:colorStyle xmlns:cs="http://schemas.microsoft.com/office/drawing/2012/chartStyle" xmlns:a="http://schemas.openxmlformats.org/drawingml/2006/main" meth="withinLinearReversed" id="23">
  <a:schemeClr val="accent3"/>
</cs:colorStyle>
</file>

<file path=ppt/charts/colors6.xml><?xml version="1.0" encoding="utf-8"?>
<cs:colorStyle xmlns:cs="http://schemas.microsoft.com/office/drawing/2012/chartStyle" xmlns:a="http://schemas.openxmlformats.org/drawingml/2006/main" meth="withinLinear" id="14">
  <a:schemeClr val="accent1"/>
</cs:colorStyle>
</file>

<file path=ppt/charts/colors7.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5" dt="2017-10-11T14:53:05.457" idx="4">
    <p:pos x="5783" y="3459"/>
    <p:text>Meetodeid võiks ka viidata.</p:text>
    <p:extLst>
      <p:ext uri="{C676402C-5697-4E1C-873F-D02D1690AC5C}">
        <p15:threadingInfo xmlns:p15="http://schemas.microsoft.com/office/powerpoint/2012/main" timeZoneBias="-180"/>
      </p:ext>
    </p:extLst>
  </p:cm>
</p:cmLst>
</file>

<file path=ppt/drawings/drawing1.xml><?xml version="1.0" encoding="utf-8"?>
<c:userShapes xmlns:c="http://schemas.openxmlformats.org/drawingml/2006/chart">
  <cdr:relSizeAnchor xmlns:cdr="http://schemas.openxmlformats.org/drawingml/2006/chartDrawing">
    <cdr:from>
      <cdr:x>0.16577</cdr:x>
      <cdr:y>0.24038</cdr:y>
    </cdr:from>
    <cdr:to>
      <cdr:x>0.32406</cdr:x>
      <cdr:y>0.4143</cdr:y>
    </cdr:to>
    <cdr:sp macro="" textlink="">
      <cdr:nvSpPr>
        <cdr:cNvPr id="2" name="TextBox 1">
          <a:extLst xmlns:a="http://schemas.openxmlformats.org/drawingml/2006/main">
            <a:ext uri="{FF2B5EF4-FFF2-40B4-BE49-F238E27FC236}">
              <a16:creationId xmlns:a16="http://schemas.microsoft.com/office/drawing/2014/main" id="{8CCE4FCA-49AB-4581-83E6-A6643E40DF2A}"/>
            </a:ext>
          </a:extLst>
        </cdr:cNvPr>
        <cdr:cNvSpPr txBox="1"/>
      </cdr:nvSpPr>
      <cdr:spPr>
        <a:xfrm xmlns:a="http://schemas.openxmlformats.org/drawingml/2006/main">
          <a:off x="1743201" y="1045990"/>
          <a:ext cx="1664515" cy="75678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t-EE" sz="1200" dirty="0"/>
            <a:t>p&lt;0.001</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DC098F-9ACA-4CE7-AEED-B8869CDD0389}" type="datetimeFigureOut">
              <a:rPr lang="et-EE" smtClean="0"/>
              <a:t>12.10.2017</a:t>
            </a:fld>
            <a:endParaRPr lang="et-EE"/>
          </a:p>
        </p:txBody>
      </p:sp>
      <p:sp>
        <p:nvSpPr>
          <p:cNvPr id="4" name="Slaidi pildi kohatä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p>
        </p:txBody>
      </p:sp>
      <p:sp>
        <p:nvSpPr>
          <p:cNvPr id="6" name="Jaluse kohatäid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55104F-C9BB-45BA-B21D-06E82111B5BD}" type="slidenum">
              <a:rPr lang="et-EE" smtClean="0"/>
              <a:t>‹#›</a:t>
            </a:fld>
            <a:endParaRPr lang="et-EE"/>
          </a:p>
        </p:txBody>
      </p:sp>
    </p:spTree>
    <p:extLst>
      <p:ext uri="{BB962C8B-B14F-4D97-AF65-F5344CB8AC3E}">
        <p14:creationId xmlns:p14="http://schemas.microsoft.com/office/powerpoint/2010/main" val="1193132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Minu nimi on Hanna Kadri Metsvaht ja ma olen arstiteaduse 4.kursuse tudeng. Osalen 2016.aasta jaanuarist TÜ mikrobioloogia instituudi vastsündinute kolonisatsiooni ja ravimuuringute teadusgrupis. Minu teadustöö teemaks on „Naha ja soole kolonisatsioon </a:t>
            </a:r>
            <a:r>
              <a:rPr lang="et-EE" sz="1200" kern="1200" dirty="0" err="1">
                <a:solidFill>
                  <a:schemeClr val="tx1"/>
                </a:solidFill>
                <a:effectLst/>
                <a:latin typeface="+mn-lt"/>
                <a:ea typeface="+mn-ea"/>
                <a:cs typeface="+mn-cs"/>
              </a:rPr>
              <a:t>Staphylococcus</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haemoyticusega</a:t>
            </a:r>
            <a:r>
              <a:rPr lang="et-EE" sz="1200" kern="1200" dirty="0">
                <a:solidFill>
                  <a:schemeClr val="tx1"/>
                </a:solidFill>
                <a:effectLst/>
                <a:latin typeface="+mn-lt"/>
                <a:ea typeface="+mn-ea"/>
                <a:cs typeface="+mn-cs"/>
              </a:rPr>
              <a:t> enneaegsetel ja ajalistel vastsündinutel“</a:t>
            </a:r>
          </a:p>
        </p:txBody>
      </p:sp>
      <p:sp>
        <p:nvSpPr>
          <p:cNvPr id="4" name="Slaidinumbri kohatäide 3"/>
          <p:cNvSpPr>
            <a:spLocks noGrp="1"/>
          </p:cNvSpPr>
          <p:nvPr>
            <p:ph type="sldNum" sz="quarter" idx="10"/>
          </p:nvPr>
        </p:nvSpPr>
        <p:spPr/>
        <p:txBody>
          <a:bodyPr/>
          <a:lstStyle/>
          <a:p>
            <a:fld id="{C455104F-C9BB-45BA-B21D-06E82111B5BD}" type="slidenum">
              <a:rPr lang="et-EE" smtClean="0"/>
              <a:t>1</a:t>
            </a:fld>
            <a:endParaRPr lang="et-EE"/>
          </a:p>
        </p:txBody>
      </p:sp>
    </p:spTree>
    <p:extLst>
      <p:ext uri="{BB962C8B-B14F-4D97-AF65-F5344CB8AC3E}">
        <p14:creationId xmlns:p14="http://schemas.microsoft.com/office/powerpoint/2010/main" val="1113282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Siin on välja toodud </a:t>
            </a:r>
            <a:r>
              <a:rPr lang="et-EE" sz="1200" kern="1200" dirty="0" err="1">
                <a:solidFill>
                  <a:schemeClr val="tx1"/>
                </a:solidFill>
                <a:effectLst/>
                <a:latin typeface="+mn-lt"/>
                <a:ea typeface="+mn-ea"/>
                <a:cs typeface="+mn-cs"/>
              </a:rPr>
              <a:t>Bray</a:t>
            </a:r>
            <a:r>
              <a:rPr lang="et-EE" sz="1200" kern="1200" dirty="0">
                <a:solidFill>
                  <a:schemeClr val="tx1"/>
                </a:solidFill>
                <a:effectLst/>
                <a:latin typeface="+mn-lt"/>
                <a:ea typeface="+mn-ea"/>
                <a:cs typeface="+mn-cs"/>
              </a:rPr>
              <a:t>-Curtise sarnasuse indeksid koloniseerivate MLVA-tüüpide sarnasuse kohta enneaegsete ja ajaliste vastsündinutel erinevates lokalisatsioonides. Roheline näitab, et sarnasus on suur, punane ja </a:t>
            </a:r>
            <a:r>
              <a:rPr lang="et-EE" sz="1200" kern="1200" dirty="0" err="1">
                <a:solidFill>
                  <a:schemeClr val="tx1"/>
                </a:solidFill>
                <a:effectLst/>
                <a:latin typeface="+mn-lt"/>
                <a:ea typeface="+mn-ea"/>
                <a:cs typeface="+mn-cs"/>
              </a:rPr>
              <a:t>oranš</a:t>
            </a:r>
            <a:r>
              <a:rPr lang="et-EE" sz="1200" kern="1200" dirty="0">
                <a:solidFill>
                  <a:schemeClr val="tx1"/>
                </a:solidFill>
                <a:effectLst/>
                <a:latin typeface="+mn-lt"/>
                <a:ea typeface="+mn-ea"/>
                <a:cs typeface="+mn-cs"/>
              </a:rPr>
              <a:t> näitavad vastupidist. Selgelt on eristatav suur sarnasus just enneaegsete soolt ja </a:t>
            </a:r>
            <a:r>
              <a:rPr lang="et-EE" sz="1200" kern="1200" dirty="0" err="1">
                <a:solidFill>
                  <a:schemeClr val="tx1"/>
                </a:solidFill>
                <a:effectLst/>
                <a:latin typeface="+mn-lt"/>
                <a:ea typeface="+mn-ea"/>
                <a:cs typeface="+mn-cs"/>
              </a:rPr>
              <a:t>nahaka</a:t>
            </a:r>
            <a:r>
              <a:rPr lang="et-EE" sz="1200" kern="1200" dirty="0">
                <a:solidFill>
                  <a:schemeClr val="tx1"/>
                </a:solidFill>
                <a:effectLst/>
                <a:latin typeface="+mn-lt"/>
                <a:ea typeface="+mn-ea"/>
                <a:cs typeface="+mn-cs"/>
              </a:rPr>
              <a:t> koloniseerivate MLVA-tüüpide vahel, viidates teatud tüvede </a:t>
            </a:r>
            <a:r>
              <a:rPr lang="et-EE" sz="1200" kern="1200" dirty="0" err="1">
                <a:solidFill>
                  <a:schemeClr val="tx1"/>
                </a:solidFill>
                <a:effectLst/>
                <a:latin typeface="+mn-lt"/>
                <a:ea typeface="+mn-ea"/>
                <a:cs typeface="+mn-cs"/>
              </a:rPr>
              <a:t>klonaalsele</a:t>
            </a:r>
            <a:r>
              <a:rPr lang="et-EE" sz="1200" kern="1200" dirty="0">
                <a:solidFill>
                  <a:schemeClr val="tx1"/>
                </a:solidFill>
                <a:effectLst/>
                <a:latin typeface="+mn-lt"/>
                <a:ea typeface="+mn-ea"/>
                <a:cs typeface="+mn-cs"/>
              </a:rPr>
              <a:t> levikule intensiivravi osakondades. Väga hästi on näha ka suur erinevus enneaegseid ja ajalisi vastsündinuid koloniseerivate MLVA-tüüpide vahel. Ajalistel vastsündinutel esinevate </a:t>
            </a:r>
            <a:r>
              <a:rPr lang="et-EE" sz="1200" kern="1200" dirty="0" err="1">
                <a:solidFill>
                  <a:schemeClr val="tx1"/>
                </a:solidFill>
                <a:effectLst/>
                <a:latin typeface="+mn-lt"/>
                <a:ea typeface="+mn-ea"/>
                <a:cs typeface="+mn-cs"/>
              </a:rPr>
              <a:t>isolaatide</a:t>
            </a:r>
            <a:r>
              <a:rPr lang="et-EE" sz="1200" kern="1200" dirty="0">
                <a:solidFill>
                  <a:schemeClr val="tx1"/>
                </a:solidFill>
                <a:effectLst/>
                <a:latin typeface="+mn-lt"/>
                <a:ea typeface="+mn-ea"/>
                <a:cs typeface="+mn-cs"/>
              </a:rPr>
              <a:t> kohta on raske midagi järeldada, kuna neid oli niivõrd vähe.</a:t>
            </a:r>
            <a:endParaRPr lang="et-EE" dirty="0"/>
          </a:p>
        </p:txBody>
      </p:sp>
      <p:sp>
        <p:nvSpPr>
          <p:cNvPr id="4" name="Slaidinumbri kohatäide 3"/>
          <p:cNvSpPr>
            <a:spLocks noGrp="1"/>
          </p:cNvSpPr>
          <p:nvPr>
            <p:ph type="sldNum" sz="quarter" idx="10"/>
          </p:nvPr>
        </p:nvSpPr>
        <p:spPr/>
        <p:txBody>
          <a:bodyPr/>
          <a:lstStyle/>
          <a:p>
            <a:fld id="{C455104F-C9BB-45BA-B21D-06E82111B5BD}" type="slidenum">
              <a:rPr lang="et-EE" smtClean="0"/>
              <a:t>10</a:t>
            </a:fld>
            <a:endParaRPr lang="et-EE"/>
          </a:p>
        </p:txBody>
      </p:sp>
    </p:spTree>
    <p:extLst>
      <p:ext uri="{BB962C8B-B14F-4D97-AF65-F5344CB8AC3E}">
        <p14:creationId xmlns:p14="http://schemas.microsoft.com/office/powerpoint/2010/main" val="1979517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err="1">
                <a:solidFill>
                  <a:schemeClr val="tx1"/>
                </a:solidFill>
                <a:effectLst/>
                <a:latin typeface="+mn-lt"/>
                <a:ea typeface="+mn-ea"/>
                <a:cs typeface="+mn-cs"/>
              </a:rPr>
              <a:t>Enneagesed</a:t>
            </a:r>
            <a:r>
              <a:rPr lang="et-EE" sz="1200" kern="1200" dirty="0">
                <a:solidFill>
                  <a:schemeClr val="tx1"/>
                </a:solidFill>
                <a:effectLst/>
                <a:latin typeface="+mn-lt"/>
                <a:ea typeface="+mn-ea"/>
                <a:cs typeface="+mn-cs"/>
              </a:rPr>
              <a:t> vastsündinud kandsid </a:t>
            </a:r>
            <a:r>
              <a:rPr lang="et-EE" sz="1200" kern="1200" dirty="0" err="1">
                <a:solidFill>
                  <a:schemeClr val="tx1"/>
                </a:solidFill>
                <a:effectLst/>
                <a:latin typeface="+mn-lt"/>
                <a:ea typeface="+mn-ea"/>
                <a:cs typeface="+mn-cs"/>
              </a:rPr>
              <a:t>sagedmaini</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mecA</a:t>
            </a:r>
            <a:r>
              <a:rPr lang="et-EE" sz="1200" kern="1200" dirty="0">
                <a:solidFill>
                  <a:schemeClr val="tx1"/>
                </a:solidFill>
                <a:effectLst/>
                <a:latin typeface="+mn-lt"/>
                <a:ea typeface="+mn-ea"/>
                <a:cs typeface="+mn-cs"/>
              </a:rPr>
              <a:t> ja IS256 positiivseid tüvesid. Mitte ükski </a:t>
            </a:r>
            <a:r>
              <a:rPr lang="et-EE" sz="1200" kern="1200" dirty="0" err="1">
                <a:solidFill>
                  <a:schemeClr val="tx1"/>
                </a:solidFill>
                <a:effectLst/>
                <a:latin typeface="+mn-lt"/>
                <a:ea typeface="+mn-ea"/>
                <a:cs typeface="+mn-cs"/>
              </a:rPr>
              <a:t>isolaat</a:t>
            </a:r>
            <a:r>
              <a:rPr lang="et-EE" sz="1200" kern="1200" dirty="0">
                <a:solidFill>
                  <a:schemeClr val="tx1"/>
                </a:solidFill>
                <a:effectLst/>
                <a:latin typeface="+mn-lt"/>
                <a:ea typeface="+mn-ea"/>
                <a:cs typeface="+mn-cs"/>
              </a:rPr>
              <a:t> ei olnud </a:t>
            </a:r>
            <a:r>
              <a:rPr lang="et-EE" sz="1200" kern="1200" dirty="0" err="1">
                <a:solidFill>
                  <a:schemeClr val="tx1"/>
                </a:solidFill>
                <a:effectLst/>
                <a:latin typeface="+mn-lt"/>
                <a:ea typeface="+mn-ea"/>
                <a:cs typeface="+mn-cs"/>
              </a:rPr>
              <a:t>icaA</a:t>
            </a:r>
            <a:r>
              <a:rPr lang="et-EE" sz="1200" kern="1200" dirty="0">
                <a:solidFill>
                  <a:schemeClr val="tx1"/>
                </a:solidFill>
                <a:effectLst/>
                <a:latin typeface="+mn-lt"/>
                <a:ea typeface="+mn-ea"/>
                <a:cs typeface="+mn-cs"/>
              </a:rPr>
              <a:t> positiivne.</a:t>
            </a:r>
          </a:p>
        </p:txBody>
      </p:sp>
      <p:sp>
        <p:nvSpPr>
          <p:cNvPr id="4" name="Slaidinumbri kohatäide 3"/>
          <p:cNvSpPr>
            <a:spLocks noGrp="1"/>
          </p:cNvSpPr>
          <p:nvPr>
            <p:ph type="sldNum" sz="quarter" idx="10"/>
          </p:nvPr>
        </p:nvSpPr>
        <p:spPr/>
        <p:txBody>
          <a:bodyPr/>
          <a:lstStyle/>
          <a:p>
            <a:fld id="{C455104F-C9BB-45BA-B21D-06E82111B5BD}" type="slidenum">
              <a:rPr lang="et-EE" smtClean="0"/>
              <a:t>11</a:t>
            </a:fld>
            <a:endParaRPr lang="et-EE"/>
          </a:p>
        </p:txBody>
      </p:sp>
    </p:spTree>
    <p:extLst>
      <p:ext uri="{BB962C8B-B14F-4D97-AF65-F5344CB8AC3E}">
        <p14:creationId xmlns:p14="http://schemas.microsoft.com/office/powerpoint/2010/main" val="2269704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Kokku registreeriti uuringus 7 hilise sepsise episoodi 6-l </a:t>
            </a:r>
            <a:r>
              <a:rPr lang="et-EE" sz="1200" kern="1200" dirty="0" err="1">
                <a:solidFill>
                  <a:schemeClr val="tx1"/>
                </a:solidFill>
                <a:effectLst/>
                <a:latin typeface="+mn-lt"/>
                <a:ea typeface="+mn-ea"/>
                <a:cs typeface="+mn-cs"/>
              </a:rPr>
              <a:t>eineval</a:t>
            </a:r>
            <a:r>
              <a:rPr lang="et-EE" sz="1200" kern="1200" dirty="0">
                <a:solidFill>
                  <a:schemeClr val="tx1"/>
                </a:solidFill>
                <a:effectLst/>
                <a:latin typeface="+mn-lt"/>
                <a:ea typeface="+mn-ea"/>
                <a:cs typeface="+mn-cs"/>
              </a:rPr>
              <a:t> vastsündinul, mis olid põhjustatud 5 erineva MLVA-tüübi poolt. Iga MLVA-tüüp on tähistatud erineva värviga. Oluline on, et kõik </a:t>
            </a:r>
            <a:r>
              <a:rPr lang="et-EE" sz="1200" kern="1200" dirty="0" err="1">
                <a:solidFill>
                  <a:schemeClr val="tx1"/>
                </a:solidFill>
                <a:effectLst/>
                <a:latin typeface="+mn-lt"/>
                <a:ea typeface="+mn-ea"/>
                <a:cs typeface="+mn-cs"/>
              </a:rPr>
              <a:t>S.haemolyticuse</a:t>
            </a:r>
            <a:r>
              <a:rPr lang="et-EE" sz="1200" kern="1200" dirty="0">
                <a:solidFill>
                  <a:schemeClr val="tx1"/>
                </a:solidFill>
                <a:effectLst/>
                <a:latin typeface="+mn-lt"/>
                <a:ea typeface="+mn-ea"/>
                <a:cs typeface="+mn-cs"/>
              </a:rPr>
              <a:t> põhjustatud hilise sepsise episoodid registreeriti osakonnas B, kus olid kõik enneaegsed vastsündinud </a:t>
            </a:r>
            <a:r>
              <a:rPr lang="et-EE" sz="1200" kern="1200" dirty="0" err="1">
                <a:solidFill>
                  <a:schemeClr val="tx1"/>
                </a:solidFill>
                <a:effectLst/>
                <a:latin typeface="+mn-lt"/>
                <a:ea typeface="+mn-ea"/>
                <a:cs typeface="+mn-cs"/>
              </a:rPr>
              <a:t>S.haemolyticusega</a:t>
            </a:r>
            <a:r>
              <a:rPr lang="et-EE" sz="1200" kern="1200" dirty="0">
                <a:solidFill>
                  <a:schemeClr val="tx1"/>
                </a:solidFill>
                <a:effectLst/>
                <a:latin typeface="+mn-lt"/>
                <a:ea typeface="+mn-ea"/>
                <a:cs typeface="+mn-cs"/>
              </a:rPr>
              <a:t> koloniseeritud ning ka kolonisatsiooni surve suurem. Põnev on, et 6-l juhul isoleeriti sepsist põhjustanud MLVA-tüüp sepsisele eelnevalt sama vastsündinu soolest või nahalt. Isoleerimine sepsisele eelnevalt nahalt või soolest on näidatud tabeli kahes viimases tulbas. </a:t>
            </a:r>
          </a:p>
        </p:txBody>
      </p:sp>
      <p:sp>
        <p:nvSpPr>
          <p:cNvPr id="4" name="Slaidinumbri kohatäide 3"/>
          <p:cNvSpPr>
            <a:spLocks noGrp="1"/>
          </p:cNvSpPr>
          <p:nvPr>
            <p:ph type="sldNum" sz="quarter" idx="10"/>
          </p:nvPr>
        </p:nvSpPr>
        <p:spPr/>
        <p:txBody>
          <a:bodyPr/>
          <a:lstStyle/>
          <a:p>
            <a:fld id="{C455104F-C9BB-45BA-B21D-06E82111B5BD}" type="slidenum">
              <a:rPr lang="et-EE" smtClean="0"/>
              <a:t>12</a:t>
            </a:fld>
            <a:endParaRPr lang="et-EE"/>
          </a:p>
        </p:txBody>
      </p:sp>
    </p:spTree>
    <p:extLst>
      <p:ext uri="{BB962C8B-B14F-4D97-AF65-F5344CB8AC3E}">
        <p14:creationId xmlns:p14="http://schemas.microsoft.com/office/powerpoint/2010/main" val="776290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Laste intensiivravi osakonna keskkond ning antibiootikumravi võib olla põhjuseks, miks enneaegsed vastsündinud koloniseerivad kiiremini ning virulentsemate tüvedega kui ajalised vastsündinud. Laste intensiivravi osakondades levivate virulentsete kloonide ning kolonisatsiooni surve kontroll võib aidata vähendada </a:t>
            </a:r>
            <a:r>
              <a:rPr lang="et-EE" sz="1200" kern="1200" dirty="0" err="1">
                <a:solidFill>
                  <a:schemeClr val="tx1"/>
                </a:solidFill>
                <a:effectLst/>
                <a:latin typeface="+mn-lt"/>
                <a:ea typeface="+mn-ea"/>
                <a:cs typeface="+mn-cs"/>
              </a:rPr>
              <a:t>invasiivseid</a:t>
            </a:r>
            <a:r>
              <a:rPr lang="et-EE" sz="1200" kern="1200" dirty="0">
                <a:solidFill>
                  <a:schemeClr val="tx1"/>
                </a:solidFill>
                <a:effectLst/>
                <a:latin typeface="+mn-lt"/>
                <a:ea typeface="+mn-ea"/>
                <a:cs typeface="+mn-cs"/>
              </a:rPr>
              <a:t> infektsioone ning nendest tulenevaid probleeme.</a:t>
            </a:r>
          </a:p>
          <a:p>
            <a:r>
              <a:rPr lang="et-EE" dirty="0" err="1"/>
              <a:t>eldused</a:t>
            </a:r>
            <a:r>
              <a:rPr lang="et-EE" dirty="0"/>
              <a:t> tahavad mõtlemist.</a:t>
            </a:r>
          </a:p>
        </p:txBody>
      </p:sp>
      <p:sp>
        <p:nvSpPr>
          <p:cNvPr id="4" name="Slaidinumbri kohatäide 3"/>
          <p:cNvSpPr>
            <a:spLocks noGrp="1"/>
          </p:cNvSpPr>
          <p:nvPr>
            <p:ph type="sldNum" sz="quarter" idx="10"/>
          </p:nvPr>
        </p:nvSpPr>
        <p:spPr/>
        <p:txBody>
          <a:bodyPr/>
          <a:lstStyle/>
          <a:p>
            <a:fld id="{C455104F-C9BB-45BA-B21D-06E82111B5BD}" type="slidenum">
              <a:rPr lang="et-EE" smtClean="0"/>
              <a:t>13</a:t>
            </a:fld>
            <a:endParaRPr lang="et-EE"/>
          </a:p>
        </p:txBody>
      </p:sp>
    </p:spTree>
    <p:extLst>
      <p:ext uri="{BB962C8B-B14F-4D97-AF65-F5344CB8AC3E}">
        <p14:creationId xmlns:p14="http://schemas.microsoft.com/office/powerpoint/2010/main" val="3981409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err="1">
                <a:solidFill>
                  <a:schemeClr val="tx1"/>
                </a:solidFill>
                <a:effectLst/>
                <a:latin typeface="+mn-lt"/>
                <a:ea typeface="+mn-ea"/>
                <a:cs typeface="+mn-cs"/>
              </a:rPr>
              <a:t>Uring</a:t>
            </a:r>
            <a:r>
              <a:rPr lang="et-EE" sz="1200" kern="1200" dirty="0">
                <a:solidFill>
                  <a:schemeClr val="tx1"/>
                </a:solidFill>
                <a:effectLst/>
                <a:latin typeface="+mn-lt"/>
                <a:ea typeface="+mn-ea"/>
                <a:cs typeface="+mn-cs"/>
              </a:rPr>
              <a:t> on saanud rahastust Eesti haridus ja teadusministeeriumilt, euroopa regionaalarengu fondilt, sihtasutuselt </a:t>
            </a:r>
            <a:r>
              <a:rPr lang="et-EE" sz="1200" kern="1200" dirty="0" err="1">
                <a:solidFill>
                  <a:schemeClr val="tx1"/>
                </a:solidFill>
                <a:effectLst/>
                <a:latin typeface="+mn-lt"/>
                <a:ea typeface="+mn-ea"/>
                <a:cs typeface="+mn-cs"/>
              </a:rPr>
              <a:t>arhimeedes</a:t>
            </a:r>
            <a:r>
              <a:rPr lang="et-EE" sz="1200" kern="1200" dirty="0">
                <a:solidFill>
                  <a:schemeClr val="tx1"/>
                </a:solidFill>
                <a:effectLst/>
                <a:latin typeface="+mn-lt"/>
                <a:ea typeface="+mn-ea"/>
                <a:cs typeface="+mn-cs"/>
              </a:rPr>
              <a:t> ning toetanud on ka tartu ülikooli sihtasutus.</a:t>
            </a:r>
          </a:p>
        </p:txBody>
      </p:sp>
      <p:sp>
        <p:nvSpPr>
          <p:cNvPr id="4" name="Slaidinumbri kohatäide 3"/>
          <p:cNvSpPr>
            <a:spLocks noGrp="1"/>
          </p:cNvSpPr>
          <p:nvPr>
            <p:ph type="sldNum" sz="quarter" idx="10"/>
          </p:nvPr>
        </p:nvSpPr>
        <p:spPr/>
        <p:txBody>
          <a:bodyPr/>
          <a:lstStyle/>
          <a:p>
            <a:fld id="{C455104F-C9BB-45BA-B21D-06E82111B5BD}" type="slidenum">
              <a:rPr lang="et-EE" smtClean="0"/>
              <a:t>14</a:t>
            </a:fld>
            <a:endParaRPr lang="et-EE"/>
          </a:p>
        </p:txBody>
      </p:sp>
    </p:spTree>
    <p:extLst>
      <p:ext uri="{BB962C8B-B14F-4D97-AF65-F5344CB8AC3E}">
        <p14:creationId xmlns:p14="http://schemas.microsoft.com/office/powerpoint/2010/main" val="12402277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Tänan kuulamast!</a:t>
            </a:r>
          </a:p>
        </p:txBody>
      </p:sp>
      <p:sp>
        <p:nvSpPr>
          <p:cNvPr id="4" name="Slaidinumbri kohatäide 3"/>
          <p:cNvSpPr>
            <a:spLocks noGrp="1"/>
          </p:cNvSpPr>
          <p:nvPr>
            <p:ph type="sldNum" sz="quarter" idx="10"/>
          </p:nvPr>
        </p:nvSpPr>
        <p:spPr/>
        <p:txBody>
          <a:bodyPr/>
          <a:lstStyle/>
          <a:p>
            <a:fld id="{C455104F-C9BB-45BA-B21D-06E82111B5BD}" type="slidenum">
              <a:rPr lang="et-EE" smtClean="0"/>
              <a:t>15</a:t>
            </a:fld>
            <a:endParaRPr lang="et-EE"/>
          </a:p>
        </p:txBody>
      </p:sp>
    </p:spTree>
    <p:extLst>
      <p:ext uri="{BB962C8B-B14F-4D97-AF65-F5344CB8AC3E}">
        <p14:creationId xmlns:p14="http://schemas.microsoft.com/office/powerpoint/2010/main" val="2197380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err="1">
                <a:solidFill>
                  <a:schemeClr val="tx1"/>
                </a:solidFill>
                <a:effectLst/>
                <a:latin typeface="+mn-lt"/>
                <a:ea typeface="+mn-ea"/>
                <a:cs typeface="+mn-cs"/>
              </a:rPr>
              <a:t>S.haemolyticus</a:t>
            </a:r>
            <a:r>
              <a:rPr lang="et-EE" sz="1200" kern="1200" dirty="0">
                <a:solidFill>
                  <a:schemeClr val="tx1"/>
                </a:solidFill>
                <a:effectLst/>
                <a:latin typeface="+mn-lt"/>
                <a:ea typeface="+mn-ea"/>
                <a:cs typeface="+mn-cs"/>
              </a:rPr>
              <a:t> kuulub </a:t>
            </a:r>
            <a:r>
              <a:rPr lang="et-EE" sz="1200" kern="1200" dirty="0" err="1">
                <a:solidFill>
                  <a:schemeClr val="tx1"/>
                </a:solidFill>
                <a:effectLst/>
                <a:latin typeface="+mn-lt"/>
                <a:ea typeface="+mn-ea"/>
                <a:cs typeface="+mn-cs"/>
              </a:rPr>
              <a:t>koagulaas</a:t>
            </a:r>
            <a:r>
              <a:rPr lang="et-EE" sz="1200" kern="1200" dirty="0">
                <a:solidFill>
                  <a:schemeClr val="tx1"/>
                </a:solidFill>
                <a:effectLst/>
                <a:latin typeface="+mn-lt"/>
                <a:ea typeface="+mn-ea"/>
                <a:cs typeface="+mn-cs"/>
              </a:rPr>
              <a:t>-negatiivsete stafülokokkide hulka, mis põhjustavad ligi poole hilise sepsise episoodidest enneaegsetel vastsündinutel. Üldiselt on </a:t>
            </a:r>
            <a:r>
              <a:rPr lang="et-EE" sz="1200" kern="1200" dirty="0" err="1">
                <a:solidFill>
                  <a:schemeClr val="tx1"/>
                </a:solidFill>
                <a:effectLst/>
                <a:latin typeface="+mn-lt"/>
                <a:ea typeface="+mn-ea"/>
                <a:cs typeface="+mn-cs"/>
              </a:rPr>
              <a:t>S.haemolyticus</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S.epidemrmidise</a:t>
            </a:r>
            <a:r>
              <a:rPr lang="et-EE" sz="1200" kern="1200" dirty="0">
                <a:solidFill>
                  <a:schemeClr val="tx1"/>
                </a:solidFill>
                <a:effectLst/>
                <a:latin typeface="+mn-lt"/>
                <a:ea typeface="+mn-ea"/>
                <a:cs typeface="+mn-cs"/>
              </a:rPr>
              <a:t> järel vastsündinute hilise sepsise tekitajana sageduselt teisel kohal. Kõrval oleval tulp-</a:t>
            </a:r>
            <a:r>
              <a:rPr lang="et-EE" sz="1200" kern="1200" dirty="0" err="1">
                <a:solidFill>
                  <a:schemeClr val="tx1"/>
                </a:solidFill>
                <a:effectLst/>
                <a:latin typeface="+mn-lt"/>
                <a:ea typeface="+mn-ea"/>
                <a:cs typeface="+mn-cs"/>
              </a:rPr>
              <a:t>diagrmmil</a:t>
            </a:r>
            <a:r>
              <a:rPr lang="et-EE" sz="1200" kern="1200" dirty="0">
                <a:solidFill>
                  <a:schemeClr val="tx1"/>
                </a:solidFill>
                <a:effectLst/>
                <a:latin typeface="+mn-lt"/>
                <a:ea typeface="+mn-ea"/>
                <a:cs typeface="+mn-cs"/>
              </a:rPr>
              <a:t> on näha erinevate tekitajate osakaal vastsündinu </a:t>
            </a:r>
            <a:r>
              <a:rPr lang="et-EE" sz="1200" kern="1200" dirty="0" err="1">
                <a:solidFill>
                  <a:schemeClr val="tx1"/>
                </a:solidFill>
                <a:effectLst/>
                <a:latin typeface="+mn-lt"/>
                <a:ea typeface="+mn-ea"/>
                <a:cs typeface="+mn-cs"/>
              </a:rPr>
              <a:t>hiliset</a:t>
            </a:r>
            <a:r>
              <a:rPr lang="et-EE" sz="1200" kern="1200" dirty="0">
                <a:solidFill>
                  <a:schemeClr val="tx1"/>
                </a:solidFill>
                <a:effectLst/>
                <a:latin typeface="+mn-lt"/>
                <a:ea typeface="+mn-ea"/>
                <a:cs typeface="+mn-cs"/>
              </a:rPr>
              <a:t> sepsise põhjustajatena </a:t>
            </a:r>
            <a:r>
              <a:rPr lang="et-EE" sz="1200" kern="1200" dirty="0" err="1">
                <a:solidFill>
                  <a:schemeClr val="tx1"/>
                </a:solidFill>
                <a:effectLst/>
                <a:latin typeface="+mn-lt"/>
                <a:ea typeface="+mn-ea"/>
                <a:cs typeface="+mn-cs"/>
              </a:rPr>
              <a:t>KoNSidest</a:t>
            </a:r>
            <a:r>
              <a:rPr lang="et-EE" sz="1200" kern="1200" dirty="0">
                <a:solidFill>
                  <a:schemeClr val="tx1"/>
                </a:solidFill>
                <a:effectLst/>
                <a:latin typeface="+mn-lt"/>
                <a:ea typeface="+mn-ea"/>
                <a:cs typeface="+mn-cs"/>
              </a:rPr>
              <a:t>. Joonisel on </a:t>
            </a:r>
            <a:r>
              <a:rPr lang="et-EE" sz="1200" kern="1200" dirty="0" err="1">
                <a:solidFill>
                  <a:schemeClr val="tx1"/>
                </a:solidFill>
                <a:effectLst/>
                <a:latin typeface="+mn-lt"/>
                <a:ea typeface="+mn-ea"/>
                <a:cs typeface="+mn-cs"/>
              </a:rPr>
              <a:t>S.haemolyticus</a:t>
            </a:r>
            <a:r>
              <a:rPr lang="et-EE" sz="1200" kern="1200" dirty="0">
                <a:solidFill>
                  <a:schemeClr val="tx1"/>
                </a:solidFill>
                <a:effectLst/>
                <a:latin typeface="+mn-lt"/>
                <a:ea typeface="+mn-ea"/>
                <a:cs typeface="+mn-cs"/>
              </a:rPr>
              <a:t> tähistatud rohelisega. Nagu on näha erineb selle osakaal vastsündinute hilise sepsise põhjustajana </a:t>
            </a:r>
            <a:r>
              <a:rPr lang="et-EE" sz="1200" kern="1200" dirty="0" err="1">
                <a:solidFill>
                  <a:schemeClr val="tx1"/>
                </a:solidFill>
                <a:effectLst/>
                <a:latin typeface="+mn-lt"/>
                <a:ea typeface="+mn-ea"/>
                <a:cs typeface="+mn-cs"/>
              </a:rPr>
              <a:t>rinevates</a:t>
            </a:r>
            <a:r>
              <a:rPr lang="et-EE" sz="1200" kern="1200" dirty="0">
                <a:solidFill>
                  <a:schemeClr val="tx1"/>
                </a:solidFill>
                <a:effectLst/>
                <a:latin typeface="+mn-lt"/>
                <a:ea typeface="+mn-ea"/>
                <a:cs typeface="+mn-cs"/>
              </a:rPr>
              <a:t> uuringutes küündides mõnes osakonnas isegi 75%ni. Põhjuseks võib olla ulatuslik virulentsete kloonide levik teatud osakondades või haiglates. Me leiame, et kolonisatsiooni mehhanismi kirjeldamine võiks aidata ennetada </a:t>
            </a:r>
            <a:r>
              <a:rPr lang="et-EE" sz="1200" kern="1200" dirty="0" err="1">
                <a:solidFill>
                  <a:schemeClr val="tx1"/>
                </a:solidFill>
                <a:effectLst/>
                <a:latin typeface="+mn-lt"/>
                <a:ea typeface="+mn-ea"/>
                <a:cs typeface="+mn-cs"/>
              </a:rPr>
              <a:t>invasiivseid</a:t>
            </a:r>
            <a:r>
              <a:rPr lang="et-EE" sz="1200" kern="1200" dirty="0">
                <a:solidFill>
                  <a:schemeClr val="tx1"/>
                </a:solidFill>
                <a:effectLst/>
                <a:latin typeface="+mn-lt"/>
                <a:ea typeface="+mn-ea"/>
                <a:cs typeface="+mn-cs"/>
              </a:rPr>
              <a:t> infektsioone.</a:t>
            </a:r>
          </a:p>
        </p:txBody>
      </p:sp>
      <p:sp>
        <p:nvSpPr>
          <p:cNvPr id="4" name="Slaidinumbri kohatäide 3"/>
          <p:cNvSpPr>
            <a:spLocks noGrp="1"/>
          </p:cNvSpPr>
          <p:nvPr>
            <p:ph type="sldNum" sz="quarter" idx="10"/>
          </p:nvPr>
        </p:nvSpPr>
        <p:spPr/>
        <p:txBody>
          <a:bodyPr/>
          <a:lstStyle/>
          <a:p>
            <a:fld id="{C455104F-C9BB-45BA-B21D-06E82111B5BD}" type="slidenum">
              <a:rPr lang="et-EE" smtClean="0"/>
              <a:t>2</a:t>
            </a:fld>
            <a:endParaRPr lang="et-EE"/>
          </a:p>
        </p:txBody>
      </p:sp>
    </p:spTree>
    <p:extLst>
      <p:ext uri="{BB962C8B-B14F-4D97-AF65-F5344CB8AC3E}">
        <p14:creationId xmlns:p14="http://schemas.microsoft.com/office/powerpoint/2010/main" val="4149988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kern="1200" dirty="0">
                <a:solidFill>
                  <a:schemeClr val="tx1"/>
                </a:solidFill>
                <a:effectLst/>
                <a:latin typeface="+mn-lt"/>
                <a:ea typeface="+mn-ea"/>
                <a:cs typeface="+mn-cs"/>
              </a:rPr>
              <a:t>Töö eesmärgiks oli võrrelda </a:t>
            </a:r>
            <a:r>
              <a:rPr lang="et-EE" sz="1200" kern="1200" dirty="0" err="1">
                <a:solidFill>
                  <a:schemeClr val="tx1"/>
                </a:solidFill>
                <a:effectLst/>
                <a:latin typeface="+mn-lt"/>
                <a:ea typeface="+mn-ea"/>
                <a:cs typeface="+mn-cs"/>
              </a:rPr>
              <a:t>S.haemolyticuse</a:t>
            </a:r>
            <a:r>
              <a:rPr lang="et-EE" sz="1200" kern="1200" dirty="0">
                <a:solidFill>
                  <a:schemeClr val="tx1"/>
                </a:solidFill>
                <a:effectLst/>
                <a:latin typeface="+mn-lt"/>
                <a:ea typeface="+mn-ea"/>
                <a:cs typeface="+mn-cs"/>
              </a:rPr>
              <a:t> kolonisatsiooni enneaegsetel ja ajalistel vastsündinutel </a:t>
            </a:r>
            <a:r>
              <a:rPr lang="et-EE" sz="1200" kern="1200" dirty="0" err="1">
                <a:solidFill>
                  <a:schemeClr val="tx1"/>
                </a:solidFill>
                <a:effectLst/>
                <a:latin typeface="+mn-lt"/>
                <a:ea typeface="+mn-ea"/>
                <a:cs typeface="+mn-cs"/>
              </a:rPr>
              <a:t>geneetiilise</a:t>
            </a:r>
            <a:r>
              <a:rPr lang="et-EE" sz="1200" kern="1200" dirty="0">
                <a:solidFill>
                  <a:schemeClr val="tx1"/>
                </a:solidFill>
                <a:effectLst/>
                <a:latin typeface="+mn-lt"/>
                <a:ea typeface="+mn-ea"/>
                <a:cs typeface="+mn-cs"/>
              </a:rPr>
              <a:t> sarnasuse alusel ning virulentsusfaktorite esinemissageduse järgi.</a:t>
            </a:r>
            <a:endParaRPr lang="et-EE" dirty="0"/>
          </a:p>
        </p:txBody>
      </p:sp>
      <p:sp>
        <p:nvSpPr>
          <p:cNvPr id="4" name="Slaidinumbri kohatäide 3"/>
          <p:cNvSpPr>
            <a:spLocks noGrp="1"/>
          </p:cNvSpPr>
          <p:nvPr>
            <p:ph type="sldNum" sz="quarter" idx="10"/>
          </p:nvPr>
        </p:nvSpPr>
        <p:spPr/>
        <p:txBody>
          <a:bodyPr/>
          <a:lstStyle/>
          <a:p>
            <a:fld id="{C455104F-C9BB-45BA-B21D-06E82111B5BD}" type="slidenum">
              <a:rPr lang="et-EE" smtClean="0"/>
              <a:t>3</a:t>
            </a:fld>
            <a:endParaRPr lang="et-EE"/>
          </a:p>
        </p:txBody>
      </p:sp>
    </p:spTree>
    <p:extLst>
      <p:ext uri="{BB962C8B-B14F-4D97-AF65-F5344CB8AC3E}">
        <p14:creationId xmlns:p14="http://schemas.microsoft.com/office/powerpoint/2010/main" val="437923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Uuringusse kaasati 49 intensiivravi vajavat enneaegset vastsündinut Tallinna Lastehaigla ja Tartu Õlikooli Kliinikumi </a:t>
            </a:r>
            <a:r>
              <a:rPr lang="et-EE" sz="1200" kern="1200" dirty="0" err="1">
                <a:solidFill>
                  <a:schemeClr val="tx1"/>
                </a:solidFill>
                <a:effectLst/>
                <a:latin typeface="+mn-lt"/>
                <a:ea typeface="+mn-ea"/>
                <a:cs typeface="+mn-cs"/>
              </a:rPr>
              <a:t>lasteintensiivravi</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osakondaddesr</a:t>
            </a:r>
            <a:r>
              <a:rPr lang="et-EE" sz="1200" kern="1200" dirty="0">
                <a:solidFill>
                  <a:schemeClr val="tx1"/>
                </a:solidFill>
                <a:effectLst/>
                <a:latin typeface="+mn-lt"/>
                <a:ea typeface="+mn-ea"/>
                <a:cs typeface="+mn-cs"/>
              </a:rPr>
              <a:t>, kes said esimese elunädalajooksul ema pastöriseerimata rinnapiima ning 20 tervet ajalist eranditult rinnapiimaga toidetud vastsündinut. Vastsündinutelt koguti esimese </a:t>
            </a:r>
            <a:r>
              <a:rPr lang="et-EE" sz="1200" kern="1200" dirty="0" err="1">
                <a:solidFill>
                  <a:schemeClr val="tx1"/>
                </a:solidFill>
                <a:effectLst/>
                <a:latin typeface="+mn-lt"/>
                <a:ea typeface="+mn-ea"/>
                <a:cs typeface="+mn-cs"/>
              </a:rPr>
              <a:t>elukuu</a:t>
            </a:r>
            <a:r>
              <a:rPr lang="et-EE" sz="1200" kern="1200" dirty="0">
                <a:solidFill>
                  <a:schemeClr val="tx1"/>
                </a:solidFill>
                <a:effectLst/>
                <a:latin typeface="+mn-lt"/>
                <a:ea typeface="+mn-ea"/>
                <a:cs typeface="+mn-cs"/>
              </a:rPr>
              <a:t> jooksul iganädalaselt nahakaaped ja </a:t>
            </a:r>
            <a:r>
              <a:rPr lang="et-EE" sz="1200" kern="1200" dirty="0" err="1">
                <a:solidFill>
                  <a:schemeClr val="tx1"/>
                </a:solidFill>
                <a:effectLst/>
                <a:latin typeface="+mn-lt"/>
                <a:ea typeface="+mn-ea"/>
                <a:cs typeface="+mn-cs"/>
              </a:rPr>
              <a:t>roojaprovid</a:t>
            </a:r>
            <a:r>
              <a:rPr lang="et-EE" sz="1200" kern="1200" dirty="0">
                <a:solidFill>
                  <a:schemeClr val="tx1"/>
                </a:solidFill>
                <a:effectLst/>
                <a:latin typeface="+mn-lt"/>
                <a:ea typeface="+mn-ea"/>
                <a:cs typeface="+mn-cs"/>
              </a:rPr>
              <a:t>, mis külvati mannitool-soola agarile – inkubeeriti 37 kraadi juures 48 tundi. Igalt plaadilt valiti 5 </a:t>
            </a:r>
            <a:r>
              <a:rPr lang="et-EE" sz="1200" kern="1200" dirty="0" err="1">
                <a:solidFill>
                  <a:schemeClr val="tx1"/>
                </a:solidFill>
                <a:effectLst/>
                <a:latin typeface="+mn-lt"/>
                <a:ea typeface="+mn-ea"/>
                <a:cs typeface="+mn-cs"/>
              </a:rPr>
              <a:t>morofoogiliselt</a:t>
            </a:r>
            <a:r>
              <a:rPr lang="et-EE" sz="1200" kern="1200" dirty="0">
                <a:solidFill>
                  <a:schemeClr val="tx1"/>
                </a:solidFill>
                <a:effectLst/>
                <a:latin typeface="+mn-lt"/>
                <a:ea typeface="+mn-ea"/>
                <a:cs typeface="+mn-cs"/>
              </a:rPr>
              <a:t> erinevat kolooniat ja identifitseeriti liigini kasutades MALDI-TOF </a:t>
            </a:r>
            <a:r>
              <a:rPr lang="et-EE" sz="1200" kern="1200" dirty="0" err="1">
                <a:solidFill>
                  <a:schemeClr val="tx1"/>
                </a:solidFill>
                <a:effectLst/>
                <a:latin typeface="+mn-lt"/>
                <a:ea typeface="+mn-ea"/>
                <a:cs typeface="+mn-cs"/>
              </a:rPr>
              <a:t>massspektromeetriat</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S.haemolyticuse</a:t>
            </a:r>
            <a:r>
              <a:rPr lang="et-EE" sz="1200" kern="1200" dirty="0">
                <a:solidFill>
                  <a:schemeClr val="tx1"/>
                </a:solidFill>
                <a:effectLst/>
                <a:latin typeface="+mn-lt"/>
                <a:ea typeface="+mn-ea"/>
                <a:cs typeface="+mn-cs"/>
              </a:rPr>
              <a:t> tüpiseerimiseks kasutati </a:t>
            </a:r>
            <a:r>
              <a:rPr lang="et-EE" sz="1200" kern="1200" dirty="0" err="1">
                <a:solidFill>
                  <a:schemeClr val="tx1"/>
                </a:solidFill>
                <a:effectLst/>
                <a:latin typeface="+mn-lt"/>
                <a:ea typeface="+mn-ea"/>
                <a:cs typeface="+mn-cs"/>
              </a:rPr>
              <a:t>multi</a:t>
            </a:r>
            <a:r>
              <a:rPr lang="et-EE" sz="1200" kern="1200" dirty="0">
                <a:solidFill>
                  <a:schemeClr val="tx1"/>
                </a:solidFill>
                <a:effectLst/>
                <a:latin typeface="+mn-lt"/>
                <a:ea typeface="+mn-ea"/>
                <a:cs typeface="+mn-cs"/>
              </a:rPr>
              <a:t>-</a:t>
            </a:r>
            <a:r>
              <a:rPr lang="et-EE" sz="1200" kern="1200" dirty="0" err="1">
                <a:solidFill>
                  <a:schemeClr val="tx1"/>
                </a:solidFill>
                <a:effectLst/>
                <a:latin typeface="+mn-lt"/>
                <a:ea typeface="+mn-ea"/>
                <a:cs typeface="+mn-cs"/>
              </a:rPr>
              <a:t>locus</a:t>
            </a:r>
            <a:r>
              <a:rPr lang="et-EE" sz="1200" kern="1200" dirty="0">
                <a:solidFill>
                  <a:schemeClr val="tx1"/>
                </a:solidFill>
                <a:effectLst/>
                <a:latin typeface="+mn-lt"/>
                <a:ea typeface="+mn-ea"/>
                <a:cs typeface="+mn-cs"/>
              </a:rPr>
              <a:t>-</a:t>
            </a:r>
            <a:r>
              <a:rPr lang="et-EE" sz="1200" kern="1200" dirty="0" err="1">
                <a:solidFill>
                  <a:schemeClr val="tx1"/>
                </a:solidFill>
                <a:effectLst/>
                <a:latin typeface="+mn-lt"/>
                <a:ea typeface="+mn-ea"/>
                <a:cs typeface="+mn-cs"/>
              </a:rPr>
              <a:t>variable</a:t>
            </a:r>
            <a:r>
              <a:rPr lang="et-EE" sz="1200" kern="1200" dirty="0">
                <a:solidFill>
                  <a:schemeClr val="tx1"/>
                </a:solidFill>
                <a:effectLst/>
                <a:latin typeface="+mn-lt"/>
                <a:ea typeface="+mn-ea"/>
                <a:cs typeface="+mn-cs"/>
              </a:rPr>
              <a:t>-number-tandem-</a:t>
            </a:r>
            <a:r>
              <a:rPr lang="et-EE" sz="1200" kern="1200" dirty="0" err="1">
                <a:solidFill>
                  <a:schemeClr val="tx1"/>
                </a:solidFill>
                <a:effectLst/>
                <a:latin typeface="+mn-lt"/>
                <a:ea typeface="+mn-ea"/>
                <a:cs typeface="+mn-cs"/>
              </a:rPr>
              <a:t>repeat</a:t>
            </a:r>
            <a:r>
              <a:rPr lang="et-EE" sz="1200" kern="1200" dirty="0">
                <a:solidFill>
                  <a:schemeClr val="tx1"/>
                </a:solidFill>
                <a:effectLst/>
                <a:latin typeface="+mn-lt"/>
                <a:ea typeface="+mn-ea"/>
                <a:cs typeface="+mn-cs"/>
              </a:rPr>
              <a:t> analüüsi. Lisaks määrasime </a:t>
            </a:r>
            <a:r>
              <a:rPr lang="et-EE" sz="1200" kern="1200" dirty="0" err="1">
                <a:solidFill>
                  <a:schemeClr val="tx1"/>
                </a:solidFill>
                <a:effectLst/>
                <a:latin typeface="+mn-lt"/>
                <a:ea typeface="+mn-ea"/>
                <a:cs typeface="+mn-cs"/>
              </a:rPr>
              <a:t>virulnentsusfaktorid</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mecA</a:t>
            </a:r>
            <a:r>
              <a:rPr lang="et-EE" sz="1200" kern="1200" dirty="0">
                <a:solidFill>
                  <a:schemeClr val="tx1"/>
                </a:solidFill>
                <a:effectLst/>
                <a:latin typeface="+mn-lt"/>
                <a:ea typeface="+mn-ea"/>
                <a:cs typeface="+mn-cs"/>
              </a:rPr>
              <a:t>, IS256 ja </a:t>
            </a:r>
            <a:r>
              <a:rPr lang="et-EE" sz="1200" kern="1200" dirty="0" err="1">
                <a:solidFill>
                  <a:schemeClr val="tx1"/>
                </a:solidFill>
                <a:effectLst/>
                <a:latin typeface="+mn-lt"/>
                <a:ea typeface="+mn-ea"/>
                <a:cs typeface="+mn-cs"/>
              </a:rPr>
              <a:t>icaA</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mecA</a:t>
            </a:r>
            <a:r>
              <a:rPr lang="et-EE" sz="1200" kern="1200" dirty="0">
                <a:solidFill>
                  <a:schemeClr val="tx1"/>
                </a:solidFill>
                <a:effectLst/>
                <a:latin typeface="+mn-lt"/>
                <a:ea typeface="+mn-ea"/>
                <a:cs typeface="+mn-cs"/>
              </a:rPr>
              <a:t> on seotud </a:t>
            </a:r>
            <a:r>
              <a:rPr lang="et-EE" sz="1200" kern="1200" dirty="0" err="1">
                <a:solidFill>
                  <a:schemeClr val="tx1"/>
                </a:solidFill>
                <a:effectLst/>
                <a:latin typeface="+mn-lt"/>
                <a:ea typeface="+mn-ea"/>
                <a:cs typeface="+mn-cs"/>
              </a:rPr>
              <a:t>metitsilliinresistentsusega</a:t>
            </a:r>
            <a:r>
              <a:rPr lang="et-EE" sz="1200" kern="1200" dirty="0">
                <a:solidFill>
                  <a:schemeClr val="tx1"/>
                </a:solidFill>
                <a:effectLst/>
                <a:latin typeface="+mn-lt"/>
                <a:ea typeface="+mn-ea"/>
                <a:cs typeface="+mn-cs"/>
              </a:rPr>
              <a:t>, IS256 geneetiliste ümberkorralduste ning </a:t>
            </a:r>
            <a:r>
              <a:rPr lang="et-EE" sz="1200" kern="1200" dirty="0" err="1">
                <a:solidFill>
                  <a:schemeClr val="tx1"/>
                </a:solidFill>
                <a:effectLst/>
                <a:latin typeface="+mn-lt"/>
                <a:ea typeface="+mn-ea"/>
                <a:cs typeface="+mn-cs"/>
              </a:rPr>
              <a:t>biofilmi</a:t>
            </a:r>
            <a:r>
              <a:rPr lang="et-EE" sz="1200" kern="1200" dirty="0">
                <a:solidFill>
                  <a:schemeClr val="tx1"/>
                </a:solidFill>
                <a:effectLst/>
                <a:latin typeface="+mn-lt"/>
                <a:ea typeface="+mn-ea"/>
                <a:cs typeface="+mn-cs"/>
              </a:rPr>
              <a:t> ekspressiooniga. </a:t>
            </a:r>
            <a:r>
              <a:rPr lang="et-EE" sz="1200" kern="1200" dirty="0" err="1">
                <a:solidFill>
                  <a:schemeClr val="tx1"/>
                </a:solidFill>
                <a:effectLst/>
                <a:latin typeface="+mn-lt"/>
                <a:ea typeface="+mn-ea"/>
                <a:cs typeface="+mn-cs"/>
              </a:rPr>
              <a:t>icaA</a:t>
            </a:r>
            <a:r>
              <a:rPr lang="et-EE" sz="1200" kern="1200" dirty="0">
                <a:solidFill>
                  <a:schemeClr val="tx1"/>
                </a:solidFill>
                <a:effectLst/>
                <a:latin typeface="+mn-lt"/>
                <a:ea typeface="+mn-ea"/>
                <a:cs typeface="+mn-cs"/>
              </a:rPr>
              <a:t> on samuti seotud </a:t>
            </a:r>
            <a:r>
              <a:rPr lang="et-EE" sz="1200" kern="1200" dirty="0" err="1">
                <a:solidFill>
                  <a:schemeClr val="tx1"/>
                </a:solidFill>
                <a:effectLst/>
                <a:latin typeface="+mn-lt"/>
                <a:ea typeface="+mn-ea"/>
                <a:cs typeface="+mn-cs"/>
              </a:rPr>
              <a:t>biofilmi</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moodustumsega</a:t>
            </a:r>
            <a:r>
              <a:rPr lang="et-EE" sz="1200" kern="1200" dirty="0">
                <a:solidFill>
                  <a:schemeClr val="tx1"/>
                </a:solidFill>
                <a:effectLst/>
                <a:latin typeface="+mn-lt"/>
                <a:ea typeface="+mn-ea"/>
                <a:cs typeface="+mn-cs"/>
              </a:rPr>
              <a:t>, kuid on </a:t>
            </a:r>
            <a:r>
              <a:rPr lang="et-EE" sz="1200" kern="1200" dirty="0" err="1">
                <a:solidFill>
                  <a:schemeClr val="tx1"/>
                </a:solidFill>
                <a:effectLst/>
                <a:latin typeface="+mn-lt"/>
                <a:ea typeface="+mn-ea"/>
                <a:cs typeface="+mn-cs"/>
              </a:rPr>
              <a:t>S.haemolyticuse</a:t>
            </a:r>
            <a:r>
              <a:rPr lang="et-EE" sz="1200" kern="1200" dirty="0">
                <a:solidFill>
                  <a:schemeClr val="tx1"/>
                </a:solidFill>
                <a:effectLst/>
                <a:latin typeface="+mn-lt"/>
                <a:ea typeface="+mn-ea"/>
                <a:cs typeface="+mn-cs"/>
              </a:rPr>
              <a:t> puhul pigem vähe oluline.</a:t>
            </a:r>
          </a:p>
        </p:txBody>
      </p:sp>
      <p:sp>
        <p:nvSpPr>
          <p:cNvPr id="4" name="Slaidinumbri kohatäide 3"/>
          <p:cNvSpPr>
            <a:spLocks noGrp="1"/>
          </p:cNvSpPr>
          <p:nvPr>
            <p:ph type="sldNum" sz="quarter" idx="10"/>
          </p:nvPr>
        </p:nvSpPr>
        <p:spPr/>
        <p:txBody>
          <a:bodyPr/>
          <a:lstStyle/>
          <a:p>
            <a:fld id="{C455104F-C9BB-45BA-B21D-06E82111B5BD}" type="slidenum">
              <a:rPr lang="et-EE" smtClean="0"/>
              <a:t>4</a:t>
            </a:fld>
            <a:endParaRPr lang="et-EE"/>
          </a:p>
        </p:txBody>
      </p:sp>
    </p:spTree>
    <p:extLst>
      <p:ext uri="{BB962C8B-B14F-4D97-AF65-F5344CB8AC3E}">
        <p14:creationId xmlns:p14="http://schemas.microsoft.com/office/powerpoint/2010/main" val="2922729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Uuringusse kaasatud </a:t>
            </a:r>
            <a:r>
              <a:rPr lang="et-EE" sz="1200" kern="1200" dirty="0" err="1">
                <a:solidFill>
                  <a:schemeClr val="tx1"/>
                </a:solidFill>
                <a:effectLst/>
                <a:latin typeface="+mn-lt"/>
                <a:ea typeface="+mn-ea"/>
                <a:cs typeface="+mn-cs"/>
              </a:rPr>
              <a:t>enneageste</a:t>
            </a:r>
            <a:r>
              <a:rPr lang="et-EE" sz="1200" kern="1200" dirty="0">
                <a:solidFill>
                  <a:schemeClr val="tx1"/>
                </a:solidFill>
                <a:effectLst/>
                <a:latin typeface="+mn-lt"/>
                <a:ea typeface="+mn-ea"/>
                <a:cs typeface="+mn-cs"/>
              </a:rPr>
              <a:t> vastsündinutee mediaan </a:t>
            </a:r>
            <a:r>
              <a:rPr lang="et-EE" sz="1200" kern="1200" dirty="0" err="1">
                <a:solidFill>
                  <a:schemeClr val="tx1"/>
                </a:solidFill>
                <a:effectLst/>
                <a:latin typeface="+mn-lt"/>
                <a:ea typeface="+mn-ea"/>
                <a:cs typeface="+mn-cs"/>
              </a:rPr>
              <a:t>gestatsiooni</a:t>
            </a:r>
            <a:r>
              <a:rPr lang="et-EE" sz="1200" kern="1200" dirty="0">
                <a:solidFill>
                  <a:schemeClr val="tx1"/>
                </a:solidFill>
                <a:effectLst/>
                <a:latin typeface="+mn-lt"/>
                <a:ea typeface="+mn-ea"/>
                <a:cs typeface="+mn-cs"/>
              </a:rPr>
              <a:t> vanus oli 28 nädalat, enneaegsetel vastsündinutel 28 nädalat ning sünnikaal pisut üle 11 kilo. Ajalistel vastsündinutel oli mediaan </a:t>
            </a:r>
            <a:r>
              <a:rPr lang="et-EE" sz="1200" kern="1200" dirty="0" err="1">
                <a:solidFill>
                  <a:schemeClr val="tx1"/>
                </a:solidFill>
                <a:effectLst/>
                <a:latin typeface="+mn-lt"/>
                <a:ea typeface="+mn-ea"/>
                <a:cs typeface="+mn-cs"/>
              </a:rPr>
              <a:t>gestatsiooni</a:t>
            </a:r>
            <a:r>
              <a:rPr lang="et-EE" sz="1200" kern="1200" dirty="0">
                <a:solidFill>
                  <a:schemeClr val="tx1"/>
                </a:solidFill>
                <a:effectLst/>
                <a:latin typeface="+mn-lt"/>
                <a:ea typeface="+mn-ea"/>
                <a:cs typeface="+mn-cs"/>
              </a:rPr>
              <a:t> vanus 40 nädalat ning kaal 3,6 kilo. Ligi pooled enneaegsetest vastsündinutest olid sündinud keisrilõiketeel ning kolm neljandikku vajasid hingamistoetust. 86%-l enneaegsetel vastsündinutel oli paigaldatud tsentraalveenikateeter ning kõik peale 1 </a:t>
            </a:r>
            <a:r>
              <a:rPr lang="et-EE" sz="1200" kern="1200" dirty="0" err="1">
                <a:solidFill>
                  <a:schemeClr val="tx1"/>
                </a:solidFill>
                <a:effectLst/>
                <a:latin typeface="+mn-lt"/>
                <a:ea typeface="+mn-ea"/>
                <a:cs typeface="+mn-cs"/>
              </a:rPr>
              <a:t>vassündinu</a:t>
            </a:r>
            <a:r>
              <a:rPr lang="et-EE" sz="1200" kern="1200" dirty="0">
                <a:solidFill>
                  <a:schemeClr val="tx1"/>
                </a:solidFill>
                <a:effectLst/>
                <a:latin typeface="+mn-lt"/>
                <a:ea typeface="+mn-ea"/>
                <a:cs typeface="+mn-cs"/>
              </a:rPr>
              <a:t> said antibakteriaalset ravi. </a:t>
            </a:r>
          </a:p>
        </p:txBody>
      </p:sp>
      <p:sp>
        <p:nvSpPr>
          <p:cNvPr id="4" name="Slaidinumbri kohatäide 3"/>
          <p:cNvSpPr>
            <a:spLocks noGrp="1"/>
          </p:cNvSpPr>
          <p:nvPr>
            <p:ph type="sldNum" sz="quarter" idx="10"/>
          </p:nvPr>
        </p:nvSpPr>
        <p:spPr/>
        <p:txBody>
          <a:bodyPr/>
          <a:lstStyle/>
          <a:p>
            <a:fld id="{C455104F-C9BB-45BA-B21D-06E82111B5BD}" type="slidenum">
              <a:rPr lang="et-EE" smtClean="0"/>
              <a:t>5</a:t>
            </a:fld>
            <a:endParaRPr lang="et-EE"/>
          </a:p>
        </p:txBody>
      </p:sp>
    </p:spTree>
    <p:extLst>
      <p:ext uri="{BB962C8B-B14F-4D97-AF65-F5344CB8AC3E}">
        <p14:creationId xmlns:p14="http://schemas.microsoft.com/office/powerpoint/2010/main" val="2473597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err="1">
                <a:solidFill>
                  <a:schemeClr val="tx1"/>
                </a:solidFill>
                <a:effectLst/>
                <a:latin typeface="+mn-lt"/>
                <a:ea typeface="+mn-ea"/>
                <a:cs typeface="+mn-cs"/>
              </a:rPr>
              <a:t>S.haemolyticuse</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isolaatide</a:t>
            </a:r>
            <a:r>
              <a:rPr lang="et-EE" sz="1200" kern="1200" dirty="0">
                <a:solidFill>
                  <a:schemeClr val="tx1"/>
                </a:solidFill>
                <a:effectLst/>
                <a:latin typeface="+mn-lt"/>
                <a:ea typeface="+mn-ea"/>
                <a:cs typeface="+mn-cs"/>
              </a:rPr>
              <a:t> jagunemine </a:t>
            </a:r>
            <a:r>
              <a:rPr lang="et-EE" sz="1200" kern="1200" dirty="0" err="1">
                <a:solidFill>
                  <a:schemeClr val="tx1"/>
                </a:solidFill>
                <a:effectLst/>
                <a:latin typeface="+mn-lt"/>
                <a:ea typeface="+mn-ea"/>
                <a:cs typeface="+mn-cs"/>
              </a:rPr>
              <a:t>isoleeerimiskoha</a:t>
            </a:r>
            <a:r>
              <a:rPr lang="et-EE" sz="1200" kern="1200" dirty="0">
                <a:solidFill>
                  <a:schemeClr val="tx1"/>
                </a:solidFill>
                <a:effectLst/>
                <a:latin typeface="+mn-lt"/>
                <a:ea typeface="+mn-ea"/>
                <a:cs typeface="+mn-cs"/>
              </a:rPr>
              <a:t> järgi võrdlevalt </a:t>
            </a:r>
            <a:r>
              <a:rPr lang="et-EE" sz="1200" kern="1200" dirty="0" err="1">
                <a:solidFill>
                  <a:schemeClr val="tx1"/>
                </a:solidFill>
                <a:effectLst/>
                <a:latin typeface="+mn-lt"/>
                <a:ea typeface="+mn-ea"/>
                <a:cs typeface="+mn-cs"/>
              </a:rPr>
              <a:t>enneaegstel</a:t>
            </a:r>
            <a:r>
              <a:rPr lang="et-EE" sz="1200" kern="1200" dirty="0">
                <a:solidFill>
                  <a:schemeClr val="tx1"/>
                </a:solidFill>
                <a:effectLst/>
                <a:latin typeface="+mn-lt"/>
                <a:ea typeface="+mn-ea"/>
                <a:cs typeface="+mn-cs"/>
              </a:rPr>
              <a:t> ja ajalistel on toodud tabelis. Selgelt saadi rohkem </a:t>
            </a:r>
            <a:r>
              <a:rPr lang="et-EE" sz="1200" kern="1200" dirty="0" err="1">
                <a:solidFill>
                  <a:schemeClr val="tx1"/>
                </a:solidFill>
                <a:effectLst/>
                <a:latin typeface="+mn-lt"/>
                <a:ea typeface="+mn-ea"/>
                <a:cs typeface="+mn-cs"/>
              </a:rPr>
              <a:t>isolaate</a:t>
            </a:r>
            <a:r>
              <a:rPr lang="et-EE" sz="1200" kern="1200" dirty="0">
                <a:solidFill>
                  <a:schemeClr val="tx1"/>
                </a:solidFill>
                <a:effectLst/>
                <a:latin typeface="+mn-lt"/>
                <a:ea typeface="+mn-ea"/>
                <a:cs typeface="+mn-cs"/>
              </a:rPr>
              <a:t> enneaegsetelt vastsündinutelt. </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Esimesel diagrammil on välja toodud, et enneaegsed vastsündinud olid võrreldes ajaliste vastsündinutega oluliselt sagedamini </a:t>
            </a:r>
            <a:r>
              <a:rPr lang="et-EE" sz="1200" kern="1200" dirty="0" err="1">
                <a:solidFill>
                  <a:schemeClr val="tx1"/>
                </a:solidFill>
                <a:effectLst/>
                <a:latin typeface="+mn-lt"/>
                <a:ea typeface="+mn-ea"/>
                <a:cs typeface="+mn-cs"/>
              </a:rPr>
              <a:t>S.haemolyticusega</a:t>
            </a:r>
            <a:r>
              <a:rPr lang="et-EE" sz="1200" kern="1200" dirty="0">
                <a:solidFill>
                  <a:schemeClr val="tx1"/>
                </a:solidFill>
                <a:effectLst/>
                <a:latin typeface="+mn-lt"/>
                <a:ea typeface="+mn-ea"/>
                <a:cs typeface="+mn-cs"/>
              </a:rPr>
              <a:t> koloniseerinud, hõlmates vastavalt 92% ja 55% vastsündinutest. Kui võrrelda kolonisatsiooni sooles ja nahal, siis erinevusi ei esinenud. Küll aga oli kolonisatsioon erinev </a:t>
            </a:r>
            <a:r>
              <a:rPr lang="et-EE" sz="1200" kern="1200" dirty="0" err="1">
                <a:solidFill>
                  <a:schemeClr val="tx1"/>
                </a:solidFill>
                <a:effectLst/>
                <a:latin typeface="+mn-lt"/>
                <a:ea typeface="+mn-ea"/>
                <a:cs typeface="+mn-cs"/>
              </a:rPr>
              <a:t>osakonniti</a:t>
            </a:r>
            <a:r>
              <a:rPr lang="et-EE" sz="1200" kern="1200" dirty="0">
                <a:solidFill>
                  <a:schemeClr val="tx1"/>
                </a:solidFill>
                <a:effectLst/>
                <a:latin typeface="+mn-lt"/>
                <a:ea typeface="+mn-ea"/>
                <a:cs typeface="+mn-cs"/>
              </a:rPr>
              <a:t>, olles suurem osakonnas B, kus kõik enneaegsed vastsündinud olid koloniseeritud </a:t>
            </a:r>
            <a:r>
              <a:rPr lang="et-EE" sz="1200" kern="1200" dirty="0" err="1">
                <a:solidFill>
                  <a:schemeClr val="tx1"/>
                </a:solidFill>
                <a:effectLst/>
                <a:latin typeface="+mn-lt"/>
                <a:ea typeface="+mn-ea"/>
                <a:cs typeface="+mn-cs"/>
              </a:rPr>
              <a:t>S.haemolyticusega</a:t>
            </a:r>
            <a:r>
              <a:rPr lang="et-EE" sz="1200" kern="1200" dirty="0">
                <a:solidFill>
                  <a:schemeClr val="tx1"/>
                </a:solidFill>
                <a:effectLst/>
                <a:latin typeface="+mn-lt"/>
                <a:ea typeface="+mn-ea"/>
                <a:cs typeface="+mn-cs"/>
              </a:rPr>
              <a:t>. Osakonnas B oli ka </a:t>
            </a:r>
            <a:r>
              <a:rPr lang="et-EE" sz="1200" kern="1200" dirty="0" err="1">
                <a:solidFill>
                  <a:schemeClr val="tx1"/>
                </a:solidFill>
                <a:effectLst/>
                <a:latin typeface="+mn-lt"/>
                <a:ea typeface="+mn-ea"/>
                <a:cs typeface="+mn-cs"/>
              </a:rPr>
              <a:t>S.haemolytcuse</a:t>
            </a:r>
            <a:r>
              <a:rPr lang="et-EE" sz="1200" kern="1200" dirty="0">
                <a:solidFill>
                  <a:schemeClr val="tx1"/>
                </a:solidFill>
                <a:effectLst/>
                <a:latin typeface="+mn-lt"/>
                <a:ea typeface="+mn-ea"/>
                <a:cs typeface="+mn-cs"/>
              </a:rPr>
              <a:t> kolonisatsiooni surve, see tähendab osakaal kõikidest isoleeritud </a:t>
            </a:r>
            <a:r>
              <a:rPr lang="et-EE" sz="1200" kern="1200" dirty="0" err="1">
                <a:solidFill>
                  <a:schemeClr val="tx1"/>
                </a:solidFill>
                <a:effectLst/>
                <a:latin typeface="+mn-lt"/>
                <a:ea typeface="+mn-ea"/>
                <a:cs typeface="+mn-cs"/>
              </a:rPr>
              <a:t>KoNS-idest</a:t>
            </a:r>
            <a:r>
              <a:rPr lang="et-EE" sz="1200" kern="1200" dirty="0">
                <a:solidFill>
                  <a:schemeClr val="tx1"/>
                </a:solidFill>
                <a:effectLst/>
                <a:latin typeface="+mn-lt"/>
                <a:ea typeface="+mn-ea"/>
                <a:cs typeface="+mn-cs"/>
              </a:rPr>
              <a:t> suurem, kui osakonnas A. 31,6% osakonnas B ning 24,1% osakonnas A.</a:t>
            </a:r>
          </a:p>
        </p:txBody>
      </p:sp>
      <p:sp>
        <p:nvSpPr>
          <p:cNvPr id="4" name="Slaidinumbri kohatäide 3"/>
          <p:cNvSpPr>
            <a:spLocks noGrp="1"/>
          </p:cNvSpPr>
          <p:nvPr>
            <p:ph type="sldNum" sz="quarter" idx="10"/>
          </p:nvPr>
        </p:nvSpPr>
        <p:spPr/>
        <p:txBody>
          <a:bodyPr/>
          <a:lstStyle/>
          <a:p>
            <a:fld id="{C455104F-C9BB-45BA-B21D-06E82111B5BD}" type="slidenum">
              <a:rPr lang="et-EE" smtClean="0"/>
              <a:t>6</a:t>
            </a:fld>
            <a:endParaRPr lang="et-EE"/>
          </a:p>
        </p:txBody>
      </p:sp>
    </p:spTree>
    <p:extLst>
      <p:ext uri="{BB962C8B-B14F-4D97-AF65-F5344CB8AC3E}">
        <p14:creationId xmlns:p14="http://schemas.microsoft.com/office/powerpoint/2010/main" val="1779141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err="1">
                <a:solidFill>
                  <a:schemeClr val="tx1"/>
                </a:solidFill>
                <a:effectLst/>
                <a:latin typeface="+mn-lt"/>
                <a:ea typeface="+mn-ea"/>
                <a:cs typeface="+mn-cs"/>
              </a:rPr>
              <a:t>Kolonisserumine</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S.haemolyticusega</a:t>
            </a:r>
            <a:r>
              <a:rPr lang="et-EE" sz="1200" kern="1200" dirty="0">
                <a:solidFill>
                  <a:schemeClr val="tx1"/>
                </a:solidFill>
                <a:effectLst/>
                <a:latin typeface="+mn-lt"/>
                <a:ea typeface="+mn-ea"/>
                <a:cs typeface="+mn-cs"/>
              </a:rPr>
              <a:t> toimus enneaegsetel vastsündinutel oluliselt varem kui ajalistel vastsündinutel. Joonisel tähistab iga täpp ühte vastsündinut, </a:t>
            </a:r>
            <a:r>
              <a:rPr lang="et-EE" sz="1200" kern="1200" dirty="0" err="1">
                <a:solidFill>
                  <a:schemeClr val="tx1"/>
                </a:solidFill>
                <a:effectLst/>
                <a:latin typeface="+mn-lt"/>
                <a:ea typeface="+mn-ea"/>
                <a:cs typeface="+mn-cs"/>
              </a:rPr>
              <a:t>kellet</a:t>
            </a:r>
            <a:r>
              <a:rPr lang="et-EE" sz="1200" kern="1200" dirty="0">
                <a:solidFill>
                  <a:schemeClr val="tx1"/>
                </a:solidFill>
                <a:effectLst/>
                <a:latin typeface="+mn-lt"/>
                <a:ea typeface="+mn-ea"/>
                <a:cs typeface="+mn-cs"/>
              </a:rPr>
              <a:t> isoleeriti </a:t>
            </a:r>
            <a:r>
              <a:rPr lang="et-EE" sz="1200" kern="1200" dirty="0" err="1">
                <a:solidFill>
                  <a:schemeClr val="tx1"/>
                </a:solidFill>
                <a:effectLst/>
                <a:latin typeface="+mn-lt"/>
                <a:ea typeface="+mn-ea"/>
                <a:cs typeface="+mn-cs"/>
              </a:rPr>
              <a:t>S.haemolyticus</a:t>
            </a:r>
            <a:r>
              <a:rPr lang="et-EE" sz="1200" kern="1200" dirty="0">
                <a:solidFill>
                  <a:schemeClr val="tx1"/>
                </a:solidFill>
                <a:effectLst/>
                <a:latin typeface="+mn-lt"/>
                <a:ea typeface="+mn-ea"/>
                <a:cs typeface="+mn-cs"/>
              </a:rPr>
              <a:t>, paiknedes </a:t>
            </a:r>
            <a:r>
              <a:rPr lang="et-EE" sz="1200" kern="1200" dirty="0" err="1">
                <a:solidFill>
                  <a:schemeClr val="tx1"/>
                </a:solidFill>
                <a:effectLst/>
                <a:latin typeface="+mn-lt"/>
                <a:ea typeface="+mn-ea"/>
                <a:cs typeface="+mn-cs"/>
              </a:rPr>
              <a:t>emsase</a:t>
            </a:r>
            <a:r>
              <a:rPr lang="et-EE" sz="1200" kern="1200" dirty="0">
                <a:solidFill>
                  <a:schemeClr val="tx1"/>
                </a:solidFill>
                <a:effectLst/>
                <a:latin typeface="+mn-lt"/>
                <a:ea typeface="+mn-ea"/>
                <a:cs typeface="+mn-cs"/>
              </a:rPr>
              <a:t> isoleerimis aja järgi vastavas lokalisatsioonis. Sirge horisontaalne kriips tähistab esmase isoleerimise mediaani. Nagu näha toimus kolonisatsioon </a:t>
            </a:r>
            <a:r>
              <a:rPr lang="et-EE" sz="1200" kern="1200" dirty="0" err="1">
                <a:solidFill>
                  <a:schemeClr val="tx1"/>
                </a:solidFill>
                <a:effectLst/>
                <a:latin typeface="+mn-lt"/>
                <a:ea typeface="+mn-ea"/>
                <a:cs typeface="+mn-cs"/>
              </a:rPr>
              <a:t>S.haemolyticusega</a:t>
            </a:r>
            <a:r>
              <a:rPr lang="et-EE" sz="1200" kern="1200" dirty="0">
                <a:solidFill>
                  <a:schemeClr val="tx1"/>
                </a:solidFill>
                <a:effectLst/>
                <a:latin typeface="+mn-lt"/>
                <a:ea typeface="+mn-ea"/>
                <a:cs typeface="+mn-cs"/>
              </a:rPr>
              <a:t> enneaegsetel vastsündinutel oluliselt kiiremini kui ajaliste, mis võiks viidata intensiivravi keskkonna või ka antibiootikumravi olulisusele. </a:t>
            </a:r>
          </a:p>
        </p:txBody>
      </p:sp>
      <p:sp>
        <p:nvSpPr>
          <p:cNvPr id="4" name="Slaidinumbri kohatäide 3"/>
          <p:cNvSpPr>
            <a:spLocks noGrp="1"/>
          </p:cNvSpPr>
          <p:nvPr>
            <p:ph type="sldNum" sz="quarter" idx="10"/>
          </p:nvPr>
        </p:nvSpPr>
        <p:spPr/>
        <p:txBody>
          <a:bodyPr/>
          <a:lstStyle/>
          <a:p>
            <a:fld id="{C455104F-C9BB-45BA-B21D-06E82111B5BD}" type="slidenum">
              <a:rPr lang="et-EE" smtClean="0"/>
              <a:t>7</a:t>
            </a:fld>
            <a:endParaRPr lang="et-EE"/>
          </a:p>
        </p:txBody>
      </p:sp>
    </p:spTree>
    <p:extLst>
      <p:ext uri="{BB962C8B-B14F-4D97-AF65-F5344CB8AC3E}">
        <p14:creationId xmlns:p14="http://schemas.microsoft.com/office/powerpoint/2010/main" val="197948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Sellel joonisel on selgelt näha, kuidas </a:t>
            </a:r>
            <a:r>
              <a:rPr lang="et-EE" sz="1200" kern="1200" dirty="0" err="1">
                <a:solidFill>
                  <a:schemeClr val="tx1"/>
                </a:solidFill>
                <a:effectLst/>
                <a:latin typeface="+mn-lt"/>
                <a:ea typeface="+mn-ea"/>
                <a:cs typeface="+mn-cs"/>
              </a:rPr>
              <a:t>S.haemolyticuse</a:t>
            </a:r>
            <a:r>
              <a:rPr lang="et-EE" sz="1200" kern="1200" dirty="0">
                <a:solidFill>
                  <a:schemeClr val="tx1"/>
                </a:solidFill>
                <a:effectLst/>
                <a:latin typeface="+mn-lt"/>
                <a:ea typeface="+mn-ea"/>
                <a:cs typeface="+mn-cs"/>
              </a:rPr>
              <a:t> osakaal kõikidest </a:t>
            </a:r>
            <a:r>
              <a:rPr lang="et-EE" sz="1200" kern="1200" dirty="0" err="1">
                <a:solidFill>
                  <a:schemeClr val="tx1"/>
                </a:solidFill>
                <a:effectLst/>
                <a:latin typeface="+mn-lt"/>
                <a:ea typeface="+mn-ea"/>
                <a:cs typeface="+mn-cs"/>
              </a:rPr>
              <a:t>KoNS-idest</a:t>
            </a:r>
            <a:r>
              <a:rPr lang="et-EE" sz="1200" kern="1200" dirty="0">
                <a:solidFill>
                  <a:schemeClr val="tx1"/>
                </a:solidFill>
                <a:effectLst/>
                <a:latin typeface="+mn-lt"/>
                <a:ea typeface="+mn-ea"/>
                <a:cs typeface="+mn-cs"/>
              </a:rPr>
              <a:t> on enneaegsetel vastsündinutel oluliselt suurem just nahal, moodustades seal koguni 50% kõikidest isoleeritud </a:t>
            </a:r>
            <a:r>
              <a:rPr lang="et-EE" sz="1200" kern="1200" dirty="0" err="1">
                <a:solidFill>
                  <a:schemeClr val="tx1"/>
                </a:solidFill>
                <a:effectLst/>
                <a:latin typeface="+mn-lt"/>
                <a:ea typeface="+mn-ea"/>
                <a:cs typeface="+mn-cs"/>
              </a:rPr>
              <a:t>koagulaasnegatiivsetest</a:t>
            </a:r>
            <a:r>
              <a:rPr lang="et-EE" sz="1200" kern="1200" dirty="0">
                <a:solidFill>
                  <a:schemeClr val="tx1"/>
                </a:solidFill>
                <a:effectLst/>
                <a:latin typeface="+mn-lt"/>
                <a:ea typeface="+mn-ea"/>
                <a:cs typeface="+mn-cs"/>
              </a:rPr>
              <a:t> stafülokokkidest esimesel elunädalal. Neljandaks nädalaks on erinevus kadunud. </a:t>
            </a:r>
            <a:r>
              <a:rPr lang="et-EE" sz="1200" kern="1200" dirty="0" err="1">
                <a:solidFill>
                  <a:schemeClr val="tx1"/>
                </a:solidFill>
                <a:effectLst/>
                <a:latin typeface="+mn-lt"/>
                <a:ea typeface="+mn-ea"/>
                <a:cs typeface="+mn-cs"/>
              </a:rPr>
              <a:t>Seee</a:t>
            </a:r>
            <a:r>
              <a:rPr lang="et-EE" sz="1200" kern="1200" dirty="0">
                <a:solidFill>
                  <a:schemeClr val="tx1"/>
                </a:solidFill>
                <a:effectLst/>
                <a:latin typeface="+mn-lt"/>
                <a:ea typeface="+mn-ea"/>
                <a:cs typeface="+mn-cs"/>
              </a:rPr>
              <a:t> võiks viidata, et kolonisatsioon </a:t>
            </a:r>
            <a:r>
              <a:rPr lang="et-EE" sz="1200" kern="1200" dirty="0" err="1">
                <a:solidFill>
                  <a:schemeClr val="tx1"/>
                </a:solidFill>
                <a:effectLst/>
                <a:latin typeface="+mn-lt"/>
                <a:ea typeface="+mn-ea"/>
                <a:cs typeface="+mn-cs"/>
              </a:rPr>
              <a:t>S.haemolyticusega</a:t>
            </a:r>
            <a:r>
              <a:rPr lang="et-EE" sz="1200" kern="1200" dirty="0">
                <a:solidFill>
                  <a:schemeClr val="tx1"/>
                </a:solidFill>
                <a:effectLst/>
                <a:latin typeface="+mn-lt"/>
                <a:ea typeface="+mn-ea"/>
                <a:cs typeface="+mn-cs"/>
              </a:rPr>
              <a:t> toimub just läbi intensiivravi keskkonna, kontaktil töötajate või sealsete esemetega. </a:t>
            </a:r>
          </a:p>
        </p:txBody>
      </p:sp>
      <p:sp>
        <p:nvSpPr>
          <p:cNvPr id="4" name="Slaidinumbri kohatäide 3"/>
          <p:cNvSpPr>
            <a:spLocks noGrp="1"/>
          </p:cNvSpPr>
          <p:nvPr>
            <p:ph type="sldNum" sz="quarter" idx="10"/>
          </p:nvPr>
        </p:nvSpPr>
        <p:spPr/>
        <p:txBody>
          <a:bodyPr/>
          <a:lstStyle/>
          <a:p>
            <a:fld id="{C455104F-C9BB-45BA-B21D-06E82111B5BD}" type="slidenum">
              <a:rPr lang="et-EE" smtClean="0"/>
              <a:t>8</a:t>
            </a:fld>
            <a:endParaRPr lang="et-EE"/>
          </a:p>
        </p:txBody>
      </p:sp>
    </p:spTree>
    <p:extLst>
      <p:ext uri="{BB962C8B-B14F-4D97-AF65-F5344CB8AC3E}">
        <p14:creationId xmlns:p14="http://schemas.microsoft.com/office/powerpoint/2010/main" val="358132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a:solidFill>
                  <a:schemeClr val="tx1"/>
                </a:solidFill>
                <a:effectLst/>
                <a:latin typeface="+mn-lt"/>
                <a:ea typeface="+mn-ea"/>
                <a:cs typeface="+mn-cs"/>
              </a:rPr>
              <a:t>Saime vastsündinutelt kokku 621 </a:t>
            </a:r>
            <a:r>
              <a:rPr lang="et-EE" sz="1200" kern="1200" dirty="0" err="1">
                <a:solidFill>
                  <a:schemeClr val="tx1"/>
                </a:solidFill>
                <a:effectLst/>
                <a:latin typeface="+mn-lt"/>
                <a:ea typeface="+mn-ea"/>
                <a:cs typeface="+mn-cs"/>
              </a:rPr>
              <a:t>S.haemolyticuse</a:t>
            </a:r>
            <a:r>
              <a:rPr lang="et-EE" sz="1200" kern="1200" dirty="0">
                <a:solidFill>
                  <a:schemeClr val="tx1"/>
                </a:solidFill>
                <a:effectLst/>
                <a:latin typeface="+mn-lt"/>
                <a:ea typeface="+mn-ea"/>
                <a:cs typeface="+mn-cs"/>
              </a:rPr>
              <a:t> </a:t>
            </a:r>
            <a:r>
              <a:rPr lang="et-EE" sz="1200" kern="1200" dirty="0" err="1">
                <a:solidFill>
                  <a:schemeClr val="tx1"/>
                </a:solidFill>
                <a:effectLst/>
                <a:latin typeface="+mn-lt"/>
                <a:ea typeface="+mn-ea"/>
                <a:cs typeface="+mn-cs"/>
              </a:rPr>
              <a:t>isolaati</a:t>
            </a:r>
            <a:r>
              <a:rPr lang="et-EE" sz="1200" kern="1200" dirty="0">
                <a:solidFill>
                  <a:schemeClr val="tx1"/>
                </a:solidFill>
                <a:effectLst/>
                <a:latin typeface="+mn-lt"/>
                <a:ea typeface="+mn-ea"/>
                <a:cs typeface="+mn-cs"/>
              </a:rPr>
              <a:t>, mis </a:t>
            </a:r>
            <a:r>
              <a:rPr lang="et-EE" sz="1200" kern="1200" dirty="0" err="1">
                <a:solidFill>
                  <a:schemeClr val="tx1"/>
                </a:solidFill>
                <a:effectLst/>
                <a:latin typeface="+mn-lt"/>
                <a:ea typeface="+mn-ea"/>
                <a:cs typeface="+mn-cs"/>
              </a:rPr>
              <a:t>jagunesi</a:t>
            </a:r>
            <a:r>
              <a:rPr lang="et-EE" sz="1200" kern="1200" dirty="0">
                <a:solidFill>
                  <a:schemeClr val="tx1"/>
                </a:solidFill>
                <a:effectLst/>
                <a:latin typeface="+mn-lt"/>
                <a:ea typeface="+mn-ea"/>
                <a:cs typeface="+mn-cs"/>
              </a:rPr>
              <a:t> 41 </a:t>
            </a:r>
            <a:r>
              <a:rPr lang="et-EE" sz="1200" kern="1200" dirty="0" err="1">
                <a:solidFill>
                  <a:schemeClr val="tx1"/>
                </a:solidFill>
                <a:effectLst/>
                <a:latin typeface="+mn-lt"/>
                <a:ea typeface="+mn-ea"/>
                <a:cs typeface="+mn-cs"/>
              </a:rPr>
              <a:t>einevasse</a:t>
            </a:r>
            <a:r>
              <a:rPr lang="et-EE" sz="1200" kern="1200" dirty="0">
                <a:solidFill>
                  <a:schemeClr val="tx1"/>
                </a:solidFill>
                <a:effectLst/>
                <a:latin typeface="+mn-lt"/>
                <a:ea typeface="+mn-ea"/>
                <a:cs typeface="+mn-cs"/>
              </a:rPr>
              <a:t> MLVA-tüüpi. Enneaegsetel vastsündinutel esines 32 erinevat MLVA-tüüpi ning ajalistel vastsündinutel 12. Nagu on näha jooniselt, ei kattunud enamus MLVA-tüüpe ajalistel ja enneaegsetel vastsündinutel. Joonisel on ajalised vastsündinud tähistatud punasega ning enneaegsed sinisega, erinevad toonid tähistavad osakondi. Ainult 3 MLVA tüüpi koloniseerisid nii ajalisi kui ka enneaegseid vastsündinuid. Üks neist kolmest puudub jooniselt, kuna sellel oli mitu bändi esimestest lookusest, mistõttu ei olnud võimalik seda sellesse analüüsi kaasata. Kokku puudub jooniselt 7 MLVA-tüüpi, samadel põhjustel. Numbritega on tähistatud 5 kõige sagedamini esinevat MLVA-tüüpi, mis koloniseerisid rohkem kui 8 vastsündinut. </a:t>
            </a:r>
            <a:r>
              <a:rPr lang="et-EE" sz="1200" kern="1200" dirty="0" err="1">
                <a:solidFill>
                  <a:schemeClr val="tx1"/>
                </a:solidFill>
                <a:effectLst/>
                <a:latin typeface="+mn-lt"/>
                <a:ea typeface="+mn-ea"/>
                <a:cs typeface="+mn-cs"/>
              </a:rPr>
              <a:t>Nenede</a:t>
            </a:r>
            <a:r>
              <a:rPr lang="et-EE" sz="1200" kern="1200" dirty="0">
                <a:solidFill>
                  <a:schemeClr val="tx1"/>
                </a:solidFill>
                <a:effectLst/>
                <a:latin typeface="+mn-lt"/>
                <a:ea typeface="+mn-ea"/>
                <a:cs typeface="+mn-cs"/>
              </a:rPr>
              <a:t> juurde on märgitud ka koloniseeritavate vastsündinute %. Ringiga on tähistatud MLVA-tüübid, mis põhjustaid hilist sepsist.</a:t>
            </a:r>
          </a:p>
        </p:txBody>
      </p:sp>
      <p:sp>
        <p:nvSpPr>
          <p:cNvPr id="4" name="Slaidinumbri kohatäide 3"/>
          <p:cNvSpPr>
            <a:spLocks noGrp="1"/>
          </p:cNvSpPr>
          <p:nvPr>
            <p:ph type="sldNum" sz="quarter" idx="10"/>
          </p:nvPr>
        </p:nvSpPr>
        <p:spPr/>
        <p:txBody>
          <a:bodyPr/>
          <a:lstStyle/>
          <a:p>
            <a:fld id="{C455104F-C9BB-45BA-B21D-06E82111B5BD}" type="slidenum">
              <a:rPr lang="et-EE" smtClean="0"/>
              <a:t>9</a:t>
            </a:fld>
            <a:endParaRPr lang="et-EE"/>
          </a:p>
        </p:txBody>
      </p:sp>
    </p:spTree>
    <p:extLst>
      <p:ext uri="{BB962C8B-B14F-4D97-AF65-F5344CB8AC3E}">
        <p14:creationId xmlns:p14="http://schemas.microsoft.com/office/powerpoint/2010/main" val="4273470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t-EE"/>
              <a:t>Klõpsake juhteksemplari pealkirja laadi redigeerimiseks</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juhteksemplari alapealkirja laadi redigeerimiseks</a:t>
            </a:r>
            <a:endParaRPr lang="en-US" dirty="0"/>
          </a:p>
        </p:txBody>
      </p:sp>
      <p:sp>
        <p:nvSpPr>
          <p:cNvPr id="4" name="Date Placeholder 3"/>
          <p:cNvSpPr>
            <a:spLocks noGrp="1"/>
          </p:cNvSpPr>
          <p:nvPr>
            <p:ph type="dt" sz="half" idx="10"/>
          </p:nvPr>
        </p:nvSpPr>
        <p:spPr/>
        <p:txBody>
          <a:bodyPr/>
          <a:lstStyle/>
          <a:p>
            <a:fld id="{5F33FCA8-949A-4768-A740-F78D89B19FEC}" type="datetimeFigureOut">
              <a:rPr lang="et-EE" smtClean="0"/>
              <a:t>12.10.2017</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2529174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p:txBody>
          <a:bodyPr vert="eaVert"/>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5F33FCA8-949A-4768-A740-F78D89B19FEC}" type="datetimeFigureOut">
              <a:rPr lang="et-EE" smtClean="0"/>
              <a:t>12.10.2017</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1938308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5F33FCA8-949A-4768-A740-F78D89B19FEC}" type="datetimeFigureOut">
              <a:rPr lang="et-EE" smtClean="0"/>
              <a:t>12.10.2017</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1813775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idx="1"/>
          </p:nvPr>
        </p:nvSpPr>
        <p:spPr/>
        <p:txBody>
          <a:bodyPr/>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5F33FCA8-949A-4768-A740-F78D89B19FEC}" type="datetimeFigureOut">
              <a:rPr lang="et-EE" smtClean="0"/>
              <a:t>12.10.2017</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638382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Redigeerige juhteksemplari tekstilaade</a:t>
            </a:r>
          </a:p>
        </p:txBody>
      </p:sp>
      <p:sp>
        <p:nvSpPr>
          <p:cNvPr id="4" name="Date Placeholder 3"/>
          <p:cNvSpPr>
            <a:spLocks noGrp="1"/>
          </p:cNvSpPr>
          <p:nvPr>
            <p:ph type="dt" sz="half" idx="10"/>
          </p:nvPr>
        </p:nvSpPr>
        <p:spPr/>
        <p:txBody>
          <a:bodyPr/>
          <a:lstStyle/>
          <a:p>
            <a:fld id="{5F33FCA8-949A-4768-A740-F78D89B19FEC}" type="datetimeFigureOut">
              <a:rPr lang="et-EE" smtClean="0"/>
              <a:t>12.10.2017</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806122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5F33FCA8-949A-4768-A740-F78D89B19FEC}" type="datetimeFigureOut">
              <a:rPr lang="et-EE" smtClean="0"/>
              <a:t>12.10.2017</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402187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Redigeerige juhteksemplari tekstilaade</a:t>
            </a:r>
          </a:p>
        </p:txBody>
      </p:sp>
      <p:sp>
        <p:nvSpPr>
          <p:cNvPr id="4" name="Content Placeholder 3"/>
          <p:cNvSpPr>
            <a:spLocks noGrp="1"/>
          </p:cNvSpPr>
          <p:nvPr>
            <p:ph sz="half" idx="2"/>
          </p:nvPr>
        </p:nvSpPr>
        <p:spPr>
          <a:xfrm>
            <a:off x="839788" y="2505075"/>
            <a:ext cx="5157787" cy="3684588"/>
          </a:xfrm>
        </p:spPr>
        <p:txBody>
          <a:bodyPr/>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Redigeerige juhteksemplari tekstilaade</a:t>
            </a:r>
          </a:p>
        </p:txBody>
      </p:sp>
      <p:sp>
        <p:nvSpPr>
          <p:cNvPr id="6" name="Content Placeholder 5"/>
          <p:cNvSpPr>
            <a:spLocks noGrp="1"/>
          </p:cNvSpPr>
          <p:nvPr>
            <p:ph sz="quarter" idx="4"/>
          </p:nvPr>
        </p:nvSpPr>
        <p:spPr>
          <a:xfrm>
            <a:off x="6172200" y="2505075"/>
            <a:ext cx="5183188" cy="3684588"/>
          </a:xfrm>
        </p:spPr>
        <p:txBody>
          <a:bodyPr/>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5F33FCA8-949A-4768-A740-F78D89B19FEC}" type="datetimeFigureOut">
              <a:rPr lang="et-EE" smtClean="0"/>
              <a:t>12.10.2017</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2203360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Date Placeholder 2"/>
          <p:cNvSpPr>
            <a:spLocks noGrp="1"/>
          </p:cNvSpPr>
          <p:nvPr>
            <p:ph type="dt" sz="half" idx="10"/>
          </p:nvPr>
        </p:nvSpPr>
        <p:spPr/>
        <p:txBody>
          <a:bodyPr/>
          <a:lstStyle/>
          <a:p>
            <a:fld id="{5F33FCA8-949A-4768-A740-F78D89B19FEC}" type="datetimeFigureOut">
              <a:rPr lang="et-EE" smtClean="0"/>
              <a:t>12.10.2017</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94198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33FCA8-949A-4768-A740-F78D89B19FEC}" type="datetimeFigureOut">
              <a:rPr lang="et-EE" smtClean="0"/>
              <a:t>12.10.2017</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789376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Redigeerige juhteksemplari tekstilaade</a:t>
            </a:r>
          </a:p>
        </p:txBody>
      </p:sp>
      <p:sp>
        <p:nvSpPr>
          <p:cNvPr id="5" name="Date Placeholder 4"/>
          <p:cNvSpPr>
            <a:spLocks noGrp="1"/>
          </p:cNvSpPr>
          <p:nvPr>
            <p:ph type="dt" sz="half" idx="10"/>
          </p:nvPr>
        </p:nvSpPr>
        <p:spPr/>
        <p:txBody>
          <a:bodyPr/>
          <a:lstStyle/>
          <a:p>
            <a:fld id="{5F33FCA8-949A-4768-A740-F78D89B19FEC}" type="datetimeFigureOut">
              <a:rPr lang="et-EE" smtClean="0"/>
              <a:t>12.10.2017</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3228393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t-EE"/>
              <a:t>Pildi lisamiseks klõpsake ikooni</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Redigeerige juhteksemplari tekstilaade</a:t>
            </a:r>
          </a:p>
        </p:txBody>
      </p:sp>
      <p:sp>
        <p:nvSpPr>
          <p:cNvPr id="5" name="Date Placeholder 4"/>
          <p:cNvSpPr>
            <a:spLocks noGrp="1"/>
          </p:cNvSpPr>
          <p:nvPr>
            <p:ph type="dt" sz="half" idx="10"/>
          </p:nvPr>
        </p:nvSpPr>
        <p:spPr/>
        <p:txBody>
          <a:bodyPr/>
          <a:lstStyle/>
          <a:p>
            <a:fld id="{5F33FCA8-949A-4768-A740-F78D89B19FEC}" type="datetimeFigureOut">
              <a:rPr lang="et-EE" smtClean="0"/>
              <a:t>12.10.2017</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2FDA546A-DCED-4B40-91AA-22BE8E678EFD}" type="slidenum">
              <a:rPr lang="et-EE" smtClean="0"/>
              <a:t>‹#›</a:t>
            </a:fld>
            <a:endParaRPr lang="et-EE"/>
          </a:p>
        </p:txBody>
      </p:sp>
    </p:spTree>
    <p:extLst>
      <p:ext uri="{BB962C8B-B14F-4D97-AF65-F5344CB8AC3E}">
        <p14:creationId xmlns:p14="http://schemas.microsoft.com/office/powerpoint/2010/main" val="3524836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a:t>Redigeerige juhteksemplari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33FCA8-949A-4768-A740-F78D89B19FEC}" type="datetimeFigureOut">
              <a:rPr lang="et-EE" smtClean="0"/>
              <a:t>12.10.2017</a:t>
            </a:fld>
            <a:endParaRPr lang="et-E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DA546A-DCED-4B40-91AA-22BE8E678EFD}" type="slidenum">
              <a:rPr lang="et-EE" smtClean="0"/>
              <a:t>‹#›</a:t>
            </a:fld>
            <a:endParaRPr lang="et-EE"/>
          </a:p>
        </p:txBody>
      </p:sp>
    </p:spTree>
    <p:extLst>
      <p:ext uri="{BB962C8B-B14F-4D97-AF65-F5344CB8AC3E}">
        <p14:creationId xmlns:p14="http://schemas.microsoft.com/office/powerpoint/2010/main" val="210715652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12">
            <a:extLst>
              <a:ext uri="{FF2B5EF4-FFF2-40B4-BE49-F238E27FC236}">
                <a16:creationId xmlns:a16="http://schemas.microsoft.com/office/drawing/2014/main" id="{FBF9ADE7-5D41-454D-B06F-BEE9C407348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66810" y="5448626"/>
            <a:ext cx="5925190" cy="1409374"/>
          </a:xfrm>
          <a:custGeom>
            <a:avLst/>
            <a:gdLst>
              <a:gd name="connsiteX0" fmla="*/ 652725 w 5925190"/>
              <a:gd name="connsiteY0" fmla="*/ 0 h 1409374"/>
              <a:gd name="connsiteX1" fmla="*/ 5925190 w 5925190"/>
              <a:gd name="connsiteY1" fmla="*/ 0 h 1409374"/>
              <a:gd name="connsiteX2" fmla="*/ 5925190 w 5925190"/>
              <a:gd name="connsiteY2" fmla="*/ 1409374 h 1409374"/>
              <a:gd name="connsiteX3" fmla="*/ 0 w 5925190"/>
              <a:gd name="connsiteY3" fmla="*/ 1409374 h 1409374"/>
            </a:gdLst>
            <a:ahLst/>
            <a:cxnLst>
              <a:cxn ang="0">
                <a:pos x="connsiteX0" y="connsiteY0"/>
              </a:cxn>
              <a:cxn ang="0">
                <a:pos x="connsiteX1" y="connsiteY1"/>
              </a:cxn>
              <a:cxn ang="0">
                <a:pos x="connsiteX2" y="connsiteY2"/>
              </a:cxn>
              <a:cxn ang="0">
                <a:pos x="connsiteX3" y="connsiteY3"/>
              </a:cxn>
            </a:cxnLst>
            <a:rect l="l" t="t" r="r" b="b"/>
            <a:pathLst>
              <a:path w="5925190" h="1409374">
                <a:moveTo>
                  <a:pt x="652725" y="0"/>
                </a:moveTo>
                <a:lnTo>
                  <a:pt x="5925190" y="0"/>
                </a:lnTo>
                <a:lnTo>
                  <a:pt x="5925190" y="1409374"/>
                </a:lnTo>
                <a:lnTo>
                  <a:pt x="0" y="140937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20">
            <a:extLst>
              <a:ext uri="{FF2B5EF4-FFF2-40B4-BE49-F238E27FC236}">
                <a16:creationId xmlns:a16="http://schemas.microsoft.com/office/drawing/2014/main" id="{BB27ACDD-A9C4-4D0B-9986-A60987248B7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22758"/>
            <a:ext cx="4522796" cy="2919017"/>
          </a:xfrm>
          <a:custGeom>
            <a:avLst/>
            <a:gdLst>
              <a:gd name="connsiteX0" fmla="*/ 0 w 4522796"/>
              <a:gd name="connsiteY0" fmla="*/ 2919017 h 2919017"/>
              <a:gd name="connsiteX1" fmla="*/ 4522796 w 4522796"/>
              <a:gd name="connsiteY1" fmla="*/ 2919017 h 2919017"/>
              <a:gd name="connsiteX2" fmla="*/ 3170909 w 4522796"/>
              <a:gd name="connsiteY2" fmla="*/ 0 h 2919017"/>
              <a:gd name="connsiteX3" fmla="*/ 0 w 4522796"/>
              <a:gd name="connsiteY3" fmla="*/ 0 h 2919017"/>
            </a:gdLst>
            <a:ahLst/>
            <a:cxnLst>
              <a:cxn ang="0">
                <a:pos x="connsiteX0" y="connsiteY0"/>
              </a:cxn>
              <a:cxn ang="0">
                <a:pos x="connsiteX1" y="connsiteY1"/>
              </a:cxn>
              <a:cxn ang="0">
                <a:pos x="connsiteX2" y="connsiteY2"/>
              </a:cxn>
              <a:cxn ang="0">
                <a:pos x="connsiteX3" y="connsiteY3"/>
              </a:cxn>
            </a:cxnLst>
            <a:rect l="l" t="t" r="r" b="b"/>
            <a:pathLst>
              <a:path w="4522796" h="2919017">
                <a:moveTo>
                  <a:pt x="0" y="2919017"/>
                </a:moveTo>
                <a:lnTo>
                  <a:pt x="4522796" y="2919017"/>
                </a:lnTo>
                <a:lnTo>
                  <a:pt x="3170909" y="0"/>
                </a:ln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p>
        </p:txBody>
      </p:sp>
      <p:sp>
        <p:nvSpPr>
          <p:cNvPr id="20" name="Freeform 22">
            <a:extLst>
              <a:ext uri="{FF2B5EF4-FFF2-40B4-BE49-F238E27FC236}">
                <a16:creationId xmlns:a16="http://schemas.microsoft.com/office/drawing/2014/main" id="{4D5BABC2-2264-478F-A909-90C61FCA0F5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448626"/>
            <a:ext cx="6754821" cy="1409374"/>
          </a:xfrm>
          <a:custGeom>
            <a:avLst/>
            <a:gdLst>
              <a:gd name="connsiteX0" fmla="*/ 0 w 6754821"/>
              <a:gd name="connsiteY0" fmla="*/ 0 h 1409374"/>
              <a:gd name="connsiteX1" fmla="*/ 6754821 w 6754821"/>
              <a:gd name="connsiteY1" fmla="*/ 0 h 1409374"/>
              <a:gd name="connsiteX2" fmla="*/ 6102096 w 6754821"/>
              <a:gd name="connsiteY2" fmla="*/ 1409374 h 1409374"/>
              <a:gd name="connsiteX3" fmla="*/ 0 w 6754821"/>
              <a:gd name="connsiteY3" fmla="*/ 1409374 h 1409374"/>
            </a:gdLst>
            <a:ahLst/>
            <a:cxnLst>
              <a:cxn ang="0">
                <a:pos x="connsiteX0" y="connsiteY0"/>
              </a:cxn>
              <a:cxn ang="0">
                <a:pos x="connsiteX1" y="connsiteY1"/>
              </a:cxn>
              <a:cxn ang="0">
                <a:pos x="connsiteX2" y="connsiteY2"/>
              </a:cxn>
              <a:cxn ang="0">
                <a:pos x="connsiteX3" y="connsiteY3"/>
              </a:cxn>
            </a:cxnLst>
            <a:rect l="l" t="t" r="r" b="b"/>
            <a:pathLst>
              <a:path w="6754821" h="1409374">
                <a:moveTo>
                  <a:pt x="0" y="0"/>
                </a:moveTo>
                <a:lnTo>
                  <a:pt x="6754821" y="0"/>
                </a:lnTo>
                <a:lnTo>
                  <a:pt x="6102096" y="1409374"/>
                </a:lnTo>
                <a:lnTo>
                  <a:pt x="0" y="1409374"/>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lt 6">
            <a:extLst>
              <a:ext uri="{FF2B5EF4-FFF2-40B4-BE49-F238E27FC236}">
                <a16:creationId xmlns:a16="http://schemas.microsoft.com/office/drawing/2014/main" id="{793EF36B-7B2F-4CB6-8259-4335749654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27591" y="468981"/>
            <a:ext cx="2362454" cy="2427278"/>
          </a:xfrm>
          <a:prstGeom prst="rect">
            <a:avLst/>
          </a:prstGeom>
        </p:spPr>
      </p:pic>
      <p:pic>
        <p:nvPicPr>
          <p:cNvPr id="8" name="Pilt 7" descr="Pilt, millel on kujutatud lõikepilt&#10;&#10;Kirjeldus on genereeritud automaatselt ja see peaks olema täpne">
            <a:extLst>
              <a:ext uri="{FF2B5EF4-FFF2-40B4-BE49-F238E27FC236}">
                <a16:creationId xmlns:a16="http://schemas.microsoft.com/office/drawing/2014/main" id="{FFB67A7B-1D48-4EC4-9F05-37600A3ADC14}"/>
              </a:ext>
            </a:extLst>
          </p:cNvPr>
          <p:cNvPicPr>
            <a:picLocks noChangeAspect="1"/>
          </p:cNvPicPr>
          <p:nvPr/>
        </p:nvPicPr>
        <p:blipFill>
          <a:blip r:embed="rId4">
            <a:extLst/>
          </a:blip>
          <a:stretch>
            <a:fillRect/>
          </a:stretch>
        </p:blipFill>
        <p:spPr>
          <a:xfrm>
            <a:off x="8310086" y="810039"/>
            <a:ext cx="3410482" cy="1745162"/>
          </a:xfrm>
          <a:prstGeom prst="rect">
            <a:avLst/>
          </a:prstGeom>
        </p:spPr>
      </p:pic>
      <p:sp>
        <p:nvSpPr>
          <p:cNvPr id="2" name="Pealkiri 1">
            <a:extLst>
              <a:ext uri="{FF2B5EF4-FFF2-40B4-BE49-F238E27FC236}">
                <a16:creationId xmlns:a16="http://schemas.microsoft.com/office/drawing/2014/main" id="{7612783F-A189-445D-86B4-06E585F8B6A2}"/>
              </a:ext>
            </a:extLst>
          </p:cNvPr>
          <p:cNvSpPr>
            <a:spLocks noGrp="1"/>
          </p:cNvSpPr>
          <p:nvPr>
            <p:ph type="ctrTitle"/>
          </p:nvPr>
        </p:nvSpPr>
        <p:spPr>
          <a:xfrm>
            <a:off x="1524000" y="3011117"/>
            <a:ext cx="9144000" cy="1355750"/>
          </a:xfrm>
        </p:spPr>
        <p:txBody>
          <a:bodyPr>
            <a:normAutofit/>
          </a:bodyPr>
          <a:lstStyle/>
          <a:p>
            <a:pPr algn="l"/>
            <a:r>
              <a:rPr lang="et-EE" sz="3000">
                <a:latin typeface="Calibri" panose="020F0502020204030204" pitchFamily="34" charset="0"/>
                <a:ea typeface="Calibri" panose="020F0502020204030204" pitchFamily="34" charset="0"/>
                <a:cs typeface="Times New Roman" panose="02020603050405020304" pitchFamily="18" charset="0"/>
              </a:rPr>
              <a:t>Naha ja soole kolonisatsioon </a:t>
            </a:r>
            <a:r>
              <a:rPr lang="et-EE" sz="3000" i="1">
                <a:latin typeface="Calibri" panose="020F0502020204030204" pitchFamily="34" charset="0"/>
                <a:ea typeface="Calibri" panose="020F0502020204030204" pitchFamily="34" charset="0"/>
                <a:cs typeface="Times New Roman" panose="02020603050405020304" pitchFamily="18" charset="0"/>
              </a:rPr>
              <a:t>Staphylococcus haemolyticus’</a:t>
            </a:r>
            <a:r>
              <a:rPr lang="et-EE" sz="3000">
                <a:latin typeface="Calibri" panose="020F0502020204030204" pitchFamily="34" charset="0"/>
                <a:ea typeface="Calibri" panose="020F0502020204030204" pitchFamily="34" charset="0"/>
                <a:cs typeface="Times New Roman" panose="02020603050405020304" pitchFamily="18" charset="0"/>
              </a:rPr>
              <a:t>ega enneaegsetel ja ajalistel vastsündinutel</a:t>
            </a:r>
            <a:endParaRPr lang="et-EE" sz="3000"/>
          </a:p>
        </p:txBody>
      </p:sp>
      <p:sp>
        <p:nvSpPr>
          <p:cNvPr id="3" name="Alapealkiri 2">
            <a:extLst>
              <a:ext uri="{FF2B5EF4-FFF2-40B4-BE49-F238E27FC236}">
                <a16:creationId xmlns:a16="http://schemas.microsoft.com/office/drawing/2014/main" id="{A212E19B-11A8-4F2E-938C-3F1018C44722}"/>
              </a:ext>
            </a:extLst>
          </p:cNvPr>
          <p:cNvSpPr>
            <a:spLocks noGrp="1"/>
          </p:cNvSpPr>
          <p:nvPr>
            <p:ph type="subTitle" idx="1"/>
          </p:nvPr>
        </p:nvSpPr>
        <p:spPr>
          <a:xfrm>
            <a:off x="1524000" y="4373823"/>
            <a:ext cx="9144000" cy="911117"/>
          </a:xfrm>
        </p:spPr>
        <p:txBody>
          <a:bodyPr>
            <a:normAutofit fontScale="70000" lnSpcReduction="20000"/>
          </a:bodyPr>
          <a:lstStyle/>
          <a:p>
            <a:pPr algn="l"/>
            <a:r>
              <a:rPr lang="fi-FI" sz="2000" dirty="0"/>
              <a:t>Hanna Kadri Metsvaht</a:t>
            </a:r>
            <a:r>
              <a:rPr lang="fi-FI" sz="2000" baseline="30000" dirty="0"/>
              <a:t>1</a:t>
            </a:r>
            <a:r>
              <a:rPr lang="fi-FI" sz="2000" dirty="0"/>
              <a:t>, Tuuli Metsvaht</a:t>
            </a:r>
            <a:r>
              <a:rPr lang="fi-FI" sz="2000" baseline="30000" dirty="0"/>
              <a:t>2,3</a:t>
            </a:r>
            <a:r>
              <a:rPr lang="fi-FI" sz="2000" dirty="0"/>
              <a:t>, </a:t>
            </a:r>
            <a:r>
              <a:rPr lang="fi-FI" sz="2000" dirty="0" err="1"/>
              <a:t>Imbi</a:t>
            </a:r>
            <a:r>
              <a:rPr lang="fi-FI" sz="2000" dirty="0"/>
              <a:t> Eelmäe</a:t>
            </a:r>
            <a:r>
              <a:rPr lang="fi-FI" sz="2000" baseline="30000" dirty="0"/>
              <a:t>3</a:t>
            </a:r>
            <a:r>
              <a:rPr lang="fi-FI" sz="2000" dirty="0"/>
              <a:t>, Mirjam Merila</a:t>
            </a:r>
            <a:r>
              <a:rPr lang="fi-FI" sz="2000" baseline="30000" dirty="0"/>
              <a:t>4</a:t>
            </a:r>
            <a:r>
              <a:rPr lang="fi-FI" sz="2000" dirty="0"/>
              <a:t>, Mari-Liis Ilmoja</a:t>
            </a:r>
            <a:r>
              <a:rPr lang="fi-FI" sz="2000" baseline="30000" dirty="0"/>
              <a:t>5</a:t>
            </a:r>
            <a:r>
              <a:rPr lang="fi-FI" sz="2000" dirty="0"/>
              <a:t>, Irja Lutsar</a:t>
            </a:r>
            <a:r>
              <a:rPr lang="fi-FI" sz="2000" baseline="30000" dirty="0"/>
              <a:t>2</a:t>
            </a:r>
            <a:r>
              <a:rPr lang="fi-FI" sz="2000" dirty="0"/>
              <a:t>, </a:t>
            </a:r>
            <a:r>
              <a:rPr lang="fi-FI" sz="2000" dirty="0" err="1"/>
              <a:t>Hiie</a:t>
            </a:r>
            <a:r>
              <a:rPr lang="fi-FI" sz="2000" dirty="0"/>
              <a:t> Soeorg</a:t>
            </a:r>
            <a:r>
              <a:rPr lang="fi-FI" sz="2000" baseline="30000" dirty="0"/>
              <a:t>2</a:t>
            </a:r>
            <a:endParaRPr lang="et-EE" sz="2000" dirty="0"/>
          </a:p>
          <a:p>
            <a:pPr algn="l"/>
            <a:r>
              <a:rPr lang="fi-FI" sz="2000" baseline="30000" dirty="0"/>
              <a:t>1</a:t>
            </a:r>
            <a:r>
              <a:rPr lang="fi-FI" sz="2000" dirty="0"/>
              <a:t> </a:t>
            </a:r>
            <a:r>
              <a:rPr lang="fi-FI" sz="2000" dirty="0" err="1"/>
              <a:t>Üliõpilane</a:t>
            </a:r>
            <a:r>
              <a:rPr lang="fi-FI" sz="2000" dirty="0"/>
              <a:t>, Tartu </a:t>
            </a:r>
            <a:r>
              <a:rPr lang="fi-FI" sz="2000" dirty="0" err="1"/>
              <a:t>Ülikool</a:t>
            </a:r>
            <a:r>
              <a:rPr lang="et-EE" sz="2000" dirty="0"/>
              <a:t>; </a:t>
            </a:r>
            <a:r>
              <a:rPr lang="fi-FI" sz="2000" baseline="30000" dirty="0"/>
              <a:t>2</a:t>
            </a:r>
            <a:r>
              <a:rPr lang="fi-FI" sz="2000" dirty="0"/>
              <a:t> </a:t>
            </a:r>
            <a:r>
              <a:rPr lang="et-EE" sz="2000" dirty="0" err="1"/>
              <a:t>Bio</a:t>
            </a:r>
            <a:r>
              <a:rPr lang="et-EE" sz="2000" dirty="0"/>
              <a:t>- ja siirdemeditsiini instituudi mikrobioloogia osakond</a:t>
            </a:r>
            <a:r>
              <a:rPr lang="fi-FI" sz="2000" dirty="0"/>
              <a:t>, Tartu </a:t>
            </a:r>
            <a:r>
              <a:rPr lang="fi-FI" sz="2000" dirty="0" err="1"/>
              <a:t>Ülikool</a:t>
            </a:r>
            <a:r>
              <a:rPr lang="et-EE" sz="2000" dirty="0"/>
              <a:t>; </a:t>
            </a:r>
            <a:r>
              <a:rPr lang="fi-FI" sz="2000" baseline="30000" dirty="0"/>
              <a:t>3 </a:t>
            </a:r>
            <a:r>
              <a:rPr lang="fi-FI" sz="2000" dirty="0" err="1"/>
              <a:t>Lasteintensiivravi</a:t>
            </a:r>
            <a:r>
              <a:rPr lang="fi-FI" sz="2000" dirty="0"/>
              <a:t> </a:t>
            </a:r>
            <a:r>
              <a:rPr lang="fi-FI" sz="2000" dirty="0" err="1"/>
              <a:t>osakond</a:t>
            </a:r>
            <a:r>
              <a:rPr lang="fi-FI" sz="2000" dirty="0"/>
              <a:t>, Tartu </a:t>
            </a:r>
            <a:r>
              <a:rPr lang="fi-FI" sz="2000" dirty="0" err="1"/>
              <a:t>Ülikooli</a:t>
            </a:r>
            <a:r>
              <a:rPr lang="fi-FI" sz="2000" dirty="0"/>
              <a:t> </a:t>
            </a:r>
            <a:r>
              <a:rPr lang="fi-FI" sz="2000" dirty="0" err="1"/>
              <a:t>Kliinikum</a:t>
            </a:r>
            <a:r>
              <a:rPr lang="et-EE" sz="2000" dirty="0"/>
              <a:t>; </a:t>
            </a:r>
            <a:r>
              <a:rPr lang="fi-FI" sz="2000" baseline="30000" dirty="0"/>
              <a:t>4 </a:t>
            </a:r>
            <a:r>
              <a:rPr lang="fi-FI" sz="2000" dirty="0" err="1"/>
              <a:t>Neonatoloogia</a:t>
            </a:r>
            <a:r>
              <a:rPr lang="fi-FI" sz="2000" dirty="0"/>
              <a:t> </a:t>
            </a:r>
            <a:r>
              <a:rPr lang="fi-FI" sz="2000" dirty="0" err="1"/>
              <a:t>osakond</a:t>
            </a:r>
            <a:r>
              <a:rPr lang="fi-FI" sz="2000" dirty="0"/>
              <a:t>, </a:t>
            </a:r>
            <a:r>
              <a:rPr lang="fi-FI" sz="2000" dirty="0" err="1"/>
              <a:t>Lastekliinik</a:t>
            </a:r>
            <a:r>
              <a:rPr lang="fi-FI" sz="2000" dirty="0"/>
              <a:t>, Tartu </a:t>
            </a:r>
            <a:r>
              <a:rPr lang="fi-FI" sz="2000" dirty="0" err="1"/>
              <a:t>Ülikooli</a:t>
            </a:r>
            <a:r>
              <a:rPr lang="fi-FI" sz="2000" dirty="0"/>
              <a:t> </a:t>
            </a:r>
            <a:r>
              <a:rPr lang="fi-FI" sz="2000" dirty="0" err="1"/>
              <a:t>Kliinikum</a:t>
            </a:r>
            <a:r>
              <a:rPr lang="et-EE" sz="2000" dirty="0"/>
              <a:t>; </a:t>
            </a:r>
            <a:r>
              <a:rPr lang="fi-FI" sz="2000" baseline="30000" dirty="0"/>
              <a:t>5 </a:t>
            </a:r>
            <a:r>
              <a:rPr lang="fi-FI" sz="2000" dirty="0" err="1"/>
              <a:t>Lasteintensiivravi</a:t>
            </a:r>
            <a:r>
              <a:rPr lang="fi-FI" sz="2000" dirty="0"/>
              <a:t> </a:t>
            </a:r>
            <a:r>
              <a:rPr lang="fi-FI" sz="2000" dirty="0" err="1"/>
              <a:t>osakond</a:t>
            </a:r>
            <a:r>
              <a:rPr lang="fi-FI" sz="2000" dirty="0"/>
              <a:t>, Tallinna </a:t>
            </a:r>
            <a:r>
              <a:rPr lang="fi-FI" sz="2000" dirty="0" err="1"/>
              <a:t>Lastehaigla</a:t>
            </a:r>
            <a:endParaRPr lang="et-EE" sz="2000" dirty="0"/>
          </a:p>
          <a:p>
            <a:pPr algn="l"/>
            <a:endParaRPr lang="et-EE" sz="2000" dirty="0"/>
          </a:p>
        </p:txBody>
      </p:sp>
    </p:spTree>
    <p:extLst>
      <p:ext uri="{BB962C8B-B14F-4D97-AF65-F5344CB8AC3E}">
        <p14:creationId xmlns:p14="http://schemas.microsoft.com/office/powerpoint/2010/main" val="4159765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lt 10">
            <a:extLst>
              <a:ext uri="{FF2B5EF4-FFF2-40B4-BE49-F238E27FC236}">
                <a16:creationId xmlns:a16="http://schemas.microsoft.com/office/drawing/2014/main" id="{74815C31-A05B-4A29-A73A-994056638AFA}"/>
              </a:ext>
            </a:extLst>
          </p:cNvPr>
          <p:cNvPicPr>
            <a:picLocks noChangeAspect="1"/>
          </p:cNvPicPr>
          <p:nvPr/>
        </p:nvPicPr>
        <p:blipFill>
          <a:blip r:embed="rId3"/>
          <a:stretch>
            <a:fillRect/>
          </a:stretch>
        </p:blipFill>
        <p:spPr>
          <a:xfrm>
            <a:off x="5155724" y="128791"/>
            <a:ext cx="6800924" cy="6729209"/>
          </a:xfrm>
          <a:prstGeom prst="rect">
            <a:avLst/>
          </a:prstGeom>
        </p:spPr>
      </p:pic>
      <p:sp>
        <p:nvSpPr>
          <p:cNvPr id="5" name="Pealkiri 1">
            <a:extLst>
              <a:ext uri="{FF2B5EF4-FFF2-40B4-BE49-F238E27FC236}">
                <a16:creationId xmlns:a16="http://schemas.microsoft.com/office/drawing/2014/main" id="{ED12069D-F0F4-4029-975E-773073B32B8C}"/>
              </a:ext>
            </a:extLst>
          </p:cNvPr>
          <p:cNvSpPr txBox="1">
            <a:spLocks/>
          </p:cNvSpPr>
          <p:nvPr/>
        </p:nvSpPr>
        <p:spPr>
          <a:xfrm>
            <a:off x="719960" y="1446323"/>
            <a:ext cx="3662854" cy="392309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t-EE" b="1" dirty="0">
                <a:solidFill>
                  <a:schemeClr val="accent1">
                    <a:lumMod val="75000"/>
                  </a:schemeClr>
                </a:solidFill>
              </a:rPr>
              <a:t>Tulemused VI: Koloniseerivate MLVA-tüüpide sarnasus</a:t>
            </a:r>
          </a:p>
        </p:txBody>
      </p:sp>
      <p:pic>
        <p:nvPicPr>
          <p:cNvPr id="7" name="Pilt 6">
            <a:extLst>
              <a:ext uri="{FF2B5EF4-FFF2-40B4-BE49-F238E27FC236}">
                <a16:creationId xmlns:a16="http://schemas.microsoft.com/office/drawing/2014/main" id="{ADC006B9-03BF-4753-8F4F-8E469A4EEE2D}"/>
              </a:ext>
            </a:extLst>
          </p:cNvPr>
          <p:cNvPicPr>
            <a:picLocks noChangeAspect="1"/>
          </p:cNvPicPr>
          <p:nvPr/>
        </p:nvPicPr>
        <p:blipFill>
          <a:blip r:embed="rId4"/>
          <a:stretch>
            <a:fillRect/>
          </a:stretch>
        </p:blipFill>
        <p:spPr>
          <a:xfrm>
            <a:off x="4808484" y="5770179"/>
            <a:ext cx="2980792" cy="826673"/>
          </a:xfrm>
          <a:prstGeom prst="rect">
            <a:avLst/>
          </a:prstGeom>
        </p:spPr>
      </p:pic>
    </p:spTree>
    <p:extLst>
      <p:ext uri="{BB962C8B-B14F-4D97-AF65-F5344CB8AC3E}">
        <p14:creationId xmlns:p14="http://schemas.microsoft.com/office/powerpoint/2010/main" val="1664629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2FE97CA-109A-4064-A7B2-E318C7F0FCE8}"/>
              </a:ext>
            </a:extLst>
          </p:cNvPr>
          <p:cNvSpPr>
            <a:spLocks noGrp="1"/>
          </p:cNvSpPr>
          <p:nvPr>
            <p:ph type="title"/>
          </p:nvPr>
        </p:nvSpPr>
        <p:spPr/>
        <p:txBody>
          <a:bodyPr/>
          <a:lstStyle/>
          <a:p>
            <a:r>
              <a:rPr lang="et-EE" b="1" dirty="0">
                <a:solidFill>
                  <a:schemeClr val="accent4">
                    <a:lumMod val="75000"/>
                  </a:schemeClr>
                </a:solidFill>
              </a:rPr>
              <a:t>Tulemused VII: Virulentsusfaktorid </a:t>
            </a:r>
            <a:endParaRPr lang="et-EE" dirty="0"/>
          </a:p>
        </p:txBody>
      </p:sp>
      <p:graphicFrame>
        <p:nvGraphicFramePr>
          <p:cNvPr id="4" name="Sisu kohatäide 3">
            <a:extLst>
              <a:ext uri="{FF2B5EF4-FFF2-40B4-BE49-F238E27FC236}">
                <a16:creationId xmlns:a16="http://schemas.microsoft.com/office/drawing/2014/main" id="{E29F5648-530B-4737-B6DA-8D770933BC6D}"/>
              </a:ext>
            </a:extLst>
          </p:cNvPr>
          <p:cNvGraphicFramePr>
            <a:graphicFrameLocks noGrp="1"/>
          </p:cNvGraphicFramePr>
          <p:nvPr>
            <p:ph idx="1"/>
            <p:extLst>
              <p:ext uri="{D42A27DB-BD31-4B8C-83A1-F6EECF244321}">
                <p14:modId xmlns:p14="http://schemas.microsoft.com/office/powerpoint/2010/main" val="355687663"/>
              </p:ext>
            </p:extLst>
          </p:nvPr>
        </p:nvGraphicFramePr>
        <p:xfrm>
          <a:off x="6313800" y="1690688"/>
          <a:ext cx="5040000" cy="50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m 4">
            <a:extLst>
              <a:ext uri="{FF2B5EF4-FFF2-40B4-BE49-F238E27FC236}">
                <a16:creationId xmlns:a16="http://schemas.microsoft.com/office/drawing/2014/main" id="{DC0283AB-A632-409A-94EF-309AB8F0BCDE}"/>
              </a:ext>
            </a:extLst>
          </p:cNvPr>
          <p:cNvGraphicFramePr/>
          <p:nvPr>
            <p:extLst>
              <p:ext uri="{D42A27DB-BD31-4B8C-83A1-F6EECF244321}">
                <p14:modId xmlns:p14="http://schemas.microsoft.com/office/powerpoint/2010/main" val="1090706134"/>
              </p:ext>
            </p:extLst>
          </p:nvPr>
        </p:nvGraphicFramePr>
        <p:xfrm>
          <a:off x="838200" y="1690688"/>
          <a:ext cx="5040000" cy="5040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84333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4EED628-D2BE-4CB8-A0C2-E7B42CB5A395}"/>
              </a:ext>
            </a:extLst>
          </p:cNvPr>
          <p:cNvSpPr>
            <a:spLocks noGrp="1"/>
          </p:cNvSpPr>
          <p:nvPr>
            <p:ph type="title"/>
          </p:nvPr>
        </p:nvSpPr>
        <p:spPr>
          <a:xfrm>
            <a:off x="1081314" y="338198"/>
            <a:ext cx="10515600" cy="549275"/>
          </a:xfrm>
        </p:spPr>
        <p:txBody>
          <a:bodyPr>
            <a:noAutofit/>
          </a:bodyPr>
          <a:lstStyle/>
          <a:p>
            <a:r>
              <a:rPr lang="et-EE" b="1" dirty="0">
                <a:solidFill>
                  <a:schemeClr val="accent4">
                    <a:lumMod val="75000"/>
                  </a:schemeClr>
                </a:solidFill>
              </a:rPr>
              <a:t>Tulemused V: Hiline sepsis</a:t>
            </a:r>
          </a:p>
        </p:txBody>
      </p:sp>
      <p:sp>
        <p:nvSpPr>
          <p:cNvPr id="8" name="Content Placeholder 8"/>
          <p:cNvSpPr>
            <a:spLocks noGrp="1"/>
          </p:cNvSpPr>
          <p:nvPr>
            <p:ph idx="1"/>
          </p:nvPr>
        </p:nvSpPr>
        <p:spPr>
          <a:xfrm>
            <a:off x="1081313" y="5692830"/>
            <a:ext cx="10029369" cy="859235"/>
          </a:xfrm>
        </p:spPr>
        <p:txBody>
          <a:bodyPr>
            <a:noAutofit/>
          </a:bodyPr>
          <a:lstStyle/>
          <a:p>
            <a:pPr marL="0" lvl="0" indent="0" defTabSz="457200">
              <a:lnSpc>
                <a:spcPct val="100000"/>
              </a:lnSpc>
              <a:spcBef>
                <a:spcPts val="0"/>
              </a:spcBef>
              <a:buNone/>
              <a:defRPr sz="1800" b="0" i="0" u="none" strike="noStrike" kern="0" cap="none" spc="0" baseline="0">
                <a:solidFill>
                  <a:srgbClr val="000000"/>
                </a:solidFill>
                <a:uFillTx/>
              </a:defRPr>
            </a:pPr>
            <a:r>
              <a:rPr lang="et-EE" sz="1800" dirty="0">
                <a:solidFill>
                  <a:srgbClr val="000000"/>
                </a:solidFill>
              </a:rPr>
              <a:t>= Isoleeritud samal päeval kui verest</a:t>
            </a:r>
          </a:p>
          <a:p>
            <a:pPr marL="0" lvl="0" indent="0" defTabSz="457200">
              <a:lnSpc>
                <a:spcPct val="100000"/>
              </a:lnSpc>
              <a:spcBef>
                <a:spcPts val="0"/>
              </a:spcBef>
              <a:buNone/>
              <a:defRPr sz="1800" b="0" i="0" u="none" strike="noStrike" kern="0" cap="none" spc="0" baseline="0">
                <a:solidFill>
                  <a:srgbClr val="000000"/>
                </a:solidFill>
                <a:uFillTx/>
              </a:defRPr>
            </a:pPr>
            <a:r>
              <a:rPr lang="et-EE" sz="1800" dirty="0">
                <a:solidFill>
                  <a:srgbClr val="000000"/>
                </a:solidFill>
              </a:rPr>
              <a:t>* Ei leitud</a:t>
            </a:r>
          </a:p>
        </p:txBody>
      </p:sp>
      <p:graphicFrame>
        <p:nvGraphicFramePr>
          <p:cNvPr id="5" name="Tabel 4">
            <a:extLst>
              <a:ext uri="{FF2B5EF4-FFF2-40B4-BE49-F238E27FC236}">
                <a16:creationId xmlns:a16="http://schemas.microsoft.com/office/drawing/2014/main" id="{15F3C956-5144-4CDA-A9D9-D2B5FD599079}"/>
              </a:ext>
            </a:extLst>
          </p:cNvPr>
          <p:cNvGraphicFramePr>
            <a:graphicFrameLocks noGrp="1"/>
          </p:cNvGraphicFramePr>
          <p:nvPr>
            <p:extLst>
              <p:ext uri="{D42A27DB-BD31-4B8C-83A1-F6EECF244321}">
                <p14:modId xmlns:p14="http://schemas.microsoft.com/office/powerpoint/2010/main" val="2537763696"/>
              </p:ext>
            </p:extLst>
          </p:nvPr>
        </p:nvGraphicFramePr>
        <p:xfrm>
          <a:off x="1081314" y="1180820"/>
          <a:ext cx="10029369" cy="4512010"/>
        </p:xfrm>
        <a:graphic>
          <a:graphicData uri="http://schemas.openxmlformats.org/drawingml/2006/table">
            <a:tbl>
              <a:tblPr>
                <a:tableStyleId>{93296810-A885-4BE3-A3E7-6D5BEEA58F35}</a:tableStyleId>
              </a:tblPr>
              <a:tblGrid>
                <a:gridCol w="1507942">
                  <a:extLst>
                    <a:ext uri="{9D8B030D-6E8A-4147-A177-3AD203B41FA5}">
                      <a16:colId xmlns:a16="http://schemas.microsoft.com/office/drawing/2014/main" val="3802354065"/>
                    </a:ext>
                  </a:extLst>
                </a:gridCol>
                <a:gridCol w="2451963">
                  <a:extLst>
                    <a:ext uri="{9D8B030D-6E8A-4147-A177-3AD203B41FA5}">
                      <a16:colId xmlns:a16="http://schemas.microsoft.com/office/drawing/2014/main" val="1119561363"/>
                    </a:ext>
                  </a:extLst>
                </a:gridCol>
                <a:gridCol w="2224212">
                  <a:extLst>
                    <a:ext uri="{9D8B030D-6E8A-4147-A177-3AD203B41FA5}">
                      <a16:colId xmlns:a16="http://schemas.microsoft.com/office/drawing/2014/main" val="2491158885"/>
                    </a:ext>
                  </a:extLst>
                </a:gridCol>
                <a:gridCol w="1922626">
                  <a:extLst>
                    <a:ext uri="{9D8B030D-6E8A-4147-A177-3AD203B41FA5}">
                      <a16:colId xmlns:a16="http://schemas.microsoft.com/office/drawing/2014/main" val="1981079324"/>
                    </a:ext>
                  </a:extLst>
                </a:gridCol>
                <a:gridCol w="1922626">
                  <a:extLst>
                    <a:ext uri="{9D8B030D-6E8A-4147-A177-3AD203B41FA5}">
                      <a16:colId xmlns:a16="http://schemas.microsoft.com/office/drawing/2014/main" val="857232069"/>
                    </a:ext>
                  </a:extLst>
                </a:gridCol>
              </a:tblGrid>
              <a:tr h="1602019">
                <a:tc>
                  <a:txBody>
                    <a:bodyPr/>
                    <a:lstStyle/>
                    <a:p>
                      <a:pPr algn="ctr" fontAlgn="b"/>
                      <a:r>
                        <a:rPr lang="et-EE" sz="2400" b="0" i="0" u="none" strike="noStrike" noProof="0" dirty="0">
                          <a:solidFill>
                            <a:schemeClr val="bg1"/>
                          </a:solidFill>
                          <a:effectLst/>
                          <a:latin typeface="+mn-lt"/>
                        </a:rPr>
                        <a:t>Patsient</a:t>
                      </a:r>
                      <a:endParaRPr lang="en-US" sz="2400" b="0" i="0" u="none" strike="noStrike" noProof="0" dirty="0">
                        <a:solidFill>
                          <a:schemeClr val="bg1"/>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algn="ctr" fontAlgn="b"/>
                      <a:r>
                        <a:rPr lang="en-US" sz="2400" b="0" u="none" strike="noStrike" noProof="0" dirty="0">
                          <a:solidFill>
                            <a:schemeClr val="bg1"/>
                          </a:solidFill>
                          <a:effectLst/>
                          <a:latin typeface="+mn-lt"/>
                        </a:rPr>
                        <a:t>MLVA-t</a:t>
                      </a:r>
                      <a:r>
                        <a:rPr lang="et-EE" sz="2400" b="0" u="none" strike="noStrike" noProof="0" dirty="0" err="1">
                          <a:solidFill>
                            <a:schemeClr val="bg1"/>
                          </a:solidFill>
                          <a:effectLst/>
                          <a:latin typeface="+mn-lt"/>
                        </a:rPr>
                        <a:t>üüp</a:t>
                      </a:r>
                      <a:endParaRPr lang="en-US" sz="2400" b="0" i="0" u="none" strike="noStrike" noProof="0" dirty="0">
                        <a:solidFill>
                          <a:schemeClr val="bg1"/>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marL="0" marR="0" lvl="0" indent="0" algn="ctr" defTabSz="1828800" rtl="0" eaLnBrk="1" fontAlgn="auto" latinLnBrk="0" hangingPunct="1">
                        <a:lnSpc>
                          <a:spcPct val="100000"/>
                        </a:lnSpc>
                        <a:spcBef>
                          <a:spcPts val="0"/>
                        </a:spcBef>
                        <a:spcAft>
                          <a:spcPts val="0"/>
                        </a:spcAft>
                        <a:buClrTx/>
                        <a:buSzTx/>
                        <a:buFontTx/>
                        <a:buNone/>
                        <a:tabLst/>
                        <a:defRPr/>
                      </a:pPr>
                      <a:r>
                        <a:rPr lang="et-EE" sz="2400" b="0" i="0" u="none" strike="noStrike" noProof="0" dirty="0">
                          <a:solidFill>
                            <a:schemeClr val="bg1"/>
                          </a:solidFill>
                          <a:effectLst/>
                          <a:latin typeface="+mn-lt"/>
                        </a:rPr>
                        <a:t>Vanus esmase isoleerimise ajal verest (päevad)</a:t>
                      </a:r>
                      <a:endParaRPr lang="en-US" sz="2400" b="0" i="0" u="none" strike="noStrike" noProof="0" dirty="0">
                        <a:solidFill>
                          <a:schemeClr val="bg1"/>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algn="ctr" fontAlgn="b"/>
                      <a:r>
                        <a:rPr lang="et-EE" sz="2400" b="0" i="0" u="none" strike="noStrike" noProof="0" dirty="0">
                          <a:solidFill>
                            <a:schemeClr val="bg1"/>
                          </a:solidFill>
                          <a:effectLst/>
                          <a:latin typeface="+mn-lt"/>
                        </a:rPr>
                        <a:t>Isoleerimine nahalt enne hilist sepsist (päevad)</a:t>
                      </a:r>
                      <a:endParaRPr lang="en-US" sz="2400" b="0" i="0" u="none" strike="noStrike" noProof="0" dirty="0">
                        <a:solidFill>
                          <a:schemeClr val="bg1"/>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algn="ctr" fontAlgn="b"/>
                      <a:r>
                        <a:rPr lang="et-EE" sz="2400" b="0" u="none" strike="noStrike" noProof="0" dirty="0">
                          <a:solidFill>
                            <a:schemeClr val="bg1"/>
                          </a:solidFill>
                          <a:effectLst/>
                          <a:latin typeface="+mn-lt"/>
                        </a:rPr>
                        <a:t>Isoleerimine soolest enne hilist sepsist (päevad)</a:t>
                      </a:r>
                      <a:endParaRPr lang="en-US" sz="2400" b="0" i="0" u="none" strike="noStrike" noProof="0" dirty="0">
                        <a:solidFill>
                          <a:schemeClr val="bg1"/>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597986813"/>
                  </a:ext>
                </a:extLst>
              </a:tr>
              <a:tr h="408961">
                <a:tc rowSpan="2">
                  <a:txBody>
                    <a:bodyPr/>
                    <a:lstStyle/>
                    <a:p>
                      <a:pPr algn="ctr" fontAlgn="b"/>
                      <a:r>
                        <a:rPr lang="et-EE" sz="2400" b="0" i="0" u="none" strike="noStrike" dirty="0">
                          <a:solidFill>
                            <a:srgbClr val="000000"/>
                          </a:solidFill>
                          <a:effectLst/>
                          <a:latin typeface="+mn-lt"/>
                        </a:rPr>
                        <a:t>B10</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u="none" strike="noStrike" dirty="0">
                          <a:effectLst/>
                          <a:latin typeface="+mn-lt"/>
                        </a:rPr>
                        <a:t>14</a:t>
                      </a:r>
                      <a:endParaRPr lang="et-EE" sz="2400" b="0" i="0" u="none" strike="noStrike" dirty="0">
                        <a:solidFill>
                          <a:srgbClr val="000000"/>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00"/>
                    </a:solidFill>
                  </a:tcPr>
                </a:tc>
                <a:tc>
                  <a:txBody>
                    <a:bodyPr/>
                    <a:lstStyle/>
                    <a:p>
                      <a:pPr algn="ctr" fontAlgn="b"/>
                      <a:r>
                        <a:rPr lang="et-EE" sz="2400" b="0" i="0" u="none" strike="noStrike" dirty="0">
                          <a:solidFill>
                            <a:srgbClr val="000000"/>
                          </a:solidFill>
                          <a:effectLst/>
                          <a:latin typeface="+mn-lt"/>
                        </a:rPr>
                        <a:t>7</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i="0" u="none" strike="noStrike" dirty="0">
                          <a:solidFill>
                            <a:srgbClr val="000000"/>
                          </a:solidFill>
                          <a:effectLst/>
                          <a:latin typeface="+mn-lt"/>
                        </a:rPr>
                        <a:t>=</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CC00"/>
                    </a:solidFill>
                  </a:tcPr>
                </a:tc>
                <a:tc>
                  <a:txBody>
                    <a:bodyPr/>
                    <a:lstStyle/>
                    <a:p>
                      <a:pPr algn="ctr" fontAlgn="b"/>
                      <a:r>
                        <a:rPr lang="et-EE" sz="2400" b="0" i="0" u="none" strike="noStrike" dirty="0">
                          <a:solidFill>
                            <a:srgbClr val="000000"/>
                          </a:solidFill>
                          <a:effectLst/>
                          <a:latin typeface="+mn-lt"/>
                        </a:rPr>
                        <a:t>*</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8184344"/>
                  </a:ext>
                </a:extLst>
              </a:tr>
              <a:tr h="408961">
                <a:tc vMerge="1">
                  <a:txBody>
                    <a:bodyPr/>
                    <a:lstStyle/>
                    <a:p>
                      <a:endParaRPr lang="et-EE"/>
                    </a:p>
                  </a:txBody>
                  <a:tcPr/>
                </a:tc>
                <a:tc>
                  <a:txBody>
                    <a:bodyPr/>
                    <a:lstStyle/>
                    <a:p>
                      <a:pPr algn="ctr" fontAlgn="b"/>
                      <a:r>
                        <a:rPr lang="et-EE" sz="2400" b="0" u="none" strike="noStrike" dirty="0">
                          <a:effectLst/>
                          <a:latin typeface="+mn-lt"/>
                        </a:rPr>
                        <a:t>19</a:t>
                      </a:r>
                      <a:endParaRPr lang="et-EE" sz="2400" b="0" i="0" u="none" strike="noStrike" dirty="0">
                        <a:solidFill>
                          <a:srgbClr val="000000"/>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t-EE" sz="2400" b="0" i="0" u="none" strike="noStrike" dirty="0">
                          <a:solidFill>
                            <a:srgbClr val="000000"/>
                          </a:solidFill>
                          <a:effectLst/>
                          <a:latin typeface="+mn-lt"/>
                        </a:rPr>
                        <a:t>17</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i="0" u="none" strike="noStrike" dirty="0">
                          <a:solidFill>
                            <a:srgbClr val="000000"/>
                          </a:solidFill>
                          <a:effectLst/>
                          <a:latin typeface="+mn-lt"/>
                        </a:rPr>
                        <a:t>*</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i="0" u="none" strike="noStrike" dirty="0">
                          <a:solidFill>
                            <a:srgbClr val="000000"/>
                          </a:solidFill>
                          <a:effectLst/>
                          <a:latin typeface="+mn-lt"/>
                        </a:rPr>
                        <a:t>3</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33210947"/>
                  </a:ext>
                </a:extLst>
              </a:tr>
              <a:tr h="414672">
                <a:tc>
                  <a:txBody>
                    <a:bodyPr/>
                    <a:lstStyle/>
                    <a:p>
                      <a:pPr algn="ctr" fontAlgn="b"/>
                      <a:r>
                        <a:rPr lang="et-EE" sz="2400" b="0" i="0" u="none" strike="noStrike" dirty="0">
                          <a:solidFill>
                            <a:srgbClr val="000000"/>
                          </a:solidFill>
                          <a:effectLst/>
                          <a:latin typeface="+mn-lt"/>
                        </a:rPr>
                        <a:t>B16</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u="none" strike="noStrike" dirty="0">
                          <a:effectLst/>
                          <a:latin typeface="+mn-lt"/>
                        </a:rPr>
                        <a:t>15</a:t>
                      </a:r>
                      <a:endParaRPr lang="et-EE" sz="2400" b="0" i="0" u="none" strike="noStrike" dirty="0">
                        <a:solidFill>
                          <a:srgbClr val="000000"/>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DFF"/>
                    </a:solidFill>
                  </a:tcPr>
                </a:tc>
                <a:tc>
                  <a:txBody>
                    <a:bodyPr/>
                    <a:lstStyle/>
                    <a:p>
                      <a:pPr algn="ctr" fontAlgn="b"/>
                      <a:r>
                        <a:rPr lang="et-EE" sz="2400" b="0" i="0" u="none" strike="noStrike" dirty="0">
                          <a:solidFill>
                            <a:srgbClr val="000000"/>
                          </a:solidFill>
                          <a:effectLst/>
                          <a:latin typeface="+mn-lt"/>
                        </a:rPr>
                        <a:t>10</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i="0" u="none" strike="noStrike" dirty="0">
                          <a:solidFill>
                            <a:srgbClr val="000000"/>
                          </a:solidFill>
                          <a:effectLst/>
                          <a:latin typeface="+mn-lt"/>
                        </a:rPr>
                        <a:t>4</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DFF"/>
                    </a:solidFill>
                  </a:tcPr>
                </a:tc>
                <a:tc>
                  <a:txBody>
                    <a:bodyPr/>
                    <a:lstStyle/>
                    <a:p>
                      <a:pPr algn="ctr" fontAlgn="b"/>
                      <a:r>
                        <a:rPr lang="et-EE" sz="2400" b="0" i="0" u="none" strike="noStrike" dirty="0">
                          <a:solidFill>
                            <a:srgbClr val="000000"/>
                          </a:solidFill>
                          <a:effectLst/>
                          <a:latin typeface="+mn-lt"/>
                        </a:rPr>
                        <a:t>*</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23313165"/>
                  </a:ext>
                </a:extLst>
              </a:tr>
              <a:tr h="414672">
                <a:tc>
                  <a:txBody>
                    <a:bodyPr/>
                    <a:lstStyle/>
                    <a:p>
                      <a:pPr algn="ctr" fontAlgn="b"/>
                      <a:r>
                        <a:rPr lang="et-EE" sz="2400" b="0" i="0" u="none" strike="noStrike" dirty="0">
                          <a:solidFill>
                            <a:srgbClr val="000000"/>
                          </a:solidFill>
                          <a:effectLst/>
                          <a:latin typeface="+mn-lt"/>
                        </a:rPr>
                        <a:t>B20</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u="none" strike="noStrike" dirty="0">
                          <a:effectLst/>
                          <a:latin typeface="+mn-lt"/>
                        </a:rPr>
                        <a:t>13</a:t>
                      </a:r>
                      <a:endParaRPr lang="et-EE" sz="2400" b="0" i="0" u="none" strike="noStrike" dirty="0">
                        <a:solidFill>
                          <a:srgbClr val="000000"/>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0000"/>
                    </a:solidFill>
                  </a:tcPr>
                </a:tc>
                <a:tc>
                  <a:txBody>
                    <a:bodyPr/>
                    <a:lstStyle/>
                    <a:p>
                      <a:pPr algn="ctr" fontAlgn="b"/>
                      <a:r>
                        <a:rPr lang="et-EE" sz="2400" b="0" i="0" u="none" strike="noStrike" dirty="0">
                          <a:solidFill>
                            <a:srgbClr val="000000"/>
                          </a:solidFill>
                          <a:effectLst/>
                          <a:latin typeface="+mn-lt"/>
                        </a:rPr>
                        <a:t>11</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i="0" u="none" strike="noStrike" dirty="0">
                          <a:solidFill>
                            <a:srgbClr val="000000"/>
                          </a:solidFill>
                          <a:effectLst/>
                          <a:latin typeface="+mn-lt"/>
                        </a:rPr>
                        <a:t>2</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0000"/>
                    </a:solidFill>
                  </a:tcPr>
                </a:tc>
                <a:tc>
                  <a:txBody>
                    <a:bodyPr/>
                    <a:lstStyle/>
                    <a:p>
                      <a:pPr algn="ctr" fontAlgn="b"/>
                      <a:r>
                        <a:rPr lang="et-EE" sz="2400" b="0" i="0" u="none" strike="noStrike" dirty="0">
                          <a:solidFill>
                            <a:srgbClr val="000000"/>
                          </a:solidFill>
                          <a:effectLst/>
                          <a:latin typeface="+mn-lt"/>
                        </a:rPr>
                        <a:t>5</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81567832"/>
                  </a:ext>
                </a:extLst>
              </a:tr>
              <a:tr h="414672">
                <a:tc>
                  <a:txBody>
                    <a:bodyPr/>
                    <a:lstStyle/>
                    <a:p>
                      <a:pPr algn="ctr" fontAlgn="b"/>
                      <a:r>
                        <a:rPr lang="et-EE" sz="2400" b="0" i="0" u="none" strike="noStrike" dirty="0">
                          <a:solidFill>
                            <a:srgbClr val="000000"/>
                          </a:solidFill>
                          <a:effectLst/>
                          <a:latin typeface="+mn-lt"/>
                        </a:rPr>
                        <a:t>B21</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u="none" strike="noStrike" dirty="0">
                          <a:effectLst/>
                          <a:latin typeface="+mn-lt"/>
                        </a:rPr>
                        <a:t>18</a:t>
                      </a:r>
                      <a:endParaRPr lang="et-EE" sz="2400" b="0" i="0" u="none" strike="noStrike" dirty="0">
                        <a:solidFill>
                          <a:srgbClr val="000000"/>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00CC"/>
                    </a:solidFill>
                  </a:tcPr>
                </a:tc>
                <a:tc>
                  <a:txBody>
                    <a:bodyPr/>
                    <a:lstStyle/>
                    <a:p>
                      <a:pPr algn="ctr" fontAlgn="b"/>
                      <a:r>
                        <a:rPr lang="et-EE" sz="2400" b="0" i="0" u="none" strike="noStrike" dirty="0">
                          <a:solidFill>
                            <a:srgbClr val="000000"/>
                          </a:solidFill>
                          <a:effectLst/>
                          <a:latin typeface="+mn-lt"/>
                        </a:rPr>
                        <a:t>6</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i="0" u="none" strike="noStrike" dirty="0">
                          <a:solidFill>
                            <a:srgbClr val="000000"/>
                          </a:solidFill>
                          <a:effectLst/>
                          <a:latin typeface="+mn-lt"/>
                        </a:rPr>
                        <a:t>*</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i="0" u="none" strike="noStrike" dirty="0">
                          <a:solidFill>
                            <a:srgbClr val="000000"/>
                          </a:solidFill>
                          <a:effectLst/>
                          <a:latin typeface="+mn-lt"/>
                        </a:rPr>
                        <a:t>*</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5361328"/>
                  </a:ext>
                </a:extLst>
              </a:tr>
              <a:tr h="414672">
                <a:tc>
                  <a:txBody>
                    <a:bodyPr/>
                    <a:lstStyle/>
                    <a:p>
                      <a:pPr algn="ctr" fontAlgn="b"/>
                      <a:r>
                        <a:rPr lang="et-EE" sz="2400" b="0" i="0" u="none" strike="noStrike" dirty="0">
                          <a:solidFill>
                            <a:srgbClr val="000000"/>
                          </a:solidFill>
                          <a:effectLst/>
                          <a:latin typeface="+mn-lt"/>
                        </a:rPr>
                        <a:t>B22</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u="none" strike="noStrike" dirty="0">
                          <a:effectLst/>
                          <a:latin typeface="+mn-lt"/>
                        </a:rPr>
                        <a:t>19</a:t>
                      </a:r>
                      <a:endParaRPr lang="et-EE" sz="2400" b="0" i="0" u="none" strike="noStrike" dirty="0">
                        <a:solidFill>
                          <a:srgbClr val="000000"/>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t-EE" sz="2400" b="0" i="0" u="none" strike="noStrike" dirty="0">
                          <a:solidFill>
                            <a:srgbClr val="000000"/>
                          </a:solidFill>
                          <a:effectLst/>
                          <a:latin typeface="+mn-lt"/>
                        </a:rPr>
                        <a:t>7</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i="0" u="none" strike="noStrike" dirty="0">
                          <a:solidFill>
                            <a:srgbClr val="000000"/>
                          </a:solidFill>
                          <a:effectLst/>
                          <a:latin typeface="+mn-lt"/>
                        </a:rPr>
                        <a:t>5</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t-EE" sz="2400" b="0" i="0" u="none" strike="noStrike" dirty="0">
                          <a:solidFill>
                            <a:srgbClr val="000000"/>
                          </a:solidFill>
                          <a:effectLst/>
                          <a:latin typeface="+mn-lt"/>
                        </a:rPr>
                        <a:t>5</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06569466"/>
                  </a:ext>
                </a:extLst>
              </a:tr>
              <a:tr h="414672">
                <a:tc>
                  <a:txBody>
                    <a:bodyPr/>
                    <a:lstStyle/>
                    <a:p>
                      <a:pPr algn="ctr" fontAlgn="b"/>
                      <a:r>
                        <a:rPr lang="et-EE" sz="2400" b="0" i="0" u="none" strike="noStrike" dirty="0">
                          <a:solidFill>
                            <a:srgbClr val="000000"/>
                          </a:solidFill>
                          <a:effectLst/>
                          <a:latin typeface="+mn-lt"/>
                        </a:rPr>
                        <a:t>C07</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u="none" strike="noStrike" dirty="0">
                          <a:effectLst/>
                          <a:latin typeface="+mn-lt"/>
                        </a:rPr>
                        <a:t>19</a:t>
                      </a:r>
                      <a:endParaRPr lang="et-EE" sz="2400" b="0" i="0" u="none" strike="noStrike" dirty="0">
                        <a:solidFill>
                          <a:srgbClr val="000000"/>
                        </a:solidFill>
                        <a:effectLst/>
                        <a:latin typeface="+mn-lt"/>
                      </a:endParaRP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t-EE" sz="2400" b="0" i="0" u="none" strike="noStrike" dirty="0">
                          <a:solidFill>
                            <a:srgbClr val="000000"/>
                          </a:solidFill>
                          <a:effectLst/>
                          <a:latin typeface="+mn-lt"/>
                        </a:rPr>
                        <a:t>15</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t-EE" sz="2400" b="0" i="0" u="none" strike="noStrike" dirty="0">
                          <a:solidFill>
                            <a:srgbClr val="000000"/>
                          </a:solidFill>
                          <a:effectLst/>
                          <a:latin typeface="+mn-lt"/>
                        </a:rPr>
                        <a:t>5</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t-EE" sz="2400" b="0" i="0" u="none" strike="noStrike" dirty="0">
                          <a:solidFill>
                            <a:srgbClr val="000000"/>
                          </a:solidFill>
                          <a:effectLst/>
                          <a:latin typeface="+mn-lt"/>
                        </a:rPr>
                        <a:t>5</a:t>
                      </a:r>
                    </a:p>
                  </a:txBody>
                  <a:tcPr marL="4233" marR="4233" marT="4233"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66220901"/>
                  </a:ext>
                </a:extLst>
              </a:tr>
            </a:tbl>
          </a:graphicData>
        </a:graphic>
      </p:graphicFrame>
    </p:spTree>
    <p:extLst>
      <p:ext uri="{BB962C8B-B14F-4D97-AF65-F5344CB8AC3E}">
        <p14:creationId xmlns:p14="http://schemas.microsoft.com/office/powerpoint/2010/main" val="3524854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57ED573-4E0B-4A6D-BE81-754C0CD3FF1B}"/>
              </a:ext>
            </a:extLst>
          </p:cNvPr>
          <p:cNvSpPr>
            <a:spLocks noGrp="1"/>
          </p:cNvSpPr>
          <p:nvPr>
            <p:ph type="title"/>
          </p:nvPr>
        </p:nvSpPr>
        <p:spPr>
          <a:xfrm>
            <a:off x="838200" y="365125"/>
            <a:ext cx="10515600" cy="1325563"/>
          </a:xfrm>
        </p:spPr>
        <p:txBody>
          <a:bodyPr>
            <a:normAutofit/>
          </a:bodyPr>
          <a:lstStyle/>
          <a:p>
            <a:r>
              <a:rPr lang="et-EE" sz="4800" b="1" dirty="0">
                <a:solidFill>
                  <a:schemeClr val="accent4">
                    <a:lumMod val="75000"/>
                  </a:schemeClr>
                </a:solidFill>
              </a:rPr>
              <a:t>Järeldused</a:t>
            </a:r>
          </a:p>
        </p:txBody>
      </p:sp>
      <p:sp>
        <p:nvSpPr>
          <p:cNvPr id="5" name="Ristkülik 4">
            <a:extLst>
              <a:ext uri="{FF2B5EF4-FFF2-40B4-BE49-F238E27FC236}">
                <a16:creationId xmlns:a16="http://schemas.microsoft.com/office/drawing/2014/main" id="{F761B441-6567-4A19-9DE9-6DC0B59BB0C4}"/>
              </a:ext>
            </a:extLst>
          </p:cNvPr>
          <p:cNvSpPr/>
          <p:nvPr/>
        </p:nvSpPr>
        <p:spPr>
          <a:xfrm>
            <a:off x="0" y="1515533"/>
            <a:ext cx="12192000" cy="41740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3" name="Sisu kohatäide 2">
            <a:extLst>
              <a:ext uri="{FF2B5EF4-FFF2-40B4-BE49-F238E27FC236}">
                <a16:creationId xmlns:a16="http://schemas.microsoft.com/office/drawing/2014/main" id="{FC359C54-77E1-4372-869E-A565ABA12838}"/>
              </a:ext>
            </a:extLst>
          </p:cNvPr>
          <p:cNvSpPr>
            <a:spLocks noGrp="1"/>
          </p:cNvSpPr>
          <p:nvPr>
            <p:ph idx="1"/>
          </p:nvPr>
        </p:nvSpPr>
        <p:spPr>
          <a:xfrm>
            <a:off x="838200" y="1825625"/>
            <a:ext cx="10515600" cy="3863975"/>
          </a:xfrm>
        </p:spPr>
        <p:txBody>
          <a:bodyPr>
            <a:normAutofit/>
          </a:bodyPr>
          <a:lstStyle/>
          <a:p>
            <a:r>
              <a:rPr lang="et-EE" dirty="0"/>
              <a:t>Enneaegsete vastsündinute </a:t>
            </a:r>
            <a:r>
              <a:rPr lang="et-EE" dirty="0" err="1"/>
              <a:t>koloniseerumine</a:t>
            </a:r>
            <a:r>
              <a:rPr lang="et-EE" dirty="0"/>
              <a:t> sagedamini, varem ning virulentsemate tüvedega võib olla tingitud </a:t>
            </a:r>
            <a:r>
              <a:rPr lang="et-EE" dirty="0" err="1"/>
              <a:t>lasteintensiivravi</a:t>
            </a:r>
            <a:r>
              <a:rPr lang="et-EE" dirty="0"/>
              <a:t> osakonna keskkonnast ning antibiootikumravist</a:t>
            </a:r>
          </a:p>
          <a:p>
            <a:r>
              <a:rPr lang="et-EE" dirty="0"/>
              <a:t>Virulentsete kloonide  kontroll ning kolonisatsiooni surve vähendamine võib aidata vähendada </a:t>
            </a:r>
            <a:r>
              <a:rPr lang="et-EE" dirty="0" err="1"/>
              <a:t>invasiivsete</a:t>
            </a:r>
            <a:r>
              <a:rPr lang="et-EE" dirty="0"/>
              <a:t> infektsioonide esinemissageduse</a:t>
            </a:r>
          </a:p>
          <a:p>
            <a:endParaRPr lang="et-EE" dirty="0"/>
          </a:p>
        </p:txBody>
      </p:sp>
      <p:sp>
        <p:nvSpPr>
          <p:cNvPr id="4" name="Ristkülik 3">
            <a:extLst>
              <a:ext uri="{FF2B5EF4-FFF2-40B4-BE49-F238E27FC236}">
                <a16:creationId xmlns:a16="http://schemas.microsoft.com/office/drawing/2014/main" id="{7FEB463C-3111-4F98-A035-01B52F34A2C3}"/>
              </a:ext>
            </a:extLst>
          </p:cNvPr>
          <p:cNvSpPr/>
          <p:nvPr/>
        </p:nvSpPr>
        <p:spPr>
          <a:xfrm>
            <a:off x="0" y="5689600"/>
            <a:ext cx="12192000" cy="1168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Tree>
    <p:extLst>
      <p:ext uri="{BB962C8B-B14F-4D97-AF65-F5344CB8AC3E}">
        <p14:creationId xmlns:p14="http://schemas.microsoft.com/office/powerpoint/2010/main" val="3621730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66A85AC-FE20-466B-A2F0-AFDA554C17E5}"/>
              </a:ext>
            </a:extLst>
          </p:cNvPr>
          <p:cNvSpPr>
            <a:spLocks noGrp="1"/>
          </p:cNvSpPr>
          <p:nvPr>
            <p:ph type="title"/>
          </p:nvPr>
        </p:nvSpPr>
        <p:spPr/>
        <p:txBody>
          <a:bodyPr/>
          <a:lstStyle/>
          <a:p>
            <a:r>
              <a:rPr lang="et-EE" b="1" dirty="0">
                <a:solidFill>
                  <a:schemeClr val="accent4">
                    <a:lumMod val="75000"/>
                  </a:schemeClr>
                </a:solidFill>
              </a:rPr>
              <a:t>Rahastus</a:t>
            </a:r>
          </a:p>
        </p:txBody>
      </p:sp>
      <p:sp>
        <p:nvSpPr>
          <p:cNvPr id="3" name="Sisu kohatäide 2">
            <a:extLst>
              <a:ext uri="{FF2B5EF4-FFF2-40B4-BE49-F238E27FC236}">
                <a16:creationId xmlns:a16="http://schemas.microsoft.com/office/drawing/2014/main" id="{61097523-CE93-490E-AE73-8EFFE7ADED32}"/>
              </a:ext>
            </a:extLst>
          </p:cNvPr>
          <p:cNvSpPr>
            <a:spLocks noGrp="1"/>
          </p:cNvSpPr>
          <p:nvPr>
            <p:ph idx="1"/>
          </p:nvPr>
        </p:nvSpPr>
        <p:spPr/>
        <p:txBody>
          <a:bodyPr/>
          <a:lstStyle/>
          <a:p>
            <a:r>
              <a:rPr lang="et-EE" dirty="0"/>
              <a:t>Sihtotstarbeline rahastus Eesti Haridus- ja Teadusministeeriumilt </a:t>
            </a:r>
            <a:r>
              <a:rPr lang="en-US" dirty="0"/>
              <a:t>(IUT34-24)</a:t>
            </a:r>
            <a:endParaRPr lang="et-EE" dirty="0"/>
          </a:p>
          <a:p>
            <a:r>
              <a:rPr lang="et-EE" dirty="0"/>
              <a:t>Euroopa Regionaalarengu Fond </a:t>
            </a:r>
            <a:r>
              <a:rPr lang="en-US" dirty="0"/>
              <a:t>(project SFOS WP1-NeuroAIDS)</a:t>
            </a:r>
            <a:endParaRPr lang="et-EE" dirty="0"/>
          </a:p>
          <a:p>
            <a:r>
              <a:rPr lang="et-EE" dirty="0"/>
              <a:t>Sihtasutus </a:t>
            </a:r>
            <a:r>
              <a:rPr lang="et-EE" dirty="0" err="1"/>
              <a:t>Archimedes</a:t>
            </a:r>
            <a:r>
              <a:rPr lang="et-EE" dirty="0"/>
              <a:t> </a:t>
            </a:r>
            <a:r>
              <a:rPr lang="en-US" dirty="0"/>
              <a:t>(Project No. 3.2.1001.11-0032</a:t>
            </a:r>
            <a:endParaRPr lang="et-EE" dirty="0"/>
          </a:p>
          <a:p>
            <a:r>
              <a:rPr lang="et-EE" dirty="0"/>
              <a:t>Tartu Ülikooli Sihtasutuse 2017. aasta Ruth Käbini nimeline stipendium</a:t>
            </a:r>
          </a:p>
          <a:p>
            <a:endParaRPr lang="et-EE" dirty="0"/>
          </a:p>
        </p:txBody>
      </p:sp>
      <p:sp>
        <p:nvSpPr>
          <p:cNvPr id="4" name="Ristkülik 3">
            <a:extLst>
              <a:ext uri="{FF2B5EF4-FFF2-40B4-BE49-F238E27FC236}">
                <a16:creationId xmlns:a16="http://schemas.microsoft.com/office/drawing/2014/main" id="{6552C5BF-DC9E-4DEA-BFA6-69158A71B7D2}"/>
              </a:ext>
            </a:extLst>
          </p:cNvPr>
          <p:cNvSpPr/>
          <p:nvPr/>
        </p:nvSpPr>
        <p:spPr>
          <a:xfrm>
            <a:off x="0" y="5689600"/>
            <a:ext cx="12192000" cy="1168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Tree>
    <p:extLst>
      <p:ext uri="{BB962C8B-B14F-4D97-AF65-F5344CB8AC3E}">
        <p14:creationId xmlns:p14="http://schemas.microsoft.com/office/powerpoint/2010/main" val="1967766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solidFill>
            <a:schemeClr val="bg1"/>
          </a:solidFill>
          <a:ln>
            <a:noFill/>
          </a:ln>
          <a:effectLst/>
        </p:spPr>
      </p:sp>
      <p:sp>
        <p:nvSpPr>
          <p:cNvPr id="9" name="Freeform 14">
            <a:extLst>
              <a:ext uri="{FF2B5EF4-FFF2-40B4-BE49-F238E27FC236}">
                <a16:creationId xmlns:a16="http://schemas.microsoft.com/office/drawing/2014/main" id="{15586466-C9DB-4A82-8E0E-46288A4036A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5920619" cy="2130951"/>
          </a:xfrm>
          <a:custGeom>
            <a:avLst/>
            <a:gdLst>
              <a:gd name="connsiteX0" fmla="*/ 0 w 5920619"/>
              <a:gd name="connsiteY0" fmla="*/ 0 h 2130951"/>
              <a:gd name="connsiteX1" fmla="*/ 3191370 w 5920619"/>
              <a:gd name="connsiteY1" fmla="*/ 0 h 2130951"/>
              <a:gd name="connsiteX2" fmla="*/ 3346315 w 5920619"/>
              <a:gd name="connsiteY2" fmla="*/ 0 h 2130951"/>
              <a:gd name="connsiteX3" fmla="*/ 5920619 w 5920619"/>
              <a:gd name="connsiteY3" fmla="*/ 0 h 2130951"/>
              <a:gd name="connsiteX4" fmla="*/ 4936971 w 5920619"/>
              <a:gd name="connsiteY4" fmla="*/ 2130951 h 2130951"/>
              <a:gd name="connsiteX5" fmla="*/ 0 w 5920619"/>
              <a:gd name="connsiteY5" fmla="*/ 2130951 h 2130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20619" h="2130951">
                <a:moveTo>
                  <a:pt x="0" y="0"/>
                </a:moveTo>
                <a:lnTo>
                  <a:pt x="3191370" y="0"/>
                </a:lnTo>
                <a:lnTo>
                  <a:pt x="3346315" y="0"/>
                </a:lnTo>
                <a:lnTo>
                  <a:pt x="5920619" y="0"/>
                </a:lnTo>
                <a:lnTo>
                  <a:pt x="4936971" y="2130951"/>
                </a:lnTo>
                <a:lnTo>
                  <a:pt x="0" y="2130951"/>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 name="Freeform: Shape 10">
            <a:extLst>
              <a:ext uri="{FF2B5EF4-FFF2-40B4-BE49-F238E27FC236}">
                <a16:creationId xmlns:a16="http://schemas.microsoft.com/office/drawing/2014/main" id="{79BFDD94-D6DC-42A6-B831-A37079137CE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49721" y="4682920"/>
            <a:ext cx="4522796" cy="2175080"/>
          </a:xfrm>
          <a:custGeom>
            <a:avLst/>
            <a:gdLst>
              <a:gd name="connsiteX0" fmla="*/ 3515449 w 4522796"/>
              <a:gd name="connsiteY0" fmla="*/ 0 h 2175080"/>
              <a:gd name="connsiteX1" fmla="*/ 0 w 4522796"/>
              <a:gd name="connsiteY1" fmla="*/ 0 h 2175080"/>
              <a:gd name="connsiteX2" fmla="*/ 0 w 4522796"/>
              <a:gd name="connsiteY2" fmla="*/ 2175080 h 2175080"/>
              <a:gd name="connsiteX3" fmla="*/ 4522796 w 4522796"/>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4522796" h="2175080">
                <a:moveTo>
                  <a:pt x="3515449" y="0"/>
                </a:moveTo>
                <a:lnTo>
                  <a:pt x="0" y="0"/>
                </a:lnTo>
                <a:lnTo>
                  <a:pt x="0" y="2175080"/>
                </a:lnTo>
                <a:lnTo>
                  <a:pt x="4522796" y="217508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p>
        </p:txBody>
      </p:sp>
      <p:sp>
        <p:nvSpPr>
          <p:cNvPr id="13" name="Freeform 22">
            <a:extLst>
              <a:ext uri="{FF2B5EF4-FFF2-40B4-BE49-F238E27FC236}">
                <a16:creationId xmlns:a16="http://schemas.microsoft.com/office/drawing/2014/main" id="{4404CF9A-1D0D-4F39-B66A-B270A5A00A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66810" y="4682920"/>
            <a:ext cx="5925190" cy="2175080"/>
          </a:xfrm>
          <a:custGeom>
            <a:avLst/>
            <a:gdLst>
              <a:gd name="connsiteX0" fmla="*/ 1007347 w 5925190"/>
              <a:gd name="connsiteY0" fmla="*/ 0 h 2175080"/>
              <a:gd name="connsiteX1" fmla="*/ 5925190 w 5925190"/>
              <a:gd name="connsiteY1" fmla="*/ 0 h 2175080"/>
              <a:gd name="connsiteX2" fmla="*/ 5925190 w 5925190"/>
              <a:gd name="connsiteY2" fmla="*/ 2175080 h 2175080"/>
              <a:gd name="connsiteX3" fmla="*/ 0 w 5925190"/>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5925190" h="2175080">
                <a:moveTo>
                  <a:pt x="1007347" y="0"/>
                </a:moveTo>
                <a:lnTo>
                  <a:pt x="5925190" y="0"/>
                </a:lnTo>
                <a:lnTo>
                  <a:pt x="5925190" y="2175080"/>
                </a:lnTo>
                <a:lnTo>
                  <a:pt x="0" y="217508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21">
            <a:extLst>
              <a:ext uri="{FF2B5EF4-FFF2-40B4-BE49-F238E27FC236}">
                <a16:creationId xmlns:a16="http://schemas.microsoft.com/office/drawing/2014/main" id="{C155F774-DDCE-4610-A872-0A3E9305726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39" y="0"/>
            <a:ext cx="7094160" cy="2130952"/>
          </a:xfrm>
          <a:custGeom>
            <a:avLst/>
            <a:gdLst>
              <a:gd name="connsiteX0" fmla="*/ 4417853 w 7094160"/>
              <a:gd name="connsiteY0" fmla="*/ 0 h 2130952"/>
              <a:gd name="connsiteX1" fmla="*/ 7094160 w 7094160"/>
              <a:gd name="connsiteY1" fmla="*/ 0 h 2130952"/>
              <a:gd name="connsiteX2" fmla="*/ 7094160 w 7094160"/>
              <a:gd name="connsiteY2" fmla="*/ 2130552 h 2130952"/>
              <a:gd name="connsiteX3" fmla="*/ 5920619 w 7094160"/>
              <a:gd name="connsiteY3" fmla="*/ 2130552 h 2130952"/>
              <a:gd name="connsiteX4" fmla="*/ 5920619 w 7094160"/>
              <a:gd name="connsiteY4" fmla="*/ 2130952 h 2130952"/>
              <a:gd name="connsiteX5" fmla="*/ 2729249 w 7094160"/>
              <a:gd name="connsiteY5" fmla="*/ 2130952 h 2130952"/>
              <a:gd name="connsiteX6" fmla="*/ 2574304 w 7094160"/>
              <a:gd name="connsiteY6" fmla="*/ 2130952 h 2130952"/>
              <a:gd name="connsiteX7" fmla="*/ 0 w 7094160"/>
              <a:gd name="connsiteY7" fmla="*/ 2130952 h 2130952"/>
              <a:gd name="connsiteX8" fmla="*/ 983648 w 7094160"/>
              <a:gd name="connsiteY8" fmla="*/ 1 h 2130952"/>
              <a:gd name="connsiteX9" fmla="*/ 4417853 w 7094160"/>
              <a:gd name="connsiteY9" fmla="*/ 1 h 2130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94160" h="2130952">
                <a:moveTo>
                  <a:pt x="4417853" y="0"/>
                </a:moveTo>
                <a:lnTo>
                  <a:pt x="7094160" y="0"/>
                </a:lnTo>
                <a:lnTo>
                  <a:pt x="7094160" y="2130552"/>
                </a:lnTo>
                <a:lnTo>
                  <a:pt x="5920619" y="2130552"/>
                </a:lnTo>
                <a:lnTo>
                  <a:pt x="5920619" y="2130952"/>
                </a:lnTo>
                <a:lnTo>
                  <a:pt x="2729249" y="2130952"/>
                </a:lnTo>
                <a:lnTo>
                  <a:pt x="2574304" y="2130952"/>
                </a:lnTo>
                <a:lnTo>
                  <a:pt x="0" y="2130952"/>
                </a:lnTo>
                <a:lnTo>
                  <a:pt x="983648" y="1"/>
                </a:lnTo>
                <a:lnTo>
                  <a:pt x="4417853" y="1"/>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25">
            <a:extLst>
              <a:ext uri="{FF2B5EF4-FFF2-40B4-BE49-F238E27FC236}">
                <a16:creationId xmlns:a16="http://schemas.microsoft.com/office/drawing/2014/main" id="{4AF3CC27-C9F5-42BC-AB73-98E5A8EBF6A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2920"/>
            <a:ext cx="7114535" cy="2175080"/>
          </a:xfrm>
          <a:custGeom>
            <a:avLst/>
            <a:gdLst>
              <a:gd name="connsiteX0" fmla="*/ 0 w 7114535"/>
              <a:gd name="connsiteY0" fmla="*/ 0 h 2175080"/>
              <a:gd name="connsiteX1" fmla="*/ 1189345 w 7114535"/>
              <a:gd name="connsiteY1" fmla="*/ 0 h 2175080"/>
              <a:gd name="connsiteX2" fmla="*/ 7114535 w 7114535"/>
              <a:gd name="connsiteY2" fmla="*/ 0 h 2175080"/>
              <a:gd name="connsiteX3" fmla="*/ 6107188 w 7114535"/>
              <a:gd name="connsiteY3" fmla="*/ 2175080 h 2175080"/>
              <a:gd name="connsiteX4" fmla="*/ 1189345 w 7114535"/>
              <a:gd name="connsiteY4" fmla="*/ 2175080 h 2175080"/>
              <a:gd name="connsiteX5" fmla="*/ 0 w 7114535"/>
              <a:gd name="connsiteY5" fmla="*/ 2175080 h 2175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4535" h="2175080">
                <a:moveTo>
                  <a:pt x="0" y="0"/>
                </a:moveTo>
                <a:lnTo>
                  <a:pt x="1189345" y="0"/>
                </a:lnTo>
                <a:lnTo>
                  <a:pt x="7114535" y="0"/>
                </a:lnTo>
                <a:lnTo>
                  <a:pt x="6107188" y="2175080"/>
                </a:lnTo>
                <a:lnTo>
                  <a:pt x="1189345" y="2175080"/>
                </a:lnTo>
                <a:lnTo>
                  <a:pt x="0" y="217508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ealkiri 1">
            <a:extLst>
              <a:ext uri="{FF2B5EF4-FFF2-40B4-BE49-F238E27FC236}">
                <a16:creationId xmlns:a16="http://schemas.microsoft.com/office/drawing/2014/main" id="{D5AFA7B8-1396-474D-BE0C-A2AEC0ED8147}"/>
              </a:ext>
            </a:extLst>
          </p:cNvPr>
          <p:cNvSpPr>
            <a:spLocks noGrp="1"/>
          </p:cNvSpPr>
          <p:nvPr>
            <p:ph type="title"/>
          </p:nvPr>
        </p:nvSpPr>
        <p:spPr>
          <a:xfrm>
            <a:off x="863600" y="2579597"/>
            <a:ext cx="9144000" cy="1564716"/>
          </a:xfrm>
        </p:spPr>
        <p:txBody>
          <a:bodyPr vert="horz" lIns="91440" tIns="45720" rIns="91440" bIns="45720" rtlCol="0" anchor="b">
            <a:normAutofit/>
          </a:bodyPr>
          <a:lstStyle/>
          <a:p>
            <a:r>
              <a:rPr lang="en-US" sz="7200" b="1" dirty="0" err="1">
                <a:solidFill>
                  <a:schemeClr val="accent4">
                    <a:lumMod val="75000"/>
                  </a:schemeClr>
                </a:solidFill>
                <a:latin typeface="Calibri Light" panose="020F0302020204030204" pitchFamily="34" charset="0"/>
                <a:cs typeface="Calibri Light" panose="020F0302020204030204" pitchFamily="34" charset="0"/>
              </a:rPr>
              <a:t>Tänan</a:t>
            </a:r>
            <a:r>
              <a:rPr lang="en-US" sz="7200" b="1" dirty="0">
                <a:solidFill>
                  <a:schemeClr val="accent4">
                    <a:lumMod val="75000"/>
                  </a:schemeClr>
                </a:solidFill>
                <a:latin typeface="Calibri Light" panose="020F0302020204030204" pitchFamily="34" charset="0"/>
                <a:cs typeface="Calibri Light" panose="020F0302020204030204" pitchFamily="34" charset="0"/>
              </a:rPr>
              <a:t> </a:t>
            </a:r>
            <a:r>
              <a:rPr lang="en-US" sz="7200" b="1" dirty="0" err="1">
                <a:solidFill>
                  <a:schemeClr val="accent4">
                    <a:lumMod val="75000"/>
                  </a:schemeClr>
                </a:solidFill>
                <a:latin typeface="Calibri Light" panose="020F0302020204030204" pitchFamily="34" charset="0"/>
                <a:cs typeface="Calibri Light" panose="020F0302020204030204" pitchFamily="34" charset="0"/>
              </a:rPr>
              <a:t>kuulamast</a:t>
            </a:r>
            <a:r>
              <a:rPr lang="en-US" sz="7200" b="1" dirty="0">
                <a:solidFill>
                  <a:schemeClr val="accent4">
                    <a:lumMod val="75000"/>
                  </a:schemeClr>
                </a:solidFill>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val="1148542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F8DC3C5-8CDD-4EB2-8582-CF8CE883C751}"/>
              </a:ext>
            </a:extLst>
          </p:cNvPr>
          <p:cNvSpPr>
            <a:spLocks noGrp="1"/>
          </p:cNvSpPr>
          <p:nvPr>
            <p:ph type="title"/>
          </p:nvPr>
        </p:nvSpPr>
        <p:spPr/>
        <p:txBody>
          <a:bodyPr/>
          <a:lstStyle/>
          <a:p>
            <a:r>
              <a:rPr lang="et-EE" b="1" dirty="0">
                <a:solidFill>
                  <a:schemeClr val="accent4">
                    <a:lumMod val="75000"/>
                  </a:schemeClr>
                </a:solidFill>
              </a:rPr>
              <a:t>Taust – </a:t>
            </a:r>
            <a:r>
              <a:rPr lang="et-EE" b="1" i="1" dirty="0">
                <a:solidFill>
                  <a:schemeClr val="accent4">
                    <a:lumMod val="75000"/>
                  </a:schemeClr>
                </a:solidFill>
              </a:rPr>
              <a:t>S. </a:t>
            </a:r>
            <a:r>
              <a:rPr lang="et-EE" b="1" i="1" dirty="0" err="1">
                <a:solidFill>
                  <a:schemeClr val="accent4">
                    <a:lumMod val="75000"/>
                  </a:schemeClr>
                </a:solidFill>
              </a:rPr>
              <a:t>haemolyticus</a:t>
            </a:r>
            <a:endParaRPr lang="et-EE" b="1" i="1" dirty="0">
              <a:solidFill>
                <a:schemeClr val="accent4">
                  <a:lumMod val="75000"/>
                </a:schemeClr>
              </a:solidFill>
            </a:endParaRPr>
          </a:p>
        </p:txBody>
      </p:sp>
      <p:sp>
        <p:nvSpPr>
          <p:cNvPr id="3" name="Sisu kohatäide 2">
            <a:extLst>
              <a:ext uri="{FF2B5EF4-FFF2-40B4-BE49-F238E27FC236}">
                <a16:creationId xmlns:a16="http://schemas.microsoft.com/office/drawing/2014/main" id="{A236018B-ECDC-4258-8E94-CE913D2653C9}"/>
              </a:ext>
            </a:extLst>
          </p:cNvPr>
          <p:cNvSpPr>
            <a:spLocks noGrp="1"/>
          </p:cNvSpPr>
          <p:nvPr>
            <p:ph sz="half" idx="1"/>
          </p:nvPr>
        </p:nvSpPr>
        <p:spPr>
          <a:xfrm>
            <a:off x="838200" y="1690688"/>
            <a:ext cx="5181600" cy="3867809"/>
          </a:xfrm>
        </p:spPr>
        <p:txBody>
          <a:bodyPr vert="horz" lIns="91440" tIns="45720" rIns="91440" bIns="45720" rtlCol="0" anchor="t">
            <a:normAutofit fontScale="92500"/>
          </a:bodyPr>
          <a:lstStyle/>
          <a:p>
            <a:r>
              <a:rPr lang="et-EE" sz="2400" dirty="0" err="1"/>
              <a:t>KoNS-id</a:t>
            </a:r>
            <a:r>
              <a:rPr lang="et-EE" sz="2400" dirty="0"/>
              <a:t> põhjustavad ca 39-49% vastsündinu hilise sepsise episoodidest </a:t>
            </a:r>
            <a:r>
              <a:rPr lang="et-EE" sz="1900" dirty="0"/>
              <a:t>(Mitt </a:t>
            </a:r>
            <a:r>
              <a:rPr lang="et-EE" sz="1900" i="1" dirty="0"/>
              <a:t>et </a:t>
            </a:r>
            <a:r>
              <a:rPr lang="et-EE" sz="1900" i="1" dirty="0" err="1"/>
              <a:t>al</a:t>
            </a:r>
            <a:r>
              <a:rPr lang="et-EE" sz="1900" dirty="0"/>
              <a:t>. 2014; </a:t>
            </a:r>
            <a:r>
              <a:rPr lang="et-EE" sz="1900" dirty="0" err="1"/>
              <a:t>Gowda</a:t>
            </a:r>
            <a:r>
              <a:rPr lang="et-EE" sz="1900" dirty="0"/>
              <a:t> </a:t>
            </a:r>
            <a:r>
              <a:rPr lang="et-EE" sz="1900" i="1" dirty="0"/>
              <a:t>et </a:t>
            </a:r>
            <a:r>
              <a:rPr lang="et-EE" sz="1900" i="1" dirty="0" err="1"/>
              <a:t>al</a:t>
            </a:r>
            <a:r>
              <a:rPr lang="et-EE" sz="1900" dirty="0"/>
              <a:t>. 2017)</a:t>
            </a:r>
          </a:p>
          <a:p>
            <a:r>
              <a:rPr lang="et-EE" sz="2400" i="1" dirty="0"/>
              <a:t>S. </a:t>
            </a:r>
            <a:r>
              <a:rPr lang="et-EE" sz="2400" i="1" dirty="0" err="1"/>
              <a:t>haemolyticus</a:t>
            </a:r>
            <a:r>
              <a:rPr lang="et-EE" sz="2400" i="1" dirty="0"/>
              <a:t> </a:t>
            </a:r>
            <a:r>
              <a:rPr lang="et-EE" sz="2400" dirty="0"/>
              <a:t>on sageduselt teine vastsündinu hilise sepsise põhjustaja </a:t>
            </a:r>
            <a:r>
              <a:rPr lang="et-EE" sz="2400" dirty="0" err="1"/>
              <a:t>KoNS-dest</a:t>
            </a:r>
            <a:r>
              <a:rPr lang="et-EE" sz="2400" dirty="0"/>
              <a:t> </a:t>
            </a:r>
          </a:p>
          <a:p>
            <a:r>
              <a:rPr lang="et-EE" sz="2400" dirty="0" err="1"/>
              <a:t>Klonaalse</a:t>
            </a:r>
            <a:r>
              <a:rPr lang="et-EE" sz="2400" dirty="0"/>
              <a:t> levikuga vastsündinute intensiivravi osakondades</a:t>
            </a:r>
          </a:p>
          <a:p>
            <a:r>
              <a:rPr lang="et-EE" sz="2400" dirty="0"/>
              <a:t>Kolonisatsiooni mehhanismi kirjeldamine võib aidata ennetada </a:t>
            </a:r>
            <a:r>
              <a:rPr lang="et-EE" sz="2400" dirty="0" err="1"/>
              <a:t>invasiivseid</a:t>
            </a:r>
            <a:r>
              <a:rPr lang="et-EE" sz="2400" dirty="0"/>
              <a:t> infektsioone</a:t>
            </a:r>
          </a:p>
          <a:p>
            <a:endParaRPr lang="et-EE" sz="2400" dirty="0"/>
          </a:p>
        </p:txBody>
      </p:sp>
      <p:sp>
        <p:nvSpPr>
          <p:cNvPr id="4" name="Ristkülik 3">
            <a:extLst>
              <a:ext uri="{FF2B5EF4-FFF2-40B4-BE49-F238E27FC236}">
                <a16:creationId xmlns:a16="http://schemas.microsoft.com/office/drawing/2014/main" id="{0CBBC956-095F-46D9-BB60-2EC4B51A9BBE}"/>
              </a:ext>
            </a:extLst>
          </p:cNvPr>
          <p:cNvSpPr/>
          <p:nvPr/>
        </p:nvSpPr>
        <p:spPr>
          <a:xfrm>
            <a:off x="0" y="5693434"/>
            <a:ext cx="12192000" cy="1168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dirty="0"/>
          </a:p>
        </p:txBody>
      </p:sp>
      <p:sp>
        <p:nvSpPr>
          <p:cNvPr id="9" name="TextBox 8"/>
          <p:cNvSpPr txBox="1"/>
          <p:nvPr/>
        </p:nvSpPr>
        <p:spPr>
          <a:xfrm>
            <a:off x="0" y="5774148"/>
            <a:ext cx="4635384" cy="58477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t-EE" sz="1600" dirty="0">
                <a:solidFill>
                  <a:srgbClr val="FFFFFF"/>
                </a:solidFill>
              </a:rPr>
              <a:t>    </a:t>
            </a:r>
            <a:r>
              <a:rPr lang="et-EE" sz="1600" dirty="0" err="1">
                <a:solidFill>
                  <a:srgbClr val="FFFFFF"/>
                </a:solidFill>
              </a:rPr>
              <a:t>KoNS</a:t>
            </a:r>
            <a:r>
              <a:rPr lang="et-EE" sz="1600" dirty="0">
                <a:solidFill>
                  <a:srgbClr val="FFFFFF"/>
                </a:solidFill>
              </a:rPr>
              <a:t> - </a:t>
            </a:r>
            <a:r>
              <a:rPr lang="et-EE" sz="1600" dirty="0" err="1">
                <a:solidFill>
                  <a:srgbClr val="FFFFFF"/>
                </a:solidFill>
              </a:rPr>
              <a:t>koagulaas</a:t>
            </a:r>
            <a:r>
              <a:rPr lang="et-EE" sz="1600" dirty="0">
                <a:solidFill>
                  <a:srgbClr val="FFFFFF"/>
                </a:solidFill>
              </a:rPr>
              <a:t>-negatiivsed stafülokokid</a:t>
            </a:r>
          </a:p>
          <a:p>
            <a:r>
              <a:rPr lang="et-EE" sz="1600" dirty="0">
                <a:solidFill>
                  <a:srgbClr val="FFFFFF"/>
                </a:solidFill>
              </a:rPr>
              <a:t>    </a:t>
            </a:r>
          </a:p>
        </p:txBody>
      </p:sp>
      <p:sp>
        <p:nvSpPr>
          <p:cNvPr id="5" name="TextBox 4">
            <a:extLst>
              <a:ext uri="{FF2B5EF4-FFF2-40B4-BE49-F238E27FC236}">
                <a16:creationId xmlns:a16="http://schemas.microsoft.com/office/drawing/2014/main" id="{55DC9893-BAFD-43BB-883C-DE06B8BF976A}"/>
              </a:ext>
            </a:extLst>
          </p:cNvPr>
          <p:cNvSpPr txBox="1"/>
          <p:nvPr/>
        </p:nvSpPr>
        <p:spPr>
          <a:xfrm>
            <a:off x="6961530" y="365125"/>
            <a:ext cx="5036225" cy="369332"/>
          </a:xfrm>
          <a:prstGeom prst="rect">
            <a:avLst/>
          </a:prstGeom>
          <a:noFill/>
          <a:ln w="38100">
            <a:solidFill>
              <a:schemeClr val="accent3">
                <a:lumMod val="60000"/>
                <a:lumOff val="40000"/>
              </a:schemeClr>
            </a:solidFill>
          </a:ln>
        </p:spPr>
        <p:txBody>
          <a:bodyPr wrap="square" rtlCol="0">
            <a:spAutoFit/>
          </a:bodyPr>
          <a:lstStyle/>
          <a:p>
            <a:pPr algn="ctr"/>
            <a:r>
              <a:rPr lang="et-EE" dirty="0"/>
              <a:t>Vastsündinu hiline sepsis algab ≥72h pärast sündi</a:t>
            </a:r>
          </a:p>
        </p:txBody>
      </p:sp>
      <p:pic>
        <p:nvPicPr>
          <p:cNvPr id="10" name="Sisu kohatäide 9">
            <a:extLst>
              <a:ext uri="{FF2B5EF4-FFF2-40B4-BE49-F238E27FC236}">
                <a16:creationId xmlns:a16="http://schemas.microsoft.com/office/drawing/2014/main" id="{95FE640F-FE81-4624-8C93-4AD2A1819650}"/>
              </a:ext>
            </a:extLst>
          </p:cNvPr>
          <p:cNvPicPr>
            <a:picLocks noGrp="1" noChangeAspect="1"/>
          </p:cNvPicPr>
          <p:nvPr>
            <p:ph sz="half" idx="2"/>
          </p:nvPr>
        </p:nvPicPr>
        <p:blipFill>
          <a:blip r:embed="rId3"/>
          <a:stretch>
            <a:fillRect/>
          </a:stretch>
        </p:blipFill>
        <p:spPr>
          <a:xfrm>
            <a:off x="6432671" y="1825625"/>
            <a:ext cx="5306482" cy="3433606"/>
          </a:xfrm>
          <a:prstGeom prst="rect">
            <a:avLst/>
          </a:prstGeom>
        </p:spPr>
      </p:pic>
      <p:sp>
        <p:nvSpPr>
          <p:cNvPr id="8" name="TextBox 7">
            <a:extLst>
              <a:ext uri="{FF2B5EF4-FFF2-40B4-BE49-F238E27FC236}">
                <a16:creationId xmlns:a16="http://schemas.microsoft.com/office/drawing/2014/main" id="{0C95E1D1-299A-4124-B373-4FDC54FA13A4}"/>
              </a:ext>
            </a:extLst>
          </p:cNvPr>
          <p:cNvSpPr txBox="1"/>
          <p:nvPr/>
        </p:nvSpPr>
        <p:spPr>
          <a:xfrm>
            <a:off x="4536000" y="5774148"/>
            <a:ext cx="7461755" cy="1077218"/>
          </a:xfrm>
          <a:prstGeom prst="rect">
            <a:avLst/>
          </a:prstGeom>
          <a:noFill/>
        </p:spPr>
        <p:txBody>
          <a:bodyPr wrap="square" rtlCol="0">
            <a:spAutoFit/>
          </a:bodyPr>
          <a:lstStyle/>
          <a:p>
            <a:pPr marL="342900" indent="-342900">
              <a:buFontTx/>
              <a:buAutoNum type="arabicPeriod"/>
            </a:pPr>
            <a:r>
              <a:rPr lang="et-EE" sz="1600" dirty="0" err="1">
                <a:solidFill>
                  <a:schemeClr val="bg1"/>
                </a:solidFill>
              </a:rPr>
              <a:t>Gowda</a:t>
            </a:r>
            <a:r>
              <a:rPr lang="et-EE" sz="1600" dirty="0">
                <a:solidFill>
                  <a:schemeClr val="bg1"/>
                </a:solidFill>
              </a:rPr>
              <a:t> H, </a:t>
            </a:r>
            <a:r>
              <a:rPr lang="et-EE" sz="1600" dirty="0" err="1">
                <a:solidFill>
                  <a:schemeClr val="bg1"/>
                </a:solidFill>
              </a:rPr>
              <a:t>Norton</a:t>
            </a:r>
            <a:r>
              <a:rPr lang="et-EE" sz="1600" dirty="0">
                <a:solidFill>
                  <a:schemeClr val="bg1"/>
                </a:solidFill>
              </a:rPr>
              <a:t> R, </a:t>
            </a:r>
            <a:r>
              <a:rPr lang="et-EE" sz="1600" dirty="0" err="1">
                <a:solidFill>
                  <a:schemeClr val="bg1"/>
                </a:solidFill>
              </a:rPr>
              <a:t>White</a:t>
            </a:r>
            <a:r>
              <a:rPr lang="et-EE" sz="1600" dirty="0">
                <a:solidFill>
                  <a:schemeClr val="bg1"/>
                </a:solidFill>
              </a:rPr>
              <a:t> A, </a:t>
            </a:r>
            <a:r>
              <a:rPr lang="et-EE" sz="1600" dirty="0" err="1">
                <a:solidFill>
                  <a:schemeClr val="bg1"/>
                </a:solidFill>
              </a:rPr>
              <a:t>Kandasamy</a:t>
            </a:r>
            <a:r>
              <a:rPr lang="et-EE" sz="1600" dirty="0">
                <a:solidFill>
                  <a:schemeClr val="bg1"/>
                </a:solidFill>
              </a:rPr>
              <a:t> Y (2017) </a:t>
            </a:r>
            <a:r>
              <a:rPr lang="et-EE" sz="1600" dirty="0" err="1">
                <a:solidFill>
                  <a:schemeClr val="bg1"/>
                </a:solidFill>
              </a:rPr>
              <a:t>Pediatr</a:t>
            </a:r>
            <a:r>
              <a:rPr lang="et-EE" sz="1600" dirty="0">
                <a:solidFill>
                  <a:schemeClr val="bg1"/>
                </a:solidFill>
              </a:rPr>
              <a:t> </a:t>
            </a:r>
            <a:r>
              <a:rPr lang="et-EE" sz="1600" dirty="0" err="1">
                <a:solidFill>
                  <a:schemeClr val="bg1"/>
                </a:solidFill>
              </a:rPr>
              <a:t>Infect</a:t>
            </a:r>
            <a:r>
              <a:rPr lang="et-EE" sz="1600" dirty="0">
                <a:solidFill>
                  <a:schemeClr val="bg1"/>
                </a:solidFill>
              </a:rPr>
              <a:t> </a:t>
            </a:r>
            <a:r>
              <a:rPr lang="et-EE" sz="1600" dirty="0" err="1">
                <a:solidFill>
                  <a:schemeClr val="bg1"/>
                </a:solidFill>
              </a:rPr>
              <a:t>Dis</a:t>
            </a:r>
            <a:r>
              <a:rPr lang="et-EE" sz="1600" dirty="0">
                <a:solidFill>
                  <a:schemeClr val="bg1"/>
                </a:solidFill>
              </a:rPr>
              <a:t> J</a:t>
            </a:r>
          </a:p>
          <a:p>
            <a:pPr marL="342900" indent="-342900">
              <a:buAutoNum type="arabicPeriod"/>
            </a:pPr>
            <a:r>
              <a:rPr lang="et-EE" sz="1600" dirty="0">
                <a:solidFill>
                  <a:schemeClr val="bg1"/>
                </a:solidFill>
              </a:rPr>
              <a:t>Mitt P, Metsvaht T, Adamson V, Telling K, Naaber P, Lutsar I, </a:t>
            </a:r>
            <a:r>
              <a:rPr lang="et-EE" sz="1600" dirty="0" err="1">
                <a:solidFill>
                  <a:schemeClr val="bg1"/>
                </a:solidFill>
              </a:rPr>
              <a:t>Maimeets</a:t>
            </a:r>
            <a:r>
              <a:rPr lang="et-EE" sz="1600" dirty="0">
                <a:solidFill>
                  <a:schemeClr val="bg1"/>
                </a:solidFill>
              </a:rPr>
              <a:t> M (2014) J </a:t>
            </a:r>
            <a:r>
              <a:rPr lang="et-EE" sz="1600" dirty="0" err="1">
                <a:solidFill>
                  <a:schemeClr val="bg1"/>
                </a:solidFill>
              </a:rPr>
              <a:t>Hosp</a:t>
            </a:r>
            <a:r>
              <a:rPr lang="et-EE" sz="1600" dirty="0">
                <a:solidFill>
                  <a:schemeClr val="bg1"/>
                </a:solidFill>
              </a:rPr>
              <a:t> </a:t>
            </a:r>
            <a:r>
              <a:rPr lang="et-EE" sz="1600" dirty="0" err="1">
                <a:solidFill>
                  <a:schemeClr val="bg1"/>
                </a:solidFill>
              </a:rPr>
              <a:t>Infect</a:t>
            </a:r>
            <a:r>
              <a:rPr lang="et-EE" sz="1600" dirty="0">
                <a:solidFill>
                  <a:schemeClr val="bg1"/>
                </a:solidFill>
              </a:rPr>
              <a:t> 86: 95-9</a:t>
            </a:r>
          </a:p>
          <a:p>
            <a:pPr marL="342900" indent="-342900">
              <a:buFontTx/>
              <a:buAutoNum type="arabicPeriod"/>
            </a:pPr>
            <a:r>
              <a:rPr lang="et-EE" sz="1600" dirty="0">
                <a:solidFill>
                  <a:schemeClr val="bg1"/>
                </a:solidFill>
              </a:rPr>
              <a:t>Soeorg H (2017) </a:t>
            </a:r>
            <a:r>
              <a:rPr lang="et-EE" sz="1600" dirty="0" err="1">
                <a:solidFill>
                  <a:schemeClr val="bg1"/>
                </a:solidFill>
              </a:rPr>
              <a:t>Dissertationes</a:t>
            </a:r>
            <a:r>
              <a:rPr lang="et-EE" sz="1600" dirty="0">
                <a:solidFill>
                  <a:schemeClr val="bg1"/>
                </a:solidFill>
              </a:rPr>
              <a:t> </a:t>
            </a:r>
            <a:r>
              <a:rPr lang="et-EE" sz="1600" dirty="0" err="1">
                <a:solidFill>
                  <a:schemeClr val="bg1"/>
                </a:solidFill>
              </a:rPr>
              <a:t>medicinae</a:t>
            </a:r>
            <a:r>
              <a:rPr lang="et-EE" sz="1600" dirty="0">
                <a:solidFill>
                  <a:schemeClr val="bg1"/>
                </a:solidFill>
              </a:rPr>
              <a:t> </a:t>
            </a:r>
            <a:r>
              <a:rPr lang="et-EE" sz="1600" dirty="0" err="1">
                <a:solidFill>
                  <a:schemeClr val="bg1"/>
                </a:solidFill>
              </a:rPr>
              <a:t>Unuversitatis</a:t>
            </a:r>
            <a:r>
              <a:rPr lang="et-EE" sz="1600" dirty="0">
                <a:solidFill>
                  <a:schemeClr val="bg1"/>
                </a:solidFill>
              </a:rPr>
              <a:t> </a:t>
            </a:r>
            <a:r>
              <a:rPr lang="et-EE" sz="1600" dirty="0" err="1">
                <a:solidFill>
                  <a:schemeClr val="bg1"/>
                </a:solidFill>
              </a:rPr>
              <a:t>Tartuensis</a:t>
            </a:r>
            <a:r>
              <a:rPr lang="et-EE" sz="1600" dirty="0">
                <a:solidFill>
                  <a:schemeClr val="bg1"/>
                </a:solidFill>
              </a:rPr>
              <a:t> lk 21</a:t>
            </a:r>
          </a:p>
        </p:txBody>
      </p:sp>
    </p:spTree>
    <p:extLst>
      <p:ext uri="{BB962C8B-B14F-4D97-AF65-F5344CB8AC3E}">
        <p14:creationId xmlns:p14="http://schemas.microsoft.com/office/powerpoint/2010/main" val="4242689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CBA0972D-6C48-4938-BBB1-C6D23A697A8C}"/>
              </a:ext>
            </a:extLst>
          </p:cNvPr>
          <p:cNvSpPr>
            <a:spLocks noGrp="1"/>
          </p:cNvSpPr>
          <p:nvPr>
            <p:ph type="title"/>
          </p:nvPr>
        </p:nvSpPr>
        <p:spPr>
          <a:xfrm>
            <a:off x="600600" y="1934725"/>
            <a:ext cx="3215400" cy="1325563"/>
          </a:xfrm>
        </p:spPr>
        <p:txBody>
          <a:bodyPr/>
          <a:lstStyle/>
          <a:p>
            <a:r>
              <a:rPr lang="et-EE" sz="5400" b="1" dirty="0">
                <a:solidFill>
                  <a:schemeClr val="accent4">
                    <a:lumMod val="75000"/>
                  </a:schemeClr>
                </a:solidFill>
              </a:rPr>
              <a:t>Eesmärgid</a:t>
            </a:r>
            <a:endParaRPr lang="et-EE" b="1" dirty="0">
              <a:solidFill>
                <a:schemeClr val="accent4">
                  <a:lumMod val="75000"/>
                </a:schemeClr>
              </a:solidFill>
            </a:endParaRPr>
          </a:p>
        </p:txBody>
      </p:sp>
      <p:sp>
        <p:nvSpPr>
          <p:cNvPr id="6" name="Ristkülik 5">
            <a:extLst>
              <a:ext uri="{FF2B5EF4-FFF2-40B4-BE49-F238E27FC236}">
                <a16:creationId xmlns:a16="http://schemas.microsoft.com/office/drawing/2014/main" id="{74A307CF-B700-41A3-8E38-A4C2E9D3DFA0}"/>
              </a:ext>
            </a:extLst>
          </p:cNvPr>
          <p:cNvSpPr/>
          <p:nvPr/>
        </p:nvSpPr>
        <p:spPr>
          <a:xfrm>
            <a:off x="3974400" y="0"/>
            <a:ext cx="8217600" cy="57688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3" name="Sisu kohatäide 2">
            <a:extLst>
              <a:ext uri="{FF2B5EF4-FFF2-40B4-BE49-F238E27FC236}">
                <a16:creationId xmlns:a16="http://schemas.microsoft.com/office/drawing/2014/main" id="{E0AA5A97-6B48-4542-8689-13AF50151AE6}"/>
              </a:ext>
            </a:extLst>
          </p:cNvPr>
          <p:cNvSpPr>
            <a:spLocks noGrp="1"/>
          </p:cNvSpPr>
          <p:nvPr>
            <p:ph idx="1"/>
          </p:nvPr>
        </p:nvSpPr>
        <p:spPr>
          <a:xfrm>
            <a:off x="4788000" y="1418401"/>
            <a:ext cx="6746400" cy="3160800"/>
          </a:xfrm>
        </p:spPr>
        <p:txBody>
          <a:bodyPr vert="horz" lIns="91440" tIns="45720" rIns="91440" bIns="45720" rtlCol="0" anchor="t">
            <a:normAutofit/>
          </a:bodyPr>
          <a:lstStyle/>
          <a:p>
            <a:r>
              <a:rPr lang="et-EE" sz="3200" dirty="0"/>
              <a:t>Kirjeldada </a:t>
            </a:r>
            <a:r>
              <a:rPr lang="et-EE" sz="3200" i="1" dirty="0"/>
              <a:t>S. </a:t>
            </a:r>
            <a:r>
              <a:rPr lang="et-EE" sz="3200" i="1" dirty="0" err="1"/>
              <a:t>haemolyticus’</a:t>
            </a:r>
            <a:r>
              <a:rPr lang="et-EE" sz="3200" dirty="0" err="1"/>
              <a:t>e</a:t>
            </a:r>
            <a:r>
              <a:rPr lang="et-EE" sz="3200" i="1" dirty="0"/>
              <a:t> </a:t>
            </a:r>
            <a:r>
              <a:rPr lang="et-EE" sz="3200" dirty="0"/>
              <a:t>kolonisatsiooni enneaegsetel ja ajalistel vastsündinutel</a:t>
            </a:r>
          </a:p>
          <a:p>
            <a:pPr marL="971550" lvl="1" indent="-514350">
              <a:buFont typeface="+mj-lt"/>
              <a:buAutoNum type="arabicPeriod"/>
            </a:pPr>
            <a:r>
              <a:rPr lang="et-EE" sz="2800" dirty="0"/>
              <a:t>Geneetilist sarnasust</a:t>
            </a:r>
          </a:p>
          <a:p>
            <a:pPr marL="971550" lvl="1" indent="-514350">
              <a:buFont typeface="+mj-lt"/>
              <a:buAutoNum type="arabicPeriod"/>
            </a:pPr>
            <a:r>
              <a:rPr lang="et-EE" sz="2800" dirty="0"/>
              <a:t>Virulentsusfaktorite esinemissagedust</a:t>
            </a:r>
          </a:p>
        </p:txBody>
      </p:sp>
      <p:sp>
        <p:nvSpPr>
          <p:cNvPr id="4" name="Ristkülik 3">
            <a:extLst>
              <a:ext uri="{FF2B5EF4-FFF2-40B4-BE49-F238E27FC236}">
                <a16:creationId xmlns:a16="http://schemas.microsoft.com/office/drawing/2014/main" id="{BC69F293-A0C3-479A-B5FE-618CEEA9FA0F}"/>
              </a:ext>
            </a:extLst>
          </p:cNvPr>
          <p:cNvSpPr/>
          <p:nvPr/>
        </p:nvSpPr>
        <p:spPr>
          <a:xfrm>
            <a:off x="0" y="5689600"/>
            <a:ext cx="12192000" cy="1168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Tree>
    <p:extLst>
      <p:ext uri="{BB962C8B-B14F-4D97-AF65-F5344CB8AC3E}">
        <p14:creationId xmlns:p14="http://schemas.microsoft.com/office/powerpoint/2010/main" val="10428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900DB6AA-ABCF-4F92-B268-4210BD7B62CD}"/>
              </a:ext>
            </a:extLst>
          </p:cNvPr>
          <p:cNvSpPr>
            <a:spLocks noGrp="1"/>
          </p:cNvSpPr>
          <p:nvPr>
            <p:ph type="title"/>
          </p:nvPr>
        </p:nvSpPr>
        <p:spPr>
          <a:xfrm>
            <a:off x="430091" y="2620208"/>
            <a:ext cx="2667971" cy="1271862"/>
          </a:xfrm>
        </p:spPr>
        <p:txBody>
          <a:bodyPr/>
          <a:lstStyle/>
          <a:p>
            <a:r>
              <a:rPr lang="et-EE" b="1" dirty="0">
                <a:solidFill>
                  <a:schemeClr val="accent4">
                    <a:lumMod val="75000"/>
                  </a:schemeClr>
                </a:solidFill>
              </a:rPr>
              <a:t>Metoodika</a:t>
            </a:r>
          </a:p>
        </p:txBody>
      </p:sp>
      <p:grpSp>
        <p:nvGrpSpPr>
          <p:cNvPr id="11" name="Rühm 10">
            <a:extLst>
              <a:ext uri="{FF2B5EF4-FFF2-40B4-BE49-F238E27FC236}">
                <a16:creationId xmlns:a16="http://schemas.microsoft.com/office/drawing/2014/main" id="{4B293773-A500-45DB-BE2F-A086B7EB96B3}"/>
              </a:ext>
            </a:extLst>
          </p:cNvPr>
          <p:cNvGrpSpPr/>
          <p:nvPr/>
        </p:nvGrpSpPr>
        <p:grpSpPr>
          <a:xfrm>
            <a:off x="3414676" y="955240"/>
            <a:ext cx="8045152" cy="5460690"/>
            <a:chOff x="3301541" y="353823"/>
            <a:chExt cx="8045152" cy="5460690"/>
          </a:xfrm>
        </p:grpSpPr>
        <p:sp>
          <p:nvSpPr>
            <p:cNvPr id="39" name="TextBox 38">
              <a:extLst>
                <a:ext uri="{FF2B5EF4-FFF2-40B4-BE49-F238E27FC236}">
                  <a16:creationId xmlns:a16="http://schemas.microsoft.com/office/drawing/2014/main" id="{276A97CE-0A30-4A71-BFFC-4544D7833D1C}"/>
                </a:ext>
              </a:extLst>
            </p:cNvPr>
            <p:cNvSpPr txBox="1"/>
            <p:nvPr/>
          </p:nvSpPr>
          <p:spPr>
            <a:xfrm>
              <a:off x="3301543" y="794902"/>
              <a:ext cx="2563518" cy="369332"/>
            </a:xfrm>
            <a:prstGeom prst="rect">
              <a:avLst/>
            </a:prstGeom>
            <a:noFill/>
            <a:ln w="38100">
              <a:noFill/>
            </a:ln>
          </p:spPr>
          <p:txBody>
            <a:bodyPr wrap="square" rtlCol="0">
              <a:spAutoFit/>
            </a:bodyPr>
            <a:lstStyle/>
            <a:p>
              <a:pPr algn="r"/>
              <a:r>
                <a:rPr lang="et-EE" b="1" dirty="0"/>
                <a:t>Kaasatud</a:t>
              </a:r>
              <a:r>
                <a:rPr lang="et-EE" dirty="0"/>
                <a:t> </a:t>
              </a:r>
              <a:r>
                <a:rPr lang="et-EE" b="1" dirty="0"/>
                <a:t>vastsündinud</a:t>
              </a:r>
            </a:p>
          </p:txBody>
        </p:sp>
        <p:sp>
          <p:nvSpPr>
            <p:cNvPr id="40" name="TextBox 39">
              <a:extLst>
                <a:ext uri="{FF2B5EF4-FFF2-40B4-BE49-F238E27FC236}">
                  <a16:creationId xmlns:a16="http://schemas.microsoft.com/office/drawing/2014/main" id="{6F1DF56B-5E1D-4AF9-8843-F02A97167E14}"/>
                </a:ext>
              </a:extLst>
            </p:cNvPr>
            <p:cNvSpPr txBox="1"/>
            <p:nvPr/>
          </p:nvSpPr>
          <p:spPr>
            <a:xfrm>
              <a:off x="3311960" y="1992856"/>
              <a:ext cx="2521778" cy="369332"/>
            </a:xfrm>
            <a:prstGeom prst="rect">
              <a:avLst/>
            </a:prstGeom>
            <a:noFill/>
            <a:ln w="38100">
              <a:noFill/>
            </a:ln>
          </p:spPr>
          <p:txBody>
            <a:bodyPr wrap="square" rtlCol="0">
              <a:spAutoFit/>
            </a:bodyPr>
            <a:lstStyle/>
            <a:p>
              <a:pPr algn="r"/>
              <a:r>
                <a:rPr lang="et-EE" b="1" dirty="0"/>
                <a:t>Proovide kogumine</a:t>
              </a:r>
            </a:p>
          </p:txBody>
        </p:sp>
        <p:sp>
          <p:nvSpPr>
            <p:cNvPr id="41" name="TextBox 40">
              <a:extLst>
                <a:ext uri="{FF2B5EF4-FFF2-40B4-BE49-F238E27FC236}">
                  <a16:creationId xmlns:a16="http://schemas.microsoft.com/office/drawing/2014/main" id="{91051D20-B051-49C8-9B45-59462DD0C3E8}"/>
                </a:ext>
              </a:extLst>
            </p:cNvPr>
            <p:cNvSpPr txBox="1"/>
            <p:nvPr/>
          </p:nvSpPr>
          <p:spPr>
            <a:xfrm>
              <a:off x="3301543" y="2978742"/>
              <a:ext cx="2500901" cy="646331"/>
            </a:xfrm>
            <a:prstGeom prst="rect">
              <a:avLst/>
            </a:prstGeom>
            <a:noFill/>
            <a:ln w="38100">
              <a:noFill/>
            </a:ln>
          </p:spPr>
          <p:txBody>
            <a:bodyPr wrap="square" rtlCol="0">
              <a:spAutoFit/>
            </a:bodyPr>
            <a:lstStyle/>
            <a:p>
              <a:pPr algn="r"/>
              <a:r>
                <a:rPr lang="et-EE" b="1" dirty="0"/>
                <a:t>Stafülokokkide isoleerimine</a:t>
              </a:r>
            </a:p>
          </p:txBody>
        </p:sp>
        <p:grpSp>
          <p:nvGrpSpPr>
            <p:cNvPr id="10" name="Rühm 9">
              <a:extLst>
                <a:ext uri="{FF2B5EF4-FFF2-40B4-BE49-F238E27FC236}">
                  <a16:creationId xmlns:a16="http://schemas.microsoft.com/office/drawing/2014/main" id="{13A0F5E1-A29E-4E18-AB12-793704DB68FC}"/>
                </a:ext>
              </a:extLst>
            </p:cNvPr>
            <p:cNvGrpSpPr/>
            <p:nvPr/>
          </p:nvGrpSpPr>
          <p:grpSpPr>
            <a:xfrm>
              <a:off x="3301541" y="4015964"/>
              <a:ext cx="8045149" cy="1798549"/>
              <a:chOff x="3301543" y="4689690"/>
              <a:chExt cx="8045149" cy="1798549"/>
            </a:xfrm>
          </p:grpSpPr>
          <p:sp>
            <p:nvSpPr>
              <p:cNvPr id="42" name="TextBox 41">
                <a:extLst>
                  <a:ext uri="{FF2B5EF4-FFF2-40B4-BE49-F238E27FC236}">
                    <a16:creationId xmlns:a16="http://schemas.microsoft.com/office/drawing/2014/main" id="{F17D9AD5-BF8C-4BF9-BF7F-64DCF9240971}"/>
                  </a:ext>
                </a:extLst>
              </p:cNvPr>
              <p:cNvSpPr txBox="1"/>
              <p:nvPr/>
            </p:nvSpPr>
            <p:spPr>
              <a:xfrm>
                <a:off x="3311960" y="4689690"/>
                <a:ext cx="2490484" cy="369332"/>
              </a:xfrm>
              <a:prstGeom prst="rect">
                <a:avLst/>
              </a:prstGeom>
              <a:noFill/>
              <a:ln w="38100">
                <a:noFill/>
              </a:ln>
            </p:spPr>
            <p:txBody>
              <a:bodyPr wrap="square" rtlCol="0">
                <a:spAutoFit/>
              </a:bodyPr>
              <a:lstStyle/>
              <a:p>
                <a:pPr algn="r"/>
                <a:r>
                  <a:rPr lang="et-EE" b="1" dirty="0"/>
                  <a:t>Identifitseerimine liigini</a:t>
                </a:r>
              </a:p>
            </p:txBody>
          </p:sp>
          <p:sp>
            <p:nvSpPr>
              <p:cNvPr id="43" name="TextBox 42">
                <a:extLst>
                  <a:ext uri="{FF2B5EF4-FFF2-40B4-BE49-F238E27FC236}">
                    <a16:creationId xmlns:a16="http://schemas.microsoft.com/office/drawing/2014/main" id="{6BB38433-91CC-49AF-B2D5-63BFC9342132}"/>
                  </a:ext>
                </a:extLst>
              </p:cNvPr>
              <p:cNvSpPr txBox="1"/>
              <p:nvPr/>
            </p:nvSpPr>
            <p:spPr>
              <a:xfrm>
                <a:off x="3301543" y="5188280"/>
                <a:ext cx="2511318" cy="646331"/>
              </a:xfrm>
              <a:prstGeom prst="rect">
                <a:avLst/>
              </a:prstGeom>
              <a:noFill/>
              <a:ln w="38100">
                <a:noFill/>
              </a:ln>
            </p:spPr>
            <p:txBody>
              <a:bodyPr wrap="square" rtlCol="0">
                <a:spAutoFit/>
              </a:bodyPr>
              <a:lstStyle/>
              <a:p>
                <a:pPr algn="r"/>
                <a:r>
                  <a:rPr lang="et-EE" b="1" i="1" dirty="0"/>
                  <a:t>S. </a:t>
                </a:r>
                <a:r>
                  <a:rPr lang="et-EE" b="1" i="1" dirty="0" err="1"/>
                  <a:t>haemolyticus</a:t>
                </a:r>
                <a:r>
                  <a:rPr lang="et-EE" b="1" dirty="0" err="1"/>
                  <a:t>’e</a:t>
                </a:r>
                <a:r>
                  <a:rPr lang="et-EE" b="1" i="1" dirty="0"/>
                  <a:t> </a:t>
                </a:r>
                <a:r>
                  <a:rPr lang="et-EE" b="1" dirty="0"/>
                  <a:t>tüpiseerimine </a:t>
                </a:r>
              </a:p>
            </p:txBody>
          </p:sp>
          <p:sp>
            <p:nvSpPr>
              <p:cNvPr id="44" name="TextBox 43">
                <a:extLst>
                  <a:ext uri="{FF2B5EF4-FFF2-40B4-BE49-F238E27FC236}">
                    <a16:creationId xmlns:a16="http://schemas.microsoft.com/office/drawing/2014/main" id="{6612FEF0-8341-47D4-BCA4-13E533DE23A3}"/>
                  </a:ext>
                </a:extLst>
              </p:cNvPr>
              <p:cNvSpPr txBox="1"/>
              <p:nvPr/>
            </p:nvSpPr>
            <p:spPr>
              <a:xfrm>
                <a:off x="3311960" y="5841908"/>
                <a:ext cx="2511275" cy="646331"/>
              </a:xfrm>
              <a:prstGeom prst="rect">
                <a:avLst/>
              </a:prstGeom>
              <a:noFill/>
              <a:ln w="38100">
                <a:noFill/>
              </a:ln>
            </p:spPr>
            <p:txBody>
              <a:bodyPr wrap="square" rtlCol="0">
                <a:spAutoFit/>
              </a:bodyPr>
              <a:lstStyle/>
              <a:p>
                <a:pPr algn="r"/>
                <a:r>
                  <a:rPr lang="et-EE" b="1" i="1" dirty="0"/>
                  <a:t>S. </a:t>
                </a:r>
                <a:r>
                  <a:rPr lang="et-EE" b="1" i="1" dirty="0" err="1"/>
                  <a:t>haemolyticus</a:t>
                </a:r>
                <a:r>
                  <a:rPr lang="et-EE" b="1" dirty="0" err="1"/>
                  <a:t>’e</a:t>
                </a:r>
                <a:r>
                  <a:rPr lang="et-EE" b="1" i="1" dirty="0"/>
                  <a:t> </a:t>
                </a:r>
                <a:r>
                  <a:rPr lang="et-EE" b="1" dirty="0"/>
                  <a:t>virulentsusfaktorid</a:t>
                </a:r>
              </a:p>
            </p:txBody>
          </p:sp>
          <p:sp>
            <p:nvSpPr>
              <p:cNvPr id="27" name="Ristkülik 26">
                <a:extLst>
                  <a:ext uri="{FF2B5EF4-FFF2-40B4-BE49-F238E27FC236}">
                    <a16:creationId xmlns:a16="http://schemas.microsoft.com/office/drawing/2014/main" id="{CADD030F-3972-418B-87EB-08AEEF671C4A}"/>
                  </a:ext>
                </a:extLst>
              </p:cNvPr>
              <p:cNvSpPr/>
              <p:nvPr/>
            </p:nvSpPr>
            <p:spPr>
              <a:xfrm>
                <a:off x="5823323" y="4696987"/>
                <a:ext cx="5523369" cy="369332"/>
              </a:xfrm>
              <a:prstGeom prst="rect">
                <a:avLst/>
              </a:prstGeom>
              <a:ln w="19050">
                <a:solidFill>
                  <a:schemeClr val="accent4">
                    <a:lumMod val="75000"/>
                  </a:schemeClr>
                </a:solidFill>
              </a:ln>
            </p:spPr>
            <p:txBody>
              <a:bodyPr wrap="square">
                <a:spAutoFit/>
              </a:bodyPr>
              <a:lstStyle/>
              <a:p>
                <a:pPr algn="ctr"/>
                <a:r>
                  <a:rPr lang="et-EE" dirty="0"/>
                  <a:t>MALDI-TOF MS</a:t>
                </a:r>
              </a:p>
            </p:txBody>
          </p:sp>
          <p:sp>
            <p:nvSpPr>
              <p:cNvPr id="28" name="Ristkülik 27">
                <a:extLst>
                  <a:ext uri="{FF2B5EF4-FFF2-40B4-BE49-F238E27FC236}">
                    <a16:creationId xmlns:a16="http://schemas.microsoft.com/office/drawing/2014/main" id="{89D579E2-7579-47CE-8078-34B8346E7F86}"/>
                  </a:ext>
                </a:extLst>
              </p:cNvPr>
              <p:cNvSpPr/>
              <p:nvPr/>
            </p:nvSpPr>
            <p:spPr>
              <a:xfrm>
                <a:off x="5823322" y="5963035"/>
                <a:ext cx="5523369" cy="369332"/>
              </a:xfrm>
              <a:prstGeom prst="rect">
                <a:avLst/>
              </a:prstGeom>
              <a:ln w="19050">
                <a:solidFill>
                  <a:schemeClr val="accent4">
                    <a:lumMod val="75000"/>
                  </a:schemeClr>
                </a:solidFill>
              </a:ln>
            </p:spPr>
            <p:txBody>
              <a:bodyPr wrap="square">
                <a:spAutoFit/>
              </a:bodyPr>
              <a:lstStyle/>
              <a:p>
                <a:pPr algn="ctr"/>
                <a:r>
                  <a:rPr lang="et-EE" b="1" dirty="0" err="1"/>
                  <a:t>mecA</a:t>
                </a:r>
                <a:r>
                  <a:rPr lang="et-EE" dirty="0"/>
                  <a:t>; </a:t>
                </a:r>
                <a:r>
                  <a:rPr lang="et-EE" b="1" dirty="0"/>
                  <a:t>IS256</a:t>
                </a:r>
                <a:r>
                  <a:rPr lang="et-EE" dirty="0"/>
                  <a:t>; </a:t>
                </a:r>
                <a:r>
                  <a:rPr lang="et-EE" b="1" dirty="0" err="1"/>
                  <a:t>icaA</a:t>
                </a:r>
                <a:endParaRPr lang="et-EE" b="1" dirty="0"/>
              </a:p>
            </p:txBody>
          </p:sp>
          <p:sp>
            <p:nvSpPr>
              <p:cNvPr id="29" name="Ristkülik 28">
                <a:extLst>
                  <a:ext uri="{FF2B5EF4-FFF2-40B4-BE49-F238E27FC236}">
                    <a16:creationId xmlns:a16="http://schemas.microsoft.com/office/drawing/2014/main" id="{6479BFE7-79BE-4758-AB27-3AE98CEE6220}"/>
                  </a:ext>
                </a:extLst>
              </p:cNvPr>
              <p:cNvSpPr/>
              <p:nvPr/>
            </p:nvSpPr>
            <p:spPr>
              <a:xfrm>
                <a:off x="5823321" y="5327503"/>
                <a:ext cx="5523369" cy="369332"/>
              </a:xfrm>
              <a:prstGeom prst="rect">
                <a:avLst/>
              </a:prstGeom>
              <a:ln w="19050">
                <a:solidFill>
                  <a:schemeClr val="accent4">
                    <a:lumMod val="75000"/>
                  </a:schemeClr>
                </a:solidFill>
              </a:ln>
            </p:spPr>
            <p:txBody>
              <a:bodyPr wrap="square">
                <a:spAutoFit/>
              </a:bodyPr>
              <a:lstStyle/>
              <a:p>
                <a:pPr algn="ctr"/>
                <a:r>
                  <a:rPr lang="et-EE" b="1" dirty="0"/>
                  <a:t>MLVA</a:t>
                </a:r>
              </a:p>
            </p:txBody>
          </p:sp>
          <p:cxnSp>
            <p:nvCxnSpPr>
              <p:cNvPr id="36" name="Konnektor: nurkne 35">
                <a:extLst>
                  <a:ext uri="{FF2B5EF4-FFF2-40B4-BE49-F238E27FC236}">
                    <a16:creationId xmlns:a16="http://schemas.microsoft.com/office/drawing/2014/main" id="{E135094F-7F73-4E3B-9C22-9D995A541349}"/>
                  </a:ext>
                </a:extLst>
              </p:cNvPr>
              <p:cNvCxnSpPr/>
              <p:nvPr/>
            </p:nvCxnSpPr>
            <p:spPr>
              <a:xfrm rot="5400000">
                <a:off x="8452899" y="5191107"/>
                <a:ext cx="264175" cy="6"/>
              </a:xfrm>
              <a:prstGeom prst="bentConnector3">
                <a:avLst>
                  <a:gd name="adj1" fmla="val 80866"/>
                </a:avLst>
              </a:prstGeom>
              <a:ln w="190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Konnektor: nurkne 36">
                <a:extLst>
                  <a:ext uri="{FF2B5EF4-FFF2-40B4-BE49-F238E27FC236}">
                    <a16:creationId xmlns:a16="http://schemas.microsoft.com/office/drawing/2014/main" id="{45C2E7DA-CCD8-475B-911D-82DA967918EA}"/>
                  </a:ext>
                </a:extLst>
              </p:cNvPr>
              <p:cNvCxnSpPr/>
              <p:nvPr/>
            </p:nvCxnSpPr>
            <p:spPr>
              <a:xfrm rot="5400000">
                <a:off x="8452897" y="5817318"/>
                <a:ext cx="264175" cy="6"/>
              </a:xfrm>
              <a:prstGeom prst="bentConnector3">
                <a:avLst>
                  <a:gd name="adj1" fmla="val 80866"/>
                </a:avLst>
              </a:prstGeom>
              <a:ln w="190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23" name="TextBox 22">
              <a:extLst>
                <a:ext uri="{FF2B5EF4-FFF2-40B4-BE49-F238E27FC236}">
                  <a16:creationId xmlns:a16="http://schemas.microsoft.com/office/drawing/2014/main" id="{766154D6-68AF-47CD-A75B-DBB01B01BEB6}"/>
                </a:ext>
              </a:extLst>
            </p:cNvPr>
            <p:cNvSpPr txBox="1"/>
            <p:nvPr/>
          </p:nvSpPr>
          <p:spPr>
            <a:xfrm>
              <a:off x="5823321" y="353823"/>
              <a:ext cx="5523369" cy="1200329"/>
            </a:xfrm>
            <a:prstGeom prst="rect">
              <a:avLst/>
            </a:prstGeom>
            <a:noFill/>
            <a:ln w="19050">
              <a:solidFill>
                <a:schemeClr val="accent4">
                  <a:lumMod val="75000"/>
                </a:schemeClr>
              </a:solidFill>
            </a:ln>
          </p:spPr>
          <p:txBody>
            <a:bodyPr wrap="square" rtlCol="0">
              <a:spAutoFit/>
            </a:bodyPr>
            <a:lstStyle/>
            <a:p>
              <a:pPr algn="ctr"/>
              <a:r>
                <a:rPr lang="et-EE" b="1" dirty="0"/>
                <a:t>Intensiivravi vajavad enneaegsed vastsündinud </a:t>
              </a:r>
              <a:r>
                <a:rPr lang="et-EE" dirty="0"/>
                <a:t>TLH-st </a:t>
              </a:r>
              <a:r>
                <a:rPr lang="et-EE" dirty="0" err="1"/>
                <a:t>TÜK-st</a:t>
              </a:r>
              <a:r>
                <a:rPr lang="et-EE" dirty="0"/>
                <a:t>, kes said 1. elunädala jooksul ema pastöriseerimata rinnapiima (n=49)</a:t>
              </a:r>
            </a:p>
            <a:p>
              <a:pPr algn="ctr"/>
              <a:r>
                <a:rPr lang="et-EE" b="1" dirty="0"/>
                <a:t>Terved ajalised</a:t>
              </a:r>
              <a:r>
                <a:rPr lang="et-EE" dirty="0"/>
                <a:t> rinnapiimatoidul vastsündinud (n=20)</a:t>
              </a:r>
            </a:p>
          </p:txBody>
        </p:sp>
        <p:sp>
          <p:nvSpPr>
            <p:cNvPr id="24" name="TextBox 23">
              <a:extLst>
                <a:ext uri="{FF2B5EF4-FFF2-40B4-BE49-F238E27FC236}">
                  <a16:creationId xmlns:a16="http://schemas.microsoft.com/office/drawing/2014/main" id="{DAC0D971-7581-4CC2-AFAF-391FD81432FF}"/>
                </a:ext>
              </a:extLst>
            </p:cNvPr>
            <p:cNvSpPr txBox="1"/>
            <p:nvPr/>
          </p:nvSpPr>
          <p:spPr>
            <a:xfrm>
              <a:off x="5823325" y="1850952"/>
              <a:ext cx="5523368" cy="646331"/>
            </a:xfrm>
            <a:prstGeom prst="rect">
              <a:avLst/>
            </a:prstGeom>
            <a:noFill/>
            <a:ln w="19050">
              <a:solidFill>
                <a:schemeClr val="accent4">
                  <a:lumMod val="75000"/>
                </a:schemeClr>
              </a:solidFill>
            </a:ln>
          </p:spPr>
          <p:txBody>
            <a:bodyPr wrap="square" rtlCol="0">
              <a:spAutoFit/>
            </a:bodyPr>
            <a:lstStyle/>
            <a:p>
              <a:pPr algn="ctr"/>
              <a:r>
                <a:rPr lang="et-EE" dirty="0"/>
                <a:t>Vastsündinu: </a:t>
              </a:r>
              <a:r>
                <a:rPr lang="et-EE" b="1" dirty="0"/>
                <a:t>nahakaabe ja roe </a:t>
              </a:r>
            </a:p>
            <a:p>
              <a:pPr algn="ctr"/>
              <a:r>
                <a:rPr lang="et-EE" dirty="0"/>
                <a:t>1 kord nädalas 1. </a:t>
              </a:r>
              <a:r>
                <a:rPr lang="et-EE" dirty="0" err="1"/>
                <a:t>elukuu</a:t>
              </a:r>
              <a:r>
                <a:rPr lang="et-EE" dirty="0"/>
                <a:t> jooksul</a:t>
              </a:r>
            </a:p>
          </p:txBody>
        </p:sp>
        <p:sp>
          <p:nvSpPr>
            <p:cNvPr id="25" name="Ristkülik 24">
              <a:extLst>
                <a:ext uri="{FF2B5EF4-FFF2-40B4-BE49-F238E27FC236}">
                  <a16:creationId xmlns:a16="http://schemas.microsoft.com/office/drawing/2014/main" id="{3D79A61A-D7C6-4FBD-A975-306C83D3CADE}"/>
                </a:ext>
              </a:extLst>
            </p:cNvPr>
            <p:cNvSpPr/>
            <p:nvPr/>
          </p:nvSpPr>
          <p:spPr>
            <a:xfrm>
              <a:off x="5823324" y="2763483"/>
              <a:ext cx="5523369" cy="369332"/>
            </a:xfrm>
            <a:prstGeom prst="rect">
              <a:avLst/>
            </a:prstGeom>
            <a:ln w="19050">
              <a:solidFill>
                <a:schemeClr val="accent4">
                  <a:lumMod val="75000"/>
                </a:schemeClr>
              </a:solidFill>
            </a:ln>
          </p:spPr>
          <p:txBody>
            <a:bodyPr wrap="square">
              <a:spAutoFit/>
            </a:bodyPr>
            <a:lstStyle/>
            <a:p>
              <a:pPr algn="ctr"/>
              <a:r>
                <a:rPr lang="et-EE" dirty="0"/>
                <a:t>Külvati mannitooli-soola agarile</a:t>
              </a:r>
            </a:p>
          </p:txBody>
        </p:sp>
        <p:sp>
          <p:nvSpPr>
            <p:cNvPr id="26" name="Ristkülik 25">
              <a:extLst>
                <a:ext uri="{FF2B5EF4-FFF2-40B4-BE49-F238E27FC236}">
                  <a16:creationId xmlns:a16="http://schemas.microsoft.com/office/drawing/2014/main" id="{B0CD0E9B-184E-40F7-9644-C128492FD0D2}"/>
                </a:ext>
              </a:extLst>
            </p:cNvPr>
            <p:cNvSpPr/>
            <p:nvPr/>
          </p:nvSpPr>
          <p:spPr>
            <a:xfrm>
              <a:off x="5823324" y="3396507"/>
              <a:ext cx="5523369" cy="369332"/>
            </a:xfrm>
            <a:prstGeom prst="rect">
              <a:avLst/>
            </a:prstGeom>
            <a:ln w="19050">
              <a:solidFill>
                <a:schemeClr val="accent4">
                  <a:lumMod val="75000"/>
                </a:schemeClr>
              </a:solidFill>
            </a:ln>
          </p:spPr>
          <p:txBody>
            <a:bodyPr wrap="square">
              <a:spAutoFit/>
            </a:bodyPr>
            <a:lstStyle/>
            <a:p>
              <a:pPr algn="ctr"/>
              <a:r>
                <a:rPr lang="et-EE" dirty="0"/>
                <a:t>Valiti 5 (stafülokokkide) kolooniat</a:t>
              </a:r>
            </a:p>
          </p:txBody>
        </p:sp>
        <p:cxnSp>
          <p:nvCxnSpPr>
            <p:cNvPr id="32" name="Konnektor: nurkne 31">
              <a:extLst>
                <a:ext uri="{FF2B5EF4-FFF2-40B4-BE49-F238E27FC236}">
                  <a16:creationId xmlns:a16="http://schemas.microsoft.com/office/drawing/2014/main" id="{C2A9C223-8F84-4B1F-9614-DD496DB6DD80}"/>
                </a:ext>
              </a:extLst>
            </p:cNvPr>
            <p:cNvCxnSpPr/>
            <p:nvPr/>
          </p:nvCxnSpPr>
          <p:spPr>
            <a:xfrm rot="5400000">
              <a:off x="8452920" y="2620205"/>
              <a:ext cx="264175" cy="6"/>
            </a:xfrm>
            <a:prstGeom prst="bentConnector3">
              <a:avLst>
                <a:gd name="adj1" fmla="val 80866"/>
              </a:avLst>
            </a:prstGeom>
            <a:ln w="190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Konnektor: nurkne 33">
              <a:extLst>
                <a:ext uri="{FF2B5EF4-FFF2-40B4-BE49-F238E27FC236}">
                  <a16:creationId xmlns:a16="http://schemas.microsoft.com/office/drawing/2014/main" id="{72CF46E5-156C-4340-9A77-B6D0C23245A0}"/>
                </a:ext>
              </a:extLst>
            </p:cNvPr>
            <p:cNvCxnSpPr/>
            <p:nvPr/>
          </p:nvCxnSpPr>
          <p:spPr>
            <a:xfrm rot="5400000">
              <a:off x="8452913" y="3262150"/>
              <a:ext cx="264175" cy="6"/>
            </a:xfrm>
            <a:prstGeom prst="bentConnector3">
              <a:avLst>
                <a:gd name="adj1" fmla="val 80866"/>
              </a:avLst>
            </a:prstGeom>
            <a:ln w="190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3E4C2FAA-506D-4CC4-B9BF-2DA50D304DFE}"/>
                </a:ext>
              </a:extLst>
            </p:cNvPr>
            <p:cNvSpPr txBox="1"/>
            <p:nvPr/>
          </p:nvSpPr>
          <p:spPr>
            <a:xfrm>
              <a:off x="8663913" y="3125045"/>
              <a:ext cx="2142907" cy="261610"/>
            </a:xfrm>
            <a:prstGeom prst="rect">
              <a:avLst/>
            </a:prstGeom>
            <a:noFill/>
            <a:ln w="19050">
              <a:noFill/>
            </a:ln>
          </p:spPr>
          <p:txBody>
            <a:bodyPr wrap="square" rtlCol="0">
              <a:spAutoFit/>
            </a:bodyPr>
            <a:lstStyle/>
            <a:p>
              <a:r>
                <a:rPr lang="et-EE" sz="1100" dirty="0"/>
                <a:t>Inkubeeriti 37°c juures 48h</a:t>
              </a:r>
            </a:p>
          </p:txBody>
        </p:sp>
        <p:cxnSp>
          <p:nvCxnSpPr>
            <p:cNvPr id="30" name="Konnektor: nurkne 29">
              <a:extLst>
                <a:ext uri="{FF2B5EF4-FFF2-40B4-BE49-F238E27FC236}">
                  <a16:creationId xmlns:a16="http://schemas.microsoft.com/office/drawing/2014/main" id="{56CB37C7-5871-4D0E-9837-62FDDE35CE36}"/>
                </a:ext>
              </a:extLst>
            </p:cNvPr>
            <p:cNvCxnSpPr/>
            <p:nvPr/>
          </p:nvCxnSpPr>
          <p:spPr>
            <a:xfrm rot="5400000">
              <a:off x="8452890" y="1702627"/>
              <a:ext cx="264175" cy="6"/>
            </a:xfrm>
            <a:prstGeom prst="bentConnector3">
              <a:avLst>
                <a:gd name="adj1" fmla="val 80866"/>
              </a:avLst>
            </a:prstGeom>
            <a:ln w="190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Konnektor: nurkne 30">
              <a:extLst>
                <a:ext uri="{FF2B5EF4-FFF2-40B4-BE49-F238E27FC236}">
                  <a16:creationId xmlns:a16="http://schemas.microsoft.com/office/drawing/2014/main" id="{4B6BA896-1981-489F-A82A-59B2ADC4565E}"/>
                </a:ext>
              </a:extLst>
            </p:cNvPr>
            <p:cNvCxnSpPr/>
            <p:nvPr/>
          </p:nvCxnSpPr>
          <p:spPr>
            <a:xfrm rot="5400000">
              <a:off x="8452889" y="3892040"/>
              <a:ext cx="264175" cy="6"/>
            </a:xfrm>
            <a:prstGeom prst="bentConnector3">
              <a:avLst>
                <a:gd name="adj1" fmla="val 80866"/>
              </a:avLst>
            </a:prstGeom>
            <a:ln w="190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A4BDCCB6-1401-4790-BFC9-E228A844A571}"/>
              </a:ext>
            </a:extLst>
          </p:cNvPr>
          <p:cNvSpPr txBox="1"/>
          <p:nvPr/>
        </p:nvSpPr>
        <p:spPr>
          <a:xfrm>
            <a:off x="426676" y="3397300"/>
            <a:ext cx="2988000" cy="1384995"/>
          </a:xfrm>
          <a:prstGeom prst="rect">
            <a:avLst/>
          </a:prstGeom>
          <a:noFill/>
        </p:spPr>
        <p:txBody>
          <a:bodyPr wrap="square" rtlCol="0">
            <a:spAutoFit/>
          </a:bodyPr>
          <a:lstStyle/>
          <a:p>
            <a:r>
              <a:rPr lang="et-EE" sz="1200" dirty="0"/>
              <a:t>TLH – Tallinna Lastehaigla</a:t>
            </a:r>
          </a:p>
          <a:p>
            <a:r>
              <a:rPr lang="et-EE" sz="1200" dirty="0"/>
              <a:t>TÜK – Tartu Ülikooli kliinikum</a:t>
            </a:r>
          </a:p>
          <a:p>
            <a:r>
              <a:rPr lang="et-EE" sz="1200" dirty="0"/>
              <a:t>MALDI-TOF MS – </a:t>
            </a:r>
            <a:r>
              <a:rPr lang="et-EE" sz="1200" dirty="0" err="1"/>
              <a:t>matrix</a:t>
            </a:r>
            <a:r>
              <a:rPr lang="et-EE" sz="1200" dirty="0"/>
              <a:t> assisted laser </a:t>
            </a:r>
            <a:r>
              <a:rPr lang="et-EE" sz="1200" dirty="0" err="1"/>
              <a:t>desorption</a:t>
            </a:r>
            <a:r>
              <a:rPr lang="et-EE" sz="1200" dirty="0"/>
              <a:t>/</a:t>
            </a:r>
            <a:r>
              <a:rPr lang="et-EE" sz="1200" dirty="0" err="1"/>
              <a:t>ionization</a:t>
            </a:r>
            <a:r>
              <a:rPr lang="et-EE" sz="1200" dirty="0"/>
              <a:t> t</a:t>
            </a:r>
            <a:r>
              <a:rPr lang="en-US" sz="1200" dirty="0" err="1"/>
              <a:t>ime</a:t>
            </a:r>
            <a:r>
              <a:rPr lang="en-US" sz="1200" dirty="0"/>
              <a:t> of </a:t>
            </a:r>
            <a:r>
              <a:rPr lang="et-EE" sz="1200" dirty="0"/>
              <a:t>f</a:t>
            </a:r>
            <a:r>
              <a:rPr lang="en-US" sz="1200" dirty="0"/>
              <a:t>light </a:t>
            </a:r>
            <a:r>
              <a:rPr lang="et-EE" sz="1200" dirty="0"/>
              <a:t>m</a:t>
            </a:r>
            <a:r>
              <a:rPr lang="en-US" sz="1200" dirty="0"/>
              <a:t>ass </a:t>
            </a:r>
            <a:r>
              <a:rPr lang="et-EE" sz="1200" dirty="0"/>
              <a:t>s</a:t>
            </a:r>
            <a:r>
              <a:rPr lang="en-US" sz="1200" dirty="0" err="1"/>
              <a:t>pectrometry</a:t>
            </a:r>
            <a:endParaRPr lang="et-EE" sz="1200" dirty="0"/>
          </a:p>
          <a:p>
            <a:r>
              <a:rPr lang="et-EE" sz="1200" dirty="0"/>
              <a:t>MLVA – </a:t>
            </a:r>
            <a:r>
              <a:rPr lang="et-EE" sz="1200" dirty="0" err="1"/>
              <a:t>multiple</a:t>
            </a:r>
            <a:r>
              <a:rPr lang="et-EE" sz="1200" dirty="0"/>
              <a:t> </a:t>
            </a:r>
            <a:r>
              <a:rPr lang="et-EE" sz="1200" dirty="0" err="1"/>
              <a:t>locus</a:t>
            </a:r>
            <a:r>
              <a:rPr lang="et-EE" sz="1200" dirty="0"/>
              <a:t> </a:t>
            </a:r>
            <a:r>
              <a:rPr lang="et-EE" sz="1200" dirty="0" err="1"/>
              <a:t>variable</a:t>
            </a:r>
            <a:r>
              <a:rPr lang="et-EE" sz="1200" dirty="0"/>
              <a:t>-number tandem </a:t>
            </a:r>
            <a:r>
              <a:rPr lang="et-EE" sz="1200" dirty="0" err="1"/>
              <a:t>repeat</a:t>
            </a:r>
            <a:r>
              <a:rPr lang="et-EE" sz="1200" dirty="0"/>
              <a:t> </a:t>
            </a:r>
            <a:r>
              <a:rPr lang="et-EE" sz="1200" dirty="0" err="1"/>
              <a:t>analysis</a:t>
            </a:r>
            <a:endParaRPr lang="et-EE" sz="1200" dirty="0"/>
          </a:p>
        </p:txBody>
      </p:sp>
    </p:spTree>
    <p:extLst>
      <p:ext uri="{BB962C8B-B14F-4D97-AF65-F5344CB8AC3E}">
        <p14:creationId xmlns:p14="http://schemas.microsoft.com/office/powerpoint/2010/main" val="363606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2591" y="96187"/>
            <a:ext cx="9026759" cy="1325563"/>
          </a:xfrm>
        </p:spPr>
        <p:txBody>
          <a:bodyPr/>
          <a:lstStyle/>
          <a:p>
            <a:r>
              <a:rPr lang="et-EE" sz="4000" b="1" dirty="0">
                <a:solidFill>
                  <a:schemeClr val="accent4">
                    <a:lumMod val="75000"/>
                  </a:schemeClr>
                </a:solidFill>
              </a:rPr>
              <a:t>Tulemused I: demograafilised andmed</a:t>
            </a:r>
            <a:endParaRPr lang="en-US" sz="4000" b="1" dirty="0">
              <a:solidFill>
                <a:schemeClr val="accent1">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31801717"/>
              </p:ext>
            </p:extLst>
          </p:nvPr>
        </p:nvGraphicFramePr>
        <p:xfrm>
          <a:off x="779388" y="1227384"/>
          <a:ext cx="10739597" cy="5017971"/>
        </p:xfrm>
        <a:graphic>
          <a:graphicData uri="http://schemas.openxmlformats.org/drawingml/2006/table">
            <a:tbl>
              <a:tblPr firstRow="1" bandRow="1">
                <a:tableStyleId>{69012ECD-51FC-41F1-AA8D-1B2483CD663E}</a:tableStyleId>
              </a:tblPr>
              <a:tblGrid>
                <a:gridCol w="4717691">
                  <a:extLst>
                    <a:ext uri="{9D8B030D-6E8A-4147-A177-3AD203B41FA5}">
                      <a16:colId xmlns:a16="http://schemas.microsoft.com/office/drawing/2014/main" val="20000"/>
                    </a:ext>
                  </a:extLst>
                </a:gridCol>
                <a:gridCol w="3093381">
                  <a:extLst>
                    <a:ext uri="{9D8B030D-6E8A-4147-A177-3AD203B41FA5}">
                      <a16:colId xmlns:a16="http://schemas.microsoft.com/office/drawing/2014/main" val="20001"/>
                    </a:ext>
                  </a:extLst>
                </a:gridCol>
                <a:gridCol w="2928525">
                  <a:extLst>
                    <a:ext uri="{9D8B030D-6E8A-4147-A177-3AD203B41FA5}">
                      <a16:colId xmlns:a16="http://schemas.microsoft.com/office/drawing/2014/main" val="20002"/>
                    </a:ext>
                  </a:extLst>
                </a:gridCol>
              </a:tblGrid>
              <a:tr h="1121037">
                <a:tc>
                  <a:txBody>
                    <a:bodyPr/>
                    <a:lstStyle/>
                    <a:p>
                      <a:endParaRPr lang="et-EE" sz="2400" dirty="0"/>
                    </a:p>
                  </a:txBody>
                  <a:tcPr/>
                </a:tc>
                <a:tc>
                  <a:txBody>
                    <a:bodyPr/>
                    <a:lstStyle/>
                    <a:p>
                      <a:pPr algn="ctr"/>
                      <a:r>
                        <a:rPr lang="et-EE" sz="2400" dirty="0"/>
                        <a:t>Enneaegsed vastsündinud (n=49)</a:t>
                      </a:r>
                    </a:p>
                  </a:txBody>
                  <a:tcPr/>
                </a:tc>
                <a:tc>
                  <a:txBody>
                    <a:bodyPr/>
                    <a:lstStyle/>
                    <a:p>
                      <a:pPr algn="ctr"/>
                      <a:r>
                        <a:rPr lang="et-EE" sz="2400" dirty="0"/>
                        <a:t>Ajalised vastsündinud</a:t>
                      </a:r>
                      <a:r>
                        <a:rPr lang="et-EE" sz="2400" baseline="0" dirty="0"/>
                        <a:t> (n=20)</a:t>
                      </a:r>
                      <a:endParaRPr lang="et-EE" sz="2400" dirty="0"/>
                    </a:p>
                  </a:txBody>
                  <a:tcPr/>
                </a:tc>
                <a:extLst>
                  <a:ext uri="{0D108BD9-81ED-4DB2-BD59-A6C34878D82A}">
                    <a16:rowId xmlns:a16="http://schemas.microsoft.com/office/drawing/2014/main" val="10000"/>
                  </a:ext>
                </a:extLst>
              </a:tr>
              <a:tr h="6494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2400" dirty="0" err="1"/>
                        <a:t>Gestatsioonivanus</a:t>
                      </a:r>
                      <a:r>
                        <a:rPr lang="et-EE" sz="2400" dirty="0"/>
                        <a:t> (mediaan)</a:t>
                      </a:r>
                      <a:endParaRPr lang="et-EE" sz="2400" b="0" dirty="0"/>
                    </a:p>
                  </a:txBody>
                  <a:tcPr/>
                </a:tc>
                <a:tc>
                  <a:txBody>
                    <a:bodyPr/>
                    <a:lstStyle/>
                    <a:p>
                      <a:pPr algn="ctr"/>
                      <a:r>
                        <a:rPr lang="et-EE" sz="2400" dirty="0"/>
                        <a:t>28 nädalat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t-EE" sz="2400" dirty="0"/>
                        <a:t>40 nädalat</a:t>
                      </a:r>
                    </a:p>
                  </a:txBody>
                  <a:tcPr/>
                </a:tc>
                <a:extLst>
                  <a:ext uri="{0D108BD9-81ED-4DB2-BD59-A6C34878D82A}">
                    <a16:rowId xmlns:a16="http://schemas.microsoft.com/office/drawing/2014/main" val="10001"/>
                  </a:ext>
                </a:extLst>
              </a:tr>
              <a:tr h="649489">
                <a:tc>
                  <a:txBody>
                    <a:bodyPr/>
                    <a:lstStyle/>
                    <a:p>
                      <a:r>
                        <a:rPr lang="et-EE" sz="2400" dirty="0"/>
                        <a:t>Sünnikaal (mediaan)</a:t>
                      </a:r>
                      <a:endParaRPr lang="et-EE" sz="2400" b="0" dirty="0"/>
                    </a:p>
                  </a:txBody>
                  <a:tcPr/>
                </a:tc>
                <a:tc>
                  <a:txBody>
                    <a:bodyPr/>
                    <a:lstStyle/>
                    <a:p>
                      <a:pPr algn="ctr"/>
                      <a:r>
                        <a:rPr lang="et-EE" sz="2400" dirty="0"/>
                        <a:t>1.15 kg</a:t>
                      </a:r>
                    </a:p>
                  </a:txBody>
                  <a:tcPr/>
                </a:tc>
                <a:tc>
                  <a:txBody>
                    <a:bodyPr/>
                    <a:lstStyle/>
                    <a:p>
                      <a:pPr algn="ctr"/>
                      <a:r>
                        <a:rPr lang="et-EE" sz="2400" dirty="0"/>
                        <a:t>3.65 kg</a:t>
                      </a:r>
                    </a:p>
                  </a:txBody>
                  <a:tcPr/>
                </a:tc>
                <a:extLst>
                  <a:ext uri="{0D108BD9-81ED-4DB2-BD59-A6C34878D82A}">
                    <a16:rowId xmlns:a16="http://schemas.microsoft.com/office/drawing/2014/main" val="10002"/>
                  </a:ext>
                </a:extLst>
              </a:tr>
              <a:tr h="649489">
                <a:tc>
                  <a:txBody>
                    <a:bodyPr/>
                    <a:lstStyle/>
                    <a:p>
                      <a:r>
                        <a:rPr lang="et-EE" sz="2400" dirty="0"/>
                        <a:t>Keisrilõike</a:t>
                      </a:r>
                      <a:r>
                        <a:rPr lang="et-EE" sz="2400" baseline="0" dirty="0"/>
                        <a:t> teel sündinud</a:t>
                      </a:r>
                      <a:endParaRPr lang="et-EE" sz="2400" b="0" dirty="0"/>
                    </a:p>
                  </a:txBody>
                  <a:tcPr/>
                </a:tc>
                <a:tc>
                  <a:txBody>
                    <a:bodyPr/>
                    <a:lstStyle/>
                    <a:p>
                      <a:pPr algn="ctr"/>
                      <a:r>
                        <a:rPr lang="et-EE" sz="2400" dirty="0"/>
                        <a:t>45 %</a:t>
                      </a:r>
                    </a:p>
                  </a:txBody>
                  <a:tcPr/>
                </a:tc>
                <a:tc>
                  <a:txBody>
                    <a:bodyPr/>
                    <a:lstStyle/>
                    <a:p>
                      <a:pPr algn="ctr"/>
                      <a:r>
                        <a:rPr lang="et-EE" sz="2400" dirty="0"/>
                        <a:t>0</a:t>
                      </a:r>
                    </a:p>
                  </a:txBody>
                  <a:tcPr/>
                </a:tc>
                <a:extLst>
                  <a:ext uri="{0D108BD9-81ED-4DB2-BD59-A6C34878D82A}">
                    <a16:rowId xmlns:a16="http://schemas.microsoft.com/office/drawing/2014/main" val="10003"/>
                  </a:ext>
                </a:extLst>
              </a:tr>
              <a:tr h="6494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sz="2400" dirty="0" err="1"/>
                        <a:t>Invasiivne</a:t>
                      </a:r>
                      <a:r>
                        <a:rPr lang="et-EE" sz="2400" baseline="0" dirty="0"/>
                        <a:t> hingamistoetus</a:t>
                      </a:r>
                      <a:endParaRPr lang="et-EE" sz="2400" b="0" dirty="0"/>
                    </a:p>
                  </a:txBody>
                  <a:tcPr/>
                </a:tc>
                <a:tc>
                  <a:txBody>
                    <a:bodyPr/>
                    <a:lstStyle/>
                    <a:p>
                      <a:pPr algn="ctr"/>
                      <a:r>
                        <a:rPr lang="et-EE" sz="2400" dirty="0"/>
                        <a:t>74 %</a:t>
                      </a:r>
                    </a:p>
                  </a:txBody>
                  <a:tcPr/>
                </a:tc>
                <a:tc>
                  <a:txBody>
                    <a:bodyPr/>
                    <a:lstStyle/>
                    <a:p>
                      <a:pPr algn="ctr"/>
                      <a:r>
                        <a:rPr lang="et-EE" sz="2400" dirty="0"/>
                        <a:t>0</a:t>
                      </a:r>
                    </a:p>
                  </a:txBody>
                  <a:tcPr/>
                </a:tc>
                <a:extLst>
                  <a:ext uri="{0D108BD9-81ED-4DB2-BD59-A6C34878D82A}">
                    <a16:rowId xmlns:a16="http://schemas.microsoft.com/office/drawing/2014/main" val="10004"/>
                  </a:ext>
                </a:extLst>
              </a:tr>
              <a:tr h="6494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sz="2400" dirty="0"/>
                        <a:t>Tsentraalveenikateeter</a:t>
                      </a:r>
                      <a:endParaRPr lang="et-EE" sz="2400" b="0" dirty="0"/>
                    </a:p>
                  </a:txBody>
                  <a:tcPr/>
                </a:tc>
                <a:tc>
                  <a:txBody>
                    <a:bodyPr/>
                    <a:lstStyle/>
                    <a:p>
                      <a:pPr algn="ctr"/>
                      <a:r>
                        <a:rPr lang="et-EE" sz="2400" dirty="0"/>
                        <a:t>86 %</a:t>
                      </a:r>
                    </a:p>
                  </a:txBody>
                  <a:tcPr/>
                </a:tc>
                <a:tc>
                  <a:txBody>
                    <a:bodyPr/>
                    <a:lstStyle/>
                    <a:p>
                      <a:pPr algn="ctr"/>
                      <a:r>
                        <a:rPr lang="et-EE" sz="2400" dirty="0"/>
                        <a:t>0</a:t>
                      </a:r>
                    </a:p>
                  </a:txBody>
                  <a:tcPr/>
                </a:tc>
                <a:extLst>
                  <a:ext uri="{0D108BD9-81ED-4DB2-BD59-A6C34878D82A}">
                    <a16:rowId xmlns:a16="http://schemas.microsoft.com/office/drawing/2014/main" val="10005"/>
                  </a:ext>
                </a:extLst>
              </a:tr>
              <a:tr h="6494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sz="2400" dirty="0"/>
                        <a:t>Antibakteriaalne</a:t>
                      </a:r>
                      <a:r>
                        <a:rPr lang="et-EE" sz="2400" baseline="0" dirty="0"/>
                        <a:t> ravi</a:t>
                      </a:r>
                      <a:endParaRPr lang="et-EE" sz="2400" b="0" dirty="0"/>
                    </a:p>
                  </a:txBody>
                  <a:tcPr/>
                </a:tc>
                <a:tc>
                  <a:txBody>
                    <a:bodyPr/>
                    <a:lstStyle/>
                    <a:p>
                      <a:pPr algn="ctr"/>
                      <a:r>
                        <a:rPr lang="et-EE" sz="2400" dirty="0"/>
                        <a:t>98 %</a:t>
                      </a:r>
                    </a:p>
                  </a:txBody>
                  <a:tcPr/>
                </a:tc>
                <a:tc>
                  <a:txBody>
                    <a:bodyPr/>
                    <a:lstStyle/>
                    <a:p>
                      <a:pPr algn="ctr"/>
                      <a:r>
                        <a:rPr lang="et-EE" sz="2400" dirty="0"/>
                        <a:t>0</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011722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ADA1D1F1-87F0-4811-BB01-2AFE0C4088A2}"/>
              </a:ext>
            </a:extLst>
          </p:cNvPr>
          <p:cNvSpPr>
            <a:spLocks noGrp="1"/>
          </p:cNvSpPr>
          <p:nvPr>
            <p:ph type="title"/>
          </p:nvPr>
        </p:nvSpPr>
        <p:spPr>
          <a:xfrm>
            <a:off x="838200" y="365125"/>
            <a:ext cx="10515600" cy="1325563"/>
          </a:xfrm>
        </p:spPr>
        <p:txBody>
          <a:bodyPr/>
          <a:lstStyle/>
          <a:p>
            <a:r>
              <a:rPr lang="et-EE" b="1" dirty="0">
                <a:solidFill>
                  <a:schemeClr val="accent4">
                    <a:lumMod val="75000"/>
                  </a:schemeClr>
                </a:solidFill>
              </a:rPr>
              <a:t>Tulemused II: </a:t>
            </a:r>
            <a:r>
              <a:rPr lang="et-EE" b="1" i="1" dirty="0">
                <a:solidFill>
                  <a:schemeClr val="accent4">
                    <a:lumMod val="75000"/>
                  </a:schemeClr>
                </a:solidFill>
              </a:rPr>
              <a:t>S. </a:t>
            </a:r>
            <a:r>
              <a:rPr lang="et-EE" b="1" i="1" dirty="0" err="1">
                <a:solidFill>
                  <a:schemeClr val="accent4">
                    <a:lumMod val="75000"/>
                  </a:schemeClr>
                </a:solidFill>
              </a:rPr>
              <a:t>haemolyticus</a:t>
            </a:r>
            <a:r>
              <a:rPr lang="et-EE" b="1" i="1" dirty="0">
                <a:solidFill>
                  <a:schemeClr val="accent4">
                    <a:lumMod val="75000"/>
                  </a:schemeClr>
                </a:solidFill>
              </a:rPr>
              <a:t> </a:t>
            </a:r>
            <a:r>
              <a:rPr lang="et-EE" b="1" dirty="0">
                <a:solidFill>
                  <a:schemeClr val="accent4">
                    <a:lumMod val="75000"/>
                  </a:schemeClr>
                </a:solidFill>
              </a:rPr>
              <a:t>kolonisatsioon</a:t>
            </a:r>
            <a:endParaRPr lang="et-EE" dirty="0"/>
          </a:p>
        </p:txBody>
      </p:sp>
      <p:graphicFrame>
        <p:nvGraphicFramePr>
          <p:cNvPr id="12" name="Diagramm 11">
            <a:extLst>
              <a:ext uri="{FF2B5EF4-FFF2-40B4-BE49-F238E27FC236}">
                <a16:creationId xmlns:a16="http://schemas.microsoft.com/office/drawing/2014/main" id="{B6DEB784-3479-4E7C-AA7F-0CEF58734751}"/>
              </a:ext>
            </a:extLst>
          </p:cNvPr>
          <p:cNvGraphicFramePr/>
          <p:nvPr>
            <p:extLst>
              <p:ext uri="{D42A27DB-BD31-4B8C-83A1-F6EECF244321}">
                <p14:modId xmlns:p14="http://schemas.microsoft.com/office/powerpoint/2010/main" val="3289845458"/>
              </p:ext>
            </p:extLst>
          </p:nvPr>
        </p:nvGraphicFramePr>
        <p:xfrm>
          <a:off x="838198" y="2319163"/>
          <a:ext cx="2520000" cy="406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Diagramm 12">
            <a:extLst>
              <a:ext uri="{FF2B5EF4-FFF2-40B4-BE49-F238E27FC236}">
                <a16:creationId xmlns:a16="http://schemas.microsoft.com/office/drawing/2014/main" id="{117568FC-589D-46B9-9D26-F282EDCACBB4}"/>
              </a:ext>
            </a:extLst>
          </p:cNvPr>
          <p:cNvGraphicFramePr/>
          <p:nvPr>
            <p:extLst>
              <p:ext uri="{D42A27DB-BD31-4B8C-83A1-F6EECF244321}">
                <p14:modId xmlns:p14="http://schemas.microsoft.com/office/powerpoint/2010/main" val="3405365578"/>
              </p:ext>
            </p:extLst>
          </p:nvPr>
        </p:nvGraphicFramePr>
        <p:xfrm>
          <a:off x="3575998" y="2217868"/>
          <a:ext cx="2520000" cy="424892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Diagramm 15">
            <a:extLst>
              <a:ext uri="{FF2B5EF4-FFF2-40B4-BE49-F238E27FC236}">
                <a16:creationId xmlns:a16="http://schemas.microsoft.com/office/drawing/2014/main" id="{91230434-8007-4608-929F-847C02F18745}"/>
              </a:ext>
            </a:extLst>
          </p:cNvPr>
          <p:cNvGraphicFramePr/>
          <p:nvPr>
            <p:extLst>
              <p:ext uri="{D42A27DB-BD31-4B8C-83A1-F6EECF244321}">
                <p14:modId xmlns:p14="http://schemas.microsoft.com/office/powerpoint/2010/main" val="575145384"/>
              </p:ext>
            </p:extLst>
          </p:nvPr>
        </p:nvGraphicFramePr>
        <p:xfrm>
          <a:off x="6274013" y="2295475"/>
          <a:ext cx="2520000" cy="4068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Tabel 4">
            <a:extLst>
              <a:ext uri="{FF2B5EF4-FFF2-40B4-BE49-F238E27FC236}">
                <a16:creationId xmlns:a16="http://schemas.microsoft.com/office/drawing/2014/main" id="{142793A6-1496-4837-BC18-40BF5E6FA6CA}"/>
              </a:ext>
            </a:extLst>
          </p:cNvPr>
          <p:cNvGraphicFramePr>
            <a:graphicFrameLocks noGrp="1"/>
          </p:cNvGraphicFramePr>
          <p:nvPr>
            <p:extLst>
              <p:ext uri="{D42A27DB-BD31-4B8C-83A1-F6EECF244321}">
                <p14:modId xmlns:p14="http://schemas.microsoft.com/office/powerpoint/2010/main" val="3219919728"/>
              </p:ext>
            </p:extLst>
          </p:nvPr>
        </p:nvGraphicFramePr>
        <p:xfrm>
          <a:off x="838199" y="1423024"/>
          <a:ext cx="10515600" cy="914400"/>
        </p:xfrm>
        <a:graphic>
          <a:graphicData uri="http://schemas.openxmlformats.org/drawingml/2006/table">
            <a:tbl>
              <a:tblPr firstRow="1" bandRow="1">
                <a:tableStyleId>{B301B821-A1FF-4177-AEE7-76D212191A09}</a:tableStyleId>
              </a:tblPr>
              <a:tblGrid>
                <a:gridCol w="3505200">
                  <a:extLst>
                    <a:ext uri="{9D8B030D-6E8A-4147-A177-3AD203B41FA5}">
                      <a16:colId xmlns:a16="http://schemas.microsoft.com/office/drawing/2014/main" val="822747964"/>
                    </a:ext>
                  </a:extLst>
                </a:gridCol>
                <a:gridCol w="3505200">
                  <a:extLst>
                    <a:ext uri="{9D8B030D-6E8A-4147-A177-3AD203B41FA5}">
                      <a16:colId xmlns:a16="http://schemas.microsoft.com/office/drawing/2014/main" val="1816385545"/>
                    </a:ext>
                  </a:extLst>
                </a:gridCol>
                <a:gridCol w="3505200">
                  <a:extLst>
                    <a:ext uri="{9D8B030D-6E8A-4147-A177-3AD203B41FA5}">
                      <a16:colId xmlns:a16="http://schemas.microsoft.com/office/drawing/2014/main" val="3351998454"/>
                    </a:ext>
                  </a:extLst>
                </a:gridCol>
              </a:tblGrid>
              <a:tr h="267297">
                <a:tc>
                  <a:txBody>
                    <a:bodyPr/>
                    <a:lstStyle/>
                    <a:p>
                      <a:endParaRPr lang="et-EE"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400" dirty="0"/>
                        <a:t>ENNEAEGSED VASTSÜNDINUD</a:t>
                      </a:r>
                    </a:p>
                  </a:txBody>
                  <a:tcPr/>
                </a:tc>
                <a:tc>
                  <a:txBody>
                    <a:bodyPr/>
                    <a:lstStyle/>
                    <a:p>
                      <a:r>
                        <a:rPr lang="et-EE" sz="1400" dirty="0"/>
                        <a:t>AJALISED VASTSÜNDINUD</a:t>
                      </a:r>
                    </a:p>
                  </a:txBody>
                  <a:tcPr/>
                </a:tc>
                <a:extLst>
                  <a:ext uri="{0D108BD9-81ED-4DB2-BD59-A6C34878D82A}">
                    <a16:rowId xmlns:a16="http://schemas.microsoft.com/office/drawing/2014/main" val="2810882258"/>
                  </a:ext>
                </a:extLst>
              </a:tr>
              <a:tr h="152741">
                <a:tc>
                  <a:txBody>
                    <a:bodyPr/>
                    <a:lstStyle/>
                    <a:p>
                      <a:r>
                        <a:rPr lang="et-EE" sz="1400" dirty="0" err="1"/>
                        <a:t>Isolaatide</a:t>
                      </a:r>
                      <a:r>
                        <a:rPr lang="et-EE" sz="1400" dirty="0"/>
                        <a:t> arv nahalt </a:t>
                      </a:r>
                      <a:endParaRPr lang="et-EE" sz="1400" b="1" dirty="0"/>
                    </a:p>
                  </a:txBody>
                  <a:tcPr/>
                </a:tc>
                <a:tc>
                  <a:txBody>
                    <a:bodyPr/>
                    <a:lstStyle/>
                    <a:p>
                      <a:r>
                        <a:rPr lang="et-EE" sz="1400" dirty="0"/>
                        <a:t>237</a:t>
                      </a:r>
                    </a:p>
                  </a:txBody>
                  <a:tcPr/>
                </a:tc>
                <a:tc>
                  <a:txBody>
                    <a:bodyPr/>
                    <a:lstStyle/>
                    <a:p>
                      <a:r>
                        <a:rPr lang="et-EE" sz="1400" dirty="0"/>
                        <a:t>16</a:t>
                      </a:r>
                    </a:p>
                  </a:txBody>
                  <a:tcPr/>
                </a:tc>
                <a:extLst>
                  <a:ext uri="{0D108BD9-81ED-4DB2-BD59-A6C34878D82A}">
                    <a16:rowId xmlns:a16="http://schemas.microsoft.com/office/drawing/2014/main" val="1017320187"/>
                  </a:ext>
                </a:extLst>
              </a:tr>
              <a:tr h="0">
                <a:tc>
                  <a:txBody>
                    <a:bodyPr/>
                    <a:lstStyle/>
                    <a:p>
                      <a:r>
                        <a:rPr lang="et-EE" sz="1400" dirty="0" err="1"/>
                        <a:t>Isolaatide</a:t>
                      </a:r>
                      <a:r>
                        <a:rPr lang="et-EE" sz="1400" dirty="0"/>
                        <a:t> arv seedetraktist</a:t>
                      </a:r>
                      <a:endParaRPr lang="et-EE" sz="1400" b="1" dirty="0"/>
                    </a:p>
                  </a:txBody>
                  <a:tcPr/>
                </a:tc>
                <a:tc>
                  <a:txBody>
                    <a:bodyPr/>
                    <a:lstStyle/>
                    <a:p>
                      <a:r>
                        <a:rPr lang="et-EE" sz="1400" dirty="0"/>
                        <a:t>353</a:t>
                      </a:r>
                    </a:p>
                  </a:txBody>
                  <a:tcPr/>
                </a:tc>
                <a:tc>
                  <a:txBody>
                    <a:bodyPr/>
                    <a:lstStyle/>
                    <a:p>
                      <a:r>
                        <a:rPr lang="et-EE" sz="1400" dirty="0"/>
                        <a:t>15</a:t>
                      </a:r>
                    </a:p>
                  </a:txBody>
                  <a:tcPr/>
                </a:tc>
                <a:extLst>
                  <a:ext uri="{0D108BD9-81ED-4DB2-BD59-A6C34878D82A}">
                    <a16:rowId xmlns:a16="http://schemas.microsoft.com/office/drawing/2014/main" val="3954512916"/>
                  </a:ext>
                </a:extLst>
              </a:tr>
            </a:tbl>
          </a:graphicData>
        </a:graphic>
      </p:graphicFrame>
      <p:graphicFrame>
        <p:nvGraphicFramePr>
          <p:cNvPr id="7" name="Diagramm 6">
            <a:extLst>
              <a:ext uri="{FF2B5EF4-FFF2-40B4-BE49-F238E27FC236}">
                <a16:creationId xmlns:a16="http://schemas.microsoft.com/office/drawing/2014/main" id="{3D06AAA4-26DE-4212-8A50-EE1A43C073F4}"/>
              </a:ext>
            </a:extLst>
          </p:cNvPr>
          <p:cNvGraphicFramePr/>
          <p:nvPr>
            <p:extLst>
              <p:ext uri="{D42A27DB-BD31-4B8C-83A1-F6EECF244321}">
                <p14:modId xmlns:p14="http://schemas.microsoft.com/office/powerpoint/2010/main" val="4262130741"/>
              </p:ext>
            </p:extLst>
          </p:nvPr>
        </p:nvGraphicFramePr>
        <p:xfrm>
          <a:off x="8922807" y="2319163"/>
          <a:ext cx="2520000" cy="4068000"/>
        </p:xfrm>
        <a:graphic>
          <a:graphicData uri="http://schemas.openxmlformats.org/drawingml/2006/chart">
            <c:chart xmlns:c="http://schemas.openxmlformats.org/drawingml/2006/chart" xmlns:r="http://schemas.openxmlformats.org/officeDocument/2006/relationships" r:id="rId6"/>
          </a:graphicData>
        </a:graphic>
      </p:graphicFrame>
      <p:sp>
        <p:nvSpPr>
          <p:cNvPr id="8" name="TextBox 7">
            <a:extLst>
              <a:ext uri="{FF2B5EF4-FFF2-40B4-BE49-F238E27FC236}">
                <a16:creationId xmlns:a16="http://schemas.microsoft.com/office/drawing/2014/main" id="{92ED1DCD-339D-4459-AF4C-88C0BEF24C23}"/>
              </a:ext>
            </a:extLst>
          </p:cNvPr>
          <p:cNvSpPr txBox="1"/>
          <p:nvPr/>
        </p:nvSpPr>
        <p:spPr>
          <a:xfrm>
            <a:off x="9682947" y="5260860"/>
            <a:ext cx="523220" cy="253916"/>
          </a:xfrm>
          <a:prstGeom prst="rect">
            <a:avLst/>
          </a:prstGeom>
          <a:noFill/>
        </p:spPr>
        <p:txBody>
          <a:bodyPr wrap="square" rtlCol="0">
            <a:spAutoFit/>
          </a:bodyPr>
          <a:lstStyle/>
          <a:p>
            <a:pPr algn="ctr"/>
            <a:r>
              <a:rPr lang="et-EE" sz="1050" dirty="0">
                <a:solidFill>
                  <a:schemeClr val="bg1"/>
                </a:solidFill>
                <a:latin typeface="Calibri" panose="020F0502020204030204" pitchFamily="34" charset="0"/>
                <a:ea typeface="Times New Roman" panose="02020603050405020304" pitchFamily="18" charset="0"/>
              </a:rPr>
              <a:t>24.1%</a:t>
            </a:r>
            <a:endParaRPr lang="et-EE" sz="1050" dirty="0">
              <a:solidFill>
                <a:schemeClr val="bg1"/>
              </a:solidFill>
            </a:endParaRPr>
          </a:p>
        </p:txBody>
      </p:sp>
      <p:sp>
        <p:nvSpPr>
          <p:cNvPr id="9" name="TextBox 8">
            <a:extLst>
              <a:ext uri="{FF2B5EF4-FFF2-40B4-BE49-F238E27FC236}">
                <a16:creationId xmlns:a16="http://schemas.microsoft.com/office/drawing/2014/main" id="{A1370FC3-A700-4E95-B348-212A618E00DB}"/>
              </a:ext>
            </a:extLst>
          </p:cNvPr>
          <p:cNvSpPr txBox="1"/>
          <p:nvPr/>
        </p:nvSpPr>
        <p:spPr>
          <a:xfrm>
            <a:off x="10620703" y="5257013"/>
            <a:ext cx="541284" cy="261610"/>
          </a:xfrm>
          <a:prstGeom prst="rect">
            <a:avLst/>
          </a:prstGeom>
          <a:noFill/>
        </p:spPr>
        <p:txBody>
          <a:bodyPr wrap="square" rtlCol="0">
            <a:spAutoFit/>
          </a:bodyPr>
          <a:lstStyle/>
          <a:p>
            <a:r>
              <a:rPr lang="et-EE" sz="1050" dirty="0">
                <a:solidFill>
                  <a:schemeClr val="bg1"/>
                </a:solidFill>
              </a:rPr>
              <a:t>31.6%</a:t>
            </a:r>
          </a:p>
        </p:txBody>
      </p:sp>
    </p:spTree>
    <p:extLst>
      <p:ext uri="{BB962C8B-B14F-4D97-AF65-F5344CB8AC3E}">
        <p14:creationId xmlns:p14="http://schemas.microsoft.com/office/powerpoint/2010/main" val="2960103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52177DA-AAD9-49E3-8C63-5E36DEE208D3}"/>
              </a:ext>
            </a:extLst>
          </p:cNvPr>
          <p:cNvSpPr>
            <a:spLocks noGrp="1"/>
          </p:cNvSpPr>
          <p:nvPr>
            <p:ph type="title"/>
          </p:nvPr>
        </p:nvSpPr>
        <p:spPr/>
        <p:txBody>
          <a:bodyPr/>
          <a:lstStyle/>
          <a:p>
            <a:r>
              <a:rPr lang="et-EE" b="1" dirty="0">
                <a:solidFill>
                  <a:schemeClr val="accent1">
                    <a:lumMod val="75000"/>
                  </a:schemeClr>
                </a:solidFill>
              </a:rPr>
              <a:t>Tulemused III: </a:t>
            </a:r>
            <a:r>
              <a:rPr lang="et-EE" b="1" dirty="0" err="1">
                <a:solidFill>
                  <a:schemeClr val="accent1">
                    <a:lumMod val="75000"/>
                  </a:schemeClr>
                </a:solidFill>
              </a:rPr>
              <a:t>Koloniseerumise</a:t>
            </a:r>
            <a:r>
              <a:rPr lang="et-EE" b="1" dirty="0">
                <a:solidFill>
                  <a:schemeClr val="accent1">
                    <a:lumMod val="75000"/>
                  </a:schemeClr>
                </a:solidFill>
              </a:rPr>
              <a:t> aeg</a:t>
            </a:r>
            <a:endParaRPr lang="et-EE" dirty="0"/>
          </a:p>
        </p:txBody>
      </p:sp>
      <p:pic>
        <p:nvPicPr>
          <p:cNvPr id="4" name="Sisu kohatäide 3">
            <a:extLst>
              <a:ext uri="{FF2B5EF4-FFF2-40B4-BE49-F238E27FC236}">
                <a16:creationId xmlns:a16="http://schemas.microsoft.com/office/drawing/2014/main" id="{BC8D1465-BD5F-4A06-88C8-E81632D4D7C5}"/>
              </a:ext>
            </a:extLst>
          </p:cNvPr>
          <p:cNvPicPr>
            <a:picLocks noGrp="1" noChangeAspect="1"/>
          </p:cNvPicPr>
          <p:nvPr>
            <p:ph idx="1"/>
          </p:nvPr>
        </p:nvPicPr>
        <p:blipFill>
          <a:blip r:embed="rId3"/>
          <a:stretch>
            <a:fillRect/>
          </a:stretch>
        </p:blipFill>
        <p:spPr>
          <a:xfrm>
            <a:off x="5928908" y="1762812"/>
            <a:ext cx="5424892" cy="4687528"/>
          </a:xfrm>
          <a:prstGeom prst="rect">
            <a:avLst/>
          </a:prstGeom>
        </p:spPr>
      </p:pic>
      <p:graphicFrame>
        <p:nvGraphicFramePr>
          <p:cNvPr id="5" name="Sisu kohatäide 21">
            <a:extLst>
              <a:ext uri="{FF2B5EF4-FFF2-40B4-BE49-F238E27FC236}">
                <a16:creationId xmlns:a16="http://schemas.microsoft.com/office/drawing/2014/main" id="{572909BC-11FE-43B2-ADE5-ED987DAA4CF1}"/>
              </a:ext>
            </a:extLst>
          </p:cNvPr>
          <p:cNvGraphicFramePr>
            <a:graphicFrameLocks/>
          </p:cNvGraphicFramePr>
          <p:nvPr>
            <p:extLst>
              <p:ext uri="{D42A27DB-BD31-4B8C-83A1-F6EECF244321}">
                <p14:modId xmlns:p14="http://schemas.microsoft.com/office/powerpoint/2010/main" val="1605734018"/>
              </p:ext>
            </p:extLst>
          </p:nvPr>
        </p:nvGraphicFramePr>
        <p:xfrm>
          <a:off x="838200" y="2574277"/>
          <a:ext cx="4993800" cy="2538492"/>
        </p:xfrm>
        <a:graphic>
          <a:graphicData uri="http://schemas.openxmlformats.org/drawingml/2006/table">
            <a:tbl>
              <a:tblPr firstRow="1" bandRow="1">
                <a:tableStyleId>{5C22544A-7EE6-4342-B048-85BDC9FD1C3A}</a:tableStyleId>
              </a:tblPr>
              <a:tblGrid>
                <a:gridCol w="932711">
                  <a:extLst>
                    <a:ext uri="{9D8B030D-6E8A-4147-A177-3AD203B41FA5}">
                      <a16:colId xmlns:a16="http://schemas.microsoft.com/office/drawing/2014/main" val="622003611"/>
                    </a:ext>
                  </a:extLst>
                </a:gridCol>
                <a:gridCol w="1564189">
                  <a:extLst>
                    <a:ext uri="{9D8B030D-6E8A-4147-A177-3AD203B41FA5}">
                      <a16:colId xmlns:a16="http://schemas.microsoft.com/office/drawing/2014/main" val="1462005014"/>
                    </a:ext>
                  </a:extLst>
                </a:gridCol>
                <a:gridCol w="1460100">
                  <a:extLst>
                    <a:ext uri="{9D8B030D-6E8A-4147-A177-3AD203B41FA5}">
                      <a16:colId xmlns:a16="http://schemas.microsoft.com/office/drawing/2014/main" val="1628819989"/>
                    </a:ext>
                  </a:extLst>
                </a:gridCol>
                <a:gridCol w="1036800">
                  <a:extLst>
                    <a:ext uri="{9D8B030D-6E8A-4147-A177-3AD203B41FA5}">
                      <a16:colId xmlns:a16="http://schemas.microsoft.com/office/drawing/2014/main" val="118393134"/>
                    </a:ext>
                  </a:extLst>
                </a:gridCol>
              </a:tblGrid>
              <a:tr h="1583558">
                <a:tc>
                  <a:txBody>
                    <a:bodyPr/>
                    <a:lstStyle/>
                    <a:p>
                      <a:endParaRPr lang="et-EE" sz="1600" dirty="0"/>
                    </a:p>
                  </a:txBody>
                  <a:tcPr/>
                </a:tc>
                <a:tc>
                  <a:txBody>
                    <a:bodyPr/>
                    <a:lstStyle/>
                    <a:p>
                      <a:r>
                        <a:rPr lang="et-EE" sz="1600" b="1" dirty="0"/>
                        <a:t>Enneaegsed </a:t>
                      </a:r>
                      <a:r>
                        <a:rPr lang="et-EE" sz="1600" b="0" dirty="0"/>
                        <a:t>vastsündinud (vanus isoleerimise ajal keskmiselt; päevades)</a:t>
                      </a:r>
                    </a:p>
                  </a:txBody>
                  <a:tcPr/>
                </a:tc>
                <a:tc>
                  <a:txBody>
                    <a:bodyPr/>
                    <a:lstStyle/>
                    <a:p>
                      <a:r>
                        <a:rPr lang="et-EE" sz="1600" dirty="0"/>
                        <a:t>Ajalised </a:t>
                      </a:r>
                      <a:r>
                        <a:rPr lang="et-EE" sz="1600" b="0" dirty="0"/>
                        <a:t>vastsündinud (vanus isoleerimise ajal keskmiselt; päevades)</a:t>
                      </a:r>
                    </a:p>
                  </a:txBody>
                  <a:tcPr/>
                </a:tc>
                <a:tc>
                  <a:txBody>
                    <a:bodyPr/>
                    <a:lstStyle/>
                    <a:p>
                      <a:endParaRPr lang="et-EE" sz="1600" dirty="0"/>
                    </a:p>
                  </a:txBody>
                  <a:tcPr/>
                </a:tc>
                <a:extLst>
                  <a:ext uri="{0D108BD9-81ED-4DB2-BD59-A6C34878D82A}">
                    <a16:rowId xmlns:a16="http://schemas.microsoft.com/office/drawing/2014/main" val="3394434469"/>
                  </a:ext>
                </a:extLst>
              </a:tr>
              <a:tr h="336671">
                <a:tc>
                  <a:txBody>
                    <a:bodyPr/>
                    <a:lstStyle/>
                    <a:p>
                      <a:r>
                        <a:rPr lang="et-EE" dirty="0"/>
                        <a:t>Nahast</a:t>
                      </a:r>
                    </a:p>
                  </a:txBody>
                  <a:tcPr/>
                </a:tc>
                <a:tc>
                  <a:txBody>
                    <a:bodyPr/>
                    <a:lstStyle/>
                    <a:p>
                      <a:r>
                        <a:rPr lang="et-EE" dirty="0"/>
                        <a:t>8.5</a:t>
                      </a:r>
                    </a:p>
                  </a:txBody>
                  <a:tcPr/>
                </a:tc>
                <a:tc>
                  <a:txBody>
                    <a:bodyPr/>
                    <a:lstStyle/>
                    <a:p>
                      <a:r>
                        <a:rPr lang="et-EE" dirty="0"/>
                        <a:t>18.6</a:t>
                      </a:r>
                    </a:p>
                  </a:txBody>
                  <a:tcPr/>
                </a:tc>
                <a:tc>
                  <a:txBody>
                    <a:bodyPr/>
                    <a:lstStyle/>
                    <a:p>
                      <a:r>
                        <a:rPr lang="et-EE" dirty="0"/>
                        <a:t>p=0.04</a:t>
                      </a:r>
                    </a:p>
                  </a:txBody>
                  <a:tcPr/>
                </a:tc>
                <a:extLst>
                  <a:ext uri="{0D108BD9-81ED-4DB2-BD59-A6C34878D82A}">
                    <a16:rowId xmlns:a16="http://schemas.microsoft.com/office/drawing/2014/main" val="3838270188"/>
                  </a:ext>
                </a:extLst>
              </a:tr>
              <a:tr h="589174">
                <a:tc>
                  <a:txBody>
                    <a:bodyPr/>
                    <a:lstStyle/>
                    <a:p>
                      <a:r>
                        <a:rPr lang="et-EE" dirty="0"/>
                        <a:t>Roojast</a:t>
                      </a:r>
                    </a:p>
                  </a:txBody>
                  <a:tcPr/>
                </a:tc>
                <a:tc>
                  <a:txBody>
                    <a:bodyPr/>
                    <a:lstStyle/>
                    <a:p>
                      <a:r>
                        <a:rPr lang="et-EE" dirty="0"/>
                        <a:t>7.8</a:t>
                      </a:r>
                    </a:p>
                  </a:txBody>
                  <a:tcPr/>
                </a:tc>
                <a:tc>
                  <a:txBody>
                    <a:bodyPr/>
                    <a:lstStyle/>
                    <a:p>
                      <a:r>
                        <a:rPr lang="et-EE" dirty="0"/>
                        <a:t>18.6</a:t>
                      </a:r>
                    </a:p>
                  </a:txBody>
                  <a:tcPr/>
                </a:tc>
                <a:tc>
                  <a:txBody>
                    <a:bodyPr/>
                    <a:lstStyle/>
                    <a:p>
                      <a:r>
                        <a:rPr lang="et-EE" dirty="0"/>
                        <a:t>p=0.009</a:t>
                      </a:r>
                    </a:p>
                  </a:txBody>
                  <a:tcPr/>
                </a:tc>
                <a:extLst>
                  <a:ext uri="{0D108BD9-81ED-4DB2-BD59-A6C34878D82A}">
                    <a16:rowId xmlns:a16="http://schemas.microsoft.com/office/drawing/2014/main" val="3178725116"/>
                  </a:ext>
                </a:extLst>
              </a:tr>
            </a:tbl>
          </a:graphicData>
        </a:graphic>
      </p:graphicFrame>
    </p:spTree>
    <p:extLst>
      <p:ext uri="{BB962C8B-B14F-4D97-AF65-F5344CB8AC3E}">
        <p14:creationId xmlns:p14="http://schemas.microsoft.com/office/powerpoint/2010/main" val="1654988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C60241C9-15FB-4C0A-AEC5-52CE74AD1B5B}"/>
              </a:ext>
            </a:extLst>
          </p:cNvPr>
          <p:cNvSpPr>
            <a:spLocks noGrp="1"/>
          </p:cNvSpPr>
          <p:nvPr>
            <p:ph type="title"/>
          </p:nvPr>
        </p:nvSpPr>
        <p:spPr/>
        <p:txBody>
          <a:bodyPr/>
          <a:lstStyle/>
          <a:p>
            <a:r>
              <a:rPr lang="et-EE" b="1" dirty="0">
                <a:solidFill>
                  <a:schemeClr val="accent1">
                    <a:lumMod val="75000"/>
                  </a:schemeClr>
                </a:solidFill>
              </a:rPr>
              <a:t>Tulemused IV: </a:t>
            </a:r>
            <a:r>
              <a:rPr lang="et-EE" b="1" i="1" dirty="0">
                <a:solidFill>
                  <a:schemeClr val="accent1">
                    <a:lumMod val="75000"/>
                  </a:schemeClr>
                </a:solidFill>
              </a:rPr>
              <a:t>S. </a:t>
            </a:r>
            <a:r>
              <a:rPr lang="et-EE" b="1" i="1" dirty="0" err="1">
                <a:solidFill>
                  <a:schemeClr val="accent1">
                    <a:lumMod val="75000"/>
                  </a:schemeClr>
                </a:solidFill>
              </a:rPr>
              <a:t>haemolyticus</a:t>
            </a:r>
            <a:r>
              <a:rPr lang="et-EE" b="1" dirty="0" err="1">
                <a:solidFill>
                  <a:schemeClr val="accent1">
                    <a:lumMod val="75000"/>
                  </a:schemeClr>
                </a:solidFill>
              </a:rPr>
              <a:t>’e</a:t>
            </a:r>
            <a:r>
              <a:rPr lang="et-EE" b="1" i="1" dirty="0">
                <a:solidFill>
                  <a:schemeClr val="accent1">
                    <a:lumMod val="75000"/>
                  </a:schemeClr>
                </a:solidFill>
              </a:rPr>
              <a:t> </a:t>
            </a:r>
            <a:r>
              <a:rPr lang="et-EE" b="1" dirty="0">
                <a:solidFill>
                  <a:schemeClr val="accent1">
                    <a:lumMod val="75000"/>
                  </a:schemeClr>
                </a:solidFill>
              </a:rPr>
              <a:t>osakaal kõigist </a:t>
            </a:r>
            <a:r>
              <a:rPr lang="et-EE" b="1" dirty="0" err="1">
                <a:solidFill>
                  <a:schemeClr val="accent1">
                    <a:lumMod val="75000"/>
                  </a:schemeClr>
                </a:solidFill>
              </a:rPr>
              <a:t>KoNS-idest</a:t>
            </a:r>
            <a:r>
              <a:rPr lang="et-EE" b="1" dirty="0">
                <a:solidFill>
                  <a:schemeClr val="accent1">
                    <a:lumMod val="75000"/>
                  </a:schemeClr>
                </a:solidFill>
              </a:rPr>
              <a:t> enneaegsetel vastsündinutel </a:t>
            </a:r>
          </a:p>
        </p:txBody>
      </p:sp>
      <p:graphicFrame>
        <p:nvGraphicFramePr>
          <p:cNvPr id="4" name="Chart 13">
            <a:extLst>
              <a:ext uri="{FF2B5EF4-FFF2-40B4-BE49-F238E27FC236}">
                <a16:creationId xmlns:a16="http://schemas.microsoft.com/office/drawing/2014/main" id="{96B34978-71DF-4C60-AE3D-59FEE0AE5323}"/>
              </a:ext>
            </a:extLst>
          </p:cNvPr>
          <p:cNvGraphicFramePr>
            <a:graphicFrameLocks noGrp="1"/>
          </p:cNvGraphicFramePr>
          <p:nvPr>
            <p:ph idx="1"/>
            <p:extLst>
              <p:ext uri="{D42A27DB-BD31-4B8C-83A1-F6EECF244321}">
                <p14:modId xmlns:p14="http://schemas.microsoft.com/office/powerpoint/2010/main" val="1086472785"/>
              </p:ext>
            </p:extLst>
          </p:nvPr>
        </p:nvGraphicFramePr>
        <p:xfrm>
          <a:off x="1785256" y="1825624"/>
          <a:ext cx="8508275" cy="49670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0687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BFEECAC-D8EE-40E9-B598-971E32611C49}"/>
              </a:ext>
            </a:extLst>
          </p:cNvPr>
          <p:cNvSpPr>
            <a:spLocks noGrp="1"/>
          </p:cNvSpPr>
          <p:nvPr>
            <p:ph type="title"/>
          </p:nvPr>
        </p:nvSpPr>
        <p:spPr/>
        <p:txBody>
          <a:bodyPr/>
          <a:lstStyle/>
          <a:p>
            <a:r>
              <a:rPr lang="et-EE" b="1" dirty="0">
                <a:solidFill>
                  <a:schemeClr val="accent4">
                    <a:lumMod val="75000"/>
                  </a:schemeClr>
                </a:solidFill>
              </a:rPr>
              <a:t>Tulemused V: MLVA-tüübid</a:t>
            </a:r>
            <a:endParaRPr lang="et-EE" dirty="0"/>
          </a:p>
        </p:txBody>
      </p:sp>
      <p:pic>
        <p:nvPicPr>
          <p:cNvPr id="4" name="Sisu kohatäide 3">
            <a:extLst>
              <a:ext uri="{FF2B5EF4-FFF2-40B4-BE49-F238E27FC236}">
                <a16:creationId xmlns:a16="http://schemas.microsoft.com/office/drawing/2014/main" id="{40F537B9-AEE0-44D5-B67E-361523F4C26A}"/>
              </a:ext>
            </a:extLst>
          </p:cNvPr>
          <p:cNvPicPr>
            <a:picLocks noGrp="1" noChangeAspect="1"/>
          </p:cNvPicPr>
          <p:nvPr>
            <p:ph idx="1"/>
          </p:nvPr>
        </p:nvPicPr>
        <p:blipFill rotWithShape="1">
          <a:blip r:embed="rId3"/>
          <a:srcRect b="12404"/>
          <a:stretch/>
        </p:blipFill>
        <p:spPr>
          <a:xfrm>
            <a:off x="6255356" y="1328254"/>
            <a:ext cx="5610731" cy="4854370"/>
          </a:xfrm>
          <a:prstGeom prst="rect">
            <a:avLst/>
          </a:prstGeom>
        </p:spPr>
      </p:pic>
      <p:grpSp>
        <p:nvGrpSpPr>
          <p:cNvPr id="5" name="Rühm 4">
            <a:extLst>
              <a:ext uri="{FF2B5EF4-FFF2-40B4-BE49-F238E27FC236}">
                <a16:creationId xmlns:a16="http://schemas.microsoft.com/office/drawing/2014/main" id="{41073BC4-44DD-46F4-97B4-8D48025D35AE}"/>
              </a:ext>
            </a:extLst>
          </p:cNvPr>
          <p:cNvGrpSpPr/>
          <p:nvPr/>
        </p:nvGrpSpPr>
        <p:grpSpPr>
          <a:xfrm>
            <a:off x="6277303" y="6190674"/>
            <a:ext cx="5648629" cy="746154"/>
            <a:chOff x="2190870" y="5906621"/>
            <a:chExt cx="8333634" cy="1254027"/>
          </a:xfrm>
        </p:grpSpPr>
        <p:sp>
          <p:nvSpPr>
            <p:cNvPr id="6" name="Ristkülik 5">
              <a:extLst>
                <a:ext uri="{FF2B5EF4-FFF2-40B4-BE49-F238E27FC236}">
                  <a16:creationId xmlns:a16="http://schemas.microsoft.com/office/drawing/2014/main" id="{ADA08644-B25D-4340-A755-6E84EDBAB202}"/>
                </a:ext>
              </a:extLst>
            </p:cNvPr>
            <p:cNvSpPr/>
            <p:nvPr/>
          </p:nvSpPr>
          <p:spPr>
            <a:xfrm>
              <a:off x="4122012" y="6096834"/>
              <a:ext cx="489233" cy="267914"/>
            </a:xfrm>
            <a:prstGeom prst="rect">
              <a:avLst/>
            </a:prstGeom>
            <a:solidFill>
              <a:srgbClr val="99C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t-EE" sz="1000"/>
            </a:p>
          </p:txBody>
        </p:sp>
        <p:sp>
          <p:nvSpPr>
            <p:cNvPr id="7" name="Ristkülik 6">
              <a:extLst>
                <a:ext uri="{FF2B5EF4-FFF2-40B4-BE49-F238E27FC236}">
                  <a16:creationId xmlns:a16="http://schemas.microsoft.com/office/drawing/2014/main" id="{FBC57B43-E90F-4B86-A7F6-EAB6FCBDF567}"/>
                </a:ext>
              </a:extLst>
            </p:cNvPr>
            <p:cNvSpPr/>
            <p:nvPr/>
          </p:nvSpPr>
          <p:spPr>
            <a:xfrm>
              <a:off x="2190870" y="6092368"/>
              <a:ext cx="489233" cy="267914"/>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t-EE" sz="1000"/>
            </a:p>
          </p:txBody>
        </p:sp>
        <p:sp>
          <p:nvSpPr>
            <p:cNvPr id="8" name="Ristkülik 7">
              <a:extLst>
                <a:ext uri="{FF2B5EF4-FFF2-40B4-BE49-F238E27FC236}">
                  <a16:creationId xmlns:a16="http://schemas.microsoft.com/office/drawing/2014/main" id="{77FCADF5-EA6E-4843-A7DB-81FC1611268E}"/>
                </a:ext>
              </a:extLst>
            </p:cNvPr>
            <p:cNvSpPr/>
            <p:nvPr/>
          </p:nvSpPr>
          <p:spPr>
            <a:xfrm>
              <a:off x="6052736" y="6089710"/>
              <a:ext cx="489233" cy="267914"/>
            </a:xfrm>
            <a:prstGeom prst="rect">
              <a:avLst/>
            </a:prstGeom>
            <a:solidFill>
              <a:srgbClr val="FC01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t-EE" sz="1000"/>
            </a:p>
          </p:txBody>
        </p:sp>
        <p:sp>
          <p:nvSpPr>
            <p:cNvPr id="9" name="Ristkülik 8">
              <a:extLst>
                <a:ext uri="{FF2B5EF4-FFF2-40B4-BE49-F238E27FC236}">
                  <a16:creationId xmlns:a16="http://schemas.microsoft.com/office/drawing/2014/main" id="{0B6640B7-B0EA-4136-9FB4-53600740FC33}"/>
                </a:ext>
              </a:extLst>
            </p:cNvPr>
            <p:cNvSpPr/>
            <p:nvPr/>
          </p:nvSpPr>
          <p:spPr>
            <a:xfrm>
              <a:off x="7738593" y="5959219"/>
              <a:ext cx="648428" cy="528896"/>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t-EE" sz="1000" dirty="0"/>
            </a:p>
          </p:txBody>
        </p:sp>
        <p:sp>
          <p:nvSpPr>
            <p:cNvPr id="10" name="Ristkülik 9">
              <a:extLst>
                <a:ext uri="{FF2B5EF4-FFF2-40B4-BE49-F238E27FC236}">
                  <a16:creationId xmlns:a16="http://schemas.microsoft.com/office/drawing/2014/main" id="{54CF9D14-E0E3-483E-BFD1-08AF53B281C7}"/>
                </a:ext>
              </a:extLst>
            </p:cNvPr>
            <p:cNvSpPr/>
            <p:nvPr/>
          </p:nvSpPr>
          <p:spPr>
            <a:xfrm>
              <a:off x="2664310" y="5906622"/>
              <a:ext cx="1388853" cy="1064022"/>
            </a:xfrm>
            <a:prstGeom prst="rect">
              <a:avLst/>
            </a:prstGeom>
          </p:spPr>
          <p:txBody>
            <a:bodyPr wrap="square">
              <a:spAutoFit/>
            </a:bodyPr>
            <a:lstStyle/>
            <a:p>
              <a:r>
                <a:rPr lang="et-EE" sz="1000" dirty="0"/>
                <a:t>Enneaegsed vastsündinud osakonnast B</a:t>
              </a:r>
              <a:endParaRPr lang="en-US" sz="1000" dirty="0"/>
            </a:p>
          </p:txBody>
        </p:sp>
        <p:sp>
          <p:nvSpPr>
            <p:cNvPr id="11" name="Ristkülik 10">
              <a:extLst>
                <a:ext uri="{FF2B5EF4-FFF2-40B4-BE49-F238E27FC236}">
                  <a16:creationId xmlns:a16="http://schemas.microsoft.com/office/drawing/2014/main" id="{3BC6A6CA-B879-433F-B216-921279CC3032}"/>
                </a:ext>
              </a:extLst>
            </p:cNvPr>
            <p:cNvSpPr/>
            <p:nvPr/>
          </p:nvSpPr>
          <p:spPr>
            <a:xfrm>
              <a:off x="4613571" y="5906621"/>
              <a:ext cx="1371118" cy="1254027"/>
            </a:xfrm>
            <a:prstGeom prst="rect">
              <a:avLst/>
            </a:prstGeom>
          </p:spPr>
          <p:txBody>
            <a:bodyPr wrap="square">
              <a:spAutoFit/>
            </a:bodyPr>
            <a:lstStyle/>
            <a:p>
              <a:r>
                <a:rPr lang="et-EE" sz="1000" dirty="0"/>
                <a:t>Enneaegsed vastsündinud osakonnast A</a:t>
              </a:r>
              <a:endParaRPr lang="en-US" sz="1000" dirty="0"/>
            </a:p>
          </p:txBody>
        </p:sp>
        <p:sp>
          <p:nvSpPr>
            <p:cNvPr id="12" name="Ristkülik 11">
              <a:extLst>
                <a:ext uri="{FF2B5EF4-FFF2-40B4-BE49-F238E27FC236}">
                  <a16:creationId xmlns:a16="http://schemas.microsoft.com/office/drawing/2014/main" id="{6EDD49EB-E1EC-48C4-8518-F158716A8991}"/>
                </a:ext>
              </a:extLst>
            </p:cNvPr>
            <p:cNvSpPr/>
            <p:nvPr/>
          </p:nvSpPr>
          <p:spPr>
            <a:xfrm>
              <a:off x="6541969" y="6010232"/>
              <a:ext cx="1488173" cy="684015"/>
            </a:xfrm>
            <a:prstGeom prst="rect">
              <a:avLst/>
            </a:prstGeom>
          </p:spPr>
          <p:txBody>
            <a:bodyPr wrap="square">
              <a:spAutoFit/>
            </a:bodyPr>
            <a:lstStyle/>
            <a:p>
              <a:r>
                <a:rPr lang="et-EE" sz="1000" dirty="0"/>
                <a:t>Ajalised vastsündinud</a:t>
              </a:r>
              <a:endParaRPr lang="en-US" sz="1000" dirty="0"/>
            </a:p>
          </p:txBody>
        </p:sp>
        <p:sp>
          <p:nvSpPr>
            <p:cNvPr id="13" name="Ovaal 12">
              <a:extLst>
                <a:ext uri="{FF2B5EF4-FFF2-40B4-BE49-F238E27FC236}">
                  <a16:creationId xmlns:a16="http://schemas.microsoft.com/office/drawing/2014/main" id="{FCD32FBB-871F-4FF2-AACC-380EF84D6443}"/>
                </a:ext>
              </a:extLst>
            </p:cNvPr>
            <p:cNvSpPr/>
            <p:nvPr/>
          </p:nvSpPr>
          <p:spPr>
            <a:xfrm>
              <a:off x="7885168" y="6037292"/>
              <a:ext cx="355276" cy="372749"/>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t-EE" sz="1000"/>
            </a:p>
          </p:txBody>
        </p:sp>
        <p:sp>
          <p:nvSpPr>
            <p:cNvPr id="14" name="TextBox 13">
              <a:extLst>
                <a:ext uri="{FF2B5EF4-FFF2-40B4-BE49-F238E27FC236}">
                  <a16:creationId xmlns:a16="http://schemas.microsoft.com/office/drawing/2014/main" id="{912BC008-BB3A-4946-BB48-518CFD0E724E}"/>
                </a:ext>
              </a:extLst>
            </p:cNvPr>
            <p:cNvSpPr txBox="1"/>
            <p:nvPr/>
          </p:nvSpPr>
          <p:spPr>
            <a:xfrm>
              <a:off x="8387020" y="6037292"/>
              <a:ext cx="2137484" cy="494011"/>
            </a:xfrm>
            <a:prstGeom prst="rect">
              <a:avLst/>
            </a:prstGeom>
            <a:noFill/>
          </p:spPr>
          <p:txBody>
            <a:bodyPr wrap="square" rtlCol="0">
              <a:spAutoFit/>
            </a:bodyPr>
            <a:lstStyle/>
            <a:p>
              <a:r>
                <a:rPr lang="et-EE" sz="1000" dirty="0"/>
                <a:t>Hilise sepsise põhjustajad</a:t>
              </a:r>
              <a:endParaRPr lang="en-US" sz="1000" dirty="0"/>
            </a:p>
          </p:txBody>
        </p:sp>
      </p:grpSp>
      <p:grpSp>
        <p:nvGrpSpPr>
          <p:cNvPr id="18" name="Rühm 17">
            <a:extLst>
              <a:ext uri="{FF2B5EF4-FFF2-40B4-BE49-F238E27FC236}">
                <a16:creationId xmlns:a16="http://schemas.microsoft.com/office/drawing/2014/main" id="{4AC237A6-8217-404E-B060-C088A22CB4A6}"/>
              </a:ext>
            </a:extLst>
          </p:cNvPr>
          <p:cNvGrpSpPr/>
          <p:nvPr/>
        </p:nvGrpSpPr>
        <p:grpSpPr>
          <a:xfrm>
            <a:off x="860147" y="2724387"/>
            <a:ext cx="5417156" cy="2062103"/>
            <a:chOff x="838200" y="3059493"/>
            <a:chExt cx="5417156" cy="2062103"/>
          </a:xfrm>
        </p:grpSpPr>
        <p:sp>
          <p:nvSpPr>
            <p:cNvPr id="15" name="Ristkülik 14">
              <a:extLst>
                <a:ext uri="{FF2B5EF4-FFF2-40B4-BE49-F238E27FC236}">
                  <a16:creationId xmlns:a16="http://schemas.microsoft.com/office/drawing/2014/main" id="{BE197625-6C02-46AE-9593-014B59F84105}"/>
                </a:ext>
              </a:extLst>
            </p:cNvPr>
            <p:cNvSpPr/>
            <p:nvPr/>
          </p:nvSpPr>
          <p:spPr>
            <a:xfrm>
              <a:off x="838200" y="3059493"/>
              <a:ext cx="4348655" cy="2062103"/>
            </a:xfrm>
            <a:prstGeom prst="rect">
              <a:avLst/>
            </a:prstGeom>
          </p:spPr>
          <p:txBody>
            <a:bodyPr wrap="square">
              <a:spAutoFit/>
            </a:bodyPr>
            <a:lstStyle/>
            <a:p>
              <a:pPr marL="142875" indent="-142875" defTabSz="228600">
                <a:buSzPct val="100000"/>
                <a:buFont typeface="Arial" pitchFamily="34"/>
                <a:buChar char="•"/>
                <a:defRPr sz="1800" b="0" i="0" u="none" strike="noStrike" kern="0" cap="none" spc="0" baseline="0">
                  <a:solidFill>
                    <a:srgbClr val="000000"/>
                  </a:solidFill>
                  <a:uFillTx/>
                </a:defRPr>
              </a:pPr>
              <a:r>
                <a:rPr lang="et-EE" sz="2400" dirty="0">
                  <a:solidFill>
                    <a:srgbClr val="000000"/>
                  </a:solidFill>
                </a:rPr>
                <a:t>621 </a:t>
              </a:r>
              <a:r>
                <a:rPr lang="et-EE" sz="2400" dirty="0" err="1">
                  <a:solidFill>
                    <a:srgbClr val="000000"/>
                  </a:solidFill>
                </a:rPr>
                <a:t>isolaati</a:t>
              </a:r>
              <a:r>
                <a:rPr lang="et-EE" sz="2400" dirty="0">
                  <a:solidFill>
                    <a:srgbClr val="000000"/>
                  </a:solidFill>
                </a:rPr>
                <a:t> </a:t>
              </a:r>
              <a:r>
                <a:rPr lang="et-EE" sz="2400" dirty="0">
                  <a:solidFill>
                    <a:srgbClr val="000000"/>
                  </a:solidFill>
                  <a:sym typeface="Wingdings" panose="05000000000000000000" pitchFamily="2" charset="2"/>
                </a:rPr>
                <a:t></a:t>
              </a:r>
              <a:r>
                <a:rPr lang="et-EE" sz="2400" dirty="0">
                  <a:solidFill>
                    <a:srgbClr val="000000"/>
                  </a:solidFill>
                </a:rPr>
                <a:t> 41 erinevat MLVA-tüüpi</a:t>
              </a:r>
            </a:p>
            <a:p>
              <a:pPr marL="600075" lvl="1" indent="-142875" defTabSz="228600">
                <a:buSzPct val="100000"/>
                <a:buFont typeface="Arial" pitchFamily="34"/>
                <a:buChar char="•"/>
                <a:defRPr sz="1800" b="0" i="0" u="none" strike="noStrike" kern="0" cap="none" spc="0" baseline="0">
                  <a:solidFill>
                    <a:srgbClr val="000000"/>
                  </a:solidFill>
                  <a:uFillTx/>
                </a:defRPr>
              </a:pPr>
              <a:r>
                <a:rPr lang="et-EE" sz="2000" dirty="0">
                  <a:solidFill>
                    <a:srgbClr val="000000"/>
                  </a:solidFill>
                </a:rPr>
                <a:t>32 erinevat enneaegsetel vastsündinutel</a:t>
              </a:r>
            </a:p>
            <a:p>
              <a:pPr marL="600075" lvl="1" indent="-142875" defTabSz="228600">
                <a:buSzPct val="100000"/>
                <a:buFont typeface="Arial" pitchFamily="34"/>
                <a:buChar char="•"/>
                <a:defRPr sz="1800" b="0" i="0" u="none" strike="noStrike" kern="0" cap="none" spc="0" baseline="0">
                  <a:solidFill>
                    <a:srgbClr val="000000"/>
                  </a:solidFill>
                  <a:uFillTx/>
                </a:defRPr>
              </a:pPr>
              <a:r>
                <a:rPr lang="et-EE" sz="2000" dirty="0">
                  <a:solidFill>
                    <a:srgbClr val="000000"/>
                  </a:solidFill>
                </a:rPr>
                <a:t>12 erinevat ajalistel vastsündinutel</a:t>
              </a:r>
            </a:p>
          </p:txBody>
        </p:sp>
        <p:sp>
          <p:nvSpPr>
            <p:cNvPr id="16" name="Paremlooksulg 15">
              <a:extLst>
                <a:ext uri="{FF2B5EF4-FFF2-40B4-BE49-F238E27FC236}">
                  <a16:creationId xmlns:a16="http://schemas.microsoft.com/office/drawing/2014/main" id="{2B710B0F-3DBC-4C9B-A385-18946D6F10C7}"/>
                </a:ext>
              </a:extLst>
            </p:cNvPr>
            <p:cNvSpPr/>
            <p:nvPr/>
          </p:nvSpPr>
          <p:spPr>
            <a:xfrm>
              <a:off x="4217345" y="3839992"/>
              <a:ext cx="204883" cy="1281603"/>
            </a:xfrm>
            <a:prstGeom prst="rightBrac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t-EE"/>
            </a:p>
          </p:txBody>
        </p:sp>
        <p:sp>
          <p:nvSpPr>
            <p:cNvPr id="17" name="TextBox 16">
              <a:extLst>
                <a:ext uri="{FF2B5EF4-FFF2-40B4-BE49-F238E27FC236}">
                  <a16:creationId xmlns:a16="http://schemas.microsoft.com/office/drawing/2014/main" id="{EECE3099-4BF1-4FBB-B0A3-4E364897E8DD}"/>
                </a:ext>
              </a:extLst>
            </p:cNvPr>
            <p:cNvSpPr txBox="1"/>
            <p:nvPr/>
          </p:nvSpPr>
          <p:spPr>
            <a:xfrm>
              <a:off x="4567165" y="4210594"/>
              <a:ext cx="1688191" cy="646331"/>
            </a:xfrm>
            <a:prstGeom prst="rect">
              <a:avLst/>
            </a:prstGeom>
            <a:noFill/>
          </p:spPr>
          <p:txBody>
            <a:bodyPr wrap="square" rtlCol="0">
              <a:spAutoFit/>
            </a:bodyPr>
            <a:lstStyle/>
            <a:p>
              <a:r>
                <a:rPr lang="et-EE" dirty="0">
                  <a:solidFill>
                    <a:srgbClr val="000000"/>
                  </a:solidFill>
                </a:rPr>
                <a:t>3 koloniseerisid mõlemat</a:t>
              </a:r>
            </a:p>
          </p:txBody>
        </p:sp>
      </p:grpSp>
    </p:spTree>
    <p:extLst>
      <p:ext uri="{BB962C8B-B14F-4D97-AF65-F5344CB8AC3E}">
        <p14:creationId xmlns:p14="http://schemas.microsoft.com/office/powerpoint/2010/main" val="2747913788"/>
      </p:ext>
    </p:extLst>
  </p:cSld>
  <p:clrMapOvr>
    <a:masterClrMapping/>
  </p:clrMapOvr>
</p:sld>
</file>

<file path=ppt/theme/theme1.xml><?xml version="1.0" encoding="utf-8"?>
<a:theme xmlns:a="http://schemas.openxmlformats.org/drawingml/2006/main" name="Office Theme">
  <a:themeElements>
    <a:clrScheme name="minuoma">
      <a:dk1>
        <a:sysClr val="windowText" lastClr="000000"/>
      </a:dk1>
      <a:lt1>
        <a:sysClr val="window" lastClr="FFFFFF"/>
      </a:lt1>
      <a:dk2>
        <a:srgbClr val="44546A"/>
      </a:dk2>
      <a:lt2>
        <a:srgbClr val="E7E6E6"/>
      </a:lt2>
      <a:accent1>
        <a:srgbClr val="0F3E5E"/>
      </a:accent1>
      <a:accent2>
        <a:srgbClr val="0F3E5E"/>
      </a:accent2>
      <a:accent3>
        <a:srgbClr val="0F3E5E"/>
      </a:accent3>
      <a:accent4>
        <a:srgbClr val="0F3E5E"/>
      </a:accent4>
      <a:accent5>
        <a:srgbClr val="0F3E5E"/>
      </a:accent5>
      <a:accent6>
        <a:srgbClr val="0F3E5E"/>
      </a:accent6>
      <a:hlink>
        <a:srgbClr val="0563C1"/>
      </a:hlink>
      <a:folHlink>
        <a:srgbClr val="82BFEA"/>
      </a:folHlink>
    </a:clrScheme>
    <a:fontScheme name="Office'i kujundus">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i kujundu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17614</TotalTime>
  <Words>1718</Words>
  <Application>Microsoft Office PowerPoint</Application>
  <PresentationFormat>Laiekraan</PresentationFormat>
  <Paragraphs>187</Paragraphs>
  <Slides>15</Slides>
  <Notes>15</Notes>
  <HiddenSlides>0</HiddenSlides>
  <MMClips>0</MMClips>
  <ScaleCrop>false</ScaleCrop>
  <HeadingPairs>
    <vt:vector size="6" baseType="variant">
      <vt:variant>
        <vt:lpstr>Kasutatud fondid</vt:lpstr>
      </vt:variant>
      <vt:variant>
        <vt:i4>5</vt:i4>
      </vt:variant>
      <vt:variant>
        <vt:lpstr>Kujundus</vt:lpstr>
      </vt:variant>
      <vt:variant>
        <vt:i4>1</vt:i4>
      </vt:variant>
      <vt:variant>
        <vt:lpstr>Slaidipealkirjad</vt:lpstr>
      </vt:variant>
      <vt:variant>
        <vt:i4>15</vt:i4>
      </vt:variant>
    </vt:vector>
  </HeadingPairs>
  <TitlesOfParts>
    <vt:vector size="21" baseType="lpstr">
      <vt:lpstr>Arial</vt:lpstr>
      <vt:lpstr>Calibri</vt:lpstr>
      <vt:lpstr>Calibri Light</vt:lpstr>
      <vt:lpstr>Times New Roman</vt:lpstr>
      <vt:lpstr>Wingdings</vt:lpstr>
      <vt:lpstr>Office Theme</vt:lpstr>
      <vt:lpstr>Naha ja soole kolonisatsioon Staphylococcus haemolyticus’ega enneaegsetel ja ajalistel vastsündinutel</vt:lpstr>
      <vt:lpstr>Taust – S. haemolyticus</vt:lpstr>
      <vt:lpstr>Eesmärgid</vt:lpstr>
      <vt:lpstr>Metoodika</vt:lpstr>
      <vt:lpstr>Tulemused I: demograafilised andmed</vt:lpstr>
      <vt:lpstr>Tulemused II: S. haemolyticus kolonisatsioon</vt:lpstr>
      <vt:lpstr>Tulemused III: Koloniseerumise aeg</vt:lpstr>
      <vt:lpstr>Tulemused IV: S. haemolyticus’e osakaal kõigist KoNS-idest enneaegsetel vastsündinutel </vt:lpstr>
      <vt:lpstr>Tulemused V: MLVA-tüübid</vt:lpstr>
      <vt:lpstr>PowerPointi esitlus</vt:lpstr>
      <vt:lpstr>Tulemused VII: Virulentsusfaktorid </vt:lpstr>
      <vt:lpstr>Tulemused V: Hiline sepsis</vt:lpstr>
      <vt:lpstr>Järeldused</vt:lpstr>
      <vt:lpstr>Rahastus</vt:lpstr>
      <vt:lpstr>Tänan kuulamast!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Naha ja soole kolonisatsioon Staphylococcus haemolyticus’ega enneaegsetel ja ajalistel vastsündinutel</dc:title>
  <dc:creator>Hanna Kadri Metsvaht</dc:creator>
  <cp:lastModifiedBy>Hanna Kadri Metsvaht</cp:lastModifiedBy>
  <cp:revision>44</cp:revision>
  <dcterms:created xsi:type="dcterms:W3CDTF">2017-09-25T18:59:45Z</dcterms:created>
  <dcterms:modified xsi:type="dcterms:W3CDTF">2017-10-12T07:18:45Z</dcterms:modified>
</cp:coreProperties>
</file>