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517" r:id="rId3"/>
    <p:sldId id="538" r:id="rId4"/>
    <p:sldId id="539" r:id="rId5"/>
    <p:sldId id="447" r:id="rId6"/>
    <p:sldId id="337" r:id="rId7"/>
    <p:sldId id="509" r:id="rId8"/>
    <p:sldId id="519" r:id="rId9"/>
    <p:sldId id="518" r:id="rId10"/>
    <p:sldId id="499" r:id="rId11"/>
    <p:sldId id="515" r:id="rId12"/>
    <p:sldId id="312" r:id="rId13"/>
    <p:sldId id="311" r:id="rId14"/>
    <p:sldId id="313" r:id="rId15"/>
    <p:sldId id="532" r:id="rId16"/>
    <p:sldId id="531" r:id="rId17"/>
    <p:sldId id="525" r:id="rId18"/>
    <p:sldId id="527" r:id="rId19"/>
    <p:sldId id="526" r:id="rId20"/>
    <p:sldId id="534" r:id="rId21"/>
    <p:sldId id="535" r:id="rId22"/>
    <p:sldId id="265" r:id="rId23"/>
    <p:sldId id="260" r:id="rId24"/>
    <p:sldId id="541" r:id="rId25"/>
    <p:sldId id="542" r:id="rId26"/>
    <p:sldId id="540" r:id="rId27"/>
    <p:sldId id="543" r:id="rId28"/>
    <p:sldId id="544" r:id="rId29"/>
    <p:sldId id="545" r:id="rId30"/>
    <p:sldId id="546" r:id="rId31"/>
    <p:sldId id="474" r:id="rId32"/>
    <p:sldId id="473" r:id="rId3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66CCF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9C-4681-B1D2-E37A8AC31A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9C-4681-B1D2-E37A8AC31A0D}"/>
              </c:ext>
            </c:extLst>
          </c:dPt>
          <c:dPt>
            <c:idx val="2"/>
            <c:bubble3D val="0"/>
            <c:explosion val="1"/>
            <c:spPr>
              <a:solidFill>
                <a:schemeClr val="accent3"/>
              </a:solidFill>
              <a:ln w="19050">
                <a:solidFill>
                  <a:schemeClr val="lt1"/>
                </a:solidFill>
              </a:ln>
              <a:effectLst/>
            </c:spPr>
            <c:extLst>
              <c:ext xmlns:c16="http://schemas.microsoft.com/office/drawing/2014/chart" uri="{C3380CC4-5D6E-409C-BE32-E72D297353CC}">
                <c16:uniqueId val="{00000005-119C-4681-B1D2-E37A8AC31A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9C-4681-B1D2-E37A8AC31A0D}"/>
              </c:ext>
            </c:extLst>
          </c:dPt>
          <c:dLbls>
            <c:dLbl>
              <c:idx val="1"/>
              <c:layout>
                <c:manualLayout>
                  <c:x val="-8.1711383299309812E-2"/>
                  <c:y val="-0.1129118819574972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19C-4681-B1D2-E37A8AC31A0D}"/>
                </c:ext>
              </c:extLst>
            </c:dLbl>
            <c:dLbl>
              <c:idx val="2"/>
              <c:layout>
                <c:manualLayout>
                  <c:x val="9.6352374355983275E-2"/>
                  <c:y val="-3.7607466079594551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19C-4681-B1D2-E37A8AC31A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lt-L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Sheet1!$A$4:$A$7</c:f>
              <c:strCache>
                <c:ptCount val="4"/>
                <c:pt idx="0">
                  <c:v>Physicians</c:v>
                </c:pt>
                <c:pt idx="1">
                  <c:v>Nursing staff</c:v>
                </c:pt>
                <c:pt idx="2">
                  <c:v>Other staff</c:v>
                </c:pt>
                <c:pt idx="3">
                  <c:v>Residents (fellows)</c:v>
                </c:pt>
              </c:strCache>
            </c:strRef>
          </c:cat>
          <c:val>
            <c:numRef>
              <c:f>Sheet1!$B$4:$B$7</c:f>
              <c:numCache>
                <c:formatCode>General</c:formatCode>
                <c:ptCount val="4"/>
                <c:pt idx="0">
                  <c:v>277</c:v>
                </c:pt>
                <c:pt idx="1">
                  <c:v>598</c:v>
                </c:pt>
                <c:pt idx="2">
                  <c:v>622</c:v>
                </c:pt>
                <c:pt idx="3">
                  <c:v>80</c:v>
                </c:pt>
              </c:numCache>
            </c:numRef>
          </c:val>
          <c:extLst>
            <c:ext xmlns:c16="http://schemas.microsoft.com/office/drawing/2014/chart" uri="{C3380CC4-5D6E-409C-BE32-E72D297353CC}">
              <c16:uniqueId val="{00000008-119C-4681-B1D2-E37A8AC31A0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4192039967486"/>
          <c:y val="2.8819522453180819E-2"/>
          <c:w val="0.71562213118043927"/>
          <c:h val="0.82616179001721168"/>
        </c:manualLayout>
      </c:layout>
      <c:barChart>
        <c:barDir val="col"/>
        <c:grouping val="stacked"/>
        <c:varyColors val="0"/>
        <c:ser>
          <c:idx val="0"/>
          <c:order val="0"/>
          <c:tx>
            <c:strRef>
              <c:f>Sheet1!$A$2</c:f>
              <c:strCache>
                <c:ptCount val="1"/>
                <c:pt idx="0">
                  <c:v>Lithuanian</c:v>
                </c:pt>
              </c:strCache>
            </c:strRef>
          </c:tx>
          <c:spPr>
            <a:solidFill>
              <a:schemeClr val="accent1"/>
            </a:solidFill>
            <a:ln w="12669">
              <a:solidFill>
                <a:schemeClr val="tx1"/>
              </a:solidFill>
              <a:prstDash val="solid"/>
            </a:ln>
          </c:spPr>
          <c:invertIfNegative val="0"/>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Sheet1!$B$2:$R$2</c:f>
              <c:numCache>
                <c:formatCode>General</c:formatCode>
                <c:ptCount val="17"/>
                <c:pt idx="0">
                  <c:v>4</c:v>
                </c:pt>
                <c:pt idx="1">
                  <c:v>7</c:v>
                </c:pt>
                <c:pt idx="2">
                  <c:v>11</c:v>
                </c:pt>
                <c:pt idx="3">
                  <c:v>12</c:v>
                </c:pt>
                <c:pt idx="4">
                  <c:v>12</c:v>
                </c:pt>
                <c:pt idx="5">
                  <c:v>10</c:v>
                </c:pt>
                <c:pt idx="6">
                  <c:v>9</c:v>
                </c:pt>
                <c:pt idx="7">
                  <c:v>11</c:v>
                </c:pt>
                <c:pt idx="8">
                  <c:v>16</c:v>
                </c:pt>
                <c:pt idx="9">
                  <c:v>9</c:v>
                </c:pt>
                <c:pt idx="10">
                  <c:v>6</c:v>
                </c:pt>
                <c:pt idx="11">
                  <c:v>14</c:v>
                </c:pt>
                <c:pt idx="12">
                  <c:v>17</c:v>
                </c:pt>
                <c:pt idx="13">
                  <c:v>17</c:v>
                </c:pt>
                <c:pt idx="14">
                  <c:v>11</c:v>
                </c:pt>
                <c:pt idx="15">
                  <c:v>13</c:v>
                </c:pt>
                <c:pt idx="16">
                  <c:v>10</c:v>
                </c:pt>
              </c:numCache>
            </c:numRef>
          </c:val>
          <c:extLst>
            <c:ext xmlns:c16="http://schemas.microsoft.com/office/drawing/2014/chart" uri="{C3380CC4-5D6E-409C-BE32-E72D297353CC}">
              <c16:uniqueId val="{00000000-6F6A-42C5-9460-FE54B0076526}"/>
            </c:ext>
          </c:extLst>
        </c:ser>
        <c:ser>
          <c:idx val="1"/>
          <c:order val="1"/>
          <c:tx>
            <c:strRef>
              <c:f>Sheet1!$A$3</c:f>
              <c:strCache>
                <c:ptCount val="1"/>
                <c:pt idx="0">
                  <c:v>Non Lithuanian</c:v>
                </c:pt>
              </c:strCache>
            </c:strRef>
          </c:tx>
          <c:spPr>
            <a:solidFill>
              <a:schemeClr val="accent2"/>
            </a:solidFill>
            <a:ln w="12669">
              <a:solidFill>
                <a:schemeClr val="tx1"/>
              </a:solidFill>
              <a:prstDash val="solid"/>
            </a:ln>
          </c:spPr>
          <c:invertIfNegative val="0"/>
          <c:cat>
            <c:numRef>
              <c:f>Sheet1!$B$1:$R$1</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Sheet1!$B$3:$R$3</c:f>
              <c:numCache>
                <c:formatCode>General</c:formatCode>
                <c:ptCount val="17"/>
                <c:pt idx="9">
                  <c:v>1</c:v>
                </c:pt>
                <c:pt idx="10">
                  <c:v>1</c:v>
                </c:pt>
                <c:pt idx="11">
                  <c:v>1</c:v>
                </c:pt>
                <c:pt idx="12">
                  <c:v>1</c:v>
                </c:pt>
                <c:pt idx="13">
                  <c:v>3</c:v>
                </c:pt>
                <c:pt idx="14">
                  <c:v>5</c:v>
                </c:pt>
                <c:pt idx="15">
                  <c:v>3</c:v>
                </c:pt>
                <c:pt idx="16">
                  <c:v>5</c:v>
                </c:pt>
              </c:numCache>
            </c:numRef>
          </c:val>
          <c:extLst>
            <c:ext xmlns:c16="http://schemas.microsoft.com/office/drawing/2014/chart" uri="{C3380CC4-5D6E-409C-BE32-E72D297353CC}">
              <c16:uniqueId val="{00000001-6F6A-42C5-9460-FE54B0076526}"/>
            </c:ext>
          </c:extLst>
        </c:ser>
        <c:dLbls>
          <c:showLegendKey val="0"/>
          <c:showVal val="0"/>
          <c:showCatName val="0"/>
          <c:showSerName val="0"/>
          <c:showPercent val="0"/>
          <c:showBubbleSize val="0"/>
        </c:dLbls>
        <c:gapWidth val="150"/>
        <c:overlap val="100"/>
        <c:axId val="265209728"/>
        <c:axId val="265211264"/>
      </c:barChart>
      <c:catAx>
        <c:axId val="265209728"/>
        <c:scaling>
          <c:orientation val="minMax"/>
        </c:scaling>
        <c:delete val="0"/>
        <c:axPos val="b"/>
        <c:numFmt formatCode="General" sourceLinked="1"/>
        <c:majorTickMark val="out"/>
        <c:minorTickMark val="none"/>
        <c:tickLblPos val="nextTo"/>
        <c:spPr>
          <a:ln w="3168">
            <a:solidFill>
              <a:schemeClr val="tx1"/>
            </a:solidFill>
            <a:prstDash val="solid"/>
          </a:ln>
        </c:spPr>
        <c:txPr>
          <a:bodyPr rot="0" vert="horz"/>
          <a:lstStyle/>
          <a:p>
            <a:pPr>
              <a:defRPr/>
            </a:pPr>
            <a:endParaRPr lang="lt-LT"/>
          </a:p>
        </c:txPr>
        <c:crossAx val="265211264"/>
        <c:crosses val="autoZero"/>
        <c:auto val="1"/>
        <c:lblAlgn val="ctr"/>
        <c:lblOffset val="100"/>
        <c:tickLblSkip val="1"/>
        <c:tickMarkSkip val="1"/>
        <c:noMultiLvlLbl val="0"/>
      </c:catAx>
      <c:valAx>
        <c:axId val="265211264"/>
        <c:scaling>
          <c:orientation val="minMax"/>
          <c:max val="22"/>
        </c:scaling>
        <c:delete val="0"/>
        <c:axPos val="l"/>
        <c:majorGridlines>
          <c:spPr>
            <a:ln w="3168">
              <a:solidFill>
                <a:schemeClr val="tx1"/>
              </a:solidFill>
              <a:prstDash val="solid"/>
            </a:ln>
          </c:spPr>
        </c:majorGridlines>
        <c:title>
          <c:tx>
            <c:rich>
              <a:bodyPr/>
              <a:lstStyle/>
              <a:p>
                <a:pPr>
                  <a:defRPr/>
                </a:pPr>
                <a:r>
                  <a:rPr lang="en-US"/>
                  <a:t>Number of HSCT</a:t>
                </a:r>
                <a:endParaRPr lang="lt-LT"/>
              </a:p>
            </c:rich>
          </c:tx>
          <c:layout>
            <c:manualLayout>
              <c:xMode val="edge"/>
              <c:yMode val="edge"/>
              <c:x val="1.1278131949135031E-2"/>
              <c:y val="0.26850246944938333"/>
            </c:manualLayout>
          </c:layout>
          <c:overlay val="0"/>
          <c:spPr>
            <a:noFill/>
            <a:ln w="25339">
              <a:noFill/>
            </a:ln>
          </c:spPr>
        </c:title>
        <c:numFmt formatCode="General" sourceLinked="1"/>
        <c:majorTickMark val="out"/>
        <c:minorTickMark val="none"/>
        <c:tickLblPos val="nextTo"/>
        <c:spPr>
          <a:ln w="3168">
            <a:solidFill>
              <a:schemeClr val="tx1"/>
            </a:solidFill>
            <a:prstDash val="solid"/>
          </a:ln>
        </c:spPr>
        <c:txPr>
          <a:bodyPr rot="0" vert="horz"/>
          <a:lstStyle/>
          <a:p>
            <a:pPr>
              <a:defRPr/>
            </a:pPr>
            <a:endParaRPr lang="lt-LT"/>
          </a:p>
        </c:txPr>
        <c:crossAx val="265209728"/>
        <c:crosses val="autoZero"/>
        <c:crossBetween val="between"/>
        <c:majorUnit val="2"/>
      </c:valAx>
      <c:dTable>
        <c:showHorzBorder val="1"/>
        <c:showVertBorder val="1"/>
        <c:showOutline val="1"/>
        <c:showKeys val="0"/>
      </c:dTable>
      <c:spPr>
        <a:noFill/>
        <a:ln w="12669">
          <a:solidFill>
            <a:srgbClr val="808080"/>
          </a:solidFill>
          <a:prstDash val="solid"/>
        </a:ln>
      </c:spPr>
    </c:plotArea>
    <c:legend>
      <c:legendPos val="r"/>
      <c:layout>
        <c:manualLayout>
          <c:xMode val="edge"/>
          <c:yMode val="edge"/>
          <c:x val="0.84915882024887368"/>
          <c:y val="0.44421967907053123"/>
          <c:w val="0.14933902024899182"/>
          <c:h val="0.12966731054698777"/>
        </c:manualLayout>
      </c:layout>
      <c:overlay val="0"/>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clinical and biomedical  trials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Sheet1!$B$1</c:f>
              <c:strCache>
                <c:ptCount val="1"/>
                <c:pt idx="0">
                  <c:v>Nb of clical research</c:v>
                </c:pt>
              </c:strCache>
            </c:strRef>
          </c:tx>
          <c:spPr>
            <a:solidFill>
              <a:schemeClr val="accent1"/>
            </a:solidFill>
            <a:ln>
              <a:noFill/>
            </a:ln>
            <a:effectLst/>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22</c:v>
                </c:pt>
                <c:pt idx="1">
                  <c:v>41</c:v>
                </c:pt>
                <c:pt idx="2">
                  <c:v>60</c:v>
                </c:pt>
                <c:pt idx="3">
                  <c:v>69</c:v>
                </c:pt>
              </c:numCache>
            </c:numRef>
          </c:val>
          <c:extLst>
            <c:ext xmlns:c16="http://schemas.microsoft.com/office/drawing/2014/chart" uri="{C3380CC4-5D6E-409C-BE32-E72D297353CC}">
              <c16:uniqueId val="{00000004-279D-4037-93DB-ECC85172CD44}"/>
            </c:ext>
          </c:extLst>
        </c:ser>
        <c:dLbls>
          <c:showLegendKey val="0"/>
          <c:showVal val="0"/>
          <c:showCatName val="0"/>
          <c:showSerName val="0"/>
          <c:showPercent val="0"/>
          <c:showBubbleSize val="0"/>
        </c:dLbls>
        <c:gapWidth val="219"/>
        <c:overlap val="-27"/>
        <c:axId val="146279424"/>
        <c:axId val="153044096"/>
      </c:barChart>
      <c:catAx>
        <c:axId val="14627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53044096"/>
        <c:crosses val="autoZero"/>
        <c:auto val="1"/>
        <c:lblAlgn val="ctr"/>
        <c:lblOffset val="100"/>
        <c:noMultiLvlLbl val="0"/>
      </c:catAx>
      <c:valAx>
        <c:axId val="15304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4627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baseline="0">
                <a:solidFill>
                  <a:schemeClr val="tx2"/>
                </a:solidFill>
                <a:latin typeface="+mn-lt"/>
                <a:ea typeface="+mn-ea"/>
                <a:cs typeface="+mn-cs"/>
              </a:defRPr>
            </a:pPr>
            <a:r>
              <a:rPr lang="en-US"/>
              <a:t>Number of clinical trails by research area</a:t>
            </a:r>
          </a:p>
        </c:rich>
      </c:tx>
      <c:layout>
        <c:manualLayout>
          <c:xMode val="edge"/>
          <c:yMode val="edge"/>
          <c:x val="0.15115518338479261"/>
          <c:y val="0"/>
        </c:manualLayout>
      </c:layout>
      <c:overlay val="1"/>
      <c:spPr>
        <a:noFill/>
        <a:ln>
          <a:noFill/>
        </a:ln>
        <a:effectLst/>
      </c:spPr>
      <c:txPr>
        <a:bodyPr rot="0" spcFirstLastPara="1" vertOverflow="ellipsis" vert="horz" wrap="square" anchor="ctr" anchorCtr="1"/>
        <a:lstStyle/>
        <a:p>
          <a:pPr>
            <a:defRPr sz="1920" b="0" i="0" u="none" strike="noStrike" kern="1200" baseline="0">
              <a:solidFill>
                <a:schemeClr val="tx2"/>
              </a:solidFill>
              <a:latin typeface="+mn-lt"/>
              <a:ea typeface="+mn-ea"/>
              <a:cs typeface="+mn-cs"/>
            </a:defRPr>
          </a:pPr>
          <a:endParaRPr lang="lt-LT"/>
        </a:p>
      </c:txPr>
    </c:title>
    <c:autoTitleDeleted val="0"/>
    <c:plotArea>
      <c:layout>
        <c:manualLayout>
          <c:layoutTarget val="inner"/>
          <c:xMode val="edge"/>
          <c:yMode val="edge"/>
          <c:x val="8.0721195971171333E-2"/>
          <c:y val="0.10707446119444988"/>
          <c:w val="0.83491334913564352"/>
          <c:h val="0.78585107761110018"/>
        </c:manualLayout>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D86-4F91-A2B1-EB16AB4A83E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D86-4F91-A2B1-EB16AB4A83E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1D86-4F91-A2B1-EB16AB4A83E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1D86-4F91-A2B1-EB16AB4A83E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1D86-4F91-A2B1-EB16AB4A83E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1D86-4F91-A2B1-EB16AB4A83E8}"/>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0-EC74-42B3-8708-E18F5065425D}"/>
              </c:ext>
            </c:extLst>
          </c:dPt>
          <c:dLbls>
            <c:dLbl>
              <c:idx val="6"/>
              <c:layout>
                <c:manualLayout>
                  <c:x val="2.572018352951938E-2"/>
                  <c:y val="9.6106970886091464E-2"/>
                </c:manualLayout>
              </c:layout>
              <c:tx>
                <c:rich>
                  <a:bodyPr/>
                  <a:lstStyle/>
                  <a:p>
                    <a:fld id="{859E79D0-75AD-47D2-8C54-575DBBB080B0}" type="CATEGORYNAME">
                      <a:rPr lang="en-US">
                        <a:solidFill>
                          <a:schemeClr val="bg1"/>
                        </a:solidFill>
                      </a:rPr>
                      <a:pPr/>
                      <a:t>[CATEGORY NAME]</a:t>
                    </a:fld>
                    <a:r>
                      <a:rPr lang="en-US" baseline="0" dirty="0">
                        <a:solidFill>
                          <a:schemeClr val="bg1"/>
                        </a:solidFill>
                      </a:rPr>
                      <a:t>; </a:t>
                    </a:r>
                    <a:fld id="{812BB17A-2751-4164-949D-5E97A04AB215}" type="VALUE">
                      <a:rPr lang="en-US" baseline="0">
                        <a:solidFill>
                          <a:schemeClr val="bg1"/>
                        </a:solidFill>
                      </a:rPr>
                      <a:pPr/>
                      <a:t>[VALUE]</a:t>
                    </a:fld>
                    <a:endParaRPr lang="en-US" baseline="0"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EC74-42B3-8708-E18F5065425D}"/>
                </c:ext>
              </c:extLst>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lt-LT"/>
              </a:p>
            </c:txPr>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Sheet1!$A$2:$A$8</c:f>
              <c:strCache>
                <c:ptCount val="7"/>
                <c:pt idx="0">
                  <c:v>PD</c:v>
                </c:pt>
                <c:pt idx="1">
                  <c:v>POH</c:v>
                </c:pt>
                <c:pt idx="2">
                  <c:v>PEI</c:v>
                </c:pt>
                <c:pt idx="3">
                  <c:v>N</c:v>
                </c:pt>
                <c:pt idx="4">
                  <c:v>PST</c:v>
                </c:pt>
                <c:pt idx="5">
                  <c:v>RD</c:v>
                </c:pt>
                <c:pt idx="6">
                  <c:v>O</c:v>
                </c:pt>
              </c:strCache>
            </c:strRef>
          </c:cat>
          <c:val>
            <c:numRef>
              <c:f>Sheet1!$B$2:$B$8</c:f>
              <c:numCache>
                <c:formatCode>General</c:formatCode>
                <c:ptCount val="7"/>
                <c:pt idx="0">
                  <c:v>30</c:v>
                </c:pt>
                <c:pt idx="1">
                  <c:v>13</c:v>
                </c:pt>
                <c:pt idx="2">
                  <c:v>6</c:v>
                </c:pt>
                <c:pt idx="3">
                  <c:v>7</c:v>
                </c:pt>
                <c:pt idx="4">
                  <c:v>6</c:v>
                </c:pt>
                <c:pt idx="5">
                  <c:v>6</c:v>
                </c:pt>
                <c:pt idx="6">
                  <c:v>1</c:v>
                </c:pt>
              </c:numCache>
            </c:numRef>
          </c:val>
          <c:extLst>
            <c:ext xmlns:c16="http://schemas.microsoft.com/office/drawing/2014/chart" uri="{C3380CC4-5D6E-409C-BE32-E72D297353CC}">
              <c16:uniqueId val="{00000001-EC74-42B3-8708-E18F5065425D}"/>
            </c:ext>
          </c:extLst>
        </c:ser>
        <c:dLbls>
          <c:showLegendKey val="0"/>
          <c:showVal val="1"/>
          <c:showCatName val="1"/>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lt-LT"/>
        </a:p>
      </c:txPr>
    </c:legend>
    <c:plotVisOnly val="1"/>
    <c:dispBlanksAs val="gap"/>
    <c:showDLblsOverMax val="0"/>
  </c:chart>
  <c:spPr>
    <a:noFill/>
    <a:ln>
      <a:noFill/>
    </a:ln>
    <a:effectLst/>
  </c:spPr>
  <c:txPr>
    <a:bodyPr/>
    <a:lstStyle/>
    <a:p>
      <a:pPr>
        <a:defRPr sz="1600" b="0"/>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Biomedical research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PD</c:v>
                </c:pt>
                <c:pt idx="1">
                  <c:v>POH</c:v>
                </c:pt>
                <c:pt idx="2">
                  <c:v>PEI</c:v>
                </c:pt>
                <c:pt idx="3">
                  <c:v>N</c:v>
                </c:pt>
                <c:pt idx="4">
                  <c:v>PST</c:v>
                </c:pt>
                <c:pt idx="5">
                  <c:v>RD</c:v>
                </c:pt>
                <c:pt idx="6">
                  <c:v>O</c:v>
                </c:pt>
              </c:strCache>
            </c:strRef>
          </c:cat>
          <c:val>
            <c:numRef>
              <c:f>Sheet1!$B$2:$B$8</c:f>
              <c:numCache>
                <c:formatCode>General</c:formatCode>
                <c:ptCount val="7"/>
                <c:pt idx="0">
                  <c:v>23</c:v>
                </c:pt>
                <c:pt idx="1">
                  <c:v>8</c:v>
                </c:pt>
                <c:pt idx="2">
                  <c:v>3</c:v>
                </c:pt>
                <c:pt idx="3">
                  <c:v>5</c:v>
                </c:pt>
                <c:pt idx="4">
                  <c:v>3</c:v>
                </c:pt>
                <c:pt idx="5">
                  <c:v>5</c:v>
                </c:pt>
                <c:pt idx="6">
                  <c:v>1</c:v>
                </c:pt>
              </c:numCache>
            </c:numRef>
          </c:val>
          <c:extLst>
            <c:ext xmlns:c16="http://schemas.microsoft.com/office/drawing/2014/chart" uri="{C3380CC4-5D6E-409C-BE32-E72D297353CC}">
              <c16:uniqueId val="{00000000-2D83-46D7-8737-89970D636698}"/>
            </c:ext>
          </c:extLst>
        </c:ser>
        <c:ser>
          <c:idx val="1"/>
          <c:order val="1"/>
          <c:tx>
            <c:strRef>
              <c:f>Sheet1!$C$1</c:f>
              <c:strCache>
                <c:ptCount val="1"/>
                <c:pt idx="0">
                  <c:v>Drug</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PD</c:v>
                </c:pt>
                <c:pt idx="1">
                  <c:v>POH</c:v>
                </c:pt>
                <c:pt idx="2">
                  <c:v>PEI</c:v>
                </c:pt>
                <c:pt idx="3">
                  <c:v>N</c:v>
                </c:pt>
                <c:pt idx="4">
                  <c:v>PST</c:v>
                </c:pt>
                <c:pt idx="5">
                  <c:v>RD</c:v>
                </c:pt>
                <c:pt idx="6">
                  <c:v>O</c:v>
                </c:pt>
              </c:strCache>
            </c:strRef>
          </c:cat>
          <c:val>
            <c:numRef>
              <c:f>Sheet1!$C$2:$C$8</c:f>
              <c:numCache>
                <c:formatCode>General</c:formatCode>
                <c:ptCount val="7"/>
                <c:pt idx="0">
                  <c:v>7</c:v>
                </c:pt>
                <c:pt idx="1">
                  <c:v>5</c:v>
                </c:pt>
                <c:pt idx="2">
                  <c:v>3</c:v>
                </c:pt>
                <c:pt idx="3">
                  <c:v>2</c:v>
                </c:pt>
                <c:pt idx="4">
                  <c:v>3</c:v>
                </c:pt>
                <c:pt idx="5">
                  <c:v>1</c:v>
                </c:pt>
                <c:pt idx="6">
                  <c:v>0</c:v>
                </c:pt>
              </c:numCache>
            </c:numRef>
          </c:val>
          <c:extLst>
            <c:ext xmlns:c16="http://schemas.microsoft.com/office/drawing/2014/chart" uri="{C3380CC4-5D6E-409C-BE32-E72D297353CC}">
              <c16:uniqueId val="{00000001-2D83-46D7-8737-89970D636698}"/>
            </c:ext>
          </c:extLst>
        </c:ser>
        <c:ser>
          <c:idx val="2"/>
          <c:order val="2"/>
          <c:tx>
            <c:strRef>
              <c:f>Sheet1!$D$1</c:f>
              <c:strCache>
                <c:ptCount val="1"/>
                <c:pt idx="0">
                  <c:v>Column1</c:v>
                </c:pt>
              </c:strCache>
            </c:strRef>
          </c:tx>
          <c:invertIfNegative val="0"/>
          <c:cat>
            <c:strRef>
              <c:f>Sheet1!$A$2:$A$8</c:f>
              <c:strCache>
                <c:ptCount val="7"/>
                <c:pt idx="0">
                  <c:v>PD</c:v>
                </c:pt>
                <c:pt idx="1">
                  <c:v>POH</c:v>
                </c:pt>
                <c:pt idx="2">
                  <c:v>PEI</c:v>
                </c:pt>
                <c:pt idx="3">
                  <c:v>N</c:v>
                </c:pt>
                <c:pt idx="4">
                  <c:v>PST</c:v>
                </c:pt>
                <c:pt idx="5">
                  <c:v>RD</c:v>
                </c:pt>
                <c:pt idx="6">
                  <c:v>O</c:v>
                </c:pt>
              </c:strCache>
            </c:strRef>
          </c:cat>
          <c:val>
            <c:numRef>
              <c:f>Sheet1!$D$2:$D$8</c:f>
            </c:numRef>
          </c:val>
          <c:extLst>
            <c:ext xmlns:c16="http://schemas.microsoft.com/office/drawing/2014/chart" uri="{C3380CC4-5D6E-409C-BE32-E72D297353CC}">
              <c16:uniqueId val="{00000002-2D83-46D7-8737-89970D636698}"/>
            </c:ext>
          </c:extLst>
        </c:ser>
        <c:dLbls>
          <c:showLegendKey val="0"/>
          <c:showVal val="0"/>
          <c:showCatName val="0"/>
          <c:showSerName val="0"/>
          <c:showPercent val="0"/>
          <c:showBubbleSize val="0"/>
        </c:dLbls>
        <c:gapWidth val="75"/>
        <c:shape val="cylinder"/>
        <c:axId val="221912064"/>
        <c:axId val="225549696"/>
        <c:axId val="0"/>
      </c:bar3DChart>
      <c:catAx>
        <c:axId val="221912064"/>
        <c:scaling>
          <c:orientation val="minMax"/>
        </c:scaling>
        <c:delete val="0"/>
        <c:axPos val="b"/>
        <c:numFmt formatCode="General" sourceLinked="0"/>
        <c:majorTickMark val="none"/>
        <c:minorTickMark val="none"/>
        <c:tickLblPos val="nextTo"/>
        <c:crossAx val="225549696"/>
        <c:crosses val="autoZero"/>
        <c:auto val="1"/>
        <c:lblAlgn val="ctr"/>
        <c:lblOffset val="100"/>
        <c:noMultiLvlLbl val="0"/>
      </c:catAx>
      <c:valAx>
        <c:axId val="225549696"/>
        <c:scaling>
          <c:orientation val="minMax"/>
        </c:scaling>
        <c:delete val="0"/>
        <c:axPos val="l"/>
        <c:majorGridlines/>
        <c:numFmt formatCode="General" sourceLinked="1"/>
        <c:majorTickMark val="none"/>
        <c:minorTickMark val="none"/>
        <c:tickLblPos val="nextTo"/>
        <c:spPr>
          <a:ln w="9525">
            <a:noFill/>
          </a:ln>
        </c:spPr>
        <c:crossAx val="221912064"/>
        <c:crosses val="autoZero"/>
        <c:crossBetween val="between"/>
      </c:valAx>
    </c:plotArea>
    <c:legend>
      <c:legendPos val="b"/>
      <c:layout/>
      <c:overlay val="0"/>
    </c:legend>
    <c:plotVisOnly val="1"/>
    <c:dispBlanksAs val="gap"/>
    <c:showDLblsOverMax val="0"/>
  </c:chart>
  <c:txPr>
    <a:bodyPr/>
    <a:lstStyle/>
    <a:p>
      <a:pPr>
        <a:defRPr sz="1800"/>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Sheet1!$A$4</c:f>
              <c:strCache>
                <c:ptCount val="1"/>
                <c:pt idx="0">
                  <c:v>All (including pediatric)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Sheet1!$B$3:$F$3</c:f>
              <c:numCache>
                <c:formatCode>General</c:formatCode>
                <c:ptCount val="5"/>
                <c:pt idx="0">
                  <c:v>2014</c:v>
                </c:pt>
                <c:pt idx="1">
                  <c:v>2015</c:v>
                </c:pt>
                <c:pt idx="2">
                  <c:v>2016</c:v>
                </c:pt>
                <c:pt idx="3">
                  <c:v>2017</c:v>
                </c:pt>
                <c:pt idx="4">
                  <c:v>2018</c:v>
                </c:pt>
              </c:numCache>
            </c:numRef>
          </c:cat>
          <c:val>
            <c:numRef>
              <c:f>Sheet1!$B$4:$F$4</c:f>
              <c:numCache>
                <c:formatCode>General</c:formatCode>
                <c:ptCount val="5"/>
                <c:pt idx="0">
                  <c:v>92</c:v>
                </c:pt>
                <c:pt idx="1">
                  <c:v>58</c:v>
                </c:pt>
                <c:pt idx="2">
                  <c:v>74</c:v>
                </c:pt>
                <c:pt idx="3">
                  <c:v>93</c:v>
                </c:pt>
                <c:pt idx="4">
                  <c:v>70</c:v>
                </c:pt>
              </c:numCache>
            </c:numRef>
          </c:val>
          <c:extLst>
            <c:ext xmlns:c16="http://schemas.microsoft.com/office/drawing/2014/chart" uri="{C3380CC4-5D6E-409C-BE32-E72D297353CC}">
              <c16:uniqueId val="{00000000-0F98-4AC3-B202-8B300CEB0797}"/>
            </c:ext>
          </c:extLst>
        </c:ser>
        <c:ser>
          <c:idx val="1"/>
          <c:order val="1"/>
          <c:tx>
            <c:strRef>
              <c:f>Sheet1!$A$5</c:f>
              <c:strCache>
                <c:ptCount val="1"/>
                <c:pt idx="0">
                  <c:v>Clinical trials in pediatric population</c:v>
                </c:pt>
              </c:strCache>
            </c:strRef>
          </c:tx>
          <c:spPr>
            <a:solidFill>
              <a:schemeClr val="accent2"/>
            </a:solidFill>
            <a:ln>
              <a:noFill/>
            </a:ln>
            <a:effectLst/>
          </c:spPr>
          <c:invertIfNegative val="0"/>
          <c:dLbls>
            <c:dLbl>
              <c:idx val="0"/>
              <c:layout>
                <c:manualLayout>
                  <c:x val="-1.5649273591123624E-17"/>
                  <c:y val="-1.642710118145781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F98-4AC3-B202-8B300CEB0797}"/>
                </c:ext>
              </c:extLst>
            </c:dLbl>
            <c:dLbl>
              <c:idx val="1"/>
              <c:layout>
                <c:manualLayout>
                  <c:x val="0"/>
                  <c:y val="8.213550590728856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F98-4AC3-B202-8B300CEB079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Sheet1!$B$3:$F$3</c:f>
              <c:numCache>
                <c:formatCode>General</c:formatCode>
                <c:ptCount val="5"/>
                <c:pt idx="0">
                  <c:v>2014</c:v>
                </c:pt>
                <c:pt idx="1">
                  <c:v>2015</c:v>
                </c:pt>
                <c:pt idx="2">
                  <c:v>2016</c:v>
                </c:pt>
                <c:pt idx="3">
                  <c:v>2017</c:v>
                </c:pt>
                <c:pt idx="4">
                  <c:v>2018</c:v>
                </c:pt>
              </c:numCache>
            </c:numRef>
          </c:cat>
          <c:val>
            <c:numRef>
              <c:f>Sheet1!$B$5:$F$5</c:f>
              <c:numCache>
                <c:formatCode>General</c:formatCode>
                <c:ptCount val="5"/>
                <c:pt idx="0">
                  <c:v>4</c:v>
                </c:pt>
                <c:pt idx="1">
                  <c:v>7</c:v>
                </c:pt>
                <c:pt idx="2">
                  <c:v>13</c:v>
                </c:pt>
                <c:pt idx="3">
                  <c:v>11</c:v>
                </c:pt>
                <c:pt idx="4">
                  <c:v>14</c:v>
                </c:pt>
              </c:numCache>
            </c:numRef>
          </c:val>
          <c:extLst>
            <c:ext xmlns:c16="http://schemas.microsoft.com/office/drawing/2014/chart" uri="{C3380CC4-5D6E-409C-BE32-E72D297353CC}">
              <c16:uniqueId val="{00000003-0F98-4AC3-B202-8B300CEB0797}"/>
            </c:ext>
          </c:extLst>
        </c:ser>
        <c:dLbls>
          <c:dLblPos val="ctr"/>
          <c:showLegendKey val="0"/>
          <c:showVal val="1"/>
          <c:showCatName val="0"/>
          <c:showSerName val="0"/>
          <c:showPercent val="0"/>
          <c:showBubbleSize val="0"/>
        </c:dLbls>
        <c:gapWidth val="150"/>
        <c:overlap val="100"/>
        <c:axId val="357386784"/>
        <c:axId val="357387112"/>
      </c:barChart>
      <c:catAx>
        <c:axId val="35738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crossAx val="357387112"/>
        <c:crosses val="autoZero"/>
        <c:auto val="1"/>
        <c:lblAlgn val="ctr"/>
        <c:lblOffset val="100"/>
        <c:noMultiLvlLbl val="0"/>
      </c:catAx>
      <c:valAx>
        <c:axId val="357387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crossAx val="357386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sz="2000"/>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4110683210307619E-2"/>
          <c:y val="0.1456794501532335"/>
          <c:w val="0.81933677486396972"/>
          <c:h val="0.6201408666789715"/>
        </c:manualLayout>
      </c:layout>
      <c:pie3DChart>
        <c:varyColors val="1"/>
        <c:ser>
          <c:idx val="0"/>
          <c:order val="0"/>
          <c:tx>
            <c:strRef>
              <c:f>Sheet1!$B$1</c:f>
              <c:strCache>
                <c:ptCount val="1"/>
                <c:pt idx="0">
                  <c:v>Column1</c:v>
                </c:pt>
              </c:strCache>
            </c:strRef>
          </c:tx>
          <c:dPt>
            <c:idx val="1"/>
            <c:bubble3D val="0"/>
            <c:spPr>
              <a:solidFill>
                <a:schemeClr val="accent1">
                  <a:lumMod val="75000"/>
                </a:schemeClr>
              </a:solidFill>
            </c:spPr>
            <c:extLst>
              <c:ext xmlns:c16="http://schemas.microsoft.com/office/drawing/2014/chart" uri="{C3380CC4-5D6E-409C-BE32-E72D297353CC}">
                <c16:uniqueId val="{00000001-4560-4B17-8BF3-70D8ED3051EA}"/>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Work in partnership</c:v>
                </c:pt>
                <c:pt idx="1">
                  <c:v>National research</c:v>
                </c:pt>
              </c:strCache>
            </c:strRef>
          </c:cat>
          <c:val>
            <c:numRef>
              <c:f>Sheet1!$B$2:$B$3</c:f>
              <c:numCache>
                <c:formatCode>General</c:formatCode>
                <c:ptCount val="2"/>
                <c:pt idx="0">
                  <c:v>45</c:v>
                </c:pt>
                <c:pt idx="1">
                  <c:v>24</c:v>
                </c:pt>
              </c:numCache>
            </c:numRef>
          </c:val>
          <c:extLst>
            <c:ext xmlns:c16="http://schemas.microsoft.com/office/drawing/2014/chart" uri="{C3380CC4-5D6E-409C-BE32-E72D297353CC}">
              <c16:uniqueId val="{00000002-4560-4B17-8BF3-70D8ED3051EA}"/>
            </c:ext>
          </c:extLst>
        </c:ser>
        <c:dLbls>
          <c:showLegendKey val="0"/>
          <c:showVal val="0"/>
          <c:showCatName val="0"/>
          <c:showSerName val="0"/>
          <c:showPercent val="1"/>
          <c:showBubbleSize val="0"/>
          <c:showLeaderLines val="1"/>
        </c:dLbls>
      </c:pie3DChart>
    </c:plotArea>
    <c:legend>
      <c:legendPos val="t"/>
      <c:layout>
        <c:manualLayout>
          <c:xMode val="edge"/>
          <c:yMode val="edge"/>
          <c:x val="0.11677981269743112"/>
          <c:y val="0.8627426013452737"/>
          <c:w val="0.86155064495169065"/>
          <c:h val="0.12159709180625104"/>
        </c:manualLayout>
      </c:layout>
      <c:overlay val="0"/>
    </c:legend>
    <c:plotVisOnly val="1"/>
    <c:dispBlanksAs val="gap"/>
    <c:showDLblsOverMax val="0"/>
  </c:chart>
  <c:txPr>
    <a:bodyPr/>
    <a:lstStyle/>
    <a:p>
      <a:pPr>
        <a:defRPr sz="2000"/>
      </a:pPr>
      <a:endParaRPr lang="lt-L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4110683210307619E-2"/>
          <c:y val="0.1456794501532335"/>
          <c:w val="0.81933677486396972"/>
          <c:h val="0.6201408666789715"/>
        </c:manualLayout>
      </c:layout>
      <c:pie3DChart>
        <c:varyColors val="1"/>
        <c:ser>
          <c:idx val="0"/>
          <c:order val="0"/>
          <c:tx>
            <c:strRef>
              <c:f>Sheet1!$B$1</c:f>
              <c:strCache>
                <c:ptCount val="1"/>
                <c:pt idx="0">
                  <c:v>Column1</c:v>
                </c:pt>
              </c:strCache>
            </c:strRef>
          </c:tx>
          <c:dPt>
            <c:idx val="1"/>
            <c:bubble3D val="0"/>
            <c:spPr>
              <a:solidFill>
                <a:schemeClr val="accent1">
                  <a:lumMod val="75000"/>
                </a:schemeClr>
              </a:solidFill>
            </c:spPr>
            <c:extLst>
              <c:ext xmlns:c16="http://schemas.microsoft.com/office/drawing/2014/chart" uri="{C3380CC4-5D6E-409C-BE32-E72D297353CC}">
                <c16:uniqueId val="{00000001-4560-4B17-8BF3-70D8ED3051EA}"/>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Work in partnership</c:v>
                </c:pt>
                <c:pt idx="1">
                  <c:v>National research</c:v>
                </c:pt>
              </c:strCache>
            </c:strRef>
          </c:cat>
          <c:val>
            <c:numRef>
              <c:f>Sheet1!$B$2:$B$3</c:f>
              <c:numCache>
                <c:formatCode>General</c:formatCode>
                <c:ptCount val="2"/>
                <c:pt idx="0">
                  <c:v>45</c:v>
                </c:pt>
                <c:pt idx="1">
                  <c:v>24</c:v>
                </c:pt>
              </c:numCache>
            </c:numRef>
          </c:val>
          <c:extLst>
            <c:ext xmlns:c16="http://schemas.microsoft.com/office/drawing/2014/chart" uri="{C3380CC4-5D6E-409C-BE32-E72D297353CC}">
              <c16:uniqueId val="{00000002-4560-4B17-8BF3-70D8ED3051EA}"/>
            </c:ext>
          </c:extLst>
        </c:ser>
        <c:dLbls>
          <c:showLegendKey val="0"/>
          <c:showVal val="0"/>
          <c:showCatName val="0"/>
          <c:showSerName val="0"/>
          <c:showPercent val="1"/>
          <c:showBubbleSize val="0"/>
          <c:showLeaderLines val="1"/>
        </c:dLbls>
      </c:pie3DChart>
    </c:plotArea>
    <c:legend>
      <c:legendPos val="t"/>
      <c:layout>
        <c:manualLayout>
          <c:xMode val="edge"/>
          <c:yMode val="edge"/>
          <c:x val="0.11677981269743112"/>
          <c:y val="0.8627426013452737"/>
          <c:w val="0.86155064495169065"/>
          <c:h val="0.12159709180625104"/>
        </c:manualLayout>
      </c:layout>
      <c:overlay val="0"/>
    </c:legend>
    <c:plotVisOnly val="1"/>
    <c:dispBlanksAs val="gap"/>
    <c:showDLblsOverMax val="0"/>
  </c:chart>
  <c:txPr>
    <a:bodyPr/>
    <a:lstStyle/>
    <a:p>
      <a:pPr>
        <a:defRPr sz="2000"/>
      </a:pPr>
      <a:endParaRPr lang="lt-L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62251559185176E-2"/>
          <c:y val="2.3479445177168608E-2"/>
          <c:w val="0.89941582506414641"/>
          <c:h val="0.87393221996943493"/>
        </c:manualLayout>
      </c:layout>
      <c:barChart>
        <c:barDir val="col"/>
        <c:grouping val="clustered"/>
        <c:varyColors val="0"/>
        <c:ser>
          <c:idx val="0"/>
          <c:order val="0"/>
          <c:spPr>
            <a:solidFill>
              <a:schemeClr val="accent5"/>
            </a:solidFill>
            <a:ln>
              <a:noFill/>
            </a:ln>
            <a:effectLst/>
          </c:spPr>
          <c:invertIfNegative val="0"/>
          <c:dPt>
            <c:idx val="0"/>
            <c:invertIfNegative val="0"/>
            <c:bubble3D val="0"/>
            <c:extLst>
              <c:ext xmlns:c16="http://schemas.microsoft.com/office/drawing/2014/chart" uri="{C3380CC4-5D6E-409C-BE32-E72D297353CC}">
                <c16:uniqueId val="{00000000-3D5B-48E7-A476-AB0D52D1E75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Sheet1!$B$16:$D$16</c:f>
              <c:numCache>
                <c:formatCode>General</c:formatCode>
                <c:ptCount val="3"/>
                <c:pt idx="0">
                  <c:v>2016</c:v>
                </c:pt>
                <c:pt idx="1">
                  <c:v>2017</c:v>
                </c:pt>
                <c:pt idx="2">
                  <c:v>2018</c:v>
                </c:pt>
              </c:numCache>
            </c:numRef>
          </c:cat>
          <c:val>
            <c:numRef>
              <c:f>Sheet1!$B$17:$D$17</c:f>
              <c:numCache>
                <c:formatCode>General</c:formatCode>
                <c:ptCount val="3"/>
                <c:pt idx="0">
                  <c:v>45</c:v>
                </c:pt>
                <c:pt idx="1">
                  <c:v>41</c:v>
                </c:pt>
                <c:pt idx="2">
                  <c:v>46</c:v>
                </c:pt>
              </c:numCache>
            </c:numRef>
          </c:val>
          <c:extLst>
            <c:ext xmlns:c16="http://schemas.microsoft.com/office/drawing/2014/chart" uri="{C3380CC4-5D6E-409C-BE32-E72D297353CC}">
              <c16:uniqueId val="{00000001-3D5B-48E7-A476-AB0D52D1E75D}"/>
            </c:ext>
          </c:extLst>
        </c:ser>
        <c:dLbls>
          <c:showLegendKey val="0"/>
          <c:showVal val="0"/>
          <c:showCatName val="0"/>
          <c:showSerName val="0"/>
          <c:showPercent val="0"/>
          <c:showBubbleSize val="0"/>
        </c:dLbls>
        <c:gapWidth val="219"/>
        <c:overlap val="-27"/>
        <c:axId val="524061000"/>
        <c:axId val="524054112"/>
      </c:barChart>
      <c:catAx>
        <c:axId val="52406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524054112"/>
        <c:crosses val="autoZero"/>
        <c:auto val="1"/>
        <c:lblAlgn val="ctr"/>
        <c:lblOffset val="100"/>
        <c:noMultiLvlLbl val="0"/>
      </c:catAx>
      <c:valAx>
        <c:axId val="5240541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52406100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6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5EBBB-DCF0-644C-A0CB-59BA6C92132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4800B64B-AF31-4145-AC66-AF414F7BFCD7}">
      <dgm:prSet phldrT="[Text]"/>
      <dgm:spPr>
        <a:solidFill>
          <a:srgbClr val="C00000"/>
        </a:solidFill>
      </dgm:spPr>
      <dgm:t>
        <a:bodyPr/>
        <a:lstStyle/>
        <a:p>
          <a:r>
            <a:rPr lang="en-US" b="0" i="0" dirty="0">
              <a:solidFill>
                <a:schemeClr val="bg1"/>
              </a:solidFill>
              <a:effectLst/>
              <a:latin typeface="+mn-lt"/>
              <a:ea typeface="+mn-ea"/>
              <a:cs typeface="+mn-cs"/>
            </a:rPr>
            <a:t>JOINT CENTRE FOR COMPETENCES AND BIOMEDICAL RESEARCH</a:t>
          </a:r>
          <a:endParaRPr lang="en-US" dirty="0">
            <a:solidFill>
              <a:schemeClr val="bg1"/>
            </a:solidFill>
          </a:endParaRPr>
        </a:p>
      </dgm:t>
    </dgm:pt>
    <dgm:pt modelId="{15CFC7B0-DA52-E141-974A-CD284E08E050}" type="parTrans" cxnId="{08BE20E6-D37F-FF41-99DA-07FE9079979B}">
      <dgm:prSet/>
      <dgm:spPr/>
      <dgm:t>
        <a:bodyPr/>
        <a:lstStyle/>
        <a:p>
          <a:endParaRPr lang="en-US"/>
        </a:p>
      </dgm:t>
    </dgm:pt>
    <dgm:pt modelId="{BC180071-B962-5D4A-BA32-767CCF76DA03}" type="sibTrans" cxnId="{08BE20E6-D37F-FF41-99DA-07FE9079979B}">
      <dgm:prSet/>
      <dgm:spPr/>
      <dgm:t>
        <a:bodyPr/>
        <a:lstStyle/>
        <a:p>
          <a:endParaRPr lang="en-US"/>
        </a:p>
      </dgm:t>
    </dgm:pt>
    <dgm:pt modelId="{0F358B06-5BEE-8840-808E-B23E8434CBDB}">
      <dgm:prSet phldrT="[Text]"/>
      <dgm:spPr>
        <a:ln>
          <a:solidFill>
            <a:srgbClr val="C00000"/>
          </a:solidFill>
        </a:ln>
      </dgm:spPr>
      <dgm:t>
        <a:bodyPr/>
        <a:lstStyle/>
        <a:p>
          <a:r>
            <a:rPr lang="lt-LT" dirty="0"/>
            <a:t>DEPARTMENT OF CLINICAL TRIALS AND PHARMACOLOGY</a:t>
          </a:r>
          <a:endParaRPr lang="en-US" dirty="0"/>
        </a:p>
      </dgm:t>
    </dgm:pt>
    <dgm:pt modelId="{AD36743F-7DED-9046-86C7-8F6E4EE1365F}" type="parTrans" cxnId="{A58D31BA-1E1D-4D40-9B2A-DCD231CEBADA}">
      <dgm:prSet/>
      <dgm:spPr/>
      <dgm:t>
        <a:bodyPr/>
        <a:lstStyle/>
        <a:p>
          <a:endParaRPr lang="en-US"/>
        </a:p>
      </dgm:t>
    </dgm:pt>
    <dgm:pt modelId="{4340FA46-C624-2249-9920-4348F3B7F8E3}" type="sibTrans" cxnId="{A58D31BA-1E1D-4D40-9B2A-DCD231CEBADA}">
      <dgm:prSet/>
      <dgm:spPr/>
      <dgm:t>
        <a:bodyPr/>
        <a:lstStyle/>
        <a:p>
          <a:endParaRPr lang="en-US"/>
        </a:p>
      </dgm:t>
    </dgm:pt>
    <dgm:pt modelId="{A1CFDD2F-0D3F-CA42-A09E-939D851148F1}">
      <dgm:prSet phldrT="[Text]"/>
      <dgm:spPr>
        <a:ln>
          <a:solidFill>
            <a:srgbClr val="C00000"/>
          </a:solidFill>
        </a:ln>
      </dgm:spPr>
      <dgm:t>
        <a:bodyPr/>
        <a:lstStyle/>
        <a:p>
          <a:r>
            <a:rPr lang="lt-LT" dirty="0"/>
            <a:t>DEPARTMENT OF SCIE</a:t>
          </a:r>
          <a:r>
            <a:rPr lang="lt-LT" dirty="0">
              <a:solidFill>
                <a:schemeClr val="tx1"/>
              </a:solidFill>
            </a:rPr>
            <a:t>N</a:t>
          </a:r>
          <a:r>
            <a:rPr lang="lt-LT" dirty="0"/>
            <a:t>TIFIC </a:t>
          </a:r>
          <a:r>
            <a:rPr lang="lt-LT" dirty="0">
              <a:solidFill>
                <a:schemeClr val="tx1"/>
              </a:solidFill>
            </a:rPr>
            <a:t>RESEARCH</a:t>
          </a:r>
          <a:endParaRPr lang="en-US" dirty="0">
            <a:solidFill>
              <a:schemeClr val="tx1"/>
            </a:solidFill>
          </a:endParaRPr>
        </a:p>
      </dgm:t>
    </dgm:pt>
    <dgm:pt modelId="{49686A2D-ABF5-0141-9F27-7317E1865725}" type="parTrans" cxnId="{58FBB372-D7FE-C249-BC61-56FF31FC6C41}">
      <dgm:prSet/>
      <dgm:spPr>
        <a:ln>
          <a:solidFill>
            <a:srgbClr val="C00000"/>
          </a:solidFill>
        </a:ln>
      </dgm:spPr>
      <dgm:t>
        <a:bodyPr/>
        <a:lstStyle/>
        <a:p>
          <a:endParaRPr lang="en-US"/>
        </a:p>
      </dgm:t>
    </dgm:pt>
    <dgm:pt modelId="{B8FC4DBB-7622-A84C-B0C6-6EAB8E66AC9C}" type="sibTrans" cxnId="{58FBB372-D7FE-C249-BC61-56FF31FC6C41}">
      <dgm:prSet/>
      <dgm:spPr/>
      <dgm:t>
        <a:bodyPr/>
        <a:lstStyle/>
        <a:p>
          <a:endParaRPr lang="en-US"/>
        </a:p>
      </dgm:t>
    </dgm:pt>
    <dgm:pt modelId="{5F50B842-2815-7840-95D8-7A5736B873DD}" type="pres">
      <dgm:prSet presAssocID="{9045EBBB-DCF0-644C-A0CB-59BA6C92132A}" presName="diagram" presStyleCnt="0">
        <dgm:presLayoutVars>
          <dgm:chPref val="1"/>
          <dgm:dir/>
          <dgm:animOne val="branch"/>
          <dgm:animLvl val="lvl"/>
          <dgm:resizeHandles/>
        </dgm:presLayoutVars>
      </dgm:prSet>
      <dgm:spPr/>
      <dgm:t>
        <a:bodyPr/>
        <a:lstStyle/>
        <a:p>
          <a:endParaRPr lang="en-US"/>
        </a:p>
      </dgm:t>
    </dgm:pt>
    <dgm:pt modelId="{1A686018-DF3B-7041-A3D7-5B5BA9E4AE00}" type="pres">
      <dgm:prSet presAssocID="{4800B64B-AF31-4145-AC66-AF414F7BFCD7}" presName="root" presStyleCnt="0"/>
      <dgm:spPr/>
    </dgm:pt>
    <dgm:pt modelId="{96416AE9-A22A-EA4A-A4B5-97E8C735F660}" type="pres">
      <dgm:prSet presAssocID="{4800B64B-AF31-4145-AC66-AF414F7BFCD7}" presName="rootComposite" presStyleCnt="0"/>
      <dgm:spPr/>
    </dgm:pt>
    <dgm:pt modelId="{30D692FE-0F5E-C844-8F44-9AB3E37FA872}" type="pres">
      <dgm:prSet presAssocID="{4800B64B-AF31-4145-AC66-AF414F7BFCD7}" presName="rootText" presStyleLbl="node1" presStyleIdx="0" presStyleCnt="1"/>
      <dgm:spPr/>
      <dgm:t>
        <a:bodyPr/>
        <a:lstStyle/>
        <a:p>
          <a:endParaRPr lang="en-US"/>
        </a:p>
      </dgm:t>
    </dgm:pt>
    <dgm:pt modelId="{EA706128-7C15-9E4F-9B61-1D3EFFFDA716}" type="pres">
      <dgm:prSet presAssocID="{4800B64B-AF31-4145-AC66-AF414F7BFCD7}" presName="rootConnector" presStyleLbl="node1" presStyleIdx="0" presStyleCnt="1"/>
      <dgm:spPr/>
      <dgm:t>
        <a:bodyPr/>
        <a:lstStyle/>
        <a:p>
          <a:endParaRPr lang="en-US"/>
        </a:p>
      </dgm:t>
    </dgm:pt>
    <dgm:pt modelId="{86829DF3-DC53-2442-BEDF-F45AF5583A38}" type="pres">
      <dgm:prSet presAssocID="{4800B64B-AF31-4145-AC66-AF414F7BFCD7}" presName="childShape" presStyleCnt="0"/>
      <dgm:spPr/>
    </dgm:pt>
    <dgm:pt modelId="{2D5B1775-37B3-C448-B252-F877A5BBD2A4}" type="pres">
      <dgm:prSet presAssocID="{AD36743F-7DED-9046-86C7-8F6E4EE1365F}" presName="Name13" presStyleLbl="parChTrans1D2" presStyleIdx="0" presStyleCnt="2"/>
      <dgm:spPr/>
      <dgm:t>
        <a:bodyPr/>
        <a:lstStyle/>
        <a:p>
          <a:endParaRPr lang="en-US"/>
        </a:p>
      </dgm:t>
    </dgm:pt>
    <dgm:pt modelId="{F7ED6A24-DE4D-F749-8CBD-0A7EB43F05A5}" type="pres">
      <dgm:prSet presAssocID="{0F358B06-5BEE-8840-808E-B23E8434CBDB}" presName="childText" presStyleLbl="bgAcc1" presStyleIdx="0" presStyleCnt="2">
        <dgm:presLayoutVars>
          <dgm:bulletEnabled val="1"/>
        </dgm:presLayoutVars>
      </dgm:prSet>
      <dgm:spPr/>
      <dgm:t>
        <a:bodyPr/>
        <a:lstStyle/>
        <a:p>
          <a:endParaRPr lang="en-US"/>
        </a:p>
      </dgm:t>
    </dgm:pt>
    <dgm:pt modelId="{455278BB-2B38-174F-863F-6B298C73B999}" type="pres">
      <dgm:prSet presAssocID="{49686A2D-ABF5-0141-9F27-7317E1865725}" presName="Name13" presStyleLbl="parChTrans1D2" presStyleIdx="1" presStyleCnt="2"/>
      <dgm:spPr/>
      <dgm:t>
        <a:bodyPr/>
        <a:lstStyle/>
        <a:p>
          <a:endParaRPr lang="en-US"/>
        </a:p>
      </dgm:t>
    </dgm:pt>
    <dgm:pt modelId="{884B9444-DC1C-EE46-963F-5A29B1065DED}" type="pres">
      <dgm:prSet presAssocID="{A1CFDD2F-0D3F-CA42-A09E-939D851148F1}" presName="childText" presStyleLbl="bgAcc1" presStyleIdx="1" presStyleCnt="2">
        <dgm:presLayoutVars>
          <dgm:bulletEnabled val="1"/>
        </dgm:presLayoutVars>
      </dgm:prSet>
      <dgm:spPr/>
      <dgm:t>
        <a:bodyPr/>
        <a:lstStyle/>
        <a:p>
          <a:endParaRPr lang="en-US"/>
        </a:p>
      </dgm:t>
    </dgm:pt>
  </dgm:ptLst>
  <dgm:cxnLst>
    <dgm:cxn modelId="{688EB9CC-0A98-1642-A47E-0DDCDA0A4276}" type="presOf" srcId="{AD36743F-7DED-9046-86C7-8F6E4EE1365F}" destId="{2D5B1775-37B3-C448-B252-F877A5BBD2A4}" srcOrd="0" destOrd="0" presId="urn:microsoft.com/office/officeart/2005/8/layout/hierarchy3"/>
    <dgm:cxn modelId="{5627D187-119F-3547-B793-15CAACAB4465}" type="presOf" srcId="{4800B64B-AF31-4145-AC66-AF414F7BFCD7}" destId="{EA706128-7C15-9E4F-9B61-1D3EFFFDA716}" srcOrd="1" destOrd="0" presId="urn:microsoft.com/office/officeart/2005/8/layout/hierarchy3"/>
    <dgm:cxn modelId="{08BE20E6-D37F-FF41-99DA-07FE9079979B}" srcId="{9045EBBB-DCF0-644C-A0CB-59BA6C92132A}" destId="{4800B64B-AF31-4145-AC66-AF414F7BFCD7}" srcOrd="0" destOrd="0" parTransId="{15CFC7B0-DA52-E141-974A-CD284E08E050}" sibTransId="{BC180071-B962-5D4A-BA32-767CCF76DA03}"/>
    <dgm:cxn modelId="{58FBB372-D7FE-C249-BC61-56FF31FC6C41}" srcId="{4800B64B-AF31-4145-AC66-AF414F7BFCD7}" destId="{A1CFDD2F-0D3F-CA42-A09E-939D851148F1}" srcOrd="1" destOrd="0" parTransId="{49686A2D-ABF5-0141-9F27-7317E1865725}" sibTransId="{B8FC4DBB-7622-A84C-B0C6-6EAB8E66AC9C}"/>
    <dgm:cxn modelId="{141F667D-22EA-FE49-B743-336B0D64E480}" type="presOf" srcId="{4800B64B-AF31-4145-AC66-AF414F7BFCD7}" destId="{30D692FE-0F5E-C844-8F44-9AB3E37FA872}" srcOrd="0" destOrd="0" presId="urn:microsoft.com/office/officeart/2005/8/layout/hierarchy3"/>
    <dgm:cxn modelId="{06248E76-C9DA-8841-893A-9B2285AEC000}" type="presOf" srcId="{49686A2D-ABF5-0141-9F27-7317E1865725}" destId="{455278BB-2B38-174F-863F-6B298C73B999}" srcOrd="0" destOrd="0" presId="urn:microsoft.com/office/officeart/2005/8/layout/hierarchy3"/>
    <dgm:cxn modelId="{2B47B8E6-31F0-3743-9A03-AE7B7EA6E026}" type="presOf" srcId="{0F358B06-5BEE-8840-808E-B23E8434CBDB}" destId="{F7ED6A24-DE4D-F749-8CBD-0A7EB43F05A5}" srcOrd="0" destOrd="0" presId="urn:microsoft.com/office/officeart/2005/8/layout/hierarchy3"/>
    <dgm:cxn modelId="{A58D31BA-1E1D-4D40-9B2A-DCD231CEBADA}" srcId="{4800B64B-AF31-4145-AC66-AF414F7BFCD7}" destId="{0F358B06-5BEE-8840-808E-B23E8434CBDB}" srcOrd="0" destOrd="0" parTransId="{AD36743F-7DED-9046-86C7-8F6E4EE1365F}" sibTransId="{4340FA46-C624-2249-9920-4348F3B7F8E3}"/>
    <dgm:cxn modelId="{A9328C26-2923-144B-843E-703A64FDFECA}" type="presOf" srcId="{9045EBBB-DCF0-644C-A0CB-59BA6C92132A}" destId="{5F50B842-2815-7840-95D8-7A5736B873DD}" srcOrd="0" destOrd="0" presId="urn:microsoft.com/office/officeart/2005/8/layout/hierarchy3"/>
    <dgm:cxn modelId="{3A4810F0-20F3-3E4B-8D68-982421A9BDA4}" type="presOf" srcId="{A1CFDD2F-0D3F-CA42-A09E-939D851148F1}" destId="{884B9444-DC1C-EE46-963F-5A29B1065DED}" srcOrd="0" destOrd="0" presId="urn:microsoft.com/office/officeart/2005/8/layout/hierarchy3"/>
    <dgm:cxn modelId="{78FFCB1E-7089-1140-8FD1-91A8EE08BFA4}" type="presParOf" srcId="{5F50B842-2815-7840-95D8-7A5736B873DD}" destId="{1A686018-DF3B-7041-A3D7-5B5BA9E4AE00}" srcOrd="0" destOrd="0" presId="urn:microsoft.com/office/officeart/2005/8/layout/hierarchy3"/>
    <dgm:cxn modelId="{57D9C2FB-C979-2943-89E7-4AEEAFCCAF9D}" type="presParOf" srcId="{1A686018-DF3B-7041-A3D7-5B5BA9E4AE00}" destId="{96416AE9-A22A-EA4A-A4B5-97E8C735F660}" srcOrd="0" destOrd="0" presId="urn:microsoft.com/office/officeart/2005/8/layout/hierarchy3"/>
    <dgm:cxn modelId="{836AB063-15B6-DF46-BFCA-BFE332294786}" type="presParOf" srcId="{96416AE9-A22A-EA4A-A4B5-97E8C735F660}" destId="{30D692FE-0F5E-C844-8F44-9AB3E37FA872}" srcOrd="0" destOrd="0" presId="urn:microsoft.com/office/officeart/2005/8/layout/hierarchy3"/>
    <dgm:cxn modelId="{718909C3-F6B7-8B43-9630-B01553BDB97D}" type="presParOf" srcId="{96416AE9-A22A-EA4A-A4B5-97E8C735F660}" destId="{EA706128-7C15-9E4F-9B61-1D3EFFFDA716}" srcOrd="1" destOrd="0" presId="urn:microsoft.com/office/officeart/2005/8/layout/hierarchy3"/>
    <dgm:cxn modelId="{2919FD46-11C5-6240-A8B9-D6D0FE3D4C2B}" type="presParOf" srcId="{1A686018-DF3B-7041-A3D7-5B5BA9E4AE00}" destId="{86829DF3-DC53-2442-BEDF-F45AF5583A38}" srcOrd="1" destOrd="0" presId="urn:microsoft.com/office/officeart/2005/8/layout/hierarchy3"/>
    <dgm:cxn modelId="{B411CEBE-CE4B-C94C-A30F-B16DCF3329A7}" type="presParOf" srcId="{86829DF3-DC53-2442-BEDF-F45AF5583A38}" destId="{2D5B1775-37B3-C448-B252-F877A5BBD2A4}" srcOrd="0" destOrd="0" presId="urn:microsoft.com/office/officeart/2005/8/layout/hierarchy3"/>
    <dgm:cxn modelId="{079AAA33-58AA-0E42-A74C-15553A875676}" type="presParOf" srcId="{86829DF3-DC53-2442-BEDF-F45AF5583A38}" destId="{F7ED6A24-DE4D-F749-8CBD-0A7EB43F05A5}" srcOrd="1" destOrd="0" presId="urn:microsoft.com/office/officeart/2005/8/layout/hierarchy3"/>
    <dgm:cxn modelId="{D2DDCFCD-0EAF-7244-B876-6A08B5D58371}" type="presParOf" srcId="{86829DF3-DC53-2442-BEDF-F45AF5583A38}" destId="{455278BB-2B38-174F-863F-6B298C73B999}" srcOrd="2" destOrd="0" presId="urn:microsoft.com/office/officeart/2005/8/layout/hierarchy3"/>
    <dgm:cxn modelId="{89AF0C88-117B-A547-A329-F76997A11402}" type="presParOf" srcId="{86829DF3-DC53-2442-BEDF-F45AF5583A38}" destId="{884B9444-DC1C-EE46-963F-5A29B1065DE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692FE-0F5E-C844-8F44-9AB3E37FA872}">
      <dsp:nvSpPr>
        <dsp:cNvPr id="0" name=""/>
        <dsp:cNvSpPr/>
      </dsp:nvSpPr>
      <dsp:spPr>
        <a:xfrm>
          <a:off x="1348531" y="1699"/>
          <a:ext cx="2484536" cy="1242268"/>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a:solidFill>
                <a:schemeClr val="bg1"/>
              </a:solidFill>
              <a:effectLst/>
              <a:latin typeface="+mn-lt"/>
              <a:ea typeface="+mn-ea"/>
              <a:cs typeface="+mn-cs"/>
            </a:rPr>
            <a:t>JOINT CENTRE FOR COMPETENCES AND BIOMEDICAL RESEARCH</a:t>
          </a:r>
          <a:endParaRPr lang="en-US" sz="2000" kern="1200" dirty="0">
            <a:solidFill>
              <a:schemeClr val="bg1"/>
            </a:solidFill>
          </a:endParaRPr>
        </a:p>
      </dsp:txBody>
      <dsp:txXfrm>
        <a:off x="1384916" y="38084"/>
        <a:ext cx="2411766" cy="1169498"/>
      </dsp:txXfrm>
    </dsp:sp>
    <dsp:sp modelId="{2D5B1775-37B3-C448-B252-F877A5BBD2A4}">
      <dsp:nvSpPr>
        <dsp:cNvPr id="0" name=""/>
        <dsp:cNvSpPr/>
      </dsp:nvSpPr>
      <dsp:spPr>
        <a:xfrm>
          <a:off x="1596985" y="1243967"/>
          <a:ext cx="248453" cy="931701"/>
        </a:xfrm>
        <a:custGeom>
          <a:avLst/>
          <a:gdLst/>
          <a:ahLst/>
          <a:cxnLst/>
          <a:rect l="0" t="0" r="0" b="0"/>
          <a:pathLst>
            <a:path>
              <a:moveTo>
                <a:pt x="0" y="0"/>
              </a:moveTo>
              <a:lnTo>
                <a:pt x="0" y="931701"/>
              </a:lnTo>
              <a:lnTo>
                <a:pt x="248453" y="93170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ED6A24-DE4D-F749-8CBD-0A7EB43F05A5}">
      <dsp:nvSpPr>
        <dsp:cNvPr id="0" name=""/>
        <dsp:cNvSpPr/>
      </dsp:nvSpPr>
      <dsp:spPr>
        <a:xfrm>
          <a:off x="1845438" y="1554534"/>
          <a:ext cx="1987629" cy="1242268"/>
        </a:xfrm>
        <a:prstGeom prst="roundRect">
          <a:avLst>
            <a:gd name="adj" fmla="val 10000"/>
          </a:avLst>
        </a:prstGeom>
        <a:solidFill>
          <a:schemeClr val="lt1">
            <a:alpha val="90000"/>
            <a:hueOff val="0"/>
            <a:satOff val="0"/>
            <a:lumOff val="0"/>
            <a:alphaOff val="0"/>
          </a:schemeClr>
        </a:solidFill>
        <a:ln w="635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lt-LT" sz="2000" kern="1200" dirty="0"/>
            <a:t>DEPARTMENT OF CLINICAL TRIALS AND PHARMACOLOGY</a:t>
          </a:r>
          <a:endParaRPr lang="en-US" sz="2000" kern="1200" dirty="0"/>
        </a:p>
      </dsp:txBody>
      <dsp:txXfrm>
        <a:off x="1881823" y="1590919"/>
        <a:ext cx="1914859" cy="1169498"/>
      </dsp:txXfrm>
    </dsp:sp>
    <dsp:sp modelId="{455278BB-2B38-174F-863F-6B298C73B999}">
      <dsp:nvSpPr>
        <dsp:cNvPr id="0" name=""/>
        <dsp:cNvSpPr/>
      </dsp:nvSpPr>
      <dsp:spPr>
        <a:xfrm>
          <a:off x="1596985" y="1243967"/>
          <a:ext cx="248453" cy="2484536"/>
        </a:xfrm>
        <a:custGeom>
          <a:avLst/>
          <a:gdLst/>
          <a:ahLst/>
          <a:cxnLst/>
          <a:rect l="0" t="0" r="0" b="0"/>
          <a:pathLst>
            <a:path>
              <a:moveTo>
                <a:pt x="0" y="0"/>
              </a:moveTo>
              <a:lnTo>
                <a:pt x="0" y="2484536"/>
              </a:lnTo>
              <a:lnTo>
                <a:pt x="248453" y="2484536"/>
              </a:lnTo>
            </a:path>
          </a:pathLst>
        </a:custGeom>
        <a:noFill/>
        <a:ln w="6350" cap="flat" cmpd="sng" algn="ctr">
          <a:solidFill>
            <a:srgbClr val="C00000"/>
          </a:solidFill>
          <a:prstDash val="solid"/>
          <a:miter lim="800000"/>
        </a:ln>
        <a:effectLst/>
      </dsp:spPr>
      <dsp:style>
        <a:lnRef idx="1">
          <a:scrgbClr r="0" g="0" b="0"/>
        </a:lnRef>
        <a:fillRef idx="0">
          <a:scrgbClr r="0" g="0" b="0"/>
        </a:fillRef>
        <a:effectRef idx="0">
          <a:scrgbClr r="0" g="0" b="0"/>
        </a:effectRef>
        <a:fontRef idx="minor"/>
      </dsp:style>
    </dsp:sp>
    <dsp:sp modelId="{884B9444-DC1C-EE46-963F-5A29B1065DED}">
      <dsp:nvSpPr>
        <dsp:cNvPr id="0" name=""/>
        <dsp:cNvSpPr/>
      </dsp:nvSpPr>
      <dsp:spPr>
        <a:xfrm>
          <a:off x="1845438" y="3107370"/>
          <a:ext cx="1987629" cy="1242268"/>
        </a:xfrm>
        <a:prstGeom prst="roundRect">
          <a:avLst>
            <a:gd name="adj" fmla="val 10000"/>
          </a:avLst>
        </a:prstGeom>
        <a:solidFill>
          <a:schemeClr val="lt1">
            <a:alpha val="90000"/>
            <a:hueOff val="0"/>
            <a:satOff val="0"/>
            <a:lumOff val="0"/>
            <a:alphaOff val="0"/>
          </a:schemeClr>
        </a:solidFill>
        <a:ln w="635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lt-LT" sz="2000" kern="1200" dirty="0"/>
            <a:t>DEPARTMENT OF SCIE</a:t>
          </a:r>
          <a:r>
            <a:rPr lang="lt-LT" sz="2000" kern="1200" dirty="0">
              <a:solidFill>
                <a:schemeClr val="tx1"/>
              </a:solidFill>
            </a:rPr>
            <a:t>N</a:t>
          </a:r>
          <a:r>
            <a:rPr lang="lt-LT" sz="2000" kern="1200" dirty="0"/>
            <a:t>TIFIC </a:t>
          </a:r>
          <a:r>
            <a:rPr lang="lt-LT" sz="2000" kern="1200" dirty="0">
              <a:solidFill>
                <a:schemeClr val="tx1"/>
              </a:solidFill>
            </a:rPr>
            <a:t>RESEARCH</a:t>
          </a:r>
          <a:endParaRPr lang="en-US" sz="2000" kern="1200" dirty="0">
            <a:solidFill>
              <a:schemeClr val="tx1"/>
            </a:solidFill>
          </a:endParaRPr>
        </a:p>
      </dsp:txBody>
      <dsp:txXfrm>
        <a:off x="1881823" y="3143755"/>
        <a:ext cx="1914859" cy="11694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0.05314</cdr:x>
      <cdr:y>0.10256</cdr:y>
    </cdr:from>
    <cdr:to>
      <cdr:x>0.28344</cdr:x>
      <cdr:y>0.17949</cdr:y>
    </cdr:to>
    <cdr:sp macro="" textlink="">
      <cdr:nvSpPr>
        <cdr:cNvPr id="2" name="TextBox 1"/>
        <cdr:cNvSpPr txBox="1"/>
      </cdr:nvSpPr>
      <cdr:spPr>
        <a:xfrm xmlns:a="http://schemas.openxmlformats.org/drawingml/2006/main">
          <a:off x="216024" y="288031"/>
          <a:ext cx="9361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FCB0C-AA59-4201-BEAC-9EEF52059B71}" type="datetimeFigureOut">
              <a:rPr lang="lt-LT" smtClean="0"/>
              <a:t>2019-03-19</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389BF-8755-4A2D-B9C3-E7214DD57D5B}" type="slidenum">
              <a:rPr lang="lt-LT" smtClean="0"/>
              <a:t>‹#›</a:t>
            </a:fld>
            <a:endParaRPr lang="lt-LT"/>
          </a:p>
        </p:txBody>
      </p:sp>
    </p:spTree>
    <p:extLst>
      <p:ext uri="{BB962C8B-B14F-4D97-AF65-F5344CB8AC3E}">
        <p14:creationId xmlns:p14="http://schemas.microsoft.com/office/powerpoint/2010/main" val="412787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gal </a:t>
            </a:r>
            <a:r>
              <a:rPr lang="en-US" dirty="0" err="1"/>
              <a:t>ERNus</a:t>
            </a:r>
            <a:r>
              <a:rPr lang="en-US" dirty="0"/>
              <a:t> </a:t>
            </a:r>
            <a:r>
              <a:rPr lang="en-US" dirty="0" err="1"/>
              <a:t>deciau</a:t>
            </a:r>
            <a:r>
              <a:rPr lang="en-US" dirty="0"/>
              <a:t> </a:t>
            </a:r>
            <a:r>
              <a:rPr lang="en-US" dirty="0" err="1"/>
              <a:t>cia</a:t>
            </a:r>
            <a:r>
              <a:rPr lang="en-US" dirty="0"/>
              <a:t>? </a:t>
            </a:r>
            <a:r>
              <a:rPr lang="en-US" dirty="0" err="1"/>
              <a:t>Toliau</a:t>
            </a:r>
            <a:r>
              <a:rPr lang="en-US" dirty="0"/>
              <a:t>, </a:t>
            </a:r>
            <a:r>
              <a:rPr lang="en-US" dirty="0" err="1"/>
              <a:t>kad</a:t>
            </a:r>
            <a:r>
              <a:rPr lang="en-US" dirty="0"/>
              <a:t> </a:t>
            </a:r>
            <a:r>
              <a:rPr lang="en-US" dirty="0" err="1"/>
              <a:t>ir</a:t>
            </a:r>
            <a:r>
              <a:rPr lang="en-US" dirty="0"/>
              <a:t> </a:t>
            </a:r>
            <a:r>
              <a:rPr lang="en-US" dirty="0" err="1"/>
              <a:t>sneketi</a:t>
            </a:r>
            <a:r>
              <a:rPr lang="en-US" dirty="0"/>
              <a:t> </a:t>
            </a:r>
            <a:r>
              <a:rPr lang="en-US" dirty="0" err="1"/>
              <a:t>apie</a:t>
            </a:r>
            <a:r>
              <a:rPr lang="en-US" dirty="0"/>
              <a:t> </a:t>
            </a:r>
            <a:r>
              <a:rPr lang="en-US" dirty="0" err="1"/>
              <a:t>musu</a:t>
            </a:r>
            <a:r>
              <a:rPr lang="en-US" dirty="0"/>
              <a:t> </a:t>
            </a:r>
            <a:r>
              <a:rPr lang="en-US" dirty="0" err="1"/>
              <a:t>pasiekimus</a:t>
            </a:r>
            <a:r>
              <a:rPr lang="en-US" dirty="0"/>
              <a:t>? Cia pat </a:t>
            </a:r>
            <a:r>
              <a:rPr lang="en-US" dirty="0" err="1"/>
              <a:t>butu</a:t>
            </a:r>
            <a:r>
              <a:rPr lang="en-US" dirty="0"/>
              <a:t> </a:t>
            </a:r>
            <a:r>
              <a:rPr lang="en-US" dirty="0" err="1"/>
              <a:t>galima</a:t>
            </a:r>
            <a:r>
              <a:rPr lang="en-US" dirty="0"/>
              <a:t> </a:t>
            </a:r>
            <a:r>
              <a:rPr lang="en-US" dirty="0" err="1"/>
              <a:t>ideti</a:t>
            </a:r>
            <a:r>
              <a:rPr lang="en-US" dirty="0"/>
              <a:t> </a:t>
            </a:r>
            <a:r>
              <a:rPr lang="en-US" dirty="0" err="1"/>
              <a:t>ir</a:t>
            </a:r>
            <a:r>
              <a:rPr lang="en-US" dirty="0"/>
              <a:t> </a:t>
            </a:r>
            <a:r>
              <a:rPr lang="en-US" dirty="0" err="1"/>
              <a:t>tuos</a:t>
            </a:r>
            <a:r>
              <a:rPr lang="en-US" dirty="0"/>
              <a:t> </a:t>
            </a:r>
            <a:r>
              <a:rPr lang="en-US" dirty="0" err="1"/>
              <a:t>onko</a:t>
            </a:r>
            <a:r>
              <a:rPr lang="en-US" dirty="0"/>
              <a:t> </a:t>
            </a:r>
            <a:r>
              <a:rPr lang="en-US" dirty="0" err="1"/>
              <a:t>isgyvenamumus</a:t>
            </a:r>
            <a:r>
              <a:rPr lang="en-US" dirty="0"/>
              <a:t> </a:t>
            </a:r>
            <a:r>
              <a:rPr lang="en-US" dirty="0" err="1"/>
              <a:t>ir</a:t>
            </a:r>
            <a:r>
              <a:rPr lang="en-US" dirty="0"/>
              <a:t> </a:t>
            </a:r>
            <a:r>
              <a:rPr lang="en-US" dirty="0" err="1"/>
              <a:t>kt</a:t>
            </a:r>
            <a:r>
              <a:rPr lang="en-US" dirty="0"/>
              <a:t>?</a:t>
            </a:r>
          </a:p>
        </p:txBody>
      </p:sp>
      <p:sp>
        <p:nvSpPr>
          <p:cNvPr id="4" name="Slide Number Placeholder 3"/>
          <p:cNvSpPr>
            <a:spLocks noGrp="1"/>
          </p:cNvSpPr>
          <p:nvPr>
            <p:ph type="sldNum" sz="quarter" idx="5"/>
          </p:nvPr>
        </p:nvSpPr>
        <p:spPr/>
        <p:txBody>
          <a:bodyPr/>
          <a:lstStyle/>
          <a:p>
            <a:fld id="{3A4389BF-8755-4A2D-B9C3-E7214DD57D5B}" type="slidenum">
              <a:rPr lang="lt-LT" smtClean="0"/>
              <a:t>5</a:t>
            </a:fld>
            <a:endParaRPr lang="lt-LT"/>
          </a:p>
        </p:txBody>
      </p:sp>
    </p:spTree>
    <p:extLst>
      <p:ext uri="{BB962C8B-B14F-4D97-AF65-F5344CB8AC3E}">
        <p14:creationId xmlns:p14="http://schemas.microsoft.com/office/powerpoint/2010/main" val="319867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DE57F1-5E42-074C-BFDE-B3011773BC86}" type="slidenum">
              <a:rPr>
                <a:solidFill>
                  <a:prstClr val="black"/>
                </a:solidFill>
                <a:latin typeface="Calibri"/>
              </a:rPr>
              <a:pPr/>
              <a:t>7</a:t>
            </a:fld>
            <a:endParaRPr lang="de-DE">
              <a:solidFill>
                <a:prstClr val="black"/>
              </a:solidFill>
              <a:latin typeface="Calibri"/>
            </a:endParaRPr>
          </a:p>
        </p:txBody>
      </p:sp>
    </p:spTree>
    <p:extLst>
      <p:ext uri="{BB962C8B-B14F-4D97-AF65-F5344CB8AC3E}">
        <p14:creationId xmlns:p14="http://schemas.microsoft.com/office/powerpoint/2010/main" val="135938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389BF-8755-4A2D-B9C3-E7214DD57D5B}" type="slidenum">
              <a:rPr lang="lt-LT" smtClean="0"/>
              <a:t>8</a:t>
            </a:fld>
            <a:endParaRPr lang="lt-LT"/>
          </a:p>
        </p:txBody>
      </p:sp>
    </p:spTree>
    <p:extLst>
      <p:ext uri="{BB962C8B-B14F-4D97-AF65-F5344CB8AC3E}">
        <p14:creationId xmlns:p14="http://schemas.microsoft.com/office/powerpoint/2010/main" val="163237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D44A55B-B108-4546-9EC6-17057271C48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96543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 </a:t>
            </a:r>
          </a:p>
        </p:txBody>
      </p:sp>
      <p:sp>
        <p:nvSpPr>
          <p:cNvPr id="4" name="Foliennummernplatzhalter 3"/>
          <p:cNvSpPr>
            <a:spLocks noGrp="1"/>
          </p:cNvSpPr>
          <p:nvPr>
            <p:ph type="sldNum" sz="quarter" idx="10"/>
          </p:nvPr>
        </p:nvSpPr>
        <p:spPr/>
        <p:txBody>
          <a:bodyPr/>
          <a:lstStyle/>
          <a:p>
            <a:fld id="{CAB85A85-4F80-1644-860B-E2BEEBC0BEE2}" type="slidenum">
              <a:rPr>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111713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34DF9-493B-574F-A2D7-5B15F497A70C}" type="slidenum">
              <a:rPr lang="en-US" smtClean="0"/>
              <a:t>22</a:t>
            </a:fld>
            <a:endParaRPr lang="en-US"/>
          </a:p>
        </p:txBody>
      </p:sp>
    </p:spTree>
    <p:extLst>
      <p:ext uri="{BB962C8B-B14F-4D97-AF65-F5344CB8AC3E}">
        <p14:creationId xmlns:p14="http://schemas.microsoft.com/office/powerpoint/2010/main" val="359879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389BF-8755-4A2D-B9C3-E7214DD57D5B}" type="slidenum">
              <a:rPr lang="lt-LT" smtClean="0"/>
              <a:t>23</a:t>
            </a:fld>
            <a:endParaRPr lang="lt-LT"/>
          </a:p>
        </p:txBody>
      </p:sp>
    </p:spTree>
    <p:extLst>
      <p:ext uri="{BB962C8B-B14F-4D97-AF65-F5344CB8AC3E}">
        <p14:creationId xmlns:p14="http://schemas.microsoft.com/office/powerpoint/2010/main" val="281627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 vel </a:t>
            </a:r>
            <a:r>
              <a:rPr lang="en-US" dirty="0" err="1"/>
              <a:t>nelabai</a:t>
            </a:r>
            <a:r>
              <a:rPr lang="en-US" dirty="0"/>
              <a:t> </a:t>
            </a:r>
            <a:r>
              <a:rPr lang="en-US" dirty="0" err="1"/>
              <a:t>aisku</a:t>
            </a:r>
            <a:r>
              <a:rPr lang="en-US" dirty="0"/>
              <a:t> </a:t>
            </a:r>
            <a:r>
              <a:rPr lang="en-US" dirty="0" err="1"/>
              <a:t>ar</a:t>
            </a:r>
            <a:r>
              <a:rPr lang="en-US" dirty="0"/>
              <a:t> </a:t>
            </a:r>
            <a:r>
              <a:rPr lang="en-US" dirty="0" err="1"/>
              <a:t>cia</a:t>
            </a:r>
            <a:r>
              <a:rPr lang="en-US" dirty="0"/>
              <a:t> KT </a:t>
            </a:r>
            <a:r>
              <a:rPr lang="en-US" dirty="0" err="1"/>
              <a:t>visi</a:t>
            </a:r>
            <a:r>
              <a:rPr lang="en-US" dirty="0"/>
              <a:t>?</a:t>
            </a:r>
          </a:p>
        </p:txBody>
      </p:sp>
      <p:sp>
        <p:nvSpPr>
          <p:cNvPr id="4" name="Slide Number Placeholder 3"/>
          <p:cNvSpPr>
            <a:spLocks noGrp="1"/>
          </p:cNvSpPr>
          <p:nvPr>
            <p:ph type="sldNum" sz="quarter" idx="5"/>
          </p:nvPr>
        </p:nvSpPr>
        <p:spPr/>
        <p:txBody>
          <a:bodyPr/>
          <a:lstStyle/>
          <a:p>
            <a:fld id="{3A4389BF-8755-4A2D-B9C3-E7214DD57D5B}" type="slidenum">
              <a:rPr lang="lt-LT" smtClean="0"/>
              <a:t>25</a:t>
            </a:fld>
            <a:endParaRPr lang="lt-LT"/>
          </a:p>
        </p:txBody>
      </p:sp>
    </p:spTree>
    <p:extLst>
      <p:ext uri="{BB962C8B-B14F-4D97-AF65-F5344CB8AC3E}">
        <p14:creationId xmlns:p14="http://schemas.microsoft.com/office/powerpoint/2010/main" val="165129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389BF-8755-4A2D-B9C3-E7214DD57D5B}" type="slidenum">
              <a:rPr lang="lt-LT" smtClean="0"/>
              <a:t>29</a:t>
            </a:fld>
            <a:endParaRPr lang="lt-LT"/>
          </a:p>
        </p:txBody>
      </p:sp>
    </p:spTree>
    <p:extLst>
      <p:ext uri="{BB962C8B-B14F-4D97-AF65-F5344CB8AC3E}">
        <p14:creationId xmlns:p14="http://schemas.microsoft.com/office/powerpoint/2010/main" val="379533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C14A-CB9F-4B97-B149-9363E23BF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397C042F-A283-4D97-BEE6-F46A2A6DF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58EAA5F3-811D-42E1-8A0B-18BDBE100DFF}"/>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5" name="Footer Placeholder 4">
            <a:extLst>
              <a:ext uri="{FF2B5EF4-FFF2-40B4-BE49-F238E27FC236}">
                <a16:creationId xmlns:a16="http://schemas.microsoft.com/office/drawing/2014/main" id="{760F3B57-31A3-4D4A-B30A-9F9773DA133F}"/>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351FBFCE-4293-43B1-B842-6A34E2DAA983}"/>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218388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981D-63F7-46CC-ABEE-748FDBA59E33}"/>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9D95A55-3CD6-49EB-9A6F-C91E1F9478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52CA200-FC92-425B-A866-A592148CF3A7}"/>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5" name="Footer Placeholder 4">
            <a:extLst>
              <a:ext uri="{FF2B5EF4-FFF2-40B4-BE49-F238E27FC236}">
                <a16:creationId xmlns:a16="http://schemas.microsoft.com/office/drawing/2014/main" id="{4774DD34-974D-491B-8EA5-4795CCD3691E}"/>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E4C4EB7-7683-47D1-8F15-4341AA550771}"/>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144784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13E68-1718-4D0C-B5E7-D6BD6228E2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EB4B200E-0B34-4326-9623-6F1D6F7976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09EA93C-A674-4D09-B867-1A9D9CC0284A}"/>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5" name="Footer Placeholder 4">
            <a:extLst>
              <a:ext uri="{FF2B5EF4-FFF2-40B4-BE49-F238E27FC236}">
                <a16:creationId xmlns:a16="http://schemas.microsoft.com/office/drawing/2014/main" id="{5267759A-C47A-4468-B3F5-40AFC6C1DE9E}"/>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BBFA62A-D4A9-4100-85BD-7082FB0D06D3}"/>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320809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4335-E01D-4A8B-94A3-EE5F804F1D02}"/>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54F8065E-16E3-4FE0-8C60-6AECA255E8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6466B127-0886-47EB-8A9B-03AC51BA5252}"/>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5" name="Footer Placeholder 4">
            <a:extLst>
              <a:ext uri="{FF2B5EF4-FFF2-40B4-BE49-F238E27FC236}">
                <a16:creationId xmlns:a16="http://schemas.microsoft.com/office/drawing/2014/main" id="{C636DDD7-61C6-48DF-8FC1-E7D817D581E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08F17C5E-CBC8-4BCD-A852-B2E2EED50BF6}"/>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7798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C29D-43DE-42F8-BA05-94F956BE0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87413545-E604-45FE-9D46-9E660182A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A24379-5F31-45BD-8EAF-C32FC3A1582B}"/>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5" name="Footer Placeholder 4">
            <a:extLst>
              <a:ext uri="{FF2B5EF4-FFF2-40B4-BE49-F238E27FC236}">
                <a16:creationId xmlns:a16="http://schemas.microsoft.com/office/drawing/2014/main" id="{61C7514E-5BC2-4AF3-B1F4-9CB9FED5E74C}"/>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3E6DF34C-C172-4EFD-91EC-7B2AF4B3C130}"/>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40641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5570-13B0-4BA6-9179-FBB418064E76}"/>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20689A99-1A1A-4D9B-A2F3-55B2B2B4C4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4A6072A1-6517-4251-A30D-27EFCBB079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09944CC7-3FF8-4032-9FEA-2C10D723C656}"/>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6" name="Footer Placeholder 5">
            <a:extLst>
              <a:ext uri="{FF2B5EF4-FFF2-40B4-BE49-F238E27FC236}">
                <a16:creationId xmlns:a16="http://schemas.microsoft.com/office/drawing/2014/main" id="{C54546C1-2D5E-495D-BE74-E891B3229C3B}"/>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74346595-5174-4591-BDF0-4BEC920704FE}"/>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112150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ACC9-587E-4241-93ED-284A38665891}"/>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F09760F-4D2B-4FFF-BCF0-9FEC5B38BE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10351C-3AC2-4261-9511-3480D5141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CB926425-A290-4FEE-8D82-09F976F06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D99F7-59F7-49FA-9653-6407863423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8A43A1B5-4E07-45C3-B27E-C922D7798BD6}"/>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8" name="Footer Placeholder 7">
            <a:extLst>
              <a:ext uri="{FF2B5EF4-FFF2-40B4-BE49-F238E27FC236}">
                <a16:creationId xmlns:a16="http://schemas.microsoft.com/office/drawing/2014/main" id="{F700B40B-F366-4C46-BD4E-2E237CEB42D9}"/>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7EA00CA2-BC64-4A33-AD65-2B3A7DC27F8A}"/>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271741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901A-374D-43B3-8B43-19DAB340995D}"/>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12284197-5C1A-4AE7-A773-FFE6E92D9D0E}"/>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4" name="Footer Placeholder 3">
            <a:extLst>
              <a:ext uri="{FF2B5EF4-FFF2-40B4-BE49-F238E27FC236}">
                <a16:creationId xmlns:a16="http://schemas.microsoft.com/office/drawing/2014/main" id="{5B3A4428-4DE1-4E29-B46D-542D136FFA2E}"/>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A2B43798-1922-485F-A91E-F055D3A39D68}"/>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39654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E641B5-552E-4316-91B3-BB47AAF1A246}"/>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3" name="Footer Placeholder 2">
            <a:extLst>
              <a:ext uri="{FF2B5EF4-FFF2-40B4-BE49-F238E27FC236}">
                <a16:creationId xmlns:a16="http://schemas.microsoft.com/office/drawing/2014/main" id="{13ABCBDE-8368-4083-91CD-82E3CA9CF4FA}"/>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BB99201C-C041-4025-A6F5-64A7AD27C292}"/>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342463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AB6F-643D-4E41-89EB-6A81821FD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459EAACE-4D89-4536-A511-92469CE4F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F4CDD7A5-70CB-48C0-951E-37DE3088B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6701D3-083A-47FC-8828-A2D8B7554AB8}"/>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6" name="Footer Placeholder 5">
            <a:extLst>
              <a:ext uri="{FF2B5EF4-FFF2-40B4-BE49-F238E27FC236}">
                <a16:creationId xmlns:a16="http://schemas.microsoft.com/office/drawing/2014/main" id="{5DCDBBAF-21B7-4547-B483-1A95DF96C28A}"/>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E684901F-E5D0-4250-B173-F3D8E1E6B532}"/>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42199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E260-59BC-43AF-AE00-BE8784AAD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CA757CA4-E64B-4CF7-9061-DEB19C942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31739B57-2FEA-4FB2-9FEA-1ED88C5FC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AFAC1E-3A77-4D31-9FAF-FCDA9F8FEF8C}"/>
              </a:ext>
            </a:extLst>
          </p:cNvPr>
          <p:cNvSpPr>
            <a:spLocks noGrp="1"/>
          </p:cNvSpPr>
          <p:nvPr>
            <p:ph type="dt" sz="half" idx="10"/>
          </p:nvPr>
        </p:nvSpPr>
        <p:spPr/>
        <p:txBody>
          <a:bodyPr/>
          <a:lstStyle/>
          <a:p>
            <a:fld id="{FC80F6D3-8A77-4BCA-83FF-7945D0AD4174}" type="datetimeFigureOut">
              <a:rPr lang="lt-LT" smtClean="0"/>
              <a:t>2019-03-19</a:t>
            </a:fld>
            <a:endParaRPr lang="lt-LT"/>
          </a:p>
        </p:txBody>
      </p:sp>
      <p:sp>
        <p:nvSpPr>
          <p:cNvPr id="6" name="Footer Placeholder 5">
            <a:extLst>
              <a:ext uri="{FF2B5EF4-FFF2-40B4-BE49-F238E27FC236}">
                <a16:creationId xmlns:a16="http://schemas.microsoft.com/office/drawing/2014/main" id="{16753739-5BFF-4453-9C7E-FE5F1236472A}"/>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8485E059-3005-42C3-B899-A29B042ED688}"/>
              </a:ext>
            </a:extLst>
          </p:cNvPr>
          <p:cNvSpPr>
            <a:spLocks noGrp="1"/>
          </p:cNvSpPr>
          <p:nvPr>
            <p:ph type="sldNum" sz="quarter" idx="12"/>
          </p:nvPr>
        </p:nvSpPr>
        <p:spPr/>
        <p:txBody>
          <a:bodyPr/>
          <a:lstStyle/>
          <a:p>
            <a:fld id="{D31EAFC2-33BC-4EAA-8475-FA6E08BA04F4}" type="slidenum">
              <a:rPr lang="lt-LT" smtClean="0"/>
              <a:t>‹#›</a:t>
            </a:fld>
            <a:endParaRPr lang="lt-LT"/>
          </a:p>
        </p:txBody>
      </p:sp>
    </p:spTree>
    <p:extLst>
      <p:ext uri="{BB962C8B-B14F-4D97-AF65-F5344CB8AC3E}">
        <p14:creationId xmlns:p14="http://schemas.microsoft.com/office/powerpoint/2010/main" val="95175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B7FC06-5F32-4AB6-B7AD-05776097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2CE2D67D-8918-4821-81C3-6D0BF1281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703A9D34-E65C-4517-80E8-CEFE2F633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0F6D3-8A77-4BCA-83FF-7945D0AD4174}" type="datetimeFigureOut">
              <a:rPr lang="lt-LT" smtClean="0"/>
              <a:t>2019-03-19</a:t>
            </a:fld>
            <a:endParaRPr lang="lt-LT"/>
          </a:p>
        </p:txBody>
      </p:sp>
      <p:sp>
        <p:nvSpPr>
          <p:cNvPr id="5" name="Footer Placeholder 4">
            <a:extLst>
              <a:ext uri="{FF2B5EF4-FFF2-40B4-BE49-F238E27FC236}">
                <a16:creationId xmlns:a16="http://schemas.microsoft.com/office/drawing/2014/main" id="{CA49820C-9E2B-45DC-88FA-FA4E08716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2F6AFDDA-4AF1-4562-8A22-9A6F3527C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EAFC2-33BC-4EAA-8475-FA6E08BA04F4}" type="slidenum">
              <a:rPr lang="lt-LT" smtClean="0"/>
              <a:t>‹#›</a:t>
            </a:fld>
            <a:endParaRPr lang="lt-LT"/>
          </a:p>
        </p:txBody>
      </p:sp>
    </p:spTree>
    <p:extLst>
      <p:ext uri="{BB962C8B-B14F-4D97-AF65-F5344CB8AC3E}">
        <p14:creationId xmlns:p14="http://schemas.microsoft.com/office/powerpoint/2010/main" val="399478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hart" Target="../charts/chart8.xml"/><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gif"/><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jpeg"/><Relationship Id="rId10" Type="http://schemas.openxmlformats.org/officeDocument/2006/relationships/chart" Target="../charts/chart9.xml"/><Relationship Id="rId4" Type="http://schemas.openxmlformats.org/officeDocument/2006/relationships/image" Target="../media/image50.jpeg"/><Relationship Id="rId9" Type="http://schemas.openxmlformats.org/officeDocument/2006/relationships/image" Target="../media/image55.gif"/></Relationships>
</file>

<file path=ppt/slides/_rels/slide3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uhanet.org/"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3F2DDE-4370-4BC8-B561-A3B1681C2360}"/>
              </a:ext>
            </a:extLst>
          </p:cNvPr>
          <p:cNvSpPr>
            <a:spLocks noGrp="1"/>
          </p:cNvSpPr>
          <p:nvPr>
            <p:ph type="ctrTitle"/>
          </p:nvPr>
        </p:nvSpPr>
        <p:spPr>
          <a:xfrm>
            <a:off x="787402" y="2073250"/>
            <a:ext cx="7150100" cy="1355750"/>
          </a:xfrm>
        </p:spPr>
        <p:txBody>
          <a:bodyPr>
            <a:normAutofit/>
          </a:bodyPr>
          <a:lstStyle/>
          <a:p>
            <a:pPr algn="l"/>
            <a:r>
              <a:rPr lang="lt-LT" sz="3000" dirty="0" err="1"/>
              <a:t>Clinical</a:t>
            </a:r>
            <a:r>
              <a:rPr lang="lt-LT" sz="3000" dirty="0"/>
              <a:t> </a:t>
            </a:r>
            <a:r>
              <a:rPr lang="lt-LT" sz="3000" dirty="0" err="1"/>
              <a:t>and</a:t>
            </a:r>
            <a:r>
              <a:rPr lang="lt-LT" sz="3000" dirty="0"/>
              <a:t> </a:t>
            </a:r>
            <a:r>
              <a:rPr lang="en-US" sz="3000" dirty="0"/>
              <a:t>B</a:t>
            </a:r>
            <a:r>
              <a:rPr lang="lt-LT" sz="3000" dirty="0" err="1"/>
              <a:t>iomedical</a:t>
            </a:r>
            <a:r>
              <a:rPr lang="lt-LT" sz="3000" dirty="0"/>
              <a:t> </a:t>
            </a:r>
            <a:r>
              <a:rPr lang="en-US" sz="3000" dirty="0"/>
              <a:t>T</a:t>
            </a:r>
            <a:r>
              <a:rPr lang="lt-LT" sz="3000" dirty="0" err="1"/>
              <a:t>rials</a:t>
            </a:r>
            <a:r>
              <a:rPr lang="lt-LT" sz="3000" dirty="0"/>
              <a:t> </a:t>
            </a:r>
            <a:r>
              <a:rPr lang="lt-LT" sz="3000" dirty="0" err="1"/>
              <a:t>in</a:t>
            </a:r>
            <a:r>
              <a:rPr lang="lt-LT" sz="3000" dirty="0"/>
              <a:t> </a:t>
            </a:r>
            <a:br>
              <a:rPr lang="lt-LT" sz="3000" dirty="0"/>
            </a:br>
            <a:r>
              <a:rPr lang="lt-LT" sz="3000" dirty="0"/>
              <a:t>Vilnius </a:t>
            </a:r>
            <a:r>
              <a:rPr lang="en-US" sz="3000" dirty="0"/>
              <a:t>U</a:t>
            </a:r>
            <a:r>
              <a:rPr lang="lt-LT" sz="3000" dirty="0" err="1"/>
              <a:t>niversity</a:t>
            </a:r>
            <a:r>
              <a:rPr lang="lt-LT" sz="3000" dirty="0"/>
              <a:t> </a:t>
            </a:r>
            <a:r>
              <a:rPr lang="en-US" sz="3000" dirty="0"/>
              <a:t>H</a:t>
            </a:r>
            <a:r>
              <a:rPr lang="lt-LT" sz="3000" dirty="0" err="1"/>
              <a:t>ospital</a:t>
            </a:r>
            <a:r>
              <a:rPr lang="lt-LT" sz="3000" dirty="0"/>
              <a:t> </a:t>
            </a:r>
            <a:r>
              <a:rPr lang="en-US" sz="3000" dirty="0" err="1"/>
              <a:t>Santaros</a:t>
            </a:r>
            <a:r>
              <a:rPr lang="en-US" sz="3000" dirty="0"/>
              <a:t> </a:t>
            </a:r>
            <a:r>
              <a:rPr lang="en-US" sz="3000" dirty="0" err="1"/>
              <a:t>klinikos</a:t>
            </a:r>
            <a:endParaRPr lang="lt-LT" sz="3000" dirty="0"/>
          </a:p>
        </p:txBody>
      </p:sp>
      <p:sp>
        <p:nvSpPr>
          <p:cNvPr id="3" name="Subtitle 2">
            <a:extLst>
              <a:ext uri="{FF2B5EF4-FFF2-40B4-BE49-F238E27FC236}">
                <a16:creationId xmlns:a16="http://schemas.microsoft.com/office/drawing/2014/main" id="{EBFF2686-24C3-44C1-8D82-F66E547C7CCE}"/>
              </a:ext>
            </a:extLst>
          </p:cNvPr>
          <p:cNvSpPr>
            <a:spLocks noGrp="1"/>
          </p:cNvSpPr>
          <p:nvPr>
            <p:ph type="subTitle" idx="1"/>
          </p:nvPr>
        </p:nvSpPr>
        <p:spPr>
          <a:xfrm>
            <a:off x="787402" y="3435956"/>
            <a:ext cx="6667500" cy="911117"/>
          </a:xfrm>
        </p:spPr>
        <p:txBody>
          <a:bodyPr>
            <a:normAutofit fontScale="92500" lnSpcReduction="10000"/>
          </a:bodyPr>
          <a:lstStyle/>
          <a:p>
            <a:pPr algn="l"/>
            <a:r>
              <a:rPr lang="en-US" sz="1600" dirty="0"/>
              <a:t>Prof. </a:t>
            </a:r>
            <a:r>
              <a:rPr lang="lt-LT" sz="1600" dirty="0"/>
              <a:t>Augustina Jankauskiene</a:t>
            </a:r>
          </a:p>
          <a:p>
            <a:pPr algn="l"/>
            <a:r>
              <a:rPr lang="en-US" sz="1600" dirty="0"/>
              <a:t>Faculty of Medicine, </a:t>
            </a:r>
            <a:r>
              <a:rPr lang="lt-LT" sz="1600" dirty="0"/>
              <a:t>Vilnius </a:t>
            </a:r>
            <a:r>
              <a:rPr lang="en-US" sz="1600" dirty="0"/>
              <a:t>U</a:t>
            </a:r>
            <a:r>
              <a:rPr lang="lt-LT" sz="1600" dirty="0" err="1"/>
              <a:t>niversity</a:t>
            </a:r>
            <a:endParaRPr lang="en-US" sz="1600" dirty="0"/>
          </a:p>
          <a:p>
            <a:pPr algn="l"/>
            <a:r>
              <a:rPr lang="lt-LT" sz="1600" dirty="0"/>
              <a:t>Vilnius </a:t>
            </a:r>
            <a:r>
              <a:rPr lang="en-US" sz="1600" dirty="0"/>
              <a:t>U</a:t>
            </a:r>
            <a:r>
              <a:rPr lang="lt-LT" sz="1600" dirty="0" err="1"/>
              <a:t>niversity</a:t>
            </a:r>
            <a:r>
              <a:rPr lang="lt-LT" sz="1600" dirty="0"/>
              <a:t> </a:t>
            </a:r>
            <a:r>
              <a:rPr lang="en-US" sz="1600" dirty="0"/>
              <a:t>H</a:t>
            </a:r>
            <a:r>
              <a:rPr lang="lt-LT" sz="1600" dirty="0" err="1"/>
              <a:t>ospital</a:t>
            </a:r>
            <a:r>
              <a:rPr lang="lt-LT" sz="1600" dirty="0"/>
              <a:t> Santaros </a:t>
            </a:r>
            <a:r>
              <a:rPr lang="en-US" sz="1600" dirty="0"/>
              <a:t>K</a:t>
            </a:r>
            <a:r>
              <a:rPr lang="lt-LT" sz="1600" dirty="0" err="1"/>
              <a:t>linikos</a:t>
            </a:r>
            <a:r>
              <a:rPr lang="lt-LT" sz="1600" dirty="0"/>
              <a:t>, </a:t>
            </a:r>
            <a:r>
              <a:rPr lang="lt-LT" sz="1600" dirty="0" err="1"/>
              <a:t>Children</a:t>
            </a:r>
            <a:r>
              <a:rPr lang="lt-LT" sz="1600" dirty="0"/>
              <a:t> </a:t>
            </a:r>
            <a:r>
              <a:rPr lang="en-US" sz="1600" dirty="0"/>
              <a:t>H</a:t>
            </a:r>
            <a:r>
              <a:rPr lang="lt-LT" sz="1600" dirty="0" err="1"/>
              <a:t>ospital</a:t>
            </a:r>
            <a:endParaRPr lang="lt-LT" sz="1600" dirty="0"/>
          </a:p>
        </p:txBody>
      </p:sp>
      <p:sp>
        <p:nvSpPr>
          <p:cNvPr id="71"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F4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a:extLst>
              <a:ext uri="{FF2B5EF4-FFF2-40B4-BE49-F238E27FC236}">
                <a16:creationId xmlns:a16="http://schemas.microsoft.com/office/drawing/2014/main" id="{4BEB6B15-54C6-440B-AB17-88EB0BD1E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354" y="643467"/>
            <a:ext cx="2624667" cy="26246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Vaizdo rezultatas pagal uÅ¾klausÄ âSantaros klinikos in picturesâ">
            <a:extLst>
              <a:ext uri="{FF2B5EF4-FFF2-40B4-BE49-F238E27FC236}">
                <a16:creationId xmlns:a16="http://schemas.microsoft.com/office/drawing/2014/main" id="{A4B06A20-52CC-4CBC-8A31-90E021ACD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49" y="3589866"/>
            <a:ext cx="2627311" cy="262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erndwill.de/test/erknet/erknet_eu4.jpg"/>
          <p:cNvPicPr>
            <a:picLocks noChangeAspect="1" noChangeArrowheads="1"/>
          </p:cNvPicPr>
          <p:nvPr/>
        </p:nvPicPr>
        <p:blipFill rotWithShape="1">
          <a:blip r:embed="rId3">
            <a:extLst>
              <a:ext uri="{28A0092B-C50C-407E-A947-70E740481C1C}">
                <a14:useLocalDpi xmlns:a14="http://schemas.microsoft.com/office/drawing/2010/main" val="0"/>
              </a:ext>
            </a:extLst>
          </a:blip>
          <a:srcRect l="26144" t="29047" r="23864" b="13781"/>
          <a:stretch/>
        </p:blipFill>
        <p:spPr bwMode="auto">
          <a:xfrm>
            <a:off x="4049681" y="1598756"/>
            <a:ext cx="4114534" cy="4517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720867" y="1079633"/>
            <a:ext cx="1346844" cy="1569660"/>
          </a:xfrm>
          <a:prstGeom prst="rect">
            <a:avLst/>
          </a:prstGeom>
          <a:noFill/>
        </p:spPr>
        <p:txBody>
          <a:bodyPr wrap="none" rtlCol="0">
            <a:spAutoFit/>
          </a:bodyPr>
          <a:lstStyle/>
          <a:p>
            <a:r>
              <a:rPr lang="de-DE" sz="1600" b="1">
                <a:solidFill>
                  <a:srgbClr val="4F81BD"/>
                </a:solidFill>
              </a:rPr>
              <a:t>UK:</a:t>
            </a:r>
          </a:p>
          <a:p>
            <a:pPr fontAlgn="t"/>
            <a:r>
              <a:rPr lang="de-DE" sz="1600">
                <a:solidFill>
                  <a:prstClr val="black"/>
                </a:solidFill>
              </a:rPr>
              <a:t>Birmingham</a:t>
            </a:r>
          </a:p>
          <a:p>
            <a:pPr fontAlgn="t"/>
            <a:r>
              <a:rPr lang="de-DE" sz="1600">
                <a:solidFill>
                  <a:prstClr val="black"/>
                </a:solidFill>
              </a:rPr>
              <a:t>London GOSH</a:t>
            </a:r>
          </a:p>
          <a:p>
            <a:r>
              <a:rPr lang="de-DE" sz="1600">
                <a:solidFill>
                  <a:prstClr val="black"/>
                </a:solidFill>
              </a:rPr>
              <a:t>London RFH</a:t>
            </a:r>
          </a:p>
          <a:p>
            <a:pPr fontAlgn="t"/>
            <a:r>
              <a:rPr lang="de-DE" sz="1600">
                <a:solidFill>
                  <a:prstClr val="black"/>
                </a:solidFill>
              </a:rPr>
              <a:t>Manchester</a:t>
            </a:r>
          </a:p>
          <a:p>
            <a:pPr fontAlgn="t"/>
            <a:r>
              <a:rPr lang="de-DE" sz="1600">
                <a:solidFill>
                  <a:prstClr val="black"/>
                </a:solidFill>
              </a:rPr>
              <a:t>Newcastle</a:t>
            </a:r>
          </a:p>
        </p:txBody>
      </p:sp>
      <p:sp>
        <p:nvSpPr>
          <p:cNvPr id="17" name="Textfeld 16"/>
          <p:cNvSpPr txBox="1"/>
          <p:nvPr/>
        </p:nvSpPr>
        <p:spPr>
          <a:xfrm>
            <a:off x="5240203" y="781027"/>
            <a:ext cx="1110625" cy="2062103"/>
          </a:xfrm>
          <a:prstGeom prst="rect">
            <a:avLst/>
          </a:prstGeom>
          <a:noFill/>
        </p:spPr>
        <p:txBody>
          <a:bodyPr wrap="none" rtlCol="0">
            <a:spAutoFit/>
          </a:bodyPr>
          <a:lstStyle/>
          <a:p>
            <a:r>
              <a:rPr lang="de-DE" sz="1600" b="1" dirty="0">
                <a:solidFill>
                  <a:srgbClr val="4F81BD"/>
                </a:solidFill>
              </a:rPr>
              <a:t>Germany:</a:t>
            </a:r>
          </a:p>
          <a:p>
            <a:pPr algn="ctr" fontAlgn="t"/>
            <a:r>
              <a:rPr lang="de-DE" sz="1600" dirty="0">
                <a:solidFill>
                  <a:prstClr val="black"/>
                </a:solidFill>
              </a:rPr>
              <a:t>Cologne</a:t>
            </a:r>
          </a:p>
          <a:p>
            <a:pPr algn="ctr" fontAlgn="t"/>
            <a:r>
              <a:rPr lang="de-DE" sz="1600" dirty="0">
                <a:solidFill>
                  <a:prstClr val="black"/>
                </a:solidFill>
              </a:rPr>
              <a:t>Essen</a:t>
            </a:r>
          </a:p>
          <a:p>
            <a:pPr algn="ctr" fontAlgn="t"/>
            <a:r>
              <a:rPr lang="de-DE" sz="1600" dirty="0">
                <a:solidFill>
                  <a:prstClr val="black"/>
                </a:solidFill>
              </a:rPr>
              <a:t>Hamburg</a:t>
            </a:r>
          </a:p>
          <a:p>
            <a:pPr algn="ctr" fontAlgn="t"/>
            <a:r>
              <a:rPr lang="de-DE" sz="1600" dirty="0">
                <a:solidFill>
                  <a:prstClr val="black"/>
                </a:solidFill>
              </a:rPr>
              <a:t>Hannover</a:t>
            </a:r>
          </a:p>
          <a:p>
            <a:pPr algn="ctr" fontAlgn="t"/>
            <a:r>
              <a:rPr lang="de-DE" sz="1600" dirty="0">
                <a:solidFill>
                  <a:prstClr val="black"/>
                </a:solidFill>
              </a:rPr>
              <a:t>Heidelberg</a:t>
            </a:r>
          </a:p>
          <a:p>
            <a:pPr algn="ctr" fontAlgn="t"/>
            <a:r>
              <a:rPr lang="de-DE" sz="1600" dirty="0">
                <a:solidFill>
                  <a:prstClr val="black"/>
                </a:solidFill>
              </a:rPr>
              <a:t>Münster</a:t>
            </a:r>
          </a:p>
          <a:p>
            <a:pPr algn="ctr" fontAlgn="t"/>
            <a:endParaRPr lang="de-DE" sz="1600" dirty="0">
              <a:solidFill>
                <a:prstClr val="black"/>
              </a:solidFill>
            </a:endParaRPr>
          </a:p>
        </p:txBody>
      </p:sp>
      <p:sp>
        <p:nvSpPr>
          <p:cNvPr id="18" name="Textfeld 17"/>
          <p:cNvSpPr txBox="1"/>
          <p:nvPr/>
        </p:nvSpPr>
        <p:spPr>
          <a:xfrm>
            <a:off x="2422605" y="3330662"/>
            <a:ext cx="1077742" cy="830997"/>
          </a:xfrm>
          <a:prstGeom prst="rect">
            <a:avLst/>
          </a:prstGeom>
          <a:noFill/>
        </p:spPr>
        <p:txBody>
          <a:bodyPr wrap="square" rtlCol="0">
            <a:spAutoFit/>
          </a:bodyPr>
          <a:lstStyle/>
          <a:p>
            <a:r>
              <a:rPr lang="de-DE" sz="1600" b="1">
                <a:solidFill>
                  <a:srgbClr val="4F81BD"/>
                </a:solidFill>
              </a:rPr>
              <a:t>Belgium:</a:t>
            </a:r>
          </a:p>
          <a:p>
            <a:pPr fontAlgn="t"/>
            <a:r>
              <a:rPr lang="de-DE" sz="1600">
                <a:solidFill>
                  <a:prstClr val="black"/>
                </a:solidFill>
              </a:rPr>
              <a:t>Brussels</a:t>
            </a:r>
          </a:p>
          <a:p>
            <a:pPr fontAlgn="t"/>
            <a:r>
              <a:rPr lang="de-DE" sz="1600">
                <a:solidFill>
                  <a:prstClr val="black"/>
                </a:solidFill>
              </a:rPr>
              <a:t>Leuven</a:t>
            </a:r>
          </a:p>
        </p:txBody>
      </p:sp>
      <p:sp>
        <p:nvSpPr>
          <p:cNvPr id="19" name="Textfeld 18"/>
          <p:cNvSpPr txBox="1"/>
          <p:nvPr/>
        </p:nvSpPr>
        <p:spPr>
          <a:xfrm>
            <a:off x="3320468" y="5922780"/>
            <a:ext cx="1163805" cy="584775"/>
          </a:xfrm>
          <a:prstGeom prst="rect">
            <a:avLst/>
          </a:prstGeom>
          <a:noFill/>
        </p:spPr>
        <p:txBody>
          <a:bodyPr wrap="square" rtlCol="0">
            <a:spAutoFit/>
          </a:bodyPr>
          <a:lstStyle/>
          <a:p>
            <a:r>
              <a:rPr lang="de-DE" sz="1600" b="1">
                <a:solidFill>
                  <a:srgbClr val="4F81BD"/>
                </a:solidFill>
              </a:rPr>
              <a:t>Spain:</a:t>
            </a:r>
          </a:p>
          <a:p>
            <a:pPr fontAlgn="t"/>
            <a:r>
              <a:rPr lang="de-DE" sz="1600">
                <a:solidFill>
                  <a:prstClr val="black"/>
                </a:solidFill>
              </a:rPr>
              <a:t>Barcelona</a:t>
            </a:r>
          </a:p>
        </p:txBody>
      </p:sp>
      <p:sp>
        <p:nvSpPr>
          <p:cNvPr id="20" name="Textfeld 19"/>
          <p:cNvSpPr txBox="1"/>
          <p:nvPr/>
        </p:nvSpPr>
        <p:spPr>
          <a:xfrm>
            <a:off x="7181138" y="3902190"/>
            <a:ext cx="1924629" cy="2800767"/>
          </a:xfrm>
          <a:prstGeom prst="rect">
            <a:avLst/>
          </a:prstGeom>
          <a:noFill/>
        </p:spPr>
        <p:txBody>
          <a:bodyPr wrap="none" rtlCol="0">
            <a:spAutoFit/>
          </a:bodyPr>
          <a:lstStyle/>
          <a:p>
            <a:pPr algn="r"/>
            <a:r>
              <a:rPr lang="de-DE" sz="1600" b="1">
                <a:solidFill>
                  <a:srgbClr val="4F81BD"/>
                </a:solidFill>
              </a:rPr>
              <a:t>                Italy:</a:t>
            </a:r>
          </a:p>
          <a:p>
            <a:pPr algn="r" fontAlgn="t"/>
            <a:r>
              <a:rPr lang="de-DE" sz="1600">
                <a:solidFill>
                  <a:prstClr val="black"/>
                </a:solidFill>
              </a:rPr>
              <a:t>Siena</a:t>
            </a:r>
          </a:p>
          <a:p>
            <a:pPr algn="r" fontAlgn="t"/>
            <a:r>
              <a:rPr lang="de-DE" sz="1600">
                <a:solidFill>
                  <a:prstClr val="black"/>
                </a:solidFill>
              </a:rPr>
              <a:t>Torino</a:t>
            </a:r>
          </a:p>
          <a:p>
            <a:pPr algn="r" fontAlgn="t"/>
            <a:r>
              <a:rPr lang="de-DE" sz="1600">
                <a:solidFill>
                  <a:prstClr val="black"/>
                </a:solidFill>
              </a:rPr>
              <a:t>Milano</a:t>
            </a:r>
          </a:p>
          <a:p>
            <a:pPr algn="r" fontAlgn="t"/>
            <a:r>
              <a:rPr lang="de-DE" sz="1600">
                <a:solidFill>
                  <a:prstClr val="black"/>
                </a:solidFill>
              </a:rPr>
              <a:t>Padova</a:t>
            </a:r>
          </a:p>
          <a:p>
            <a:pPr algn="r" fontAlgn="t"/>
            <a:r>
              <a:rPr lang="de-DE" sz="1600">
                <a:solidFill>
                  <a:prstClr val="black"/>
                </a:solidFill>
              </a:rPr>
              <a:t>Naples I</a:t>
            </a:r>
          </a:p>
          <a:p>
            <a:pPr algn="r" fontAlgn="t"/>
            <a:r>
              <a:rPr lang="de-DE" sz="1600">
                <a:solidFill>
                  <a:prstClr val="black"/>
                </a:solidFill>
              </a:rPr>
              <a:t>Naples II</a:t>
            </a:r>
          </a:p>
          <a:p>
            <a:pPr algn="r" fontAlgn="t"/>
            <a:r>
              <a:rPr lang="de-DE" sz="1600">
                <a:solidFill>
                  <a:prstClr val="black"/>
                </a:solidFill>
              </a:rPr>
              <a:t>Florence</a:t>
            </a:r>
          </a:p>
          <a:p>
            <a:pPr algn="r" fontAlgn="t"/>
            <a:r>
              <a:rPr lang="de-DE" sz="1600">
                <a:solidFill>
                  <a:prstClr val="black"/>
                </a:solidFill>
              </a:rPr>
              <a:t>Bergamo</a:t>
            </a:r>
          </a:p>
          <a:p>
            <a:pPr algn="r" fontAlgn="t"/>
            <a:r>
              <a:rPr lang="de-DE" sz="1600">
                <a:solidFill>
                  <a:prstClr val="black"/>
                </a:solidFill>
              </a:rPr>
              <a:t>Rome Gemelli</a:t>
            </a:r>
          </a:p>
          <a:p>
            <a:pPr algn="r" fontAlgn="t"/>
            <a:r>
              <a:rPr lang="de-DE" sz="1600">
                <a:solidFill>
                  <a:prstClr val="black"/>
                </a:solidFill>
              </a:rPr>
              <a:t>Rome Bambino Gesu</a:t>
            </a:r>
          </a:p>
        </p:txBody>
      </p:sp>
      <p:sp>
        <p:nvSpPr>
          <p:cNvPr id="21" name="Textfeld 20"/>
          <p:cNvSpPr txBox="1"/>
          <p:nvPr/>
        </p:nvSpPr>
        <p:spPr>
          <a:xfrm>
            <a:off x="2596544" y="4277356"/>
            <a:ext cx="1308884" cy="1815882"/>
          </a:xfrm>
          <a:prstGeom prst="rect">
            <a:avLst/>
          </a:prstGeom>
          <a:noFill/>
        </p:spPr>
        <p:txBody>
          <a:bodyPr wrap="none" rtlCol="0">
            <a:spAutoFit/>
          </a:bodyPr>
          <a:lstStyle/>
          <a:p>
            <a:r>
              <a:rPr lang="de-DE" sz="1600" b="1">
                <a:solidFill>
                  <a:srgbClr val="4F81BD"/>
                </a:solidFill>
              </a:rPr>
              <a:t>France: </a:t>
            </a:r>
          </a:p>
          <a:p>
            <a:pPr fontAlgn="t"/>
            <a:r>
              <a:rPr lang="de-DE" sz="1600">
                <a:solidFill>
                  <a:prstClr val="black"/>
                </a:solidFill>
              </a:rPr>
              <a:t>Paris Necker</a:t>
            </a:r>
          </a:p>
          <a:p>
            <a:pPr fontAlgn="t"/>
            <a:r>
              <a:rPr lang="de-DE" sz="1600">
                <a:solidFill>
                  <a:prstClr val="black"/>
                </a:solidFill>
              </a:rPr>
              <a:t>Paris Mondor</a:t>
            </a:r>
          </a:p>
          <a:p>
            <a:pPr fontAlgn="t"/>
            <a:r>
              <a:rPr lang="de-DE" sz="1600">
                <a:solidFill>
                  <a:prstClr val="black"/>
                </a:solidFill>
              </a:rPr>
              <a:t>Paris Tenon</a:t>
            </a:r>
          </a:p>
          <a:p>
            <a:pPr fontAlgn="t"/>
            <a:r>
              <a:rPr lang="de-DE" sz="1600">
                <a:solidFill>
                  <a:prstClr val="black"/>
                </a:solidFill>
              </a:rPr>
              <a:t>Lyon</a:t>
            </a:r>
          </a:p>
          <a:p>
            <a:pPr fontAlgn="t"/>
            <a:r>
              <a:rPr lang="de-DE" sz="1600">
                <a:solidFill>
                  <a:prstClr val="black"/>
                </a:solidFill>
              </a:rPr>
              <a:t>Toulouse</a:t>
            </a:r>
          </a:p>
          <a:p>
            <a:pPr fontAlgn="t"/>
            <a:endParaRPr lang="de-DE" sz="1600">
              <a:solidFill>
                <a:prstClr val="black"/>
              </a:solidFill>
            </a:endParaRPr>
          </a:p>
        </p:txBody>
      </p:sp>
      <p:sp>
        <p:nvSpPr>
          <p:cNvPr id="23" name="Textfeld 22"/>
          <p:cNvSpPr txBox="1"/>
          <p:nvPr/>
        </p:nvSpPr>
        <p:spPr>
          <a:xfrm>
            <a:off x="6411503" y="830157"/>
            <a:ext cx="1170972" cy="584775"/>
          </a:xfrm>
          <a:prstGeom prst="rect">
            <a:avLst/>
          </a:prstGeom>
          <a:noFill/>
        </p:spPr>
        <p:txBody>
          <a:bodyPr wrap="square" rtlCol="0">
            <a:spAutoFit/>
          </a:bodyPr>
          <a:lstStyle/>
          <a:p>
            <a:pPr algn="r"/>
            <a:r>
              <a:rPr lang="de-DE" sz="1600" b="1">
                <a:solidFill>
                  <a:srgbClr val="4F81BD"/>
                </a:solidFill>
              </a:rPr>
              <a:t>Sweden:</a:t>
            </a:r>
          </a:p>
          <a:p>
            <a:pPr algn="r" fontAlgn="t"/>
            <a:r>
              <a:rPr lang="de-DE" sz="1600">
                <a:solidFill>
                  <a:prstClr val="black"/>
                </a:solidFill>
              </a:rPr>
              <a:t>Stockholm</a:t>
            </a:r>
          </a:p>
        </p:txBody>
      </p:sp>
      <p:sp>
        <p:nvSpPr>
          <p:cNvPr id="24" name="Textfeld 23"/>
          <p:cNvSpPr txBox="1"/>
          <p:nvPr/>
        </p:nvSpPr>
        <p:spPr>
          <a:xfrm>
            <a:off x="7390997" y="1174264"/>
            <a:ext cx="1170972" cy="584775"/>
          </a:xfrm>
          <a:prstGeom prst="rect">
            <a:avLst/>
          </a:prstGeom>
          <a:noFill/>
        </p:spPr>
        <p:txBody>
          <a:bodyPr wrap="square" rtlCol="0">
            <a:spAutoFit/>
          </a:bodyPr>
          <a:lstStyle/>
          <a:p>
            <a:pPr algn="r"/>
            <a:r>
              <a:rPr lang="de-DE" sz="1600" b="1">
                <a:solidFill>
                  <a:srgbClr val="4F81BD"/>
                </a:solidFill>
              </a:rPr>
              <a:t>Finland:</a:t>
            </a:r>
          </a:p>
          <a:p>
            <a:pPr algn="r" fontAlgn="t"/>
            <a:r>
              <a:rPr lang="de-DE" sz="1600">
                <a:solidFill>
                  <a:prstClr val="black"/>
                </a:solidFill>
              </a:rPr>
              <a:t>Helsinki</a:t>
            </a:r>
          </a:p>
        </p:txBody>
      </p:sp>
      <p:sp>
        <p:nvSpPr>
          <p:cNvPr id="25" name="Textfeld 24"/>
          <p:cNvSpPr txBox="1"/>
          <p:nvPr/>
        </p:nvSpPr>
        <p:spPr>
          <a:xfrm>
            <a:off x="7976483" y="1837558"/>
            <a:ext cx="1170972" cy="584775"/>
          </a:xfrm>
          <a:prstGeom prst="rect">
            <a:avLst/>
          </a:prstGeom>
          <a:noFill/>
        </p:spPr>
        <p:txBody>
          <a:bodyPr wrap="square" rtlCol="0">
            <a:spAutoFit/>
          </a:bodyPr>
          <a:lstStyle/>
          <a:p>
            <a:pPr algn="r"/>
            <a:r>
              <a:rPr lang="de-DE" sz="1600" b="1">
                <a:solidFill>
                  <a:srgbClr val="4F81BD"/>
                </a:solidFill>
              </a:rPr>
              <a:t>Lithuania:</a:t>
            </a:r>
          </a:p>
          <a:p>
            <a:pPr algn="r" fontAlgn="t"/>
            <a:r>
              <a:rPr lang="de-DE" sz="1600">
                <a:solidFill>
                  <a:prstClr val="black"/>
                </a:solidFill>
              </a:rPr>
              <a:t>Vilnius</a:t>
            </a:r>
          </a:p>
        </p:txBody>
      </p:sp>
      <p:sp>
        <p:nvSpPr>
          <p:cNvPr id="26" name="Textfeld 25"/>
          <p:cNvSpPr txBox="1"/>
          <p:nvPr/>
        </p:nvSpPr>
        <p:spPr>
          <a:xfrm>
            <a:off x="8202716" y="2550650"/>
            <a:ext cx="1170972" cy="584775"/>
          </a:xfrm>
          <a:prstGeom prst="rect">
            <a:avLst/>
          </a:prstGeom>
          <a:noFill/>
        </p:spPr>
        <p:txBody>
          <a:bodyPr wrap="square" rtlCol="0">
            <a:spAutoFit/>
          </a:bodyPr>
          <a:lstStyle/>
          <a:p>
            <a:pPr algn="r"/>
            <a:r>
              <a:rPr lang="de-DE" sz="1600" b="1">
                <a:solidFill>
                  <a:srgbClr val="4F81BD"/>
                </a:solidFill>
              </a:rPr>
              <a:t>Poland:</a:t>
            </a:r>
          </a:p>
          <a:p>
            <a:pPr algn="r" fontAlgn="t"/>
            <a:r>
              <a:rPr lang="de-DE" sz="1600">
                <a:solidFill>
                  <a:prstClr val="black"/>
                </a:solidFill>
              </a:rPr>
              <a:t>Warsaw</a:t>
            </a:r>
          </a:p>
        </p:txBody>
      </p:sp>
      <p:sp>
        <p:nvSpPr>
          <p:cNvPr id="27" name="Textfeld 26"/>
          <p:cNvSpPr txBox="1"/>
          <p:nvPr/>
        </p:nvSpPr>
        <p:spPr>
          <a:xfrm>
            <a:off x="8175590" y="3238850"/>
            <a:ext cx="1170972" cy="584775"/>
          </a:xfrm>
          <a:prstGeom prst="rect">
            <a:avLst/>
          </a:prstGeom>
          <a:noFill/>
        </p:spPr>
        <p:txBody>
          <a:bodyPr wrap="square" rtlCol="0">
            <a:spAutoFit/>
          </a:bodyPr>
          <a:lstStyle/>
          <a:p>
            <a:pPr algn="r"/>
            <a:r>
              <a:rPr lang="de-DE" sz="1600" b="1">
                <a:solidFill>
                  <a:srgbClr val="4F81BD"/>
                </a:solidFill>
              </a:rPr>
              <a:t>Czechia:</a:t>
            </a:r>
          </a:p>
          <a:p>
            <a:pPr algn="r" fontAlgn="t"/>
            <a:r>
              <a:rPr lang="de-DE" sz="1600">
                <a:solidFill>
                  <a:prstClr val="black"/>
                </a:solidFill>
              </a:rPr>
              <a:t>Prague</a:t>
            </a:r>
          </a:p>
        </p:txBody>
      </p:sp>
      <p:sp>
        <p:nvSpPr>
          <p:cNvPr id="28" name="Textfeld 27"/>
          <p:cNvSpPr txBox="1"/>
          <p:nvPr/>
        </p:nvSpPr>
        <p:spPr>
          <a:xfrm>
            <a:off x="2680697" y="2161631"/>
            <a:ext cx="1236106" cy="1077218"/>
          </a:xfrm>
          <a:prstGeom prst="rect">
            <a:avLst/>
          </a:prstGeom>
          <a:noFill/>
        </p:spPr>
        <p:txBody>
          <a:bodyPr wrap="square" rtlCol="0">
            <a:spAutoFit/>
          </a:bodyPr>
          <a:lstStyle/>
          <a:p>
            <a:r>
              <a:rPr lang="de-DE" sz="1600" b="1">
                <a:solidFill>
                  <a:srgbClr val="4F81BD"/>
                </a:solidFill>
              </a:rPr>
              <a:t>NL:</a:t>
            </a:r>
          </a:p>
          <a:p>
            <a:pPr fontAlgn="t"/>
            <a:r>
              <a:rPr lang="de-DE" sz="1600">
                <a:solidFill>
                  <a:prstClr val="black"/>
                </a:solidFill>
              </a:rPr>
              <a:t>Nijmegen</a:t>
            </a:r>
          </a:p>
          <a:p>
            <a:pPr fontAlgn="t"/>
            <a:r>
              <a:rPr lang="de-DE" sz="1600">
                <a:solidFill>
                  <a:prstClr val="black"/>
                </a:solidFill>
              </a:rPr>
              <a:t>Utrecht</a:t>
            </a:r>
          </a:p>
          <a:p>
            <a:pPr fontAlgn="t"/>
            <a:r>
              <a:rPr lang="de-DE" sz="1600">
                <a:solidFill>
                  <a:prstClr val="black"/>
                </a:solidFill>
              </a:rPr>
              <a:t>Amsterdam</a:t>
            </a:r>
          </a:p>
        </p:txBody>
      </p:sp>
      <p:sp>
        <p:nvSpPr>
          <p:cNvPr id="30" name="Textfeld 29"/>
          <p:cNvSpPr txBox="1"/>
          <p:nvPr/>
        </p:nvSpPr>
        <p:spPr>
          <a:xfrm>
            <a:off x="1568970" y="-32658"/>
            <a:ext cx="8387553" cy="646331"/>
          </a:xfrm>
          <a:prstGeom prst="rect">
            <a:avLst/>
          </a:prstGeom>
          <a:noFill/>
        </p:spPr>
        <p:txBody>
          <a:bodyPr wrap="square" rtlCol="0">
            <a:spAutoFit/>
          </a:bodyPr>
          <a:lstStyle/>
          <a:p>
            <a:pPr defTabSz="457200"/>
            <a:r>
              <a:rPr lang="de-DE" sz="3600" b="1">
                <a:solidFill>
                  <a:srgbClr val="1D7CA9"/>
                </a:solidFill>
                <a:ea typeface="ＭＳ Ｐゴシック" charset="0"/>
                <a:cs typeface="Arial" charset="0"/>
              </a:rPr>
              <a:t>ERK</a:t>
            </a:r>
            <a:r>
              <a:rPr lang="de-DE" sz="3600" b="1">
                <a:solidFill>
                  <a:prstClr val="white">
                    <a:lumMod val="65000"/>
                  </a:prstClr>
                </a:solidFill>
                <a:ea typeface="ＭＳ Ｐゴシック" charset="0"/>
                <a:cs typeface="Arial" charset="0"/>
              </a:rPr>
              <a:t>Net</a:t>
            </a:r>
            <a:r>
              <a:rPr lang="de-DE" sz="3600" b="1">
                <a:solidFill>
                  <a:srgbClr val="808285"/>
                </a:solidFill>
                <a:ea typeface="ＭＳ Ｐゴシック" charset="0"/>
                <a:cs typeface="Arial" charset="0"/>
              </a:rPr>
              <a:t> </a:t>
            </a:r>
            <a:r>
              <a:rPr lang="de-DE" sz="3600" b="1">
                <a:solidFill>
                  <a:srgbClr val="1F497D">
                    <a:lumMod val="60000"/>
                    <a:lumOff val="40000"/>
                  </a:srgbClr>
                </a:solidFill>
                <a:ea typeface="ＭＳ Ｐゴシック" charset="0"/>
                <a:cs typeface="Arial" charset="0"/>
              </a:rPr>
              <a:t>   </a:t>
            </a:r>
            <a:r>
              <a:rPr lang="de-DE" sz="2200">
                <a:solidFill>
                  <a:prstClr val="black"/>
                </a:solidFill>
                <a:ea typeface="ＭＳ Ｐゴシック" charset="0"/>
                <a:cs typeface="Arial" charset="0"/>
              </a:rPr>
              <a:t>European </a:t>
            </a:r>
            <a:r>
              <a:rPr lang="de-DE" sz="2200" b="1">
                <a:solidFill>
                  <a:srgbClr val="1A6493"/>
                </a:solidFill>
                <a:ea typeface="ＭＳ Ｐゴシック" charset="0"/>
                <a:cs typeface="Arial" charset="0"/>
              </a:rPr>
              <a:t>Rare Kidney Disease </a:t>
            </a:r>
            <a:r>
              <a:rPr lang="de-DE" sz="2200">
                <a:solidFill>
                  <a:prstClr val="black"/>
                </a:solidFill>
                <a:ea typeface="ＭＳ Ｐゴシック" charset="0"/>
                <a:cs typeface="Arial" charset="0"/>
              </a:rPr>
              <a:t>Reference Network</a:t>
            </a:r>
          </a:p>
        </p:txBody>
      </p:sp>
      <p:pic>
        <p:nvPicPr>
          <p:cNvPr id="31" name="Bild 30"/>
          <p:cNvPicPr>
            <a:picLocks noChangeAspect="1"/>
          </p:cNvPicPr>
          <p:nvPr/>
        </p:nvPicPr>
        <p:blipFill>
          <a:blip r:embed="rId4"/>
          <a:stretch>
            <a:fillRect/>
          </a:stretch>
        </p:blipFill>
        <p:spPr>
          <a:xfrm>
            <a:off x="9541882" y="-23387"/>
            <a:ext cx="1126118" cy="669718"/>
          </a:xfrm>
          <a:prstGeom prst="rect">
            <a:avLst/>
          </a:prstGeom>
        </p:spPr>
      </p:pic>
      <p:cxnSp>
        <p:nvCxnSpPr>
          <p:cNvPr id="32" name="Gerade Verbindung 31"/>
          <p:cNvCxnSpPr/>
          <p:nvPr/>
        </p:nvCxnSpPr>
        <p:spPr>
          <a:xfrm>
            <a:off x="1638756" y="646331"/>
            <a:ext cx="9029245" cy="0"/>
          </a:xfrm>
          <a:prstGeom prst="line">
            <a:avLst/>
          </a:prstGeom>
          <a:ln>
            <a:solidFill>
              <a:srgbClr val="1D7CA9"/>
            </a:solidFill>
          </a:ln>
        </p:spPr>
        <p:style>
          <a:lnRef idx="2">
            <a:schemeClr val="accent1"/>
          </a:lnRef>
          <a:fillRef idx="0">
            <a:schemeClr val="accent1"/>
          </a:fillRef>
          <a:effectRef idx="1">
            <a:schemeClr val="accent1"/>
          </a:effectRef>
          <a:fontRef idx="minor">
            <a:schemeClr val="tx1"/>
          </a:fontRef>
        </p:style>
      </p:cxnSp>
      <p:sp>
        <p:nvSpPr>
          <p:cNvPr id="5" name="Textfeld 4"/>
          <p:cNvSpPr txBox="1"/>
          <p:nvPr/>
        </p:nvSpPr>
        <p:spPr>
          <a:xfrm>
            <a:off x="4395079" y="3692697"/>
            <a:ext cx="3604265" cy="1569660"/>
          </a:xfrm>
          <a:prstGeom prst="rect">
            <a:avLst/>
          </a:prstGeom>
          <a:solidFill>
            <a:schemeClr val="accent1">
              <a:lumMod val="20000"/>
              <a:lumOff val="80000"/>
            </a:schemeClr>
          </a:solidFill>
          <a:effectLst>
            <a:outerShdw blurRad="63500" sx="102000" sy="102000" algn="ctr" rotWithShape="0">
              <a:prstClr val="black">
                <a:alpha val="40000"/>
              </a:prstClr>
            </a:outerShdw>
            <a:softEdge rad="25400"/>
          </a:effectLst>
        </p:spPr>
        <p:txBody>
          <a:bodyPr wrap="square" rtlCol="0">
            <a:spAutoFit/>
          </a:bodyPr>
          <a:lstStyle/>
          <a:p>
            <a:pPr algn="ctr"/>
            <a:r>
              <a:rPr lang="de-DE" sz="4800" dirty="0">
                <a:solidFill>
                  <a:prstClr val="black"/>
                </a:solidFill>
              </a:rPr>
              <a:t>43,000</a:t>
            </a:r>
            <a:br>
              <a:rPr lang="de-DE" sz="4800" dirty="0">
                <a:solidFill>
                  <a:prstClr val="black"/>
                </a:solidFill>
              </a:rPr>
            </a:br>
            <a:r>
              <a:rPr lang="de-DE" sz="4800" dirty="0">
                <a:solidFill>
                  <a:prstClr val="black"/>
                </a:solidFill>
              </a:rPr>
              <a:t> patients</a:t>
            </a:r>
          </a:p>
        </p:txBody>
      </p:sp>
      <p:sp>
        <p:nvSpPr>
          <p:cNvPr id="4" name="Rectangle 3"/>
          <p:cNvSpPr/>
          <p:nvPr/>
        </p:nvSpPr>
        <p:spPr>
          <a:xfrm>
            <a:off x="9698182" y="1174263"/>
            <a:ext cx="1731818" cy="147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Visit to the center in Nov, 2017</a:t>
            </a:r>
            <a:endParaRPr lang="lt-LT" dirty="0"/>
          </a:p>
        </p:txBody>
      </p:sp>
    </p:spTree>
    <p:extLst>
      <p:ext uri="{BB962C8B-B14F-4D97-AF65-F5344CB8AC3E}">
        <p14:creationId xmlns:p14="http://schemas.microsoft.com/office/powerpoint/2010/main" val="26824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feld 35"/>
          <p:cNvSpPr txBox="1"/>
          <p:nvPr/>
        </p:nvSpPr>
        <p:spPr>
          <a:xfrm>
            <a:off x="1558381" y="6595"/>
            <a:ext cx="8387553" cy="646331"/>
          </a:xfrm>
          <a:prstGeom prst="rect">
            <a:avLst/>
          </a:prstGeom>
          <a:noFill/>
        </p:spPr>
        <p:txBody>
          <a:bodyPr wrap="square" rtlCol="0">
            <a:spAutoFit/>
          </a:bodyPr>
          <a:lstStyle/>
          <a:p>
            <a:pPr defTabSz="457200"/>
            <a:r>
              <a:rPr lang="de-DE" sz="3600" b="1">
                <a:solidFill>
                  <a:srgbClr val="1A6898"/>
                </a:solidFill>
              </a:rPr>
              <a:t>Registry Concept</a:t>
            </a:r>
            <a:endParaRPr lang="de-DE" sz="3600">
              <a:solidFill>
                <a:srgbClr val="1A6898"/>
              </a:solidFill>
            </a:endParaRPr>
          </a:p>
        </p:txBody>
      </p:sp>
      <p:cxnSp>
        <p:nvCxnSpPr>
          <p:cNvPr id="3" name="Gerade Verbindung 2"/>
          <p:cNvCxnSpPr/>
          <p:nvPr/>
        </p:nvCxnSpPr>
        <p:spPr>
          <a:xfrm>
            <a:off x="1638756" y="646331"/>
            <a:ext cx="9029245" cy="0"/>
          </a:xfrm>
          <a:prstGeom prst="line">
            <a:avLst/>
          </a:prstGeom>
          <a:ln>
            <a:solidFill>
              <a:srgbClr val="1A6898"/>
            </a:solidFill>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8563844" y="12679"/>
            <a:ext cx="1677889" cy="646331"/>
          </a:xfrm>
          <a:prstGeom prst="rect">
            <a:avLst/>
          </a:prstGeom>
          <a:noFill/>
        </p:spPr>
        <p:txBody>
          <a:bodyPr wrap="square" rtlCol="0">
            <a:spAutoFit/>
          </a:bodyPr>
          <a:lstStyle/>
          <a:p>
            <a:pPr>
              <a:defRPr/>
            </a:pPr>
            <a:r>
              <a:rPr lang="de-DE" sz="3600" b="1">
                <a:solidFill>
                  <a:srgbClr val="1D7CA9"/>
                </a:solidFill>
              </a:rPr>
              <a:t>ERK</a:t>
            </a:r>
            <a:r>
              <a:rPr lang="de-DE" sz="3600" b="1">
                <a:solidFill>
                  <a:srgbClr val="A6A6A6"/>
                </a:solidFill>
              </a:rPr>
              <a:t>Net</a:t>
            </a:r>
            <a:endParaRPr lang="de-DE" sz="1600" kern="0">
              <a:solidFill>
                <a:sysClr val="windowText" lastClr="000000"/>
              </a:solidFill>
              <a:latin typeface="Times New Roman"/>
              <a:ea typeface="ＭＳ 明朝"/>
            </a:endParaRPr>
          </a:p>
        </p:txBody>
      </p:sp>
      <p:pic>
        <p:nvPicPr>
          <p:cNvPr id="10" name="Bild 9"/>
          <p:cNvPicPr>
            <a:picLocks noChangeAspect="1"/>
          </p:cNvPicPr>
          <p:nvPr/>
        </p:nvPicPr>
        <p:blipFill rotWithShape="1">
          <a:blip r:embed="rId3"/>
          <a:srcRect l="491" t="3492" r="57053" b="25117"/>
          <a:stretch/>
        </p:blipFill>
        <p:spPr>
          <a:xfrm>
            <a:off x="10085295" y="29882"/>
            <a:ext cx="537875" cy="537884"/>
          </a:xfrm>
          <a:prstGeom prst="rect">
            <a:avLst/>
          </a:prstGeom>
        </p:spPr>
      </p:pic>
      <p:grpSp>
        <p:nvGrpSpPr>
          <p:cNvPr id="7" name="Gruppierung 6"/>
          <p:cNvGrpSpPr/>
          <p:nvPr/>
        </p:nvGrpSpPr>
        <p:grpSpPr>
          <a:xfrm>
            <a:off x="1638756" y="1255102"/>
            <a:ext cx="8911075" cy="4896317"/>
            <a:chOff x="725031" y="679938"/>
            <a:chExt cx="11017820" cy="5768533"/>
          </a:xfrm>
        </p:grpSpPr>
        <p:sp>
          <p:nvSpPr>
            <p:cNvPr id="42" name="Pfeil nach unten 41"/>
            <p:cNvSpPr/>
            <p:nvPr/>
          </p:nvSpPr>
          <p:spPr>
            <a:xfrm rot="16200000">
              <a:off x="7638854" y="2275985"/>
              <a:ext cx="594837" cy="844188"/>
            </a:xfrm>
            <a:prstGeom prst="downArrow">
              <a:avLst/>
            </a:prstGeom>
            <a:gradFill>
              <a:gsLst>
                <a:gs pos="0">
                  <a:schemeClr val="accent3">
                    <a:lumMod val="60000"/>
                    <a:lumOff val="40000"/>
                  </a:schemeClr>
                </a:gs>
                <a:gs pos="100000">
                  <a:schemeClr val="accent3">
                    <a:lumMod val="75000"/>
                  </a:schemeClr>
                </a:gs>
              </a:gsLst>
              <a:lin ang="19200000" scaled="0"/>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8" name="Pfeil nach unten 7"/>
            <p:cNvSpPr/>
            <p:nvPr/>
          </p:nvSpPr>
          <p:spPr>
            <a:xfrm>
              <a:off x="6570578" y="1478857"/>
              <a:ext cx="205153" cy="725706"/>
            </a:xfrm>
            <a:prstGeom prst="downArrow">
              <a:avLst/>
            </a:prstGeom>
            <a:gradFill>
              <a:gsLst>
                <a:gs pos="0">
                  <a:schemeClr val="bg1">
                    <a:lumMod val="65000"/>
                  </a:schemeClr>
                </a:gs>
                <a:gs pos="100000">
                  <a:schemeClr val="bg1">
                    <a:lumMod val="7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1" name="Pfeil nach unten 10"/>
            <p:cNvSpPr/>
            <p:nvPr/>
          </p:nvSpPr>
          <p:spPr>
            <a:xfrm>
              <a:off x="1923511" y="4431278"/>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2" name="Pfeil nach unten 11"/>
            <p:cNvSpPr/>
            <p:nvPr/>
          </p:nvSpPr>
          <p:spPr>
            <a:xfrm>
              <a:off x="2789442" y="4435356"/>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3" name="Pfeil nach unten 12"/>
            <p:cNvSpPr/>
            <p:nvPr/>
          </p:nvSpPr>
          <p:spPr>
            <a:xfrm>
              <a:off x="3655373" y="4422866"/>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4" name="Pfeil nach unten 13"/>
            <p:cNvSpPr/>
            <p:nvPr/>
          </p:nvSpPr>
          <p:spPr>
            <a:xfrm>
              <a:off x="4521304" y="4410376"/>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5" name="Pfeil nach unten 14"/>
            <p:cNvSpPr/>
            <p:nvPr/>
          </p:nvSpPr>
          <p:spPr>
            <a:xfrm>
              <a:off x="5387234" y="4412876"/>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6" name="Pfeil nach unten 15"/>
            <p:cNvSpPr/>
            <p:nvPr/>
          </p:nvSpPr>
          <p:spPr>
            <a:xfrm>
              <a:off x="6287527" y="4430366"/>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7" name="Pfeil nach unten 16"/>
            <p:cNvSpPr/>
            <p:nvPr/>
          </p:nvSpPr>
          <p:spPr>
            <a:xfrm>
              <a:off x="7189433" y="4417876"/>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8" name="Pfeil nach unten 17"/>
            <p:cNvSpPr/>
            <p:nvPr/>
          </p:nvSpPr>
          <p:spPr>
            <a:xfrm>
              <a:off x="1057580" y="4430356"/>
              <a:ext cx="272033" cy="546979"/>
            </a:xfrm>
            <a:prstGeom prst="downArrow">
              <a:avLst/>
            </a:prstGeom>
            <a:gradFill>
              <a:gsLst>
                <a:gs pos="0">
                  <a:schemeClr val="tx2">
                    <a:lumMod val="40000"/>
                    <a:lumOff val="60000"/>
                  </a:schemeClr>
                </a:gs>
                <a:gs pos="100000">
                  <a:schemeClr val="tx2">
                    <a:lumMod val="60000"/>
                    <a:lumOff val="40000"/>
                  </a:schemeClr>
                </a:gs>
              </a:gsLst>
              <a:lin ang="19800000" scaled="0"/>
            </a:gra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19" name="Gefaltete Ecke 18"/>
            <p:cNvSpPr/>
            <p:nvPr/>
          </p:nvSpPr>
          <p:spPr>
            <a:xfrm>
              <a:off x="725031" y="5096191"/>
              <a:ext cx="7079893" cy="1352280"/>
            </a:xfrm>
            <a:prstGeom prst="foldedCorner">
              <a:avLst>
                <a:gd name="adj" fmla="val 8595"/>
              </a:avLst>
            </a:prstGeom>
            <a:gradFill>
              <a:gsLst>
                <a:gs pos="0">
                  <a:schemeClr val="accent2">
                    <a:lumMod val="60000"/>
                    <a:lumOff val="40000"/>
                  </a:schemeClr>
                </a:gs>
                <a:gs pos="12000">
                  <a:schemeClr val="accent2">
                    <a:lumMod val="75000"/>
                  </a:schemeClr>
                </a:gs>
                <a:gs pos="100000">
                  <a:schemeClr val="accent2">
                    <a:lumMod val="50000"/>
                  </a:schemeClr>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594900" indent="-342900">
                <a:buFont typeface="Arial" charset="0"/>
                <a:buChar char="•"/>
              </a:pPr>
              <a:r>
                <a:rPr lang="de-DE">
                  <a:solidFill>
                    <a:prstClr val="white"/>
                  </a:solidFill>
                </a:rPr>
                <a:t>Genotype-phenotype information</a:t>
              </a:r>
            </a:p>
            <a:p>
              <a:pPr marL="594900" indent="-342900">
                <a:buFont typeface="Arial" charset="0"/>
                <a:buChar char="•"/>
              </a:pPr>
              <a:r>
                <a:rPr lang="de-DE">
                  <a:solidFill>
                    <a:prstClr val="white"/>
                  </a:solidFill>
                </a:rPr>
                <a:t>Natural history information</a:t>
              </a:r>
            </a:p>
            <a:p>
              <a:pPr marL="594900" indent="-342900">
                <a:buFont typeface="Arial" charset="0"/>
                <a:buChar char="•"/>
              </a:pPr>
              <a:r>
                <a:rPr lang="de-DE">
                  <a:solidFill>
                    <a:prstClr val="white"/>
                  </a:solidFill>
                </a:rPr>
                <a:t>Best medical practice information</a:t>
              </a:r>
            </a:p>
          </p:txBody>
        </p:sp>
        <p:sp>
          <p:nvSpPr>
            <p:cNvPr id="20" name="Pfeil nach oben und unten 19"/>
            <p:cNvSpPr/>
            <p:nvPr/>
          </p:nvSpPr>
          <p:spPr>
            <a:xfrm>
              <a:off x="2429827" y="1721514"/>
              <a:ext cx="264533" cy="492662"/>
            </a:xfrm>
            <a:prstGeom prst="upDownArrow">
              <a:avLst/>
            </a:prstGeom>
            <a:gradFill>
              <a:gsLst>
                <a:gs pos="0">
                  <a:schemeClr val="accent3">
                    <a:lumMod val="60000"/>
                    <a:lumOff val="40000"/>
                  </a:schemeClr>
                </a:gs>
                <a:gs pos="100000">
                  <a:schemeClr val="bg2">
                    <a:lumMod val="50000"/>
                  </a:schemeClr>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1" name="Pfeil nach oben und unten 20"/>
            <p:cNvSpPr/>
            <p:nvPr/>
          </p:nvSpPr>
          <p:spPr>
            <a:xfrm>
              <a:off x="1880882" y="1745106"/>
              <a:ext cx="264533" cy="492662"/>
            </a:xfrm>
            <a:prstGeom prst="upDownArrow">
              <a:avLst/>
            </a:prstGeom>
            <a:gradFill>
              <a:gsLst>
                <a:gs pos="0">
                  <a:schemeClr val="accent3">
                    <a:lumMod val="60000"/>
                    <a:lumOff val="40000"/>
                  </a:schemeClr>
                </a:gs>
                <a:gs pos="100000">
                  <a:schemeClr val="bg2">
                    <a:lumMod val="50000"/>
                  </a:schemeClr>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2" name="Pfeil nach oben und unten 21"/>
            <p:cNvSpPr/>
            <p:nvPr/>
          </p:nvSpPr>
          <p:spPr>
            <a:xfrm>
              <a:off x="2978772" y="1721514"/>
              <a:ext cx="264533" cy="492662"/>
            </a:xfrm>
            <a:prstGeom prst="upDownArrow">
              <a:avLst/>
            </a:prstGeom>
            <a:gradFill>
              <a:gsLst>
                <a:gs pos="0">
                  <a:schemeClr val="accent3">
                    <a:lumMod val="60000"/>
                    <a:lumOff val="40000"/>
                  </a:schemeClr>
                </a:gs>
                <a:gs pos="100000">
                  <a:schemeClr val="bg2">
                    <a:lumMod val="50000"/>
                  </a:schemeClr>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3" name="Pfeil nach unten 22"/>
            <p:cNvSpPr/>
            <p:nvPr/>
          </p:nvSpPr>
          <p:spPr>
            <a:xfrm>
              <a:off x="1136438" y="3088961"/>
              <a:ext cx="220092" cy="34318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4" name="Pfeil nach unten 23"/>
            <p:cNvSpPr/>
            <p:nvPr/>
          </p:nvSpPr>
          <p:spPr>
            <a:xfrm>
              <a:off x="2002369" y="3089883"/>
              <a:ext cx="220092" cy="34318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5" name="Pfeil nach unten 24"/>
            <p:cNvSpPr/>
            <p:nvPr/>
          </p:nvSpPr>
          <p:spPr>
            <a:xfrm>
              <a:off x="2868300" y="3093961"/>
              <a:ext cx="220092" cy="34318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6" name="Pfeil nach unten 25"/>
            <p:cNvSpPr/>
            <p:nvPr/>
          </p:nvSpPr>
          <p:spPr>
            <a:xfrm>
              <a:off x="3734231" y="3081471"/>
              <a:ext cx="220092" cy="34318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7" name="Pfeil nach unten 26"/>
            <p:cNvSpPr/>
            <p:nvPr/>
          </p:nvSpPr>
          <p:spPr>
            <a:xfrm>
              <a:off x="4600162" y="3068981"/>
              <a:ext cx="220092" cy="34318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8" name="Pfeil nach unten 27"/>
            <p:cNvSpPr/>
            <p:nvPr/>
          </p:nvSpPr>
          <p:spPr>
            <a:xfrm>
              <a:off x="5466092" y="3071481"/>
              <a:ext cx="220092" cy="34318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29" name="Pfeil nach unten 28"/>
            <p:cNvSpPr/>
            <p:nvPr/>
          </p:nvSpPr>
          <p:spPr>
            <a:xfrm>
              <a:off x="6308681" y="3044001"/>
              <a:ext cx="264424" cy="38814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30" name="Pfeil nach unten 29"/>
            <p:cNvSpPr/>
            <p:nvPr/>
          </p:nvSpPr>
          <p:spPr>
            <a:xfrm>
              <a:off x="7195602" y="3094251"/>
              <a:ext cx="220092" cy="343182"/>
            </a:xfrm>
            <a:prstGeom prst="downArrow">
              <a:avLst/>
            </a:prstGeom>
            <a:gradFill>
              <a:gsLst>
                <a:gs pos="0">
                  <a:schemeClr val="accent1">
                    <a:lumMod val="75000"/>
                  </a:schemeClr>
                </a:gs>
                <a:gs pos="100000">
                  <a:schemeClr val="accent3">
                    <a:lumMod val="60000"/>
                    <a:lumOff val="40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31" name="Dokument 30"/>
            <p:cNvSpPr/>
            <p:nvPr/>
          </p:nvSpPr>
          <p:spPr>
            <a:xfrm>
              <a:off x="734135" y="3511529"/>
              <a:ext cx="929742"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RaDiCo </a:t>
              </a:r>
              <a:br>
                <a:rPr lang="de-DE" sz="1050">
                  <a:solidFill>
                    <a:prstClr val="white"/>
                  </a:solidFill>
                </a:rPr>
              </a:br>
              <a:r>
                <a:rPr lang="de-DE" sz="1050">
                  <a:solidFill>
                    <a:prstClr val="white"/>
                  </a:solidFill>
                </a:rPr>
                <a:t>Cystinosis</a:t>
              </a:r>
            </a:p>
          </p:txBody>
        </p:sp>
        <p:sp>
          <p:nvSpPr>
            <p:cNvPr id="32" name="Dokument 31"/>
            <p:cNvSpPr/>
            <p:nvPr/>
          </p:nvSpPr>
          <p:spPr>
            <a:xfrm>
              <a:off x="1602880" y="3511529"/>
              <a:ext cx="780067"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RaDiCo </a:t>
              </a:r>
              <a:br>
                <a:rPr lang="de-DE" sz="1050">
                  <a:solidFill>
                    <a:prstClr val="white"/>
                  </a:solidFill>
                </a:rPr>
              </a:br>
              <a:r>
                <a:rPr lang="de-DE" sz="1050">
                  <a:solidFill>
                    <a:prstClr val="white"/>
                  </a:solidFill>
                </a:rPr>
                <a:t>Alport</a:t>
              </a:r>
            </a:p>
          </p:txBody>
        </p:sp>
        <p:sp>
          <p:nvSpPr>
            <p:cNvPr id="33" name="Dokument 32"/>
            <p:cNvSpPr/>
            <p:nvPr/>
          </p:nvSpPr>
          <p:spPr>
            <a:xfrm>
              <a:off x="2310769" y="3511529"/>
              <a:ext cx="1159235"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EURenOmics Membranous Nephropathy</a:t>
              </a:r>
            </a:p>
          </p:txBody>
        </p:sp>
        <p:sp>
          <p:nvSpPr>
            <p:cNvPr id="34" name="Dokument 33"/>
            <p:cNvSpPr/>
            <p:nvPr/>
          </p:nvSpPr>
          <p:spPr>
            <a:xfrm>
              <a:off x="3412583" y="3511529"/>
              <a:ext cx="888725"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PodoNet SRNS</a:t>
              </a:r>
            </a:p>
          </p:txBody>
        </p:sp>
        <p:sp>
          <p:nvSpPr>
            <p:cNvPr id="35" name="Dokument 34"/>
            <p:cNvSpPr/>
            <p:nvPr/>
          </p:nvSpPr>
          <p:spPr>
            <a:xfrm>
              <a:off x="5960634" y="3511529"/>
              <a:ext cx="1007148"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IPDN Pediatric Dialysis</a:t>
              </a:r>
            </a:p>
          </p:txBody>
        </p:sp>
        <p:sp>
          <p:nvSpPr>
            <p:cNvPr id="37" name="Dokument 36"/>
            <p:cNvSpPr/>
            <p:nvPr/>
          </p:nvSpPr>
          <p:spPr>
            <a:xfrm>
              <a:off x="6860927" y="3511529"/>
              <a:ext cx="953101"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CERTAIN Pediatric Transplant</a:t>
              </a:r>
            </a:p>
          </p:txBody>
        </p:sp>
        <p:sp>
          <p:nvSpPr>
            <p:cNvPr id="38" name="Dokument 37"/>
            <p:cNvSpPr/>
            <p:nvPr/>
          </p:nvSpPr>
          <p:spPr>
            <a:xfrm>
              <a:off x="4264978" y="3511529"/>
              <a:ext cx="922582"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NeoCyst</a:t>
              </a:r>
            </a:p>
            <a:p>
              <a:pPr algn="ctr"/>
              <a:r>
                <a:rPr lang="de-DE" sz="1050">
                  <a:solidFill>
                    <a:prstClr val="white"/>
                  </a:solidFill>
                </a:rPr>
                <a:t>Cilio-pathies</a:t>
              </a:r>
            </a:p>
          </p:txBody>
        </p:sp>
        <p:sp>
          <p:nvSpPr>
            <p:cNvPr id="39" name="Dokument 38"/>
            <p:cNvSpPr/>
            <p:nvPr/>
          </p:nvSpPr>
          <p:spPr>
            <a:xfrm>
              <a:off x="5159214" y="3511529"/>
              <a:ext cx="773396" cy="9806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a:solidFill>
                    <a:prstClr val="white"/>
                  </a:solidFill>
                </a:rPr>
                <a:t>AReg PKD</a:t>
              </a:r>
            </a:p>
          </p:txBody>
        </p:sp>
        <p:sp>
          <p:nvSpPr>
            <p:cNvPr id="40" name="Zentralspeicher 39"/>
            <p:cNvSpPr/>
            <p:nvPr/>
          </p:nvSpPr>
          <p:spPr>
            <a:xfrm>
              <a:off x="734135" y="2321548"/>
              <a:ext cx="7093611" cy="752754"/>
            </a:xfrm>
            <a:prstGeom prst="flowChartInternalStorage">
              <a:avLst/>
            </a:prstGeom>
            <a:gradFill>
              <a:gsLst>
                <a:gs pos="0">
                  <a:schemeClr val="accent3">
                    <a:lumMod val="75000"/>
                  </a:schemeClr>
                </a:gs>
                <a:gs pos="100000">
                  <a:schemeClr val="accent3">
                    <a:lumMod val="60000"/>
                    <a:lumOff val="40000"/>
                  </a:schemeClr>
                </a:gs>
              </a:gsLst>
            </a:gra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a:solidFill>
                    <a:prstClr val="white"/>
                  </a:solidFill>
                </a:rPr>
                <a:t>ERKNet Registry</a:t>
              </a:r>
            </a:p>
          </p:txBody>
        </p:sp>
        <p:sp>
          <p:nvSpPr>
            <p:cNvPr id="41" name="Gefaltete Ecke 40"/>
            <p:cNvSpPr/>
            <p:nvPr/>
          </p:nvSpPr>
          <p:spPr>
            <a:xfrm>
              <a:off x="8478772" y="1396403"/>
              <a:ext cx="3264079" cy="3620109"/>
            </a:xfrm>
            <a:prstGeom prst="foldedCorner">
              <a:avLst>
                <a:gd name="adj" fmla="val 3523"/>
              </a:avLst>
            </a:prstGeom>
            <a:gradFill>
              <a:gsLst>
                <a:gs pos="48000">
                  <a:srgbClr val="702A28"/>
                </a:gs>
                <a:gs pos="91000">
                  <a:schemeClr val="accent2">
                    <a:lumMod val="50000"/>
                  </a:schemeClr>
                </a:gs>
                <a:gs pos="1000">
                  <a:schemeClr val="accent2">
                    <a:lumMod val="75000"/>
                  </a:schemeClr>
                </a:gs>
              </a:gsLst>
            </a:gradFill>
            <a:ln>
              <a:solidFill>
                <a:srgbClr val="C00000"/>
              </a:solidFill>
            </a:ln>
            <a:effectLst>
              <a:outerShdw blurRad="40000" dist="23000" dir="5400000"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Aft>
                  <a:spcPts val="600"/>
                </a:spcAft>
                <a:buFont typeface="Arial" charset="0"/>
                <a:buChar char="•"/>
              </a:pPr>
              <a:r>
                <a:rPr lang="de-DE">
                  <a:solidFill>
                    <a:prstClr val="white"/>
                  </a:solidFill>
                </a:rPr>
                <a:t>Center administration</a:t>
              </a:r>
            </a:p>
            <a:p>
              <a:pPr marL="285750" indent="-285750">
                <a:spcAft>
                  <a:spcPts val="600"/>
                </a:spcAft>
                <a:buFont typeface="Arial" charset="0"/>
                <a:buChar char="•"/>
              </a:pPr>
              <a:r>
                <a:rPr lang="de-DE">
                  <a:solidFill>
                    <a:prstClr val="white"/>
                  </a:solidFill>
                </a:rPr>
                <a:t>Disease demographics</a:t>
              </a:r>
            </a:p>
            <a:p>
              <a:pPr marL="285750" indent="-285750">
                <a:spcAft>
                  <a:spcPts val="600"/>
                </a:spcAft>
                <a:buFont typeface="Arial" charset="0"/>
                <a:buChar char="•"/>
              </a:pPr>
              <a:r>
                <a:rPr lang="de-DE">
                  <a:solidFill>
                    <a:prstClr val="white"/>
                  </a:solidFill>
                </a:rPr>
                <a:t>Trial cohort information</a:t>
              </a:r>
            </a:p>
            <a:p>
              <a:pPr marL="285750" indent="-285750">
                <a:spcAft>
                  <a:spcPts val="600"/>
                </a:spcAft>
                <a:buFont typeface="Arial" charset="0"/>
                <a:buChar char="•"/>
              </a:pPr>
              <a:r>
                <a:rPr lang="de-DE">
                  <a:solidFill>
                    <a:prstClr val="white"/>
                  </a:solidFill>
                </a:rPr>
                <a:t>Monitoring of guideline adherence, performance and outcome Indicators</a:t>
              </a:r>
            </a:p>
          </p:txBody>
        </p:sp>
        <p:sp>
          <p:nvSpPr>
            <p:cNvPr id="43" name="Pfeil nach unten 42"/>
            <p:cNvSpPr/>
            <p:nvPr/>
          </p:nvSpPr>
          <p:spPr>
            <a:xfrm>
              <a:off x="6139461" y="1476082"/>
              <a:ext cx="205153" cy="725706"/>
            </a:xfrm>
            <a:prstGeom prst="downArrow">
              <a:avLst/>
            </a:prstGeom>
            <a:gradFill>
              <a:gsLst>
                <a:gs pos="0">
                  <a:schemeClr val="bg1">
                    <a:lumMod val="65000"/>
                  </a:schemeClr>
                </a:gs>
                <a:gs pos="100000">
                  <a:schemeClr val="bg1">
                    <a:lumMod val="7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44" name="Pfeil nach unten 43"/>
            <p:cNvSpPr/>
            <p:nvPr/>
          </p:nvSpPr>
          <p:spPr>
            <a:xfrm>
              <a:off x="4846108" y="1463960"/>
              <a:ext cx="205153" cy="725706"/>
            </a:xfrm>
            <a:prstGeom prst="downArrow">
              <a:avLst/>
            </a:prstGeom>
            <a:gradFill>
              <a:gsLst>
                <a:gs pos="0">
                  <a:schemeClr val="bg1">
                    <a:lumMod val="65000"/>
                  </a:schemeClr>
                </a:gs>
                <a:gs pos="100000">
                  <a:schemeClr val="bg1">
                    <a:lumMod val="7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45" name="Pfeil nach unten 44"/>
            <p:cNvSpPr/>
            <p:nvPr/>
          </p:nvSpPr>
          <p:spPr>
            <a:xfrm>
              <a:off x="5277225" y="1463960"/>
              <a:ext cx="205153" cy="725706"/>
            </a:xfrm>
            <a:prstGeom prst="downArrow">
              <a:avLst/>
            </a:prstGeom>
            <a:gradFill>
              <a:gsLst>
                <a:gs pos="0">
                  <a:schemeClr val="bg1">
                    <a:lumMod val="65000"/>
                  </a:schemeClr>
                </a:gs>
                <a:gs pos="100000">
                  <a:schemeClr val="bg1">
                    <a:lumMod val="7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46" name="Pfeil nach unten 45"/>
            <p:cNvSpPr/>
            <p:nvPr/>
          </p:nvSpPr>
          <p:spPr>
            <a:xfrm>
              <a:off x="5708343" y="1476082"/>
              <a:ext cx="205153" cy="725706"/>
            </a:xfrm>
            <a:prstGeom prst="downArrow">
              <a:avLst/>
            </a:prstGeom>
            <a:gradFill>
              <a:gsLst>
                <a:gs pos="0">
                  <a:schemeClr val="bg1">
                    <a:lumMod val="65000"/>
                  </a:schemeClr>
                </a:gs>
                <a:gs pos="100000">
                  <a:schemeClr val="bg1">
                    <a:lumMod val="7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sp>
          <p:nvSpPr>
            <p:cNvPr id="47" name="Mehrere Dokumente 46"/>
            <p:cNvSpPr/>
            <p:nvPr/>
          </p:nvSpPr>
          <p:spPr>
            <a:xfrm>
              <a:off x="4587710" y="679938"/>
              <a:ext cx="2601723" cy="1132744"/>
            </a:xfrm>
            <a:prstGeom prst="flowChartMultidocument">
              <a:avLst/>
            </a:prstGeom>
            <a:gradFill>
              <a:gsLst>
                <a:gs pos="0">
                  <a:schemeClr val="bg1">
                    <a:lumMod val="75000"/>
                  </a:schemeClr>
                </a:gs>
                <a:gs pos="100000">
                  <a:schemeClr val="bg1">
                    <a:lumMod val="85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a:solidFill>
                    <a:prstClr val="black">
                      <a:lumMod val="95000"/>
                      <a:lumOff val="5000"/>
                    </a:prstClr>
                  </a:solidFill>
                </a:rPr>
                <a:t>Centers </a:t>
              </a:r>
            </a:p>
            <a:p>
              <a:r>
                <a:rPr lang="de-DE" sz="1400">
                  <a:solidFill>
                    <a:prstClr val="black">
                      <a:lumMod val="95000"/>
                      <a:lumOff val="5000"/>
                    </a:prstClr>
                  </a:solidFill>
                </a:rPr>
                <a:t>Direct data entry</a:t>
              </a:r>
            </a:p>
          </p:txBody>
        </p:sp>
        <p:sp>
          <p:nvSpPr>
            <p:cNvPr id="48" name="Mehrere Dokumente 47"/>
            <p:cNvSpPr/>
            <p:nvPr/>
          </p:nvSpPr>
          <p:spPr>
            <a:xfrm>
              <a:off x="1510062" y="679938"/>
              <a:ext cx="2725482" cy="1132744"/>
            </a:xfrm>
            <a:prstGeom prst="flowChartMultidocument">
              <a:avLst/>
            </a:prstGeom>
            <a:gradFill>
              <a:gsLst>
                <a:gs pos="0">
                  <a:schemeClr val="bg2">
                    <a:lumMod val="50000"/>
                  </a:schemeClr>
                </a:gs>
                <a:gs pos="100000">
                  <a:schemeClr val="bg2">
                    <a:lumMod val="75000"/>
                  </a:schemeClr>
                </a:gs>
              </a:gsLs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de-DE" sz="1400">
                  <a:solidFill>
                    <a:prstClr val="black">
                      <a:lumMod val="95000"/>
                      <a:lumOff val="5000"/>
                    </a:prstClr>
                  </a:solidFill>
                </a:rPr>
                <a:t>Local/ regional/ national patient registries</a:t>
              </a:r>
            </a:p>
          </p:txBody>
        </p:sp>
        <p:sp>
          <p:nvSpPr>
            <p:cNvPr id="49" name="Pfeil nach oben und unten 48"/>
            <p:cNvSpPr/>
            <p:nvPr/>
          </p:nvSpPr>
          <p:spPr>
            <a:xfrm>
              <a:off x="3527718" y="1683267"/>
              <a:ext cx="264533" cy="492662"/>
            </a:xfrm>
            <a:prstGeom prst="upDownArrow">
              <a:avLst/>
            </a:prstGeom>
            <a:gradFill>
              <a:gsLst>
                <a:gs pos="0">
                  <a:schemeClr val="accent3">
                    <a:lumMod val="60000"/>
                    <a:lumOff val="40000"/>
                  </a:schemeClr>
                </a:gs>
                <a:gs pos="100000">
                  <a:schemeClr val="bg2">
                    <a:lumMod val="50000"/>
                  </a:schemeClr>
                </a:gs>
              </a:gsLst>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prstClr val="white"/>
                </a:solidFill>
              </a:endParaRPr>
            </a:p>
          </p:txBody>
        </p:sp>
      </p:grpSp>
    </p:spTree>
    <p:extLst>
      <p:ext uri="{BB962C8B-B14F-4D97-AF65-F5344CB8AC3E}">
        <p14:creationId xmlns:p14="http://schemas.microsoft.com/office/powerpoint/2010/main" val="332453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a:extLst>
              <a:ext uri="{28A0092B-C50C-407E-A947-70E740481C1C}">
                <a14:useLocalDpi xmlns:a14="http://schemas.microsoft.com/office/drawing/2010/main" val="0"/>
              </a:ext>
            </a:extLst>
          </a:blip>
          <a:srcRect l="38251" t="21129" r="25037" b="12733"/>
          <a:stretch>
            <a:fillRect/>
          </a:stretch>
        </p:blipFill>
        <p:spPr bwMode="auto">
          <a:xfrm>
            <a:off x="6096000" y="1628775"/>
            <a:ext cx="3928082"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1" name="Title 3"/>
          <p:cNvSpPr>
            <a:spLocks noGrp="1"/>
          </p:cNvSpPr>
          <p:nvPr>
            <p:ph type="title"/>
          </p:nvPr>
        </p:nvSpPr>
        <p:spPr>
          <a:xfrm>
            <a:off x="2157413" y="244475"/>
            <a:ext cx="7886700" cy="1651000"/>
          </a:xfrm>
        </p:spPr>
        <p:txBody>
          <a:bodyPr/>
          <a:lstStyle/>
          <a:p>
            <a:r>
              <a:rPr lang="en-US" altLang="lt-LT" sz="2400" b="1" dirty="0"/>
              <a:t>2017 Core Member of European Reference Network for Pediatric Transplantation</a:t>
            </a:r>
            <a:r>
              <a:rPr lang="lt-LT" altLang="lt-LT" sz="2400" b="1" dirty="0"/>
              <a:t/>
            </a:r>
            <a:br>
              <a:rPr lang="lt-LT" altLang="lt-LT" sz="2400" b="1" dirty="0"/>
            </a:br>
            <a:r>
              <a:rPr lang="lt-LT" altLang="lt-LT" sz="2400" b="1" dirty="0"/>
              <a:t>TRANS</a:t>
            </a:r>
            <a:r>
              <a:rPr lang="en-US" altLang="lt-LT" sz="2400" b="1" dirty="0"/>
              <a:t>PLANT</a:t>
            </a:r>
            <a:r>
              <a:rPr lang="lt-LT" altLang="lt-LT" sz="2400" b="1" dirty="0"/>
              <a:t>CHILD</a:t>
            </a:r>
          </a:p>
        </p:txBody>
      </p:sp>
      <p:sp>
        <p:nvSpPr>
          <p:cNvPr id="43012" name="Content Placeholder 4"/>
          <p:cNvSpPr>
            <a:spLocks noGrp="1"/>
          </p:cNvSpPr>
          <p:nvPr>
            <p:ph idx="1"/>
          </p:nvPr>
        </p:nvSpPr>
        <p:spPr>
          <a:xfrm>
            <a:off x="1785062" y="2855915"/>
            <a:ext cx="4033837" cy="1203325"/>
          </a:xfrm>
        </p:spPr>
        <p:txBody>
          <a:bodyPr>
            <a:normAutofit fontScale="77500" lnSpcReduction="20000"/>
          </a:bodyPr>
          <a:lstStyle/>
          <a:p>
            <a:pPr marL="0" indent="0">
              <a:buNone/>
            </a:pPr>
            <a:r>
              <a:rPr lang="en-US" altLang="lt-LT" sz="2000" dirty="0"/>
              <a:t>18 pediatric HSCT and solid organ transplant centers from 11 countries</a:t>
            </a:r>
          </a:p>
          <a:p>
            <a:pPr marL="0" indent="0">
              <a:buNone/>
            </a:pPr>
            <a:endParaRPr lang="en-US" altLang="lt-LT" sz="2000" dirty="0"/>
          </a:p>
          <a:p>
            <a:pPr eaLnBrk="1" hangingPunct="1"/>
            <a:r>
              <a:rPr lang="en-US" altLang="lt-LT" sz="2000" dirty="0"/>
              <a:t>Visit of the ERN coordinators on April 19</a:t>
            </a:r>
            <a:r>
              <a:rPr lang="en-US" altLang="lt-LT" sz="2000" baseline="30000" dirty="0"/>
              <a:t>th</a:t>
            </a:r>
            <a:r>
              <a:rPr lang="en-US" altLang="lt-LT" sz="2000" dirty="0"/>
              <a:t> 2018</a:t>
            </a:r>
            <a:endParaRPr lang="lt-LT" altLang="lt-LT" sz="2000" dirty="0"/>
          </a:p>
        </p:txBody>
      </p:sp>
      <p:pic>
        <p:nvPicPr>
          <p:cNvPr id="430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1" y="2087563"/>
            <a:ext cx="10001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5" name="TextBox 7"/>
          <p:cNvSpPr txBox="1">
            <a:spLocks noChangeArrowheads="1"/>
          </p:cNvSpPr>
          <p:nvPr/>
        </p:nvSpPr>
        <p:spPr bwMode="auto">
          <a:xfrm>
            <a:off x="8548411" y="6597653"/>
            <a:ext cx="21561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lt-LT" altLang="lt-LT" sz="1400" dirty="0">
                <a:latin typeface="Arial" charset="0"/>
              </a:rPr>
              <a:t>www.trans</a:t>
            </a:r>
            <a:r>
              <a:rPr lang="en-US" altLang="lt-LT" sz="1400" dirty="0">
                <a:latin typeface="Arial" charset="0"/>
              </a:rPr>
              <a:t>plant</a:t>
            </a:r>
            <a:r>
              <a:rPr lang="lt-LT" altLang="lt-LT" sz="1400" dirty="0">
                <a:latin typeface="Arial" charset="0"/>
              </a:rPr>
              <a:t>child.com</a:t>
            </a:r>
          </a:p>
        </p:txBody>
      </p:sp>
      <p:pic>
        <p:nvPicPr>
          <p:cNvPr id="8" name="Picture 17"/>
          <p:cNvPicPr>
            <a:picLocks noChangeAspect="1" noChangeArrowheads="1"/>
          </p:cNvPicPr>
          <p:nvPr/>
        </p:nvPicPr>
        <p:blipFill>
          <a:blip r:embed="rId4" cstate="hqprint">
            <a:extLst>
              <a:ext uri="{28A0092B-C50C-407E-A947-70E740481C1C}">
                <a14:useLocalDpi xmlns:a14="http://schemas.microsoft.com/office/drawing/2010/main" val="0"/>
              </a:ext>
            </a:extLst>
          </a:blip>
          <a:srcRect l="5226" r="9550" b="40247"/>
          <a:stretch>
            <a:fillRect/>
          </a:stretch>
        </p:blipFill>
        <p:spPr bwMode="auto">
          <a:xfrm>
            <a:off x="9266283" y="3499615"/>
            <a:ext cx="554142"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128" y="4436798"/>
            <a:ext cx="2141587" cy="237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974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l="36591" t="11508" r="4585" b="10120"/>
          <a:stretch>
            <a:fillRect/>
          </a:stretch>
        </p:blipFill>
        <p:spPr bwMode="auto">
          <a:xfrm>
            <a:off x="3575721" y="1925662"/>
            <a:ext cx="5036425" cy="445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7" name="Title 3"/>
          <p:cNvSpPr>
            <a:spLocks noGrp="1"/>
          </p:cNvSpPr>
          <p:nvPr>
            <p:ph type="title"/>
          </p:nvPr>
        </p:nvSpPr>
        <p:spPr>
          <a:xfrm>
            <a:off x="1847529" y="341313"/>
            <a:ext cx="8435279" cy="1143000"/>
          </a:xfrm>
        </p:spPr>
        <p:txBody>
          <a:bodyPr>
            <a:normAutofit/>
          </a:bodyPr>
          <a:lstStyle/>
          <a:p>
            <a:pPr eaLnBrk="1" hangingPunct="1"/>
            <a:r>
              <a:rPr lang="en-US" altLang="lt-LT" sz="2400" b="1" dirty="0"/>
              <a:t>2017 Core Member of European Reference Network for </a:t>
            </a:r>
            <a:r>
              <a:rPr lang="en-US" altLang="lt-LT" sz="2400" b="1" dirty="0" err="1"/>
              <a:t>Paediatric</a:t>
            </a:r>
            <a:r>
              <a:rPr lang="en-US" altLang="lt-LT" sz="2400" b="1" dirty="0"/>
              <a:t> Oncology </a:t>
            </a:r>
            <a:br>
              <a:rPr lang="en-US" altLang="lt-LT" sz="2400" b="1" dirty="0"/>
            </a:br>
            <a:r>
              <a:rPr lang="en-US" altLang="lt-LT" sz="2400" b="1" dirty="0" err="1"/>
              <a:t>PaedCan</a:t>
            </a:r>
            <a:r>
              <a:rPr lang="en-US" altLang="lt-LT" sz="2400" b="1" dirty="0"/>
              <a:t> ERN</a:t>
            </a:r>
            <a:endParaRPr lang="lt-LT" altLang="lt-LT" sz="2400" b="1" dirty="0"/>
          </a:p>
        </p:txBody>
      </p:sp>
      <p:pic>
        <p:nvPicPr>
          <p:cNvPr id="5" name="Picture 17"/>
          <p:cNvPicPr>
            <a:picLocks noChangeAspect="1" noChangeArrowheads="1"/>
          </p:cNvPicPr>
          <p:nvPr/>
        </p:nvPicPr>
        <p:blipFill>
          <a:blip r:embed="rId3" cstate="hqprint">
            <a:extLst>
              <a:ext uri="{28A0092B-C50C-407E-A947-70E740481C1C}">
                <a14:useLocalDpi xmlns:a14="http://schemas.microsoft.com/office/drawing/2010/main" val="0"/>
              </a:ext>
            </a:extLst>
          </a:blip>
          <a:srcRect l="5226" r="9550" b="40247"/>
          <a:stretch>
            <a:fillRect/>
          </a:stretch>
        </p:blipFill>
        <p:spPr bwMode="auto">
          <a:xfrm>
            <a:off x="7392144" y="3621090"/>
            <a:ext cx="554142"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280" y="3429001"/>
            <a:ext cx="2016224" cy="194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661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1" y="1772816"/>
            <a:ext cx="631507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Title 3"/>
          <p:cNvSpPr>
            <a:spLocks noGrp="1"/>
          </p:cNvSpPr>
          <p:nvPr>
            <p:ph type="title"/>
          </p:nvPr>
        </p:nvSpPr>
        <p:spPr>
          <a:xfrm>
            <a:off x="2157413" y="244475"/>
            <a:ext cx="7886700" cy="1651000"/>
          </a:xfrm>
        </p:spPr>
        <p:txBody>
          <a:bodyPr/>
          <a:lstStyle/>
          <a:p>
            <a:r>
              <a:rPr lang="en-US" altLang="lt-LT" sz="2400" b="1" dirty="0"/>
              <a:t>2017 Core Member of European Reference Network for Rare Blood Diseases</a:t>
            </a:r>
            <a:r>
              <a:rPr lang="lt-LT" altLang="lt-LT" sz="2400" b="1" dirty="0"/>
              <a:t/>
            </a:r>
            <a:br>
              <a:rPr lang="lt-LT" altLang="lt-LT" sz="2400" b="1" dirty="0"/>
            </a:br>
            <a:r>
              <a:rPr lang="lt-LT" altLang="lt-LT" sz="2400" b="1" dirty="0"/>
              <a:t>EuroBloodNet</a:t>
            </a:r>
          </a:p>
        </p:txBody>
      </p:sp>
      <p:sp>
        <p:nvSpPr>
          <p:cNvPr id="44036" name="TextBox 2"/>
          <p:cNvSpPr txBox="1">
            <a:spLocks noChangeArrowheads="1"/>
          </p:cNvSpPr>
          <p:nvPr/>
        </p:nvSpPr>
        <p:spPr bwMode="auto">
          <a:xfrm>
            <a:off x="9205936" y="6597653"/>
            <a:ext cx="14684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lt-LT" altLang="lt-LT" sz="1400">
                <a:latin typeface="Arial" charset="0"/>
              </a:rPr>
              <a:t>www.enerca.org</a:t>
            </a:r>
          </a:p>
        </p:txBody>
      </p:sp>
      <p:pic>
        <p:nvPicPr>
          <p:cNvPr id="8" name="Picture 17"/>
          <p:cNvPicPr>
            <a:picLocks noChangeAspect="1" noChangeArrowheads="1"/>
          </p:cNvPicPr>
          <p:nvPr/>
        </p:nvPicPr>
        <p:blipFill>
          <a:blip r:embed="rId3" cstate="hqprint">
            <a:extLst>
              <a:ext uri="{28A0092B-C50C-407E-A947-70E740481C1C}">
                <a14:useLocalDpi xmlns:a14="http://schemas.microsoft.com/office/drawing/2010/main" val="0"/>
              </a:ext>
            </a:extLst>
          </a:blip>
          <a:srcRect l="5226" r="9550" b="40247"/>
          <a:stretch>
            <a:fillRect/>
          </a:stretch>
        </p:blipFill>
        <p:spPr bwMode="auto">
          <a:xfrm>
            <a:off x="8184232" y="2996953"/>
            <a:ext cx="554142"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91544" y="2060849"/>
            <a:ext cx="295232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Adult malignant and benign hematology</a:t>
            </a:r>
          </a:p>
          <a:p>
            <a:pPr marL="285750" indent="-285750">
              <a:buFont typeface="Arial" panose="020B0604020202020204" pitchFamily="34" charset="0"/>
              <a:buChar char="•"/>
            </a:pPr>
            <a:r>
              <a:rPr lang="en-US" dirty="0"/>
              <a:t>Pediatric non-malignant blood diseases</a:t>
            </a:r>
          </a:p>
        </p:txBody>
      </p:sp>
    </p:spTree>
    <p:extLst>
      <p:ext uri="{BB962C8B-B14F-4D97-AF65-F5344CB8AC3E}">
        <p14:creationId xmlns:p14="http://schemas.microsoft.com/office/powerpoint/2010/main" val="623211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029"/>
            <a:ext cx="10515600" cy="713176"/>
          </a:xfrm>
        </p:spPr>
        <p:txBody>
          <a:bodyPr>
            <a:normAutofit/>
          </a:bodyPr>
          <a:lstStyle/>
          <a:p>
            <a:pPr algn="ctr"/>
            <a:r>
              <a:rPr lang="en-US" dirty="0"/>
              <a:t>IRB approval process in Lithuania</a:t>
            </a:r>
            <a:endParaRPr lang="lt-LT" dirty="0"/>
          </a:p>
        </p:txBody>
      </p:sp>
      <p:sp>
        <p:nvSpPr>
          <p:cNvPr id="6" name="Rectangle 5"/>
          <p:cNvSpPr/>
          <p:nvPr/>
        </p:nvSpPr>
        <p:spPr>
          <a:xfrm>
            <a:off x="2034755" y="1525069"/>
            <a:ext cx="2880143" cy="643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600" dirty="0" err="1">
                <a:solidFill>
                  <a:schemeClr val="tx1"/>
                </a:solidFill>
              </a:rPr>
              <a:t>Biomedical</a:t>
            </a:r>
            <a:r>
              <a:rPr lang="lt-LT" sz="2600" dirty="0">
                <a:solidFill>
                  <a:schemeClr val="tx1"/>
                </a:solidFill>
              </a:rPr>
              <a:t> </a:t>
            </a:r>
            <a:r>
              <a:rPr lang="lt-LT" sz="2600" dirty="0" err="1">
                <a:solidFill>
                  <a:schemeClr val="tx1"/>
                </a:solidFill>
              </a:rPr>
              <a:t>trials</a:t>
            </a:r>
            <a:endParaRPr lang="lt-LT" sz="2600" dirty="0">
              <a:solidFill>
                <a:schemeClr val="tx1"/>
              </a:solidFill>
            </a:endParaRPr>
          </a:p>
        </p:txBody>
      </p:sp>
      <p:sp>
        <p:nvSpPr>
          <p:cNvPr id="7" name="Rectangle 6"/>
          <p:cNvSpPr/>
          <p:nvPr/>
        </p:nvSpPr>
        <p:spPr>
          <a:xfrm>
            <a:off x="7198743" y="1525772"/>
            <a:ext cx="3036497" cy="642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600" dirty="0" err="1">
                <a:solidFill>
                  <a:schemeClr val="tx1"/>
                </a:solidFill>
              </a:rPr>
              <a:t>Clinical</a:t>
            </a:r>
            <a:r>
              <a:rPr lang="lt-LT" sz="2600" dirty="0">
                <a:solidFill>
                  <a:schemeClr val="tx1"/>
                </a:solidFill>
              </a:rPr>
              <a:t> </a:t>
            </a:r>
            <a:r>
              <a:rPr lang="lt-LT" sz="2600" dirty="0" err="1">
                <a:solidFill>
                  <a:schemeClr val="tx1"/>
                </a:solidFill>
              </a:rPr>
              <a:t>trials</a:t>
            </a:r>
            <a:endParaRPr lang="lt-LT" sz="2600" dirty="0">
              <a:solidFill>
                <a:schemeClr val="tx1"/>
              </a:solidFill>
            </a:endParaRPr>
          </a:p>
        </p:txBody>
      </p:sp>
      <p:sp>
        <p:nvSpPr>
          <p:cNvPr id="8" name="Rectangle 7"/>
          <p:cNvSpPr/>
          <p:nvPr/>
        </p:nvSpPr>
        <p:spPr>
          <a:xfrm>
            <a:off x="2355011" y="2654382"/>
            <a:ext cx="2087592" cy="870916"/>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Lithuanian </a:t>
            </a:r>
          </a:p>
          <a:p>
            <a:pPr algn="ctr"/>
            <a:r>
              <a:rPr lang="lt-LT" dirty="0" err="1">
                <a:solidFill>
                  <a:schemeClr val="tx1"/>
                </a:solidFill>
              </a:rPr>
              <a:t>Bioethics</a:t>
            </a:r>
            <a:r>
              <a:rPr lang="lt-LT" dirty="0">
                <a:solidFill>
                  <a:schemeClr val="tx1"/>
                </a:solidFill>
              </a:rPr>
              <a:t> </a:t>
            </a:r>
            <a:r>
              <a:rPr lang="lt-LT" dirty="0" err="1">
                <a:solidFill>
                  <a:schemeClr val="tx1"/>
                </a:solidFill>
              </a:rPr>
              <a:t>Commitee</a:t>
            </a:r>
            <a:endParaRPr lang="lt-LT" dirty="0">
              <a:solidFill>
                <a:schemeClr val="tx1"/>
              </a:solidFill>
            </a:endParaRPr>
          </a:p>
        </p:txBody>
      </p:sp>
      <p:sp>
        <p:nvSpPr>
          <p:cNvPr id="12" name="Rectangle 11"/>
          <p:cNvSpPr/>
          <p:nvPr/>
        </p:nvSpPr>
        <p:spPr>
          <a:xfrm>
            <a:off x="1052421" y="4301741"/>
            <a:ext cx="1863307" cy="1125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Vilnius </a:t>
            </a:r>
            <a:r>
              <a:rPr lang="lt-LT" dirty="0" err="1">
                <a:solidFill>
                  <a:schemeClr val="tx1"/>
                </a:solidFill>
              </a:rPr>
              <a:t>Regional</a:t>
            </a:r>
            <a:r>
              <a:rPr lang="lt-LT" dirty="0">
                <a:solidFill>
                  <a:schemeClr val="tx1"/>
                </a:solidFill>
              </a:rPr>
              <a:t> </a:t>
            </a:r>
            <a:r>
              <a:rPr lang="lt-LT" dirty="0" err="1">
                <a:solidFill>
                  <a:schemeClr val="tx1"/>
                </a:solidFill>
              </a:rPr>
              <a:t>Bioethics</a:t>
            </a:r>
            <a:r>
              <a:rPr lang="lt-LT" dirty="0">
                <a:solidFill>
                  <a:schemeClr val="tx1"/>
                </a:solidFill>
              </a:rPr>
              <a:t> </a:t>
            </a:r>
            <a:r>
              <a:rPr lang="lt-LT" dirty="0" err="1">
                <a:solidFill>
                  <a:schemeClr val="tx1"/>
                </a:solidFill>
              </a:rPr>
              <a:t>Commitee</a:t>
            </a:r>
            <a:endParaRPr lang="lt-LT" dirty="0">
              <a:solidFill>
                <a:schemeClr val="tx1"/>
              </a:solidFill>
            </a:endParaRPr>
          </a:p>
        </p:txBody>
      </p:sp>
      <p:sp>
        <p:nvSpPr>
          <p:cNvPr id="13" name="Rectangle 12"/>
          <p:cNvSpPr/>
          <p:nvPr/>
        </p:nvSpPr>
        <p:spPr>
          <a:xfrm>
            <a:off x="4071667" y="4301741"/>
            <a:ext cx="1889182" cy="1125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Kaunas </a:t>
            </a:r>
            <a:r>
              <a:rPr lang="lt-LT" dirty="0" err="1">
                <a:solidFill>
                  <a:schemeClr val="tx1"/>
                </a:solidFill>
              </a:rPr>
              <a:t>Regional</a:t>
            </a:r>
            <a:r>
              <a:rPr lang="lt-LT" dirty="0">
                <a:solidFill>
                  <a:schemeClr val="tx1"/>
                </a:solidFill>
              </a:rPr>
              <a:t> </a:t>
            </a:r>
            <a:r>
              <a:rPr lang="lt-LT" dirty="0" err="1">
                <a:solidFill>
                  <a:schemeClr val="tx1"/>
                </a:solidFill>
              </a:rPr>
              <a:t>Bioethics</a:t>
            </a:r>
            <a:r>
              <a:rPr lang="lt-LT" dirty="0">
                <a:solidFill>
                  <a:schemeClr val="tx1"/>
                </a:solidFill>
              </a:rPr>
              <a:t> </a:t>
            </a:r>
            <a:r>
              <a:rPr lang="lt-LT" dirty="0" err="1">
                <a:solidFill>
                  <a:schemeClr val="tx1"/>
                </a:solidFill>
              </a:rPr>
              <a:t>Commitee</a:t>
            </a:r>
            <a:endParaRPr lang="lt-LT" dirty="0">
              <a:solidFill>
                <a:schemeClr val="tx1"/>
              </a:solidFill>
            </a:endParaRPr>
          </a:p>
        </p:txBody>
      </p:sp>
      <p:sp>
        <p:nvSpPr>
          <p:cNvPr id="21" name="Rectangle 20"/>
          <p:cNvSpPr/>
          <p:nvPr/>
        </p:nvSpPr>
        <p:spPr>
          <a:xfrm>
            <a:off x="7517919" y="2445940"/>
            <a:ext cx="2717321" cy="1280671"/>
          </a:xfrm>
          <a:prstGeom prst="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The State Medicines Control Agency Under Ministry of Health </a:t>
            </a:r>
          </a:p>
        </p:txBody>
      </p:sp>
      <p:cxnSp>
        <p:nvCxnSpPr>
          <p:cNvPr id="9" name="Straight Connector 8"/>
          <p:cNvCxnSpPr/>
          <p:nvPr/>
        </p:nvCxnSpPr>
        <p:spPr>
          <a:xfrm flipH="1">
            <a:off x="2034755" y="3568446"/>
            <a:ext cx="795788" cy="69014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970307" y="3568446"/>
            <a:ext cx="944591" cy="6901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276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577" y="795476"/>
            <a:ext cx="9644333" cy="55195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 name="Picture 2"/>
          <p:cNvPicPr>
            <a:picLocks noChangeAspect="1"/>
          </p:cNvPicPr>
          <p:nvPr/>
        </p:nvPicPr>
        <p:blipFill>
          <a:blip r:embed="rId2"/>
          <a:stretch>
            <a:fillRect/>
          </a:stretch>
        </p:blipFill>
        <p:spPr>
          <a:xfrm>
            <a:off x="5366715" y="1045642"/>
            <a:ext cx="1153765" cy="1194727"/>
          </a:xfrm>
          <a:prstGeom prst="rect">
            <a:avLst/>
          </a:prstGeom>
        </p:spPr>
      </p:pic>
      <p:pic>
        <p:nvPicPr>
          <p:cNvPr id="4" name="Picture 3"/>
          <p:cNvPicPr>
            <a:picLocks noChangeAspect="1"/>
          </p:cNvPicPr>
          <p:nvPr/>
        </p:nvPicPr>
        <p:blipFill>
          <a:blip r:embed="rId3"/>
          <a:stretch>
            <a:fillRect/>
          </a:stretch>
        </p:blipFill>
        <p:spPr>
          <a:xfrm>
            <a:off x="3338742" y="2309381"/>
            <a:ext cx="5295063" cy="3500869"/>
          </a:xfrm>
          <a:prstGeom prst="rect">
            <a:avLst/>
          </a:prstGeom>
        </p:spPr>
      </p:pic>
    </p:spTree>
    <p:extLst>
      <p:ext uri="{BB962C8B-B14F-4D97-AF65-F5344CB8AC3E}">
        <p14:creationId xmlns:p14="http://schemas.microsoft.com/office/powerpoint/2010/main" val="407284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0BDA5-E061-431A-9DD0-FAE8B79441E4}"/>
              </a:ext>
            </a:extLst>
          </p:cNvPr>
          <p:cNvSpPr>
            <a:spLocks noGrp="1"/>
          </p:cNvSpPr>
          <p:nvPr>
            <p:ph idx="1"/>
          </p:nvPr>
        </p:nvSpPr>
        <p:spPr/>
        <p:txBody>
          <a:bodyPr>
            <a:normAutofit fontScale="32500" lnSpcReduction="20000"/>
          </a:bodyPr>
          <a:lstStyle/>
          <a:p>
            <a:pPr marL="0" indent="0">
              <a:buNone/>
            </a:pPr>
            <a:r>
              <a:rPr lang="en-GB" sz="7200" dirty="0"/>
              <a:t>1. The following subjects shall be regarded as</a:t>
            </a:r>
            <a:r>
              <a:rPr lang="en-GB" sz="7200" dirty="0">
                <a:solidFill>
                  <a:srgbClr val="FF0000"/>
                </a:solidFill>
              </a:rPr>
              <a:t> vulnerable subjects whose consent to participate in biomedical research may be influenced by external factors or who are wholly or in part incapable of defending their interests</a:t>
            </a:r>
            <a:r>
              <a:rPr lang="en-GB" sz="7200" dirty="0"/>
              <a:t>:</a:t>
            </a:r>
          </a:p>
          <a:p>
            <a:pPr marL="1143000" indent="-1143000">
              <a:buAutoNum type="arabicPeriod"/>
            </a:pPr>
            <a:endParaRPr lang="lt-LT" sz="7200" dirty="0"/>
          </a:p>
          <a:p>
            <a:pPr marL="457200" lvl="1" indent="0">
              <a:buNone/>
            </a:pPr>
            <a:r>
              <a:rPr lang="en-GB" sz="6800" dirty="0"/>
              <a:t>1) persons who for health reasons cannot be considered as being capable of rationally assessing their interests;</a:t>
            </a:r>
            <a:endParaRPr lang="lt-LT" sz="6800" dirty="0"/>
          </a:p>
          <a:p>
            <a:pPr marL="457200" lvl="1" indent="0">
              <a:buNone/>
            </a:pPr>
            <a:r>
              <a:rPr lang="en-GB" sz="6800" dirty="0">
                <a:solidFill>
                  <a:srgbClr val="FF0000"/>
                </a:solidFill>
              </a:rPr>
              <a:t>2) minors;</a:t>
            </a:r>
            <a:endParaRPr lang="lt-LT" sz="6800" dirty="0">
              <a:solidFill>
                <a:srgbClr val="FF0000"/>
              </a:solidFill>
            </a:endParaRPr>
          </a:p>
          <a:p>
            <a:pPr marL="457200" lvl="1" indent="0">
              <a:buNone/>
            </a:pPr>
            <a:r>
              <a:rPr lang="en-US" sz="6800" dirty="0"/>
              <a:t>&lt;…&gt;</a:t>
            </a:r>
          </a:p>
          <a:p>
            <a:pPr marL="457200" lvl="1" indent="0">
              <a:buNone/>
            </a:pPr>
            <a:endParaRPr lang="lt-LT" sz="6800" dirty="0"/>
          </a:p>
          <a:p>
            <a:pPr marL="0" indent="0">
              <a:buNone/>
            </a:pPr>
            <a:r>
              <a:rPr lang="en-GB" sz="7200" dirty="0"/>
              <a:t>2. Other groups of persons may be recognised as vulnerable subjects by a reasoned decision of the Lithuanian Bioethics Committee or a regional biomedical research ethics committee when considering documents for the issue of an approval to conduct biomedical research or by a reasoned decision of the Lithuanian Bioethics Committee when considering documents for the issue of a favourable opinion to conduct a clinical trial on a medicinal product. </a:t>
            </a:r>
            <a:endParaRPr lang="lt-LT" sz="7200" dirty="0"/>
          </a:p>
          <a:p>
            <a:endParaRPr lang="lt-LT" dirty="0"/>
          </a:p>
        </p:txBody>
      </p:sp>
      <p:sp>
        <p:nvSpPr>
          <p:cNvPr id="4" name="Rectangle 3">
            <a:extLst>
              <a:ext uri="{FF2B5EF4-FFF2-40B4-BE49-F238E27FC236}">
                <a16:creationId xmlns:a16="http://schemas.microsoft.com/office/drawing/2014/main" id="{7BC005AF-1141-4A85-A72A-0E5A24157178}"/>
              </a:ext>
            </a:extLst>
          </p:cNvPr>
          <p:cNvSpPr/>
          <p:nvPr/>
        </p:nvSpPr>
        <p:spPr>
          <a:xfrm>
            <a:off x="1130710" y="750498"/>
            <a:ext cx="9832258" cy="523220"/>
          </a:xfrm>
          <a:prstGeom prst="rect">
            <a:avLst/>
          </a:prstGeom>
        </p:spPr>
        <p:txBody>
          <a:bodyPr wrap="square">
            <a:spAutoFit/>
          </a:bodyPr>
          <a:lstStyle/>
          <a:p>
            <a:r>
              <a:rPr lang="en-GB" sz="2800" dirty="0"/>
              <a:t>Article 6. Vulnerable subjects and protection of their interests</a:t>
            </a:r>
            <a:endParaRPr lang="lt-LT" sz="2800" dirty="0"/>
          </a:p>
        </p:txBody>
      </p:sp>
    </p:spTree>
    <p:extLst>
      <p:ext uri="{BB962C8B-B14F-4D97-AF65-F5344CB8AC3E}">
        <p14:creationId xmlns:p14="http://schemas.microsoft.com/office/powerpoint/2010/main" val="236764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GB" sz="2800" dirty="0"/>
              <a:t>Clinical research </a:t>
            </a:r>
            <a:r>
              <a:rPr lang="en-GB" sz="2800" dirty="0">
                <a:latin typeface="+mn-lt"/>
              </a:rPr>
              <a:t>may</a:t>
            </a:r>
            <a:r>
              <a:rPr lang="en-GB" sz="2800" dirty="0"/>
              <a:t> be undertaken on vulnerable subjects only in the following cases</a:t>
            </a:r>
            <a:endParaRPr lang="lt-LT" sz="2800" dirty="0"/>
          </a:p>
        </p:txBody>
      </p:sp>
      <p:sp>
        <p:nvSpPr>
          <p:cNvPr id="3" name="Content Placeholder 2"/>
          <p:cNvSpPr>
            <a:spLocks noGrp="1"/>
          </p:cNvSpPr>
          <p:nvPr>
            <p:ph idx="1"/>
          </p:nvPr>
        </p:nvSpPr>
        <p:spPr>
          <a:xfrm>
            <a:off x="838200" y="1825625"/>
            <a:ext cx="10515600" cy="4351338"/>
          </a:xfrm>
        </p:spPr>
        <p:txBody>
          <a:bodyPr>
            <a:normAutofit fontScale="70000" lnSpcReduction="20000"/>
          </a:bodyPr>
          <a:lstStyle/>
          <a:p>
            <a:pPr marL="0" indent="0">
              <a:buNone/>
            </a:pPr>
            <a:r>
              <a:rPr lang="en-GB" dirty="0"/>
              <a:t>1. When clinical research may be conducted exclusively on vulnerable subjects and there are scientific grounds for expecting that participation in the clinical research </a:t>
            </a:r>
            <a:r>
              <a:rPr lang="en-GB" u="sng" dirty="0"/>
              <a:t>will produce direct benefit to the subject, which will outweigh the risks and inconveniences</a:t>
            </a:r>
            <a:r>
              <a:rPr lang="en-GB" dirty="0"/>
              <a:t> posed by the clinical research;</a:t>
            </a:r>
          </a:p>
          <a:p>
            <a:pPr marL="514350" indent="-514350">
              <a:buAutoNum type="arabicParenR"/>
            </a:pPr>
            <a:endParaRPr lang="lt-LT" dirty="0"/>
          </a:p>
          <a:p>
            <a:pPr marL="0" indent="0">
              <a:buNone/>
            </a:pPr>
            <a:r>
              <a:rPr lang="en-GB" dirty="0"/>
              <a:t>2. When clinical research may be conducted exclusively on vulnerable subjects and </a:t>
            </a:r>
            <a:r>
              <a:rPr lang="en-GB" u="sng" dirty="0"/>
              <a:t>the clinical research relates directly to the medical condition from which the subject suffers</a:t>
            </a:r>
            <a:r>
              <a:rPr lang="en-GB" dirty="0"/>
              <a:t> and there are scientific grounds for expecting that participation in the clinical research will produce some benefit for the group of persons not participating in the research whereto the subject belongs, and the invasive research methods applicable to the subject for the purposes of the clinical research have slightly detrimental and temporary impact on the health of the subject; </a:t>
            </a:r>
          </a:p>
          <a:p>
            <a:pPr marL="0" indent="0">
              <a:buNone/>
            </a:pPr>
            <a:endParaRPr lang="lt-LT" dirty="0"/>
          </a:p>
          <a:p>
            <a:pPr marL="0" indent="0">
              <a:buNone/>
            </a:pPr>
            <a:r>
              <a:rPr lang="en-GB" dirty="0"/>
              <a:t>3. When clinical research relates directly </a:t>
            </a:r>
            <a:r>
              <a:rPr lang="en-GB" u="sng" dirty="0"/>
              <a:t>to the life-threatening or debilitating medical condition from which the subject suffers subject, in the case whereof there is no adequate personal health care</a:t>
            </a:r>
            <a:r>
              <a:rPr lang="en-GB" dirty="0"/>
              <a:t>, and there are scientific grounds for expecting that participation in the clinical trial will produce direct benefit to the subject, which will be outweigh the risks and inconveniences posed by the clinical research.</a:t>
            </a:r>
            <a:endParaRPr lang="lt-LT" dirty="0"/>
          </a:p>
          <a:p>
            <a:endParaRPr lang="lt-LT" dirty="0"/>
          </a:p>
        </p:txBody>
      </p:sp>
    </p:spTree>
    <p:extLst>
      <p:ext uri="{BB962C8B-B14F-4D97-AF65-F5344CB8AC3E}">
        <p14:creationId xmlns:p14="http://schemas.microsoft.com/office/powerpoint/2010/main" val="209719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53BD-4F2A-4995-AEB2-392FDC8D3FC4}"/>
              </a:ext>
            </a:extLst>
          </p:cNvPr>
          <p:cNvSpPr>
            <a:spLocks noGrp="1"/>
          </p:cNvSpPr>
          <p:nvPr>
            <p:ph type="title"/>
          </p:nvPr>
        </p:nvSpPr>
        <p:spPr/>
        <p:txBody>
          <a:bodyPr>
            <a:normAutofit/>
          </a:bodyPr>
          <a:lstStyle/>
          <a:p>
            <a:r>
              <a:rPr lang="en-US" sz="2800" dirty="0"/>
              <a:t>The rights of minors</a:t>
            </a:r>
            <a:endParaRPr lang="lt-LT" sz="2800" dirty="0"/>
          </a:p>
        </p:txBody>
      </p:sp>
      <p:sp>
        <p:nvSpPr>
          <p:cNvPr id="3" name="Content Placeholder 2">
            <a:extLst>
              <a:ext uri="{FF2B5EF4-FFF2-40B4-BE49-F238E27FC236}">
                <a16:creationId xmlns:a16="http://schemas.microsoft.com/office/drawing/2014/main" id="{C73055C4-E613-4431-9F51-3D52D51F14D4}"/>
              </a:ext>
            </a:extLst>
          </p:cNvPr>
          <p:cNvSpPr>
            <a:spLocks noGrp="1"/>
          </p:cNvSpPr>
          <p:nvPr>
            <p:ph idx="1"/>
          </p:nvPr>
        </p:nvSpPr>
        <p:spPr/>
        <p:txBody>
          <a:bodyPr>
            <a:normAutofit fontScale="77500" lnSpcReduction="20000"/>
          </a:bodyPr>
          <a:lstStyle/>
          <a:p>
            <a:pPr marL="0" indent="0">
              <a:buNone/>
            </a:pPr>
            <a:r>
              <a:rPr lang="en-GB" dirty="0"/>
              <a:t>A minor must, having regard to his age and capacity to understand, be provided with the information referred to in paragraph 8 of this Article. A person’s consent to participate in research in respect of a minor’s participation in biomedical research shall be given by the minor’s legal representatives, however if the minor who is capable of understanding the information provided to him expresses his wish not to participate in the biomedical research or, if the minor is already involved in such a biomedical research, to discontinue his participation therein, the minor’s participation in the research shall not commence or shall be terminated, unless this is contrary to the interests of the minor. The issue of whether the minor’s wish not to participate in the research is contrary to the minor’s interests shall be decided by the minor’s legal representatives having regard to the investigator’s opinion. When biomedical research involves minors, a decision to issue a favourable opinion to conduct a clinical trial on a medicinal product, </a:t>
            </a:r>
            <a:r>
              <a:rPr lang="en-GB" dirty="0">
                <a:solidFill>
                  <a:srgbClr val="FF0000"/>
                </a:solidFill>
              </a:rPr>
              <a:t>shall be taken at the meeting of the Lithuanian Bioethics Committee attended by a representative of the State Child Rights Protection and Adoption Service under the Ministry of Social Security and Labour.</a:t>
            </a:r>
            <a:r>
              <a:rPr lang="en-GB" dirty="0"/>
              <a:t> The procedure for a minor’s participation in biomedical research shall be laid down by the Minister of Health and the Minister of Social Security and Labour of the Republic of Lithuania.</a:t>
            </a:r>
            <a:endParaRPr lang="lt-LT" dirty="0"/>
          </a:p>
          <a:p>
            <a:endParaRPr lang="lt-LT" dirty="0"/>
          </a:p>
        </p:txBody>
      </p:sp>
    </p:spTree>
    <p:extLst>
      <p:ext uri="{BB962C8B-B14F-4D97-AF65-F5344CB8AC3E}">
        <p14:creationId xmlns:p14="http://schemas.microsoft.com/office/powerpoint/2010/main" val="155925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229D-7246-4756-B421-8EE1BAA29B44}"/>
              </a:ext>
            </a:extLst>
          </p:cNvPr>
          <p:cNvSpPr>
            <a:spLocks noGrp="1"/>
          </p:cNvSpPr>
          <p:nvPr>
            <p:ph type="title"/>
          </p:nvPr>
        </p:nvSpPr>
        <p:spPr>
          <a:xfrm>
            <a:off x="393700" y="634181"/>
            <a:ext cx="3651467" cy="1676603"/>
          </a:xfrm>
        </p:spPr>
        <p:txBody>
          <a:bodyPr vert="horz" lIns="91440" tIns="45720" rIns="91440" bIns="45720" rtlCol="0" anchor="ctr">
            <a:normAutofit/>
          </a:bodyPr>
          <a:lstStyle/>
          <a:p>
            <a:r>
              <a:rPr lang="en-US" dirty="0"/>
              <a:t>Outline</a:t>
            </a:r>
          </a:p>
        </p:txBody>
      </p:sp>
      <p:sp>
        <p:nvSpPr>
          <p:cNvPr id="3" name="Content Placeholder 2">
            <a:extLst>
              <a:ext uri="{FF2B5EF4-FFF2-40B4-BE49-F238E27FC236}">
                <a16:creationId xmlns:a16="http://schemas.microsoft.com/office/drawing/2014/main" id="{CE3526BA-BB47-4882-AC7A-F5AE6871CF10}"/>
              </a:ext>
            </a:extLst>
          </p:cNvPr>
          <p:cNvSpPr>
            <a:spLocks noGrp="1"/>
          </p:cNvSpPr>
          <p:nvPr>
            <p:ph sz="half" idx="1"/>
          </p:nvPr>
        </p:nvSpPr>
        <p:spPr>
          <a:xfrm>
            <a:off x="393700" y="2438400"/>
            <a:ext cx="4245356" cy="3785419"/>
          </a:xfrm>
        </p:spPr>
        <p:txBody>
          <a:bodyPr vert="horz" lIns="91440" tIns="45720" rIns="91440" bIns="45720" rtlCol="0">
            <a:normAutofit/>
          </a:bodyPr>
          <a:lstStyle/>
          <a:p>
            <a:r>
              <a:rPr lang="en-US" sz="2400" dirty="0"/>
              <a:t>Our hospital</a:t>
            </a:r>
          </a:p>
          <a:p>
            <a:r>
              <a:rPr lang="en-US" sz="2400" dirty="0"/>
              <a:t>European Reference Networks</a:t>
            </a:r>
          </a:p>
          <a:p>
            <a:r>
              <a:rPr lang="en-US" sz="2400" dirty="0"/>
              <a:t>Law of Bioethics</a:t>
            </a:r>
          </a:p>
          <a:p>
            <a:r>
              <a:rPr lang="en-US" sz="2400" dirty="0"/>
              <a:t>Collaboration</a:t>
            </a:r>
          </a:p>
          <a:p>
            <a:r>
              <a:rPr lang="en-US" sz="2400" dirty="0"/>
              <a:t>Activities</a:t>
            </a:r>
          </a:p>
          <a:p>
            <a:endParaRPr lang="en-US" sz="1800" dirty="0"/>
          </a:p>
        </p:txBody>
      </p:sp>
      <p:pic>
        <p:nvPicPr>
          <p:cNvPr id="5" name="Picture 2" descr="Vaizdo rezultatas pagal uÅ¾klausÄ âVU ligonine Santaros klinikos vaikÅ³ ligoninÄ in picturesâ">
            <a:extLst>
              <a:ext uri="{FF2B5EF4-FFF2-40B4-BE49-F238E27FC236}">
                <a16:creationId xmlns:a16="http://schemas.microsoft.com/office/drawing/2014/main" id="{58E57BC7-A1FA-4F60-9718-4D94A392E6C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231" r="13254" b="-1"/>
          <a:stretch/>
        </p:blipFill>
        <p:spPr>
          <a:xfrm>
            <a:off x="4639056" y="10"/>
            <a:ext cx="7552944" cy="6857990"/>
          </a:xfrm>
          <a:prstGeom prst="rect">
            <a:avLst/>
          </a:prstGeom>
          <a:effectLst/>
        </p:spPr>
      </p:pic>
    </p:spTree>
    <p:extLst>
      <p:ext uri="{BB962C8B-B14F-4D97-AF65-F5344CB8AC3E}">
        <p14:creationId xmlns:p14="http://schemas.microsoft.com/office/powerpoint/2010/main" val="3596982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Research team</a:t>
            </a:r>
            <a:endParaRPr lang="lt-LT"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88776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70270" y="865916"/>
            <a:ext cx="11258551" cy="5291382"/>
          </a:xfrm>
        </p:spPr>
      </p:pic>
    </p:spTree>
    <p:extLst>
      <p:ext uri="{BB962C8B-B14F-4D97-AF65-F5344CB8AC3E}">
        <p14:creationId xmlns:p14="http://schemas.microsoft.com/office/powerpoint/2010/main" val="226361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altLang="lt-LT" sz="4000" dirty="0" err="1">
                <a:latin typeface="Calibri Light" panose="020F0302020204030204" pitchFamily="34" charset="0"/>
                <a:cs typeface="Calibri Light" panose="020F0302020204030204" pitchFamily="34" charset="0"/>
              </a:rPr>
              <a:t>Clinical</a:t>
            </a:r>
            <a:r>
              <a:rPr lang="lt-LT" altLang="lt-LT" sz="4000" dirty="0">
                <a:latin typeface="Calibri Light" panose="020F0302020204030204" pitchFamily="34" charset="0"/>
                <a:cs typeface="Calibri Light" panose="020F0302020204030204" pitchFamily="34" charset="0"/>
              </a:rPr>
              <a:t> </a:t>
            </a:r>
            <a:r>
              <a:rPr lang="lt-LT" altLang="lt-LT" sz="4000" dirty="0" err="1">
                <a:latin typeface="Calibri Light" panose="020F0302020204030204" pitchFamily="34" charset="0"/>
                <a:cs typeface="Calibri Light" panose="020F0302020204030204" pitchFamily="34" charset="0"/>
              </a:rPr>
              <a:t>trials</a:t>
            </a:r>
            <a:r>
              <a:rPr lang="lt-LT" altLang="lt-LT" sz="4000" dirty="0">
                <a:latin typeface="Calibri Light" panose="020F0302020204030204" pitchFamily="34" charset="0"/>
                <a:cs typeface="Calibri Light" panose="020F0302020204030204" pitchFamily="34" charset="0"/>
              </a:rPr>
              <a:t> </a:t>
            </a:r>
            <a:r>
              <a:rPr lang="lt-LT" altLang="lt-LT" sz="4000" dirty="0" err="1">
                <a:latin typeface="Calibri Light" panose="020F0302020204030204" pitchFamily="34" charset="0"/>
                <a:cs typeface="Calibri Light" panose="020F0302020204030204" pitchFamily="34" charset="0"/>
              </a:rPr>
              <a:t>in</a:t>
            </a:r>
            <a:r>
              <a:rPr lang="lt-LT" altLang="lt-LT" sz="4000" dirty="0">
                <a:latin typeface="Calibri Light" panose="020F0302020204030204" pitchFamily="34" charset="0"/>
                <a:cs typeface="Calibri Light" panose="020F0302020204030204" pitchFamily="34" charset="0"/>
              </a:rPr>
              <a:t> VUH Santaros klinikos </a:t>
            </a:r>
            <a:endParaRPr lang="en-US" sz="40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sz="half" idx="1"/>
          </p:nvPr>
        </p:nvSpPr>
        <p:spPr>
          <a:xfrm>
            <a:off x="838200" y="1825625"/>
            <a:ext cx="5911392" cy="4351338"/>
          </a:xfrm>
        </p:spPr>
        <p:txBody>
          <a:bodyPr>
            <a:normAutofit lnSpcReduction="10000"/>
          </a:bodyPr>
          <a:lstStyle/>
          <a:p>
            <a:r>
              <a:rPr lang="lt-LT" b="1" dirty="0" err="1">
                <a:latin typeface="Calibri Light" panose="020F0302020204030204" pitchFamily="34" charset="0"/>
                <a:ea typeface="Times New Roman" charset="0"/>
                <a:cs typeface="Calibri Light" panose="020F0302020204030204" pitchFamily="34" charset="0"/>
              </a:rPr>
              <a:t>Joint</a:t>
            </a:r>
            <a:r>
              <a:rPr lang="lt-LT" b="1" dirty="0">
                <a:latin typeface="Calibri Light" panose="020F0302020204030204" pitchFamily="34" charset="0"/>
                <a:ea typeface="Times New Roman" charset="0"/>
                <a:cs typeface="Calibri Light" panose="020F0302020204030204" pitchFamily="34" charset="0"/>
              </a:rPr>
              <a:t> </a:t>
            </a:r>
            <a:r>
              <a:rPr lang="en-US" b="1" dirty="0">
                <a:latin typeface="Calibri Light" panose="020F0302020204030204" pitchFamily="34" charset="0"/>
                <a:ea typeface="Times New Roman" charset="0"/>
                <a:cs typeface="Calibri Light" panose="020F0302020204030204" pitchFamily="34" charset="0"/>
              </a:rPr>
              <a:t>C</a:t>
            </a:r>
            <a:r>
              <a:rPr lang="lt-LT" b="1" dirty="0" err="1">
                <a:latin typeface="Calibri Light" panose="020F0302020204030204" pitchFamily="34" charset="0"/>
                <a:ea typeface="Times New Roman" charset="0"/>
                <a:cs typeface="Calibri Light" panose="020F0302020204030204" pitchFamily="34" charset="0"/>
              </a:rPr>
              <a:t>entre</a:t>
            </a:r>
            <a:r>
              <a:rPr lang="lt-LT" b="1" dirty="0">
                <a:latin typeface="Calibri Light" panose="020F0302020204030204" pitchFamily="34" charset="0"/>
                <a:ea typeface="Times New Roman" charset="0"/>
                <a:cs typeface="Calibri Light" panose="020F0302020204030204" pitchFamily="34" charset="0"/>
              </a:rPr>
              <a:t> </a:t>
            </a:r>
            <a:r>
              <a:rPr lang="lt-LT" b="1" dirty="0" err="1">
                <a:latin typeface="Calibri Light" panose="020F0302020204030204" pitchFamily="34" charset="0"/>
                <a:ea typeface="Times New Roman" charset="0"/>
                <a:cs typeface="Calibri Light" panose="020F0302020204030204" pitchFamily="34" charset="0"/>
              </a:rPr>
              <a:t>for</a:t>
            </a:r>
            <a:r>
              <a:rPr lang="lt-LT" b="1" dirty="0">
                <a:latin typeface="Calibri Light" panose="020F0302020204030204" pitchFamily="34" charset="0"/>
                <a:ea typeface="Times New Roman" charset="0"/>
                <a:cs typeface="Calibri Light" panose="020F0302020204030204" pitchFamily="34" charset="0"/>
              </a:rPr>
              <a:t> </a:t>
            </a:r>
            <a:r>
              <a:rPr lang="en-US" b="1" dirty="0">
                <a:latin typeface="Calibri Light" panose="020F0302020204030204" pitchFamily="34" charset="0"/>
                <a:ea typeface="Times New Roman" charset="0"/>
                <a:cs typeface="Calibri Light" panose="020F0302020204030204" pitchFamily="34" charset="0"/>
              </a:rPr>
              <a:t>C</a:t>
            </a:r>
            <a:r>
              <a:rPr lang="lt-LT" b="1" dirty="0" err="1">
                <a:latin typeface="Calibri Light" panose="020F0302020204030204" pitchFamily="34" charset="0"/>
                <a:ea typeface="Times New Roman" charset="0"/>
                <a:cs typeface="Calibri Light" panose="020F0302020204030204" pitchFamily="34" charset="0"/>
              </a:rPr>
              <a:t>ompetences</a:t>
            </a:r>
            <a:r>
              <a:rPr lang="lt-LT" b="1" dirty="0">
                <a:latin typeface="Calibri Light" panose="020F0302020204030204" pitchFamily="34" charset="0"/>
                <a:ea typeface="Times New Roman" charset="0"/>
                <a:cs typeface="Calibri Light" panose="020F0302020204030204" pitchFamily="34" charset="0"/>
              </a:rPr>
              <a:t> </a:t>
            </a:r>
            <a:r>
              <a:rPr lang="lt-LT" b="1" dirty="0" err="1">
                <a:latin typeface="Calibri Light" panose="020F0302020204030204" pitchFamily="34" charset="0"/>
                <a:ea typeface="Times New Roman" charset="0"/>
                <a:cs typeface="Calibri Light" panose="020F0302020204030204" pitchFamily="34" charset="0"/>
              </a:rPr>
              <a:t>and</a:t>
            </a:r>
            <a:r>
              <a:rPr lang="lt-LT" b="1" dirty="0">
                <a:latin typeface="Calibri Light" panose="020F0302020204030204" pitchFamily="34" charset="0"/>
                <a:ea typeface="Times New Roman" charset="0"/>
                <a:cs typeface="Calibri Light" panose="020F0302020204030204" pitchFamily="34" charset="0"/>
              </a:rPr>
              <a:t> </a:t>
            </a:r>
            <a:r>
              <a:rPr lang="en-US" b="1" dirty="0">
                <a:latin typeface="Calibri Light" panose="020F0302020204030204" pitchFamily="34" charset="0"/>
                <a:ea typeface="Times New Roman" charset="0"/>
                <a:cs typeface="Calibri Light" panose="020F0302020204030204" pitchFamily="34" charset="0"/>
              </a:rPr>
              <a:t>B</a:t>
            </a:r>
            <a:r>
              <a:rPr lang="lt-LT" b="1" dirty="0" err="1">
                <a:latin typeface="Calibri Light" panose="020F0302020204030204" pitchFamily="34" charset="0"/>
                <a:ea typeface="Times New Roman" charset="0"/>
                <a:cs typeface="Calibri Light" panose="020F0302020204030204" pitchFamily="34" charset="0"/>
              </a:rPr>
              <a:t>iomedical</a:t>
            </a:r>
            <a:r>
              <a:rPr lang="lt-LT" b="1" dirty="0">
                <a:latin typeface="Calibri Light" panose="020F0302020204030204" pitchFamily="34" charset="0"/>
                <a:ea typeface="Times New Roman" charset="0"/>
                <a:cs typeface="Calibri Light" panose="020F0302020204030204" pitchFamily="34" charset="0"/>
              </a:rPr>
              <a:t> </a:t>
            </a:r>
            <a:r>
              <a:rPr lang="en-US" b="1" dirty="0">
                <a:latin typeface="Calibri Light" panose="020F0302020204030204" pitchFamily="34" charset="0"/>
                <a:ea typeface="Times New Roman" charset="0"/>
                <a:cs typeface="Calibri Light" panose="020F0302020204030204" pitchFamily="34" charset="0"/>
              </a:rPr>
              <a:t>R</a:t>
            </a:r>
            <a:r>
              <a:rPr lang="lt-LT" b="1" dirty="0" err="1">
                <a:latin typeface="Calibri Light" panose="020F0302020204030204" pitchFamily="34" charset="0"/>
                <a:ea typeface="Times New Roman" charset="0"/>
                <a:cs typeface="Calibri Light" panose="020F0302020204030204" pitchFamily="34" charset="0"/>
              </a:rPr>
              <a:t>esearch</a:t>
            </a:r>
            <a:r>
              <a:rPr lang="lt-LT" b="1"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controls</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scientific</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activities</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and</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conduction</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of</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clinical</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trials</a:t>
            </a:r>
            <a:r>
              <a:rPr lang="lt-LT" dirty="0">
                <a:latin typeface="Calibri Light" panose="020F0302020204030204" pitchFamily="34" charset="0"/>
                <a:ea typeface="Times New Roman" charset="0"/>
                <a:cs typeface="Calibri Light" panose="020F0302020204030204" pitchFamily="34" charset="0"/>
              </a:rPr>
              <a:t> </a:t>
            </a:r>
            <a:r>
              <a:rPr lang="lt-LT" dirty="0" err="1">
                <a:latin typeface="Calibri Light" panose="020F0302020204030204" pitchFamily="34" charset="0"/>
                <a:ea typeface="Times New Roman" charset="0"/>
                <a:cs typeface="Calibri Light" panose="020F0302020204030204" pitchFamily="34" charset="0"/>
              </a:rPr>
              <a:t>in</a:t>
            </a:r>
            <a:r>
              <a:rPr lang="lt-LT" dirty="0">
                <a:latin typeface="Calibri Light" panose="020F0302020204030204" pitchFamily="34" charset="0"/>
                <a:ea typeface="Times New Roman" charset="0"/>
                <a:cs typeface="Calibri Light" panose="020F0302020204030204" pitchFamily="34" charset="0"/>
              </a:rPr>
              <a:t> Vilnius University </a:t>
            </a:r>
            <a:r>
              <a:rPr lang="lt-LT" dirty="0" err="1">
                <a:latin typeface="Calibri Light" panose="020F0302020204030204" pitchFamily="34" charset="0"/>
                <a:ea typeface="Times New Roman" charset="0"/>
                <a:cs typeface="Calibri Light" panose="020F0302020204030204" pitchFamily="34" charset="0"/>
              </a:rPr>
              <a:t>Hospital</a:t>
            </a:r>
            <a:r>
              <a:rPr lang="lt-LT" dirty="0">
                <a:latin typeface="Calibri Light" panose="020F0302020204030204" pitchFamily="34" charset="0"/>
                <a:ea typeface="Times New Roman" charset="0"/>
                <a:cs typeface="Calibri Light" panose="020F0302020204030204" pitchFamily="34" charset="0"/>
              </a:rPr>
              <a:t> Santaros klinikos</a:t>
            </a:r>
            <a:endParaRPr lang="en-US" dirty="0">
              <a:latin typeface="Calibri Light" panose="020F0302020204030204" pitchFamily="34" charset="0"/>
              <a:ea typeface="Times New Roman" charset="0"/>
              <a:cs typeface="Calibri Light" panose="020F0302020204030204" pitchFamily="34" charset="0"/>
            </a:endParaRPr>
          </a:p>
          <a:p>
            <a:endParaRPr lang="en-US" dirty="0">
              <a:latin typeface="Calibri Light" panose="020F0302020204030204" pitchFamily="34" charset="0"/>
              <a:ea typeface="Times New Roman" charset="0"/>
              <a:cs typeface="Calibri Light" panose="020F0302020204030204" pitchFamily="34" charset="0"/>
            </a:endParaRPr>
          </a:p>
          <a:p>
            <a:r>
              <a:rPr lang="lt-LT" dirty="0">
                <a:latin typeface="+mj-lt"/>
              </a:rPr>
              <a:t>A </a:t>
            </a:r>
            <a:r>
              <a:rPr lang="lt-LT" dirty="0" err="1">
                <a:latin typeface="+mj-lt"/>
              </a:rPr>
              <a:t>contemporary</a:t>
            </a:r>
            <a:r>
              <a:rPr lang="lt-LT" dirty="0">
                <a:latin typeface="+mj-lt"/>
              </a:rPr>
              <a:t> </a:t>
            </a:r>
            <a:r>
              <a:rPr lang="lt-LT" dirty="0" err="1">
                <a:latin typeface="+mj-lt"/>
              </a:rPr>
              <a:t>database</a:t>
            </a:r>
            <a:r>
              <a:rPr lang="lt-LT" dirty="0">
                <a:latin typeface="+mj-lt"/>
              </a:rPr>
              <a:t> </a:t>
            </a:r>
            <a:r>
              <a:rPr lang="lt-LT" dirty="0" err="1">
                <a:latin typeface="+mj-lt"/>
              </a:rPr>
              <a:t>is</a:t>
            </a:r>
            <a:r>
              <a:rPr lang="lt-LT" dirty="0">
                <a:latin typeface="+mj-lt"/>
              </a:rPr>
              <a:t> </a:t>
            </a:r>
            <a:r>
              <a:rPr lang="lt-LT" dirty="0" err="1">
                <a:latin typeface="+mj-lt"/>
              </a:rPr>
              <a:t>used</a:t>
            </a:r>
            <a:r>
              <a:rPr lang="lt-LT" dirty="0">
                <a:latin typeface="+mj-lt"/>
              </a:rPr>
              <a:t> </a:t>
            </a:r>
            <a:r>
              <a:rPr lang="lt-LT" dirty="0" err="1">
                <a:latin typeface="+mj-lt"/>
              </a:rPr>
              <a:t>for</a:t>
            </a:r>
            <a:r>
              <a:rPr lang="lt-LT" dirty="0">
                <a:latin typeface="+mj-lt"/>
              </a:rPr>
              <a:t> </a:t>
            </a:r>
            <a:r>
              <a:rPr lang="lt-LT" dirty="0" err="1">
                <a:latin typeface="+mj-lt"/>
              </a:rPr>
              <a:t>over</a:t>
            </a:r>
            <a:r>
              <a:rPr lang="lt-LT" dirty="0">
                <a:latin typeface="+mj-lt"/>
              </a:rPr>
              <a:t> 20 </a:t>
            </a:r>
            <a:r>
              <a:rPr lang="lt-LT" dirty="0" err="1">
                <a:latin typeface="+mj-lt"/>
              </a:rPr>
              <a:t>years</a:t>
            </a:r>
            <a:r>
              <a:rPr lang="lt-LT" dirty="0">
                <a:latin typeface="+mj-lt"/>
              </a:rPr>
              <a:t> </a:t>
            </a:r>
            <a:r>
              <a:rPr lang="lt-LT" dirty="0" err="1">
                <a:latin typeface="+mj-lt"/>
              </a:rPr>
              <a:t>for</a:t>
            </a:r>
            <a:r>
              <a:rPr lang="lt-LT" dirty="0">
                <a:latin typeface="+mj-lt"/>
              </a:rPr>
              <a:t> </a:t>
            </a:r>
            <a:r>
              <a:rPr lang="lt-LT" dirty="0" err="1">
                <a:latin typeface="+mj-lt"/>
              </a:rPr>
              <a:t>the</a:t>
            </a:r>
            <a:r>
              <a:rPr lang="lt-LT" dirty="0">
                <a:latin typeface="+mj-lt"/>
              </a:rPr>
              <a:t> </a:t>
            </a:r>
            <a:r>
              <a:rPr lang="lt-LT" dirty="0" err="1">
                <a:latin typeface="+mj-lt"/>
              </a:rPr>
              <a:t>execution</a:t>
            </a:r>
            <a:r>
              <a:rPr lang="lt-LT" dirty="0">
                <a:latin typeface="+mj-lt"/>
              </a:rPr>
              <a:t> </a:t>
            </a:r>
            <a:r>
              <a:rPr lang="lt-LT" dirty="0" err="1">
                <a:latin typeface="+mj-lt"/>
              </a:rPr>
              <a:t>of</a:t>
            </a:r>
            <a:r>
              <a:rPr lang="lt-LT" dirty="0">
                <a:latin typeface="+mj-lt"/>
              </a:rPr>
              <a:t> </a:t>
            </a:r>
            <a:r>
              <a:rPr lang="lt-LT" dirty="0" err="1">
                <a:latin typeface="+mj-lt"/>
              </a:rPr>
              <a:t>clinical</a:t>
            </a:r>
            <a:r>
              <a:rPr lang="lt-LT" dirty="0">
                <a:latin typeface="+mj-lt"/>
              </a:rPr>
              <a:t> </a:t>
            </a:r>
            <a:r>
              <a:rPr lang="lt-LT" dirty="0" err="1">
                <a:latin typeface="+mj-lt"/>
              </a:rPr>
              <a:t>trials</a:t>
            </a:r>
            <a:r>
              <a:rPr lang="lt-LT" dirty="0">
                <a:latin typeface="+mj-lt"/>
              </a:rPr>
              <a:t>, </a:t>
            </a:r>
            <a:r>
              <a:rPr lang="lt-LT" dirty="0" err="1">
                <a:latin typeface="+mj-lt"/>
              </a:rPr>
              <a:t>medical</a:t>
            </a:r>
            <a:r>
              <a:rPr lang="lt-LT" dirty="0">
                <a:latin typeface="+mj-lt"/>
              </a:rPr>
              <a:t> </a:t>
            </a:r>
            <a:r>
              <a:rPr lang="lt-LT" dirty="0" err="1">
                <a:latin typeface="+mj-lt"/>
              </a:rPr>
              <a:t>devices</a:t>
            </a:r>
            <a:r>
              <a:rPr lang="lt-LT" dirty="0">
                <a:latin typeface="+mj-lt"/>
              </a:rPr>
              <a:t> </a:t>
            </a:r>
            <a:r>
              <a:rPr lang="lt-LT" dirty="0" err="1">
                <a:latin typeface="+mj-lt"/>
              </a:rPr>
              <a:t>and</a:t>
            </a:r>
            <a:r>
              <a:rPr lang="lt-LT" dirty="0">
                <a:latin typeface="+mj-lt"/>
              </a:rPr>
              <a:t> </a:t>
            </a:r>
            <a:r>
              <a:rPr lang="lt-LT" dirty="0" err="1">
                <a:latin typeface="+mj-lt"/>
              </a:rPr>
              <a:t>other</a:t>
            </a:r>
            <a:r>
              <a:rPr lang="lt-LT" dirty="0">
                <a:latin typeface="+mj-lt"/>
              </a:rPr>
              <a:t> </a:t>
            </a:r>
            <a:r>
              <a:rPr lang="lt-LT" dirty="0" err="1">
                <a:latin typeface="+mj-lt"/>
              </a:rPr>
              <a:t>fields</a:t>
            </a:r>
            <a:r>
              <a:rPr lang="lt-LT" dirty="0">
                <a:latin typeface="+mj-lt"/>
              </a:rPr>
              <a:t> </a:t>
            </a:r>
            <a:r>
              <a:rPr lang="lt-LT" dirty="0" err="1">
                <a:latin typeface="+mj-lt"/>
              </a:rPr>
              <a:t>of</a:t>
            </a:r>
            <a:r>
              <a:rPr lang="lt-LT" dirty="0">
                <a:latin typeface="+mj-lt"/>
              </a:rPr>
              <a:t> </a:t>
            </a:r>
            <a:r>
              <a:rPr lang="lt-LT" dirty="0" err="1">
                <a:latin typeface="+mj-lt"/>
              </a:rPr>
              <a:t>biomedical</a:t>
            </a:r>
            <a:r>
              <a:rPr lang="lt-LT" dirty="0">
                <a:latin typeface="+mj-lt"/>
              </a:rPr>
              <a:t> </a:t>
            </a:r>
            <a:r>
              <a:rPr lang="lt-LT" dirty="0" err="1">
                <a:latin typeface="+mj-lt"/>
              </a:rPr>
              <a:t>scientific</a:t>
            </a:r>
            <a:r>
              <a:rPr lang="lt-LT" dirty="0">
                <a:latin typeface="+mj-lt"/>
              </a:rPr>
              <a:t> </a:t>
            </a:r>
            <a:r>
              <a:rPr lang="lt-LT" dirty="0" err="1">
                <a:latin typeface="+mj-lt"/>
              </a:rPr>
              <a:t>researches</a:t>
            </a:r>
            <a:r>
              <a:rPr lang="lt-LT" dirty="0">
                <a:latin typeface="+mj-lt"/>
              </a:rPr>
              <a:t>.</a:t>
            </a:r>
            <a:endParaRPr lang="lt-LT" dirty="0">
              <a:solidFill>
                <a:srgbClr val="FF0000"/>
              </a:solidFill>
              <a:latin typeface="+mj-lt"/>
            </a:endParaRPr>
          </a:p>
        </p:txBody>
      </p:sp>
      <p:graphicFrame>
        <p:nvGraphicFramePr>
          <p:cNvPr id="5" name="Content Placeholder 4"/>
          <p:cNvGraphicFramePr>
            <a:graphicFrameLocks noGrp="1"/>
          </p:cNvGraphicFramePr>
          <p:nvPr>
            <p:ph sz="half" idx="2"/>
            <p:extLst/>
          </p:nvPr>
        </p:nvGraphicFramePr>
        <p:xfrm>
          <a:off x="6749592" y="1706367"/>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292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r>
              <a:rPr lang="lt-LT" altLang="lt-LT" sz="4000" dirty="0" err="1">
                <a:latin typeface="Calibri Light" panose="020F0302020204030204" pitchFamily="34" charset="0"/>
                <a:cs typeface="Calibri Light" panose="020F0302020204030204" pitchFamily="34" charset="0"/>
              </a:rPr>
              <a:t>Clinical</a:t>
            </a:r>
            <a:r>
              <a:rPr lang="lt-LT" altLang="lt-LT" sz="4000" dirty="0">
                <a:latin typeface="Calibri Light" panose="020F0302020204030204" pitchFamily="34" charset="0"/>
                <a:cs typeface="Calibri Light" panose="020F0302020204030204" pitchFamily="34" charset="0"/>
              </a:rPr>
              <a:t> </a:t>
            </a:r>
            <a:r>
              <a:rPr lang="lt-LT" altLang="lt-LT" sz="4000" dirty="0" err="1">
                <a:latin typeface="Calibri Light" panose="020F0302020204030204" pitchFamily="34" charset="0"/>
                <a:cs typeface="Calibri Light" panose="020F0302020204030204" pitchFamily="34" charset="0"/>
              </a:rPr>
              <a:t>trials</a:t>
            </a:r>
            <a:r>
              <a:rPr lang="lt-LT" altLang="lt-LT" sz="4000" dirty="0">
                <a:latin typeface="Calibri Light" panose="020F0302020204030204" pitchFamily="34" charset="0"/>
                <a:cs typeface="Calibri Light" panose="020F0302020204030204" pitchFamily="34" charset="0"/>
              </a:rPr>
              <a:t> </a:t>
            </a:r>
            <a:r>
              <a:rPr lang="lt-LT" altLang="lt-LT" sz="4000" dirty="0" err="1">
                <a:latin typeface="Calibri Light" panose="020F0302020204030204" pitchFamily="34" charset="0"/>
                <a:cs typeface="Calibri Light" panose="020F0302020204030204" pitchFamily="34" charset="0"/>
              </a:rPr>
              <a:t>in</a:t>
            </a:r>
            <a:r>
              <a:rPr lang="lt-LT" altLang="lt-LT" sz="4000" dirty="0">
                <a:latin typeface="Calibri Light" panose="020F0302020204030204" pitchFamily="34" charset="0"/>
                <a:cs typeface="Calibri Light" panose="020F0302020204030204" pitchFamily="34" charset="0"/>
              </a:rPr>
              <a:t> VUH Santaros klinikos </a:t>
            </a:r>
            <a:endParaRPr lang="en-US" altLang="lt-LT" sz="4000" dirty="0">
              <a:cs typeface="Calibri Light" panose="020F0302020204030204" pitchFamily="34" charset="0"/>
            </a:endParaRPr>
          </a:p>
        </p:txBody>
      </p:sp>
      <p:sp>
        <p:nvSpPr>
          <p:cNvPr id="2051" name="Rectangle 3"/>
          <p:cNvSpPr>
            <a:spLocks noGrp="1" noChangeArrowheads="1"/>
          </p:cNvSpPr>
          <p:nvPr>
            <p:ph sz="half" idx="1"/>
          </p:nvPr>
        </p:nvSpPr>
        <p:spPr>
          <a:xfrm>
            <a:off x="838200" y="1825625"/>
            <a:ext cx="10840050" cy="2226654"/>
          </a:xfrm>
        </p:spPr>
        <p:txBody>
          <a:bodyPr>
            <a:normAutofit/>
          </a:bodyPr>
          <a:lstStyle/>
          <a:p>
            <a:pPr marL="0" indent="0">
              <a:buNone/>
            </a:pPr>
            <a:r>
              <a:rPr lang="lt-LT" sz="2400" dirty="0" err="1">
                <a:latin typeface="+mj-lt"/>
              </a:rPr>
              <a:t>The</a:t>
            </a:r>
            <a:r>
              <a:rPr lang="lt-LT" sz="2400" dirty="0">
                <a:latin typeface="+mj-lt"/>
              </a:rPr>
              <a:t> </a:t>
            </a:r>
            <a:r>
              <a:rPr lang="en-US" sz="2400" dirty="0">
                <a:latin typeface="+mj-lt"/>
              </a:rPr>
              <a:t>D</a:t>
            </a:r>
            <a:r>
              <a:rPr lang="lt-LT" sz="2400" dirty="0" err="1">
                <a:latin typeface="+mj-lt"/>
              </a:rPr>
              <a:t>epartments</a:t>
            </a:r>
            <a:r>
              <a:rPr lang="lt-LT" sz="2400" dirty="0">
                <a:latin typeface="+mj-lt"/>
              </a:rPr>
              <a:t> </a:t>
            </a:r>
            <a:r>
              <a:rPr lang="lt-LT" sz="2400" dirty="0" err="1">
                <a:latin typeface="+mj-lt"/>
              </a:rPr>
              <a:t>of</a:t>
            </a:r>
            <a:r>
              <a:rPr lang="lt-LT" sz="2400" dirty="0">
                <a:latin typeface="+mj-lt"/>
              </a:rPr>
              <a:t> </a:t>
            </a:r>
            <a:r>
              <a:rPr lang="lt-LT" sz="2400" dirty="0" err="1">
                <a:latin typeface="+mj-lt"/>
              </a:rPr>
              <a:t>Clinical</a:t>
            </a:r>
            <a:r>
              <a:rPr lang="lt-LT" sz="2400" dirty="0">
                <a:latin typeface="+mj-lt"/>
              </a:rPr>
              <a:t> </a:t>
            </a:r>
            <a:r>
              <a:rPr lang="en-US" sz="2400" dirty="0">
                <a:latin typeface="+mj-lt"/>
              </a:rPr>
              <a:t>T</a:t>
            </a:r>
            <a:r>
              <a:rPr lang="lt-LT" sz="2400" dirty="0" err="1">
                <a:latin typeface="+mj-lt"/>
              </a:rPr>
              <a:t>rials</a:t>
            </a:r>
            <a:r>
              <a:rPr lang="lt-LT" sz="2400" dirty="0">
                <a:latin typeface="+mj-lt"/>
              </a:rPr>
              <a:t>  </a:t>
            </a:r>
            <a:r>
              <a:rPr lang="lt-LT" sz="2400" dirty="0" err="1">
                <a:latin typeface="+mj-lt"/>
              </a:rPr>
              <a:t>and</a:t>
            </a:r>
            <a:r>
              <a:rPr lang="lt-LT" sz="2400" dirty="0">
                <a:latin typeface="+mj-lt"/>
              </a:rPr>
              <a:t> </a:t>
            </a:r>
            <a:r>
              <a:rPr lang="en-US" sz="2400" dirty="0">
                <a:latin typeface="+mj-lt"/>
              </a:rPr>
              <a:t>P</a:t>
            </a:r>
            <a:r>
              <a:rPr lang="lt-LT" sz="2400" dirty="0" err="1">
                <a:latin typeface="+mj-lt"/>
              </a:rPr>
              <a:t>harmacology</a:t>
            </a:r>
            <a:r>
              <a:rPr lang="lt-LT" sz="2400" dirty="0">
                <a:latin typeface="+mj-lt"/>
              </a:rPr>
              <a:t> </a:t>
            </a:r>
            <a:r>
              <a:rPr lang="lt-LT" sz="2400" dirty="0" err="1">
                <a:latin typeface="+mj-lt"/>
              </a:rPr>
              <a:t>and</a:t>
            </a:r>
            <a:r>
              <a:rPr lang="lt-LT" sz="2400" dirty="0">
                <a:latin typeface="+mj-lt"/>
              </a:rPr>
              <a:t> </a:t>
            </a:r>
            <a:r>
              <a:rPr lang="lt-LT" sz="2400" dirty="0" err="1">
                <a:latin typeface="+mj-lt"/>
              </a:rPr>
              <a:t>Scientific</a:t>
            </a:r>
            <a:r>
              <a:rPr lang="lt-LT" sz="2400" dirty="0">
                <a:latin typeface="+mj-lt"/>
              </a:rPr>
              <a:t> </a:t>
            </a:r>
            <a:r>
              <a:rPr lang="en-US" sz="2400" dirty="0">
                <a:latin typeface="+mj-lt"/>
              </a:rPr>
              <a:t>R</a:t>
            </a:r>
            <a:r>
              <a:rPr lang="lt-LT" sz="2400" dirty="0" err="1">
                <a:latin typeface="+mj-lt"/>
              </a:rPr>
              <a:t>esearch</a:t>
            </a:r>
            <a:r>
              <a:rPr lang="lt-LT" sz="2400" dirty="0">
                <a:latin typeface="+mj-lt"/>
              </a:rPr>
              <a:t> are </a:t>
            </a:r>
            <a:r>
              <a:rPr lang="lt-LT" sz="2400" dirty="0" err="1">
                <a:latin typeface="+mj-lt"/>
              </a:rPr>
              <a:t>provided</a:t>
            </a:r>
            <a:r>
              <a:rPr lang="lt-LT" sz="2400" dirty="0">
                <a:latin typeface="+mj-lt"/>
              </a:rPr>
              <a:t> </a:t>
            </a:r>
            <a:r>
              <a:rPr lang="lt-LT" sz="2400" dirty="0" err="1">
                <a:latin typeface="+mj-lt"/>
              </a:rPr>
              <a:t>with</a:t>
            </a:r>
            <a:r>
              <a:rPr lang="lt-LT" sz="2400" dirty="0">
                <a:latin typeface="+mj-lt"/>
              </a:rPr>
              <a:t> </a:t>
            </a:r>
            <a:r>
              <a:rPr lang="lt-LT" sz="2400" dirty="0" err="1">
                <a:latin typeface="+mj-lt"/>
              </a:rPr>
              <a:t>high-quality</a:t>
            </a:r>
            <a:r>
              <a:rPr lang="lt-LT" sz="2400" dirty="0">
                <a:latin typeface="+mj-lt"/>
              </a:rPr>
              <a:t> </a:t>
            </a:r>
            <a:r>
              <a:rPr lang="lt-LT" sz="2400" dirty="0" err="1">
                <a:latin typeface="+mj-lt"/>
              </a:rPr>
              <a:t>equipment</a:t>
            </a:r>
            <a:r>
              <a:rPr lang="lt-LT" sz="2400" dirty="0">
                <a:latin typeface="+mj-lt"/>
              </a:rPr>
              <a:t> </a:t>
            </a:r>
            <a:r>
              <a:rPr lang="lt-LT" sz="2400" dirty="0" err="1">
                <a:latin typeface="+mj-lt"/>
              </a:rPr>
              <a:t>for</a:t>
            </a:r>
            <a:r>
              <a:rPr lang="lt-LT" sz="2400" dirty="0">
                <a:latin typeface="+mj-lt"/>
              </a:rPr>
              <a:t> </a:t>
            </a:r>
            <a:r>
              <a:rPr lang="lt-LT" sz="2400" dirty="0" err="1">
                <a:latin typeface="+mj-lt"/>
              </a:rPr>
              <a:t>the</a:t>
            </a:r>
            <a:r>
              <a:rPr lang="lt-LT" sz="2400" dirty="0">
                <a:latin typeface="+mj-lt"/>
              </a:rPr>
              <a:t> </a:t>
            </a:r>
            <a:r>
              <a:rPr lang="lt-LT" sz="2400" dirty="0" err="1">
                <a:latin typeface="+mj-lt"/>
              </a:rPr>
              <a:t>patients</a:t>
            </a:r>
            <a:r>
              <a:rPr lang="lt-LT" sz="2400" dirty="0">
                <a:latin typeface="+mj-lt"/>
              </a:rPr>
              <a:t>, </a:t>
            </a:r>
            <a:r>
              <a:rPr lang="lt-LT" sz="2400" dirty="0" err="1">
                <a:latin typeface="+mj-lt"/>
              </a:rPr>
              <a:t>investigators</a:t>
            </a:r>
            <a:r>
              <a:rPr lang="lt-LT" sz="2400" dirty="0">
                <a:latin typeface="+mj-lt"/>
              </a:rPr>
              <a:t>, </a:t>
            </a:r>
            <a:r>
              <a:rPr lang="lt-LT" sz="2400" dirty="0" err="1">
                <a:latin typeface="+mj-lt"/>
              </a:rPr>
              <a:t>study</a:t>
            </a:r>
            <a:r>
              <a:rPr lang="lt-LT" sz="2400" dirty="0">
                <a:latin typeface="+mj-lt"/>
              </a:rPr>
              <a:t> </a:t>
            </a:r>
            <a:r>
              <a:rPr lang="lt-LT" sz="2400" dirty="0" err="1">
                <a:latin typeface="+mj-lt"/>
              </a:rPr>
              <a:t>coordinators</a:t>
            </a:r>
            <a:r>
              <a:rPr lang="lt-LT" sz="2400" dirty="0">
                <a:latin typeface="+mj-lt"/>
              </a:rPr>
              <a:t> </a:t>
            </a:r>
            <a:r>
              <a:rPr lang="lt-LT" sz="2400" dirty="0" err="1">
                <a:latin typeface="+mj-lt"/>
              </a:rPr>
              <a:t>and</a:t>
            </a:r>
            <a:r>
              <a:rPr lang="lt-LT" sz="2400" dirty="0">
                <a:latin typeface="+mj-lt"/>
              </a:rPr>
              <a:t> </a:t>
            </a:r>
            <a:r>
              <a:rPr lang="lt-LT" sz="2400" dirty="0" err="1">
                <a:latin typeface="+mj-lt"/>
              </a:rPr>
              <a:t>sponsors</a:t>
            </a:r>
            <a:r>
              <a:rPr lang="lt-LT" sz="2400" dirty="0">
                <a:latin typeface="+mj-lt"/>
              </a:rPr>
              <a:t> </a:t>
            </a:r>
            <a:endParaRPr lang="en-US" sz="2400" dirty="0">
              <a:latin typeface="+mj-lt"/>
            </a:endParaRPr>
          </a:p>
          <a:p>
            <a:r>
              <a:rPr lang="lt-LT" sz="2400" dirty="0" err="1">
                <a:latin typeface="+mj-lt"/>
              </a:rPr>
              <a:t>modern</a:t>
            </a:r>
            <a:r>
              <a:rPr lang="lt-LT" sz="2400" dirty="0">
                <a:latin typeface="+mj-lt"/>
              </a:rPr>
              <a:t> </a:t>
            </a:r>
            <a:r>
              <a:rPr lang="lt-LT" sz="2400" dirty="0" err="1">
                <a:latin typeface="+mj-lt"/>
              </a:rPr>
              <a:t>investigators</a:t>
            </a:r>
            <a:r>
              <a:rPr lang="lt-LT" sz="2400" dirty="0">
                <a:latin typeface="+mj-lt"/>
              </a:rPr>
              <a:t>‘ </a:t>
            </a:r>
            <a:r>
              <a:rPr lang="lt-LT" sz="2400" dirty="0" err="1">
                <a:latin typeface="+mj-lt"/>
              </a:rPr>
              <a:t>consulation</a:t>
            </a:r>
            <a:r>
              <a:rPr lang="lt-LT" sz="2400" dirty="0">
                <a:latin typeface="+mj-lt"/>
              </a:rPr>
              <a:t> </a:t>
            </a:r>
            <a:r>
              <a:rPr lang="lt-LT" sz="2400" dirty="0" err="1">
                <a:latin typeface="+mj-lt"/>
              </a:rPr>
              <a:t>rooms</a:t>
            </a:r>
            <a:r>
              <a:rPr lang="lt-LT" sz="2400" dirty="0">
                <a:latin typeface="+mj-lt"/>
              </a:rPr>
              <a:t> </a:t>
            </a:r>
            <a:r>
              <a:rPr lang="lt-LT" sz="2400" dirty="0" err="1">
                <a:latin typeface="+mj-lt"/>
              </a:rPr>
              <a:t>and</a:t>
            </a:r>
            <a:r>
              <a:rPr lang="lt-LT" sz="2400" dirty="0">
                <a:latin typeface="+mj-lt"/>
              </a:rPr>
              <a:t> </a:t>
            </a:r>
            <a:r>
              <a:rPr lang="lt-LT" sz="2400" dirty="0" err="1">
                <a:latin typeface="+mj-lt"/>
              </a:rPr>
              <a:t>equipment</a:t>
            </a:r>
            <a:r>
              <a:rPr lang="lt-LT" sz="2400" dirty="0">
                <a:latin typeface="+mj-lt"/>
              </a:rPr>
              <a:t>, </a:t>
            </a:r>
            <a:r>
              <a:rPr lang="lt-LT" sz="2400" dirty="0" err="1">
                <a:latin typeface="+mj-lt"/>
              </a:rPr>
              <a:t>wards</a:t>
            </a:r>
            <a:r>
              <a:rPr lang="lt-LT" sz="2400" dirty="0">
                <a:latin typeface="+mj-lt"/>
              </a:rPr>
              <a:t>, </a:t>
            </a:r>
            <a:r>
              <a:rPr lang="lt-LT" sz="2400" dirty="0" err="1">
                <a:latin typeface="+mj-lt"/>
              </a:rPr>
              <a:t>procedure</a:t>
            </a:r>
            <a:r>
              <a:rPr lang="lt-LT" sz="2400" dirty="0">
                <a:latin typeface="+mj-lt"/>
              </a:rPr>
              <a:t> </a:t>
            </a:r>
            <a:r>
              <a:rPr lang="lt-LT" sz="2400" dirty="0" err="1">
                <a:latin typeface="+mj-lt"/>
              </a:rPr>
              <a:t>rooms</a:t>
            </a:r>
            <a:r>
              <a:rPr lang="lt-LT" sz="2400" dirty="0">
                <a:latin typeface="+mj-lt"/>
              </a:rPr>
              <a:t>, </a:t>
            </a:r>
            <a:r>
              <a:rPr lang="lt-LT" sz="2400" dirty="0" err="1">
                <a:latin typeface="+mj-lt"/>
              </a:rPr>
              <a:t>premises</a:t>
            </a:r>
            <a:r>
              <a:rPr lang="lt-LT" sz="2400" dirty="0">
                <a:latin typeface="+mj-lt"/>
              </a:rPr>
              <a:t> </a:t>
            </a:r>
            <a:r>
              <a:rPr lang="lt-LT" sz="2400" dirty="0" err="1">
                <a:latin typeface="+mj-lt"/>
              </a:rPr>
              <a:t>for</a:t>
            </a:r>
            <a:r>
              <a:rPr lang="lt-LT" sz="2400" dirty="0">
                <a:latin typeface="+mj-lt"/>
              </a:rPr>
              <a:t> </a:t>
            </a:r>
            <a:r>
              <a:rPr lang="lt-LT" sz="2400" dirty="0" err="1">
                <a:latin typeface="+mj-lt"/>
              </a:rPr>
              <a:t>storage</a:t>
            </a:r>
            <a:r>
              <a:rPr lang="lt-LT" sz="2400" dirty="0">
                <a:latin typeface="+mj-lt"/>
              </a:rPr>
              <a:t>, </a:t>
            </a:r>
            <a:r>
              <a:rPr lang="lt-LT" sz="2400" dirty="0" err="1">
                <a:latin typeface="+mj-lt"/>
              </a:rPr>
              <a:t>preparation</a:t>
            </a:r>
            <a:r>
              <a:rPr lang="lt-LT" sz="2400" dirty="0">
                <a:latin typeface="+mj-lt"/>
              </a:rPr>
              <a:t> </a:t>
            </a:r>
            <a:r>
              <a:rPr lang="lt-LT" sz="2400" dirty="0" err="1">
                <a:latin typeface="+mj-lt"/>
              </a:rPr>
              <a:t>and</a:t>
            </a:r>
            <a:r>
              <a:rPr lang="lt-LT" sz="2400" dirty="0">
                <a:latin typeface="+mj-lt"/>
              </a:rPr>
              <a:t> </a:t>
            </a:r>
            <a:r>
              <a:rPr lang="lt-LT" sz="2400" dirty="0" err="1">
                <a:latin typeface="+mj-lt"/>
              </a:rPr>
              <a:t>delivery</a:t>
            </a:r>
            <a:r>
              <a:rPr lang="lt-LT" sz="2400" dirty="0">
                <a:latin typeface="+mj-lt"/>
              </a:rPr>
              <a:t> </a:t>
            </a:r>
            <a:r>
              <a:rPr lang="lt-LT" sz="2400" dirty="0" err="1">
                <a:latin typeface="+mj-lt"/>
              </a:rPr>
              <a:t>of</a:t>
            </a:r>
            <a:r>
              <a:rPr lang="lt-LT" sz="2400" dirty="0">
                <a:latin typeface="+mj-lt"/>
              </a:rPr>
              <a:t> </a:t>
            </a:r>
            <a:r>
              <a:rPr lang="lt-LT" sz="2400" dirty="0" err="1">
                <a:latin typeface="+mj-lt"/>
              </a:rPr>
              <a:t>investigational</a:t>
            </a:r>
            <a:r>
              <a:rPr lang="lt-LT" sz="2400" dirty="0">
                <a:latin typeface="+mj-lt"/>
              </a:rPr>
              <a:t> </a:t>
            </a:r>
            <a:r>
              <a:rPr lang="lt-LT" sz="2400" dirty="0" err="1">
                <a:latin typeface="+mj-lt"/>
              </a:rPr>
              <a:t>medicinal</a:t>
            </a:r>
            <a:r>
              <a:rPr lang="lt-LT" sz="2400" dirty="0">
                <a:latin typeface="+mj-lt"/>
              </a:rPr>
              <a:t> </a:t>
            </a:r>
            <a:r>
              <a:rPr lang="lt-LT" sz="2400" dirty="0" err="1">
                <a:latin typeface="+mj-lt"/>
              </a:rPr>
              <a:t>products</a:t>
            </a:r>
            <a:r>
              <a:rPr lang="lt-LT" sz="2400" dirty="0">
                <a:latin typeface="+mj-lt"/>
              </a:rPr>
              <a:t>, </a:t>
            </a:r>
            <a:r>
              <a:rPr lang="lt-LT" sz="2400" dirty="0" err="1">
                <a:latin typeface="+mj-lt"/>
              </a:rPr>
              <a:t>rooms</a:t>
            </a:r>
            <a:r>
              <a:rPr lang="lt-LT" sz="2400" dirty="0">
                <a:latin typeface="+mj-lt"/>
              </a:rPr>
              <a:t> </a:t>
            </a:r>
            <a:r>
              <a:rPr lang="lt-LT" sz="2400" dirty="0" err="1">
                <a:latin typeface="+mj-lt"/>
              </a:rPr>
              <a:t>for</a:t>
            </a:r>
            <a:r>
              <a:rPr lang="lt-LT" sz="2400" dirty="0">
                <a:latin typeface="+mj-lt"/>
              </a:rPr>
              <a:t> </a:t>
            </a:r>
            <a:r>
              <a:rPr lang="lt-LT" sz="2400" dirty="0" err="1">
                <a:latin typeface="+mj-lt"/>
              </a:rPr>
              <a:t>monitoring</a:t>
            </a:r>
            <a:r>
              <a:rPr lang="lt-LT" sz="2400" dirty="0">
                <a:latin typeface="+mj-lt"/>
              </a:rPr>
              <a:t> </a:t>
            </a:r>
            <a:r>
              <a:rPr lang="lt-LT" sz="2400" dirty="0" err="1">
                <a:latin typeface="+mj-lt"/>
              </a:rPr>
              <a:t>and</a:t>
            </a:r>
            <a:r>
              <a:rPr lang="lt-LT" sz="2400" dirty="0">
                <a:latin typeface="+mj-lt"/>
              </a:rPr>
              <a:t> </a:t>
            </a:r>
            <a:r>
              <a:rPr lang="lt-LT" sz="2400" dirty="0" err="1">
                <a:latin typeface="+mj-lt"/>
              </a:rPr>
              <a:t>other</a:t>
            </a:r>
            <a:r>
              <a:rPr lang="lt-LT" sz="2400" dirty="0">
                <a:latin typeface="+mj-lt"/>
              </a:rPr>
              <a:t> </a:t>
            </a:r>
            <a:r>
              <a:rPr lang="lt-LT" sz="2400" dirty="0" err="1">
                <a:latin typeface="+mj-lt"/>
              </a:rPr>
              <a:t>premises</a:t>
            </a:r>
            <a:endParaRPr lang="lt-LT" sz="2400" dirty="0">
              <a:latin typeface="+mj-lt"/>
            </a:endParaRPr>
          </a:p>
        </p:txBody>
      </p:sp>
      <p:pic>
        <p:nvPicPr>
          <p:cNvPr id="3" name="Content Placeholder 2"/>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313796" y="4049311"/>
            <a:ext cx="2106460" cy="2483244"/>
          </a:xfr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20256" y="4063607"/>
            <a:ext cx="2520976" cy="2457619"/>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1232" y="4049310"/>
            <a:ext cx="1860207" cy="2480275"/>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51661" y="4049310"/>
            <a:ext cx="2955817" cy="2471916"/>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801439" y="4049310"/>
            <a:ext cx="2150222" cy="2471916"/>
          </a:xfrm>
          <a:prstGeom prst="rect">
            <a:avLst/>
          </a:prstGeom>
        </p:spPr>
      </p:pic>
    </p:spTree>
    <p:extLst>
      <p:ext uri="{BB962C8B-B14F-4D97-AF65-F5344CB8AC3E}">
        <p14:creationId xmlns:p14="http://schemas.microsoft.com/office/powerpoint/2010/main" val="2506570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9999-52C1-4990-840C-DEAC2D9D8F41}"/>
              </a:ext>
            </a:extLst>
          </p:cNvPr>
          <p:cNvSpPr>
            <a:spLocks noGrp="1"/>
          </p:cNvSpPr>
          <p:nvPr>
            <p:ph type="title"/>
          </p:nvPr>
        </p:nvSpPr>
        <p:spPr/>
        <p:txBody>
          <a:bodyPr>
            <a:normAutofit/>
          </a:bodyPr>
          <a:lstStyle/>
          <a:p>
            <a:r>
              <a:rPr lang="en-US" sz="4000" dirty="0"/>
              <a:t>Clinical trials in Pediatrics (2018)</a:t>
            </a:r>
          </a:p>
        </p:txBody>
      </p:sp>
      <p:sp>
        <p:nvSpPr>
          <p:cNvPr id="3" name="Content Placeholder 2">
            <a:extLst>
              <a:ext uri="{FF2B5EF4-FFF2-40B4-BE49-F238E27FC236}">
                <a16:creationId xmlns:a16="http://schemas.microsoft.com/office/drawing/2014/main" id="{E16DCD65-28B4-4662-8D84-4698BF90EC51}"/>
              </a:ext>
            </a:extLst>
          </p:cNvPr>
          <p:cNvSpPr>
            <a:spLocks noGrp="1"/>
          </p:cNvSpPr>
          <p:nvPr>
            <p:ph idx="1"/>
          </p:nvPr>
        </p:nvSpPr>
        <p:spPr/>
        <p:txBody>
          <a:bodyPr>
            <a:normAutofit fontScale="92500" lnSpcReduction="10000"/>
          </a:bodyPr>
          <a:lstStyle/>
          <a:p>
            <a:pPr marL="0" indent="0">
              <a:buNone/>
            </a:pPr>
            <a:r>
              <a:rPr lang="en-US" sz="2400" b="1" dirty="0"/>
              <a:t>69 clinical and biomedical trials ongoing, involving ~620 patients </a:t>
            </a:r>
          </a:p>
          <a:p>
            <a:pPr marL="0" indent="0">
              <a:buNone/>
            </a:pPr>
            <a:endParaRPr lang="en-US" sz="2400" dirty="0"/>
          </a:p>
          <a:p>
            <a:pPr marL="0" indent="0">
              <a:buNone/>
            </a:pPr>
            <a:r>
              <a:rPr lang="en-US" sz="2400" b="1" dirty="0"/>
              <a:t>22 new  trials:</a:t>
            </a:r>
            <a:r>
              <a:rPr lang="en-US" sz="2400" dirty="0"/>
              <a:t/>
            </a:r>
            <a:br>
              <a:rPr lang="en-US" sz="2400" dirty="0"/>
            </a:br>
            <a:endParaRPr lang="en-US" sz="2400" dirty="0"/>
          </a:p>
          <a:p>
            <a:pPr marL="0" indent="0">
              <a:buNone/>
            </a:pPr>
            <a:r>
              <a:rPr lang="en-US" sz="2400" dirty="0"/>
              <a:t>17 new clinical research studies</a:t>
            </a:r>
          </a:p>
          <a:p>
            <a:r>
              <a:rPr lang="en-US" sz="2400" dirty="0"/>
              <a:t>Therapy/Intervention/Prevention Study</a:t>
            </a:r>
          </a:p>
          <a:p>
            <a:r>
              <a:rPr lang="en-US" sz="2400" dirty="0"/>
              <a:t>Study of Etiology/Harm/Risk Factors/</a:t>
            </a:r>
            <a:br>
              <a:rPr lang="en-US" sz="2400" dirty="0"/>
            </a:br>
            <a:r>
              <a:rPr lang="en-US" sz="2400" dirty="0"/>
              <a:t>Mechanism of Disease</a:t>
            </a:r>
          </a:p>
          <a:p>
            <a:r>
              <a:rPr lang="en-US" sz="2400" dirty="0"/>
              <a:t>Descriptive/Prevalence Study</a:t>
            </a:r>
          </a:p>
          <a:p>
            <a:pPr marL="0" indent="0">
              <a:buNone/>
            </a:pPr>
            <a:endParaRPr lang="en-US" sz="2400" dirty="0"/>
          </a:p>
          <a:p>
            <a:pPr marL="0" indent="0">
              <a:buNone/>
            </a:pPr>
            <a:r>
              <a:rPr lang="en-US" sz="2400" dirty="0"/>
              <a:t>5 drug development studies</a:t>
            </a:r>
          </a:p>
          <a:p>
            <a:pPr marL="0" indent="0">
              <a:buNone/>
            </a:pPr>
            <a:endParaRPr lang="en-US" sz="2400" dirty="0"/>
          </a:p>
          <a:p>
            <a:pPr marL="0" indent="0">
              <a:buNone/>
            </a:pPr>
            <a:endParaRPr lang="en-US" sz="2400" dirty="0"/>
          </a:p>
        </p:txBody>
      </p:sp>
      <p:graphicFrame>
        <p:nvGraphicFramePr>
          <p:cNvPr id="4" name="Chart 3">
            <a:extLst>
              <a:ext uri="{FF2B5EF4-FFF2-40B4-BE49-F238E27FC236}">
                <a16:creationId xmlns:a16="http://schemas.microsoft.com/office/drawing/2014/main" id="{7A7C146F-7651-416C-B462-E96EA2EAB5CA}"/>
              </a:ext>
            </a:extLst>
          </p:cNvPr>
          <p:cNvGraphicFramePr/>
          <p:nvPr>
            <p:extLst>
              <p:ext uri="{D42A27DB-BD31-4B8C-83A1-F6EECF244321}">
                <p14:modId xmlns:p14="http://schemas.microsoft.com/office/powerpoint/2010/main" val="1196473075"/>
              </p:ext>
            </p:extLst>
          </p:nvPr>
        </p:nvGraphicFramePr>
        <p:xfrm>
          <a:off x="6174344" y="2251614"/>
          <a:ext cx="5622587" cy="4241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48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B039-A96E-4D86-B732-A920024F07B6}"/>
              </a:ext>
            </a:extLst>
          </p:cNvPr>
          <p:cNvSpPr>
            <a:spLocks noGrp="1"/>
          </p:cNvSpPr>
          <p:nvPr>
            <p:ph type="title"/>
          </p:nvPr>
        </p:nvSpPr>
        <p:spPr/>
        <p:txBody>
          <a:bodyPr>
            <a:normAutofit/>
          </a:bodyPr>
          <a:lstStyle/>
          <a:p>
            <a:r>
              <a:rPr lang="en-US" sz="4000" dirty="0"/>
              <a:t>Research areas</a:t>
            </a:r>
          </a:p>
        </p:txBody>
      </p:sp>
      <p:sp>
        <p:nvSpPr>
          <p:cNvPr id="3" name="Content Placeholder 2">
            <a:extLst>
              <a:ext uri="{FF2B5EF4-FFF2-40B4-BE49-F238E27FC236}">
                <a16:creationId xmlns:a16="http://schemas.microsoft.com/office/drawing/2014/main" id="{BA26A121-EE65-4269-9619-026B16161B2A}"/>
              </a:ext>
            </a:extLst>
          </p:cNvPr>
          <p:cNvSpPr>
            <a:spLocks noGrp="1"/>
          </p:cNvSpPr>
          <p:nvPr>
            <p:ph idx="1"/>
          </p:nvPr>
        </p:nvSpPr>
        <p:spPr>
          <a:xfrm>
            <a:off x="838200" y="2283727"/>
            <a:ext cx="10515600" cy="4351338"/>
          </a:xfrm>
        </p:spPr>
        <p:txBody>
          <a:bodyPr/>
          <a:lstStyle/>
          <a:p>
            <a:r>
              <a:rPr lang="en-US" sz="2000" dirty="0"/>
              <a:t>Pediatric diseases (PD)</a:t>
            </a:r>
          </a:p>
          <a:p>
            <a:r>
              <a:rPr lang="en-US" sz="2000" dirty="0"/>
              <a:t>Pediatric oncology and hematology  (POH)</a:t>
            </a:r>
          </a:p>
          <a:p>
            <a:r>
              <a:rPr lang="en-US" sz="2000" dirty="0"/>
              <a:t>Pediatric emergency and intensive care (PEI)</a:t>
            </a:r>
          </a:p>
          <a:p>
            <a:r>
              <a:rPr lang="en-US" sz="2000" dirty="0"/>
              <a:t>Neonatology (N)</a:t>
            </a:r>
          </a:p>
          <a:p>
            <a:r>
              <a:rPr lang="en-US" sz="2000" dirty="0"/>
              <a:t>Pediatric surgery and </a:t>
            </a:r>
            <a:r>
              <a:rPr lang="en-US" sz="2000" dirty="0" err="1"/>
              <a:t>traumathology</a:t>
            </a:r>
            <a:r>
              <a:rPr lang="en-US" sz="2000" dirty="0"/>
              <a:t>  (PST)</a:t>
            </a:r>
          </a:p>
          <a:p>
            <a:r>
              <a:rPr lang="en-US" sz="2000" dirty="0"/>
              <a:t>Rare  diseases (RD)</a:t>
            </a:r>
          </a:p>
          <a:p>
            <a:r>
              <a:rPr lang="en-US" sz="2000" dirty="0"/>
              <a:t>Other (O)</a:t>
            </a:r>
          </a:p>
          <a:p>
            <a:endParaRPr lang="en-US" dirty="0"/>
          </a:p>
        </p:txBody>
      </p:sp>
      <p:graphicFrame>
        <p:nvGraphicFramePr>
          <p:cNvPr id="4" name="Chart 3">
            <a:extLst>
              <a:ext uri="{FF2B5EF4-FFF2-40B4-BE49-F238E27FC236}">
                <a16:creationId xmlns:a16="http://schemas.microsoft.com/office/drawing/2014/main" id="{1826B9FB-6154-4474-915F-25A3927E32B4}"/>
              </a:ext>
            </a:extLst>
          </p:cNvPr>
          <p:cNvGraphicFramePr/>
          <p:nvPr>
            <p:extLst>
              <p:ext uri="{D42A27DB-BD31-4B8C-83A1-F6EECF244321}">
                <p14:modId xmlns:p14="http://schemas.microsoft.com/office/powerpoint/2010/main" val="402971146"/>
              </p:ext>
            </p:extLst>
          </p:nvPr>
        </p:nvGraphicFramePr>
        <p:xfrm>
          <a:off x="6096000" y="215795"/>
          <a:ext cx="6076336" cy="3320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BF92DD5-8B2C-445E-9690-BF2E3D5D5435}"/>
              </a:ext>
            </a:extLst>
          </p:cNvPr>
          <p:cNvGraphicFramePr/>
          <p:nvPr>
            <p:extLst>
              <p:ext uri="{D42A27DB-BD31-4B8C-83A1-F6EECF244321}">
                <p14:modId xmlns:p14="http://schemas.microsoft.com/office/powerpoint/2010/main" val="1017294650"/>
              </p:ext>
            </p:extLst>
          </p:nvPr>
        </p:nvGraphicFramePr>
        <p:xfrm>
          <a:off x="5854044" y="3429000"/>
          <a:ext cx="6076336" cy="3301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135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Clinical trials performed</a:t>
            </a:r>
            <a:endParaRPr lang="lt-LT" sz="40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0594"/>
          <a:stretch/>
        </p:blipFill>
        <p:spPr>
          <a:xfrm>
            <a:off x="3090506" y="1808675"/>
            <a:ext cx="6246962" cy="3873246"/>
          </a:xfrm>
        </p:spPr>
      </p:pic>
      <p:sp>
        <p:nvSpPr>
          <p:cNvPr id="5" name="Rectangle 4"/>
          <p:cNvSpPr/>
          <p:nvPr/>
        </p:nvSpPr>
        <p:spPr>
          <a:xfrm>
            <a:off x="2967487" y="4865298"/>
            <a:ext cx="741871" cy="707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3056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7BBF-D537-4289-BF83-EF6CC14FE93E}"/>
              </a:ext>
            </a:extLst>
          </p:cNvPr>
          <p:cNvSpPr>
            <a:spLocks noGrp="1"/>
          </p:cNvSpPr>
          <p:nvPr>
            <p:ph type="title"/>
          </p:nvPr>
        </p:nvSpPr>
        <p:spPr/>
        <p:txBody>
          <a:bodyPr>
            <a:normAutofit/>
          </a:bodyPr>
          <a:lstStyle/>
          <a:p>
            <a:r>
              <a:rPr lang="en-US" sz="4000" dirty="0"/>
              <a:t>Clinical trials in Lithuania</a:t>
            </a:r>
          </a:p>
        </p:txBody>
      </p:sp>
      <p:graphicFrame>
        <p:nvGraphicFramePr>
          <p:cNvPr id="4" name="Chart 3">
            <a:extLst>
              <a:ext uri="{FF2B5EF4-FFF2-40B4-BE49-F238E27FC236}">
                <a16:creationId xmlns:a16="http://schemas.microsoft.com/office/drawing/2014/main" id="{035E0C1F-2E51-4C9A-B407-B741827EF329}"/>
              </a:ext>
            </a:extLst>
          </p:cNvPr>
          <p:cNvGraphicFramePr>
            <a:graphicFrameLocks/>
          </p:cNvGraphicFramePr>
          <p:nvPr>
            <p:extLst>
              <p:ext uri="{D42A27DB-BD31-4B8C-83A1-F6EECF244321}">
                <p14:modId xmlns:p14="http://schemas.microsoft.com/office/powerpoint/2010/main" val="13240292"/>
              </p:ext>
            </p:extLst>
          </p:nvPr>
        </p:nvGraphicFramePr>
        <p:xfrm>
          <a:off x="2376488" y="1854199"/>
          <a:ext cx="7439024" cy="4638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530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965D-A854-42DB-B17F-FBB42DE86C2E}"/>
              </a:ext>
            </a:extLst>
          </p:cNvPr>
          <p:cNvSpPr>
            <a:spLocks noGrp="1"/>
          </p:cNvSpPr>
          <p:nvPr>
            <p:ph type="title"/>
          </p:nvPr>
        </p:nvSpPr>
        <p:spPr/>
        <p:txBody>
          <a:bodyPr>
            <a:normAutofit/>
          </a:bodyPr>
          <a:lstStyle/>
          <a:p>
            <a:r>
              <a:rPr lang="en-US" sz="4000" dirty="0"/>
              <a:t>Collaboration</a:t>
            </a:r>
          </a:p>
        </p:txBody>
      </p:sp>
      <p:sp>
        <p:nvSpPr>
          <p:cNvPr id="3" name="Content Placeholder 2">
            <a:extLst>
              <a:ext uri="{FF2B5EF4-FFF2-40B4-BE49-F238E27FC236}">
                <a16:creationId xmlns:a16="http://schemas.microsoft.com/office/drawing/2014/main" id="{EAE8D416-6F3F-4B09-83D0-00A765FAA643}"/>
              </a:ext>
            </a:extLst>
          </p:cNvPr>
          <p:cNvSpPr>
            <a:spLocks noGrp="1"/>
          </p:cNvSpPr>
          <p:nvPr>
            <p:ph idx="1"/>
          </p:nvPr>
        </p:nvSpPr>
        <p:spPr>
          <a:xfrm>
            <a:off x="838200" y="1571625"/>
            <a:ext cx="10515600" cy="3984952"/>
          </a:xfrm>
        </p:spPr>
        <p:txBody>
          <a:bodyPr>
            <a:normAutofit fontScale="77500" lnSpcReduction="20000"/>
          </a:bodyPr>
          <a:lstStyle/>
          <a:p>
            <a:pPr marL="0" indent="0">
              <a:buNone/>
            </a:pPr>
            <a:r>
              <a:rPr lang="en-US" sz="3400" b="1" dirty="0">
                <a:cs typeface="Arial" panose="020B0604020202020204" pitchFamily="34" charset="0"/>
              </a:rPr>
              <a:t>Partners list:</a:t>
            </a:r>
            <a:r>
              <a:rPr lang="en-US" sz="3600" b="1" dirty="0">
                <a:cs typeface="Arial" panose="020B0604020202020204" pitchFamily="34" charset="0"/>
              </a:rPr>
              <a:t/>
            </a:r>
            <a:br>
              <a:rPr lang="en-US" sz="3600" b="1" dirty="0">
                <a:cs typeface="Arial" panose="020B0604020202020204" pitchFamily="34" charset="0"/>
              </a:rPr>
            </a:br>
            <a:endParaRPr lang="en-US" sz="3600" b="1" dirty="0">
              <a:cs typeface="Arial" panose="020B0604020202020204" pitchFamily="34" charset="0"/>
            </a:endParaRPr>
          </a:p>
          <a:p>
            <a:r>
              <a:rPr lang="en-GB" sz="2300" dirty="0">
                <a:cs typeface="Arial" panose="020B0604020202020204" pitchFamily="34" charset="0"/>
              </a:rPr>
              <a:t>European Society for Paediatric Gastroenterology, Hepatology and Nutrition</a:t>
            </a:r>
          </a:p>
          <a:p>
            <a:r>
              <a:rPr lang="en-GB" sz="2300" dirty="0">
                <a:cs typeface="Arial" panose="020B0604020202020204" pitchFamily="34" charset="0"/>
              </a:rPr>
              <a:t>European Society for </a:t>
            </a:r>
            <a:r>
              <a:rPr lang="en-GB" sz="2300" dirty="0" err="1">
                <a:cs typeface="Arial" panose="020B0604020202020204" pitchFamily="34" charset="0"/>
              </a:rPr>
              <a:t>Pediatric</a:t>
            </a:r>
            <a:r>
              <a:rPr lang="en-GB" sz="2300" dirty="0">
                <a:cs typeface="Arial" panose="020B0604020202020204" pitchFamily="34" charset="0"/>
              </a:rPr>
              <a:t> Nephrology</a:t>
            </a:r>
          </a:p>
          <a:p>
            <a:r>
              <a:rPr lang="en-GB" sz="2300" dirty="0">
                <a:cs typeface="Arial" panose="020B0604020202020204" pitchFamily="34" charset="0"/>
              </a:rPr>
              <a:t>Bambino </a:t>
            </a:r>
            <a:r>
              <a:rPr lang="en-GB" sz="2300" dirty="0" err="1">
                <a:cs typeface="Arial" panose="020B0604020202020204" pitchFamily="34" charset="0"/>
              </a:rPr>
              <a:t>Gesu</a:t>
            </a:r>
            <a:r>
              <a:rPr lang="en-GB" sz="2300" dirty="0">
                <a:cs typeface="Arial" panose="020B0604020202020204" pitchFamily="34" charset="0"/>
              </a:rPr>
              <a:t>’ Children’s Research Hospital</a:t>
            </a:r>
          </a:p>
          <a:p>
            <a:r>
              <a:rPr lang="en-US" sz="2300" dirty="0">
                <a:cs typeface="Arial" panose="020B0604020202020204" pitchFamily="34" charset="0"/>
              </a:rPr>
              <a:t>Heidelberg University</a:t>
            </a:r>
          </a:p>
          <a:p>
            <a:r>
              <a:rPr lang="en-US" sz="2300" dirty="0">
                <a:cs typeface="Arial" panose="020B0604020202020204" pitchFamily="34" charset="0"/>
              </a:rPr>
              <a:t>Cologne University </a:t>
            </a:r>
          </a:p>
          <a:p>
            <a:r>
              <a:rPr lang="en-US" sz="2300" dirty="0">
                <a:cs typeface="Arial" panose="020B0604020202020204" pitchFamily="34" charset="0"/>
              </a:rPr>
              <a:t>Columbia University</a:t>
            </a:r>
          </a:p>
          <a:p>
            <a:r>
              <a:rPr lang="en-US" sz="2300" dirty="0">
                <a:cs typeface="Arial" panose="020B0604020202020204" pitchFamily="34" charset="0"/>
              </a:rPr>
              <a:t>Catholic University of Leuven</a:t>
            </a:r>
          </a:p>
          <a:p>
            <a:r>
              <a:rPr lang="en-US" sz="2300" dirty="0">
                <a:cs typeface="Arial" panose="020B0604020202020204" pitchFamily="34" charset="0"/>
              </a:rPr>
              <a:t>Great Ormond Street Hospital</a:t>
            </a:r>
          </a:p>
          <a:p>
            <a:r>
              <a:rPr lang="en-US" sz="2300" dirty="0" err="1">
                <a:cs typeface="Arial" panose="020B0604020202020204" pitchFamily="34" charset="0"/>
              </a:rPr>
              <a:t>Paediatric</a:t>
            </a:r>
            <a:r>
              <a:rPr lang="en-US" sz="2300" dirty="0">
                <a:cs typeface="Arial" panose="020B0604020202020204" pitchFamily="34" charset="0"/>
              </a:rPr>
              <a:t> Rheumatology European Society</a:t>
            </a:r>
          </a:p>
          <a:p>
            <a:r>
              <a:rPr lang="en-US" sz="2300" dirty="0">
                <a:cs typeface="Arial" panose="020B0604020202020204" pitchFamily="34" charset="0"/>
              </a:rPr>
              <a:t>Istanbul University</a:t>
            </a:r>
          </a:p>
          <a:p>
            <a:pPr marL="0" indent="0">
              <a:buNone/>
            </a:pPr>
            <a:endParaRPr lang="en-US" dirty="0"/>
          </a:p>
        </p:txBody>
      </p:sp>
      <p:graphicFrame>
        <p:nvGraphicFramePr>
          <p:cNvPr id="4" name="Chart 3">
            <a:extLst>
              <a:ext uri="{FF2B5EF4-FFF2-40B4-BE49-F238E27FC236}">
                <a16:creationId xmlns:a16="http://schemas.microsoft.com/office/drawing/2014/main" id="{0CA99340-2893-4D10-872A-5863406DB4DF}"/>
              </a:ext>
            </a:extLst>
          </p:cNvPr>
          <p:cNvGraphicFramePr/>
          <p:nvPr>
            <p:extLst>
              <p:ext uri="{D42A27DB-BD31-4B8C-83A1-F6EECF244321}">
                <p14:modId xmlns:p14="http://schemas.microsoft.com/office/powerpoint/2010/main" val="324909871"/>
              </p:ext>
            </p:extLst>
          </p:nvPr>
        </p:nvGraphicFramePr>
        <p:xfrm>
          <a:off x="6353575" y="2387531"/>
          <a:ext cx="5585147" cy="289884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7" descr="Vaizdo rezultatas pagal užklausą „European Society for Paediatric Gastroenterology, Hepatology and Nutrition logotip“">
            <a:extLst>
              <a:ext uri="{FF2B5EF4-FFF2-40B4-BE49-F238E27FC236}">
                <a16:creationId xmlns:a16="http://schemas.microsoft.com/office/drawing/2014/main" id="{1F42C4B1-8C8A-479B-B107-5D1F3B9B7E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13" b="28316"/>
          <a:stretch/>
        </p:blipFill>
        <p:spPr bwMode="auto">
          <a:xfrm>
            <a:off x="2801700" y="5999404"/>
            <a:ext cx="1361011" cy="643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Susijęs vaizdas">
            <a:extLst>
              <a:ext uri="{FF2B5EF4-FFF2-40B4-BE49-F238E27FC236}">
                <a16:creationId xmlns:a16="http://schemas.microsoft.com/office/drawing/2014/main" id="{AEAD4BC8-0DBB-47D9-ABFD-0221D7F2BF2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17582" y="5671217"/>
            <a:ext cx="1284118" cy="1284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Vaizdo rezultatas pagal užklausą „The University of Cologne“">
            <a:extLst>
              <a:ext uri="{FF2B5EF4-FFF2-40B4-BE49-F238E27FC236}">
                <a16:creationId xmlns:a16="http://schemas.microsoft.com/office/drawing/2014/main" id="{956B682C-4F1F-4C58-AA63-654F636B0A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7616" y="5711915"/>
            <a:ext cx="1087778" cy="1087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Columbia University shield.svg">
            <a:extLst>
              <a:ext uri="{FF2B5EF4-FFF2-40B4-BE49-F238E27FC236}">
                <a16:creationId xmlns:a16="http://schemas.microsoft.com/office/drawing/2014/main" id="{6E9FE852-5B15-43F1-AAE0-26F154DEB8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9062" y="5690274"/>
            <a:ext cx="1332757" cy="11617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Vaizdo rezultatas pagal užklausą „great ormond street hospital logo“">
            <a:extLst>
              <a:ext uri="{FF2B5EF4-FFF2-40B4-BE49-F238E27FC236}">
                <a16:creationId xmlns:a16="http://schemas.microsoft.com/office/drawing/2014/main" id="{2BB3C937-2CA2-46DB-9CB7-3AA4E2C3EC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841848"/>
            <a:ext cx="1517582" cy="9584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Vaizdo rezultatas pagal užklausą „Istanbul University logo“">
            <a:extLst>
              <a:ext uri="{FF2B5EF4-FFF2-40B4-BE49-F238E27FC236}">
                <a16:creationId xmlns:a16="http://schemas.microsoft.com/office/drawing/2014/main" id="{5357660E-7D15-4883-870A-642C0D9DE50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2956" y="5791928"/>
            <a:ext cx="971913" cy="971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7" descr="Siegel Universität Rostock 1419.png">
            <a:extLst>
              <a:ext uri="{FF2B5EF4-FFF2-40B4-BE49-F238E27FC236}">
                <a16:creationId xmlns:a16="http://schemas.microsoft.com/office/drawing/2014/main" id="{A794BDF4-5DEE-416C-89BD-385E34D123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9542" y="5711591"/>
            <a:ext cx="1126258" cy="11325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Vaizdo rezultatas pagal užklausą „heidelberg university hospital logo“">
            <a:extLst>
              <a:ext uri="{FF2B5EF4-FFF2-40B4-BE49-F238E27FC236}">
                <a16:creationId xmlns:a16="http://schemas.microsoft.com/office/drawing/2014/main" id="{8EED2E1A-54CA-4BB9-BA41-C01E2AAC3B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1067" y="5671217"/>
            <a:ext cx="1128475" cy="1128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1" descr="Vaizdo rezultatas pagal užklausą „Paediatric Rheumatology European Society“">
            <a:extLst>
              <a:ext uri="{FF2B5EF4-FFF2-40B4-BE49-F238E27FC236}">
                <a16:creationId xmlns:a16="http://schemas.microsoft.com/office/drawing/2014/main" id="{2A02B408-6930-4916-B250-5F6279677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1123" y="5954474"/>
            <a:ext cx="1186825" cy="64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616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965D-A854-42DB-B17F-FBB42DE86C2E}"/>
              </a:ext>
            </a:extLst>
          </p:cNvPr>
          <p:cNvSpPr>
            <a:spLocks noGrp="1"/>
          </p:cNvSpPr>
          <p:nvPr>
            <p:ph type="title"/>
          </p:nvPr>
        </p:nvSpPr>
        <p:spPr/>
        <p:txBody>
          <a:bodyPr>
            <a:normAutofit/>
          </a:bodyPr>
          <a:lstStyle/>
          <a:p>
            <a:r>
              <a:rPr lang="en-US" sz="4000" dirty="0"/>
              <a:t>Collaboration</a:t>
            </a:r>
          </a:p>
        </p:txBody>
      </p:sp>
      <p:sp>
        <p:nvSpPr>
          <p:cNvPr id="3" name="Content Placeholder 2">
            <a:extLst>
              <a:ext uri="{FF2B5EF4-FFF2-40B4-BE49-F238E27FC236}">
                <a16:creationId xmlns:a16="http://schemas.microsoft.com/office/drawing/2014/main" id="{EAE8D416-6F3F-4B09-83D0-00A765FAA643}"/>
              </a:ext>
            </a:extLst>
          </p:cNvPr>
          <p:cNvSpPr>
            <a:spLocks noGrp="1"/>
          </p:cNvSpPr>
          <p:nvPr>
            <p:ph idx="1"/>
          </p:nvPr>
        </p:nvSpPr>
        <p:spPr>
          <a:xfrm>
            <a:off x="838200" y="1571625"/>
            <a:ext cx="10515600" cy="3984952"/>
          </a:xfrm>
        </p:spPr>
        <p:txBody>
          <a:bodyPr>
            <a:normAutofit fontScale="92500" lnSpcReduction="10000"/>
          </a:bodyPr>
          <a:lstStyle/>
          <a:p>
            <a:pPr marL="0" indent="0">
              <a:buNone/>
            </a:pPr>
            <a:r>
              <a:rPr lang="en-US" sz="2600" b="1" dirty="0">
                <a:cs typeface="Arial" panose="020B0604020202020204" pitchFamily="34" charset="0"/>
              </a:rPr>
              <a:t>Partners list:</a:t>
            </a:r>
            <a:r>
              <a:rPr lang="en-US" sz="3600" b="1" dirty="0">
                <a:cs typeface="Arial" panose="020B0604020202020204" pitchFamily="34" charset="0"/>
              </a:rPr>
              <a:t/>
            </a:r>
            <a:br>
              <a:rPr lang="en-US" sz="3600" b="1" dirty="0">
                <a:cs typeface="Arial" panose="020B0604020202020204" pitchFamily="34" charset="0"/>
              </a:rPr>
            </a:br>
            <a:endParaRPr lang="en-US" sz="3600" b="1" dirty="0">
              <a:solidFill>
                <a:srgbClr val="78003F"/>
              </a:solidFill>
              <a:cs typeface="Arial" panose="020B0604020202020204" pitchFamily="34" charset="0"/>
            </a:endParaRPr>
          </a:p>
          <a:p>
            <a:r>
              <a:rPr lang="en-GB" sz="1900" dirty="0">
                <a:cs typeface="Arial" panose="020B0604020202020204" pitchFamily="34" charset="0"/>
              </a:rPr>
              <a:t>Paediatric Tuberculosis Network European Trial Group</a:t>
            </a:r>
          </a:p>
          <a:p>
            <a:r>
              <a:rPr lang="en-US" sz="1900" dirty="0">
                <a:cs typeface="Arial" panose="020B0604020202020204" pitchFamily="34" charset="0"/>
              </a:rPr>
              <a:t>Rostock University</a:t>
            </a:r>
          </a:p>
          <a:p>
            <a:r>
              <a:rPr lang="fr-FR" sz="1900" dirty="0">
                <a:cs typeface="Arial" panose="020B0604020202020204" pitchFamily="34" charset="0"/>
              </a:rPr>
              <a:t>HZRM – Haemophilia Centre Rhine Main</a:t>
            </a:r>
          </a:p>
          <a:p>
            <a:r>
              <a:rPr lang="en-GB" sz="1900" dirty="0">
                <a:cs typeface="Arial" panose="020B0604020202020204" pitchFamily="34" charset="0"/>
              </a:rPr>
              <a:t>Health Research Institute Hospital La Fe</a:t>
            </a:r>
          </a:p>
          <a:p>
            <a:r>
              <a:rPr lang="en-US" sz="1900" dirty="0">
                <a:cs typeface="Arial" panose="020B0604020202020204" pitchFamily="34" charset="0"/>
              </a:rPr>
              <a:t>University Hospital of Münster</a:t>
            </a:r>
          </a:p>
          <a:p>
            <a:r>
              <a:rPr lang="en-US" sz="1900" dirty="0">
                <a:cs typeface="Arial" panose="020B0604020202020204" pitchFamily="34" charset="0"/>
              </a:rPr>
              <a:t>Aarhus University Hospital </a:t>
            </a:r>
          </a:p>
          <a:p>
            <a:r>
              <a:rPr lang="en-US" sz="1900" dirty="0">
                <a:cs typeface="Arial" panose="020B0604020202020204" pitchFamily="34" charset="0"/>
              </a:rPr>
              <a:t>Fondazione </a:t>
            </a:r>
            <a:r>
              <a:rPr lang="en-US" sz="1900" dirty="0" err="1">
                <a:cs typeface="Arial" panose="020B0604020202020204" pitchFamily="34" charset="0"/>
              </a:rPr>
              <a:t>Poliambulanza</a:t>
            </a:r>
            <a:r>
              <a:rPr lang="en-US" sz="1900" dirty="0">
                <a:cs typeface="Arial" panose="020B0604020202020204" pitchFamily="34" charset="0"/>
              </a:rPr>
              <a:t> Hospital</a:t>
            </a:r>
          </a:p>
          <a:p>
            <a:r>
              <a:rPr lang="en-US" sz="1900" dirty="0">
                <a:cs typeface="Arial" panose="020B0604020202020204" pitchFamily="34" charset="0"/>
              </a:rPr>
              <a:t>Radboud University</a:t>
            </a:r>
          </a:p>
          <a:p>
            <a:r>
              <a:rPr lang="en-GB" sz="1900" dirty="0">
                <a:cs typeface="Arial" panose="020B0604020202020204" pitchFamily="34" charset="0"/>
              </a:rPr>
              <a:t>St George's, University of London</a:t>
            </a:r>
            <a:endParaRPr lang="en-US" sz="1900" dirty="0">
              <a:cs typeface="Arial" panose="020B0604020202020204" pitchFamily="34" charset="0"/>
            </a:endParaRPr>
          </a:p>
          <a:p>
            <a:pPr marL="0" indent="0">
              <a:buNone/>
            </a:pPr>
            <a:endParaRPr lang="en-US" sz="3600" b="1" dirty="0">
              <a:cs typeface="Arial" panose="020B0604020202020204" pitchFamily="34" charset="0"/>
            </a:endParaRPr>
          </a:p>
          <a:p>
            <a:pPr marL="0" indent="0">
              <a:buNone/>
            </a:pPr>
            <a:endParaRPr lang="en-US" dirty="0"/>
          </a:p>
        </p:txBody>
      </p:sp>
      <p:graphicFrame>
        <p:nvGraphicFramePr>
          <p:cNvPr id="4" name="Chart 3">
            <a:extLst>
              <a:ext uri="{FF2B5EF4-FFF2-40B4-BE49-F238E27FC236}">
                <a16:creationId xmlns:a16="http://schemas.microsoft.com/office/drawing/2014/main" id="{0CA99340-2893-4D10-872A-5863406DB4DF}"/>
              </a:ext>
            </a:extLst>
          </p:cNvPr>
          <p:cNvGraphicFramePr/>
          <p:nvPr>
            <p:extLst/>
          </p:nvPr>
        </p:nvGraphicFramePr>
        <p:xfrm>
          <a:off x="6353575" y="2387531"/>
          <a:ext cx="5585147" cy="2898844"/>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7" descr="Seal of the University of Leuven">
            <a:extLst>
              <a:ext uri="{FF2B5EF4-FFF2-40B4-BE49-F238E27FC236}">
                <a16:creationId xmlns:a16="http://schemas.microsoft.com/office/drawing/2014/main" id="{E2988F54-E3A7-4FD8-AE30-DFB2C385D7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072" y="5879888"/>
            <a:ext cx="820317" cy="10630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5" descr="ptbnet_logo.jpg">
            <a:extLst>
              <a:ext uri="{FF2B5EF4-FFF2-40B4-BE49-F238E27FC236}">
                <a16:creationId xmlns:a16="http://schemas.microsoft.com/office/drawing/2014/main" id="{8A586965-0C05-4CE4-BD5E-761342B3C0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2389" y="6074271"/>
            <a:ext cx="1798996" cy="6312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a:extLst>
              <a:ext uri="{FF2B5EF4-FFF2-40B4-BE49-F238E27FC236}">
                <a16:creationId xmlns:a16="http://schemas.microsoft.com/office/drawing/2014/main" id="{67F7B809-06DB-433C-81D9-A1BBF7710B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5055" y="5711600"/>
            <a:ext cx="1798097" cy="1102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descr="Vaizdo rezultatas pagal užklausą „Health Research Institute Hospital La Fe“">
            <a:extLst>
              <a:ext uri="{FF2B5EF4-FFF2-40B4-BE49-F238E27FC236}">
                <a16:creationId xmlns:a16="http://schemas.microsoft.com/office/drawing/2014/main" id="{EC6529C5-F95E-4E2E-8EEB-47CF2ACA8D8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200" t="28427" r="12038" b="33101"/>
          <a:stretch/>
        </p:blipFill>
        <p:spPr bwMode="auto">
          <a:xfrm>
            <a:off x="4823548" y="6008513"/>
            <a:ext cx="2084167" cy="8057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Universitätsklinikum Münster Customer Logo">
            <a:extLst>
              <a:ext uri="{FF2B5EF4-FFF2-40B4-BE49-F238E27FC236}">
                <a16:creationId xmlns:a16="http://schemas.microsoft.com/office/drawing/2014/main" id="{4E56B309-179C-46C9-9B9E-1FD3F5C2C1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088" y="5821098"/>
            <a:ext cx="1714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Vaizdo rezultatas pagal užklausą „aarhus university hospital logo“">
            <a:extLst>
              <a:ext uri="{FF2B5EF4-FFF2-40B4-BE49-F238E27FC236}">
                <a16:creationId xmlns:a16="http://schemas.microsoft.com/office/drawing/2014/main" id="{70CDC865-C099-4A14-858A-CEA7F75A39D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9400"/>
          <a:stretch/>
        </p:blipFill>
        <p:spPr bwMode="auto">
          <a:xfrm>
            <a:off x="9371385" y="5987037"/>
            <a:ext cx="1191014"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a:extLst>
              <a:ext uri="{FF2B5EF4-FFF2-40B4-BE49-F238E27FC236}">
                <a16:creationId xmlns:a16="http://schemas.microsoft.com/office/drawing/2014/main" id="{27ADEFD1-7034-4C9A-96C0-CA2CAB97634B}"/>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545" t="31105" r="6684" b="33173"/>
          <a:stretch/>
        </p:blipFill>
        <p:spPr bwMode="auto">
          <a:xfrm>
            <a:off x="10524202" y="6147279"/>
            <a:ext cx="1667798" cy="48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7">
            <a:extLst>
              <a:ext uri="{FF2B5EF4-FFF2-40B4-BE49-F238E27FC236}">
                <a16:creationId xmlns:a16="http://schemas.microsoft.com/office/drawing/2014/main" id="{484E25B4-35F0-441B-BE52-D81CB1C986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5250" y="5959265"/>
            <a:ext cx="16764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29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5" y="1916"/>
            <a:ext cx="8485429" cy="1338852"/>
          </a:xfrm>
        </p:spPr>
        <p:txBody>
          <a:bodyPr>
            <a:normAutofit/>
          </a:bodyPr>
          <a:lstStyle/>
          <a:p>
            <a:r>
              <a:rPr lang="en-US" altLang="lt-LT" sz="4000" dirty="0"/>
              <a:t/>
            </a:r>
            <a:br>
              <a:rPr lang="en-US" altLang="lt-LT" sz="4000" dirty="0"/>
            </a:br>
            <a:r>
              <a:rPr lang="en-US" altLang="lt-LT" sz="4000" dirty="0"/>
              <a:t>VUHSK Children’s Hospital in numbers</a:t>
            </a:r>
            <a:endParaRPr lang="en-US" sz="4000" dirty="0"/>
          </a:p>
        </p:txBody>
      </p:sp>
      <p:sp>
        <p:nvSpPr>
          <p:cNvPr id="4" name="Text Placeholder 3"/>
          <p:cNvSpPr>
            <a:spLocks noGrp="1"/>
          </p:cNvSpPr>
          <p:nvPr>
            <p:ph idx="1"/>
          </p:nvPr>
        </p:nvSpPr>
        <p:spPr>
          <a:xfrm>
            <a:off x="1787035" y="1649267"/>
            <a:ext cx="7488832" cy="4752528"/>
          </a:xfrm>
        </p:spPr>
        <p:txBody>
          <a:bodyPr/>
          <a:lstStyle/>
          <a:p>
            <a:r>
              <a:rPr lang="en-US" sz="2000" dirty="0"/>
              <a:t>Founded in 1945 (in its current location since 1978) </a:t>
            </a:r>
          </a:p>
          <a:p>
            <a:r>
              <a:rPr lang="en-US" sz="2000" dirty="0"/>
              <a:t>Covers all pediatric subspecialties</a:t>
            </a:r>
          </a:p>
          <a:p>
            <a:r>
              <a:rPr lang="en-US" sz="2000" dirty="0"/>
              <a:t>8</a:t>
            </a:r>
            <a:r>
              <a:rPr lang="lt-LT" sz="2000" dirty="0"/>
              <a:t> </a:t>
            </a:r>
            <a:r>
              <a:rPr lang="en-US" sz="2000" dirty="0"/>
              <a:t>centers, ~</a:t>
            </a:r>
            <a:r>
              <a:rPr lang="lt-LT" sz="2000" dirty="0"/>
              <a:t>500 </a:t>
            </a:r>
            <a:r>
              <a:rPr lang="en-US" sz="2000" dirty="0"/>
              <a:t>beds</a:t>
            </a:r>
          </a:p>
          <a:p>
            <a:pPr lvl="1"/>
            <a:r>
              <a:rPr lang="lt-LT" sz="1600" dirty="0"/>
              <a:t>310 </a:t>
            </a:r>
            <a:r>
              <a:rPr lang="en-US" sz="1600" dirty="0"/>
              <a:t>acute care (including 9 NICU, 12 PICU)</a:t>
            </a:r>
          </a:p>
          <a:p>
            <a:pPr lvl="1"/>
            <a:r>
              <a:rPr lang="en-US" sz="1600" dirty="0"/>
              <a:t>190 beds for child development and rehabilitation</a:t>
            </a:r>
            <a:endParaRPr lang="lt-LT" sz="1600" dirty="0"/>
          </a:p>
          <a:p>
            <a:pPr marL="457200" lvl="1" indent="0">
              <a:buNone/>
            </a:pPr>
            <a:endParaRPr lang="en-US" sz="1600" dirty="0"/>
          </a:p>
          <a:p>
            <a:pPr marL="0" indent="0">
              <a:buNone/>
            </a:pPr>
            <a:r>
              <a:rPr lang="en-US" dirty="0"/>
              <a:t>Patient flow: 2018</a:t>
            </a:r>
          </a:p>
          <a:p>
            <a:r>
              <a:rPr lang="en-US" sz="2000" dirty="0"/>
              <a:t>2</a:t>
            </a:r>
            <a:r>
              <a:rPr lang="lt-LT" sz="2000" dirty="0"/>
              <a:t>4</a:t>
            </a:r>
            <a:r>
              <a:rPr lang="en-US" sz="2000" dirty="0"/>
              <a:t> </a:t>
            </a:r>
            <a:r>
              <a:rPr lang="lt-LT" sz="2000" dirty="0"/>
              <a:t>300</a:t>
            </a:r>
            <a:r>
              <a:rPr lang="en-US" sz="2000" dirty="0"/>
              <a:t>  hospital admissions</a:t>
            </a:r>
            <a:endParaRPr lang="lt-LT" sz="2000" dirty="0"/>
          </a:p>
          <a:p>
            <a:r>
              <a:rPr lang="lt-LT" sz="2000" dirty="0"/>
              <a:t>8</a:t>
            </a:r>
            <a:r>
              <a:rPr lang="en-US" sz="2000" dirty="0"/>
              <a:t> </a:t>
            </a:r>
            <a:r>
              <a:rPr lang="lt-LT" sz="2000" dirty="0"/>
              <a:t>000 </a:t>
            </a:r>
            <a:r>
              <a:rPr lang="lt-LT" sz="2000" dirty="0" err="1"/>
              <a:t>surge</a:t>
            </a:r>
            <a:r>
              <a:rPr lang="en-US" sz="2000" dirty="0" err="1"/>
              <a:t>ry</a:t>
            </a:r>
            <a:r>
              <a:rPr lang="en-US" sz="2000" dirty="0"/>
              <a:t> cases</a:t>
            </a:r>
          </a:p>
          <a:p>
            <a:r>
              <a:rPr lang="lt-LT" sz="2000" dirty="0"/>
              <a:t>200</a:t>
            </a:r>
            <a:r>
              <a:rPr lang="en-US" sz="2000" dirty="0"/>
              <a:t> 000 outpatient visits</a:t>
            </a:r>
          </a:p>
          <a:p>
            <a:r>
              <a:rPr lang="en-US" sz="2000" dirty="0"/>
              <a:t>12 000 pediatric day care services</a:t>
            </a:r>
          </a:p>
          <a:p>
            <a:r>
              <a:rPr lang="en-US" sz="2000" dirty="0"/>
              <a:t>5</a:t>
            </a:r>
            <a:r>
              <a:rPr lang="lt-LT" sz="2000" dirty="0"/>
              <a:t>2</a:t>
            </a:r>
            <a:r>
              <a:rPr lang="en-US" sz="2000" dirty="0"/>
              <a:t> </a:t>
            </a:r>
            <a:r>
              <a:rPr lang="lt-LT" sz="2000" dirty="0"/>
              <a:t>0</a:t>
            </a:r>
            <a:r>
              <a:rPr lang="en-US" sz="2000" dirty="0"/>
              <a:t>00 ED visits</a:t>
            </a:r>
          </a:p>
          <a:p>
            <a:pPr marL="0" indent="0">
              <a:buNone/>
            </a:pPr>
            <a:endParaRPr lang="en-US" dirty="0"/>
          </a:p>
        </p:txBody>
      </p:sp>
      <p:pic>
        <p:nvPicPr>
          <p:cNvPr id="8" name="Picture 7"/>
          <p:cNvPicPr>
            <a:picLocks noChangeAspect="1"/>
          </p:cNvPicPr>
          <p:nvPr/>
        </p:nvPicPr>
        <p:blipFill>
          <a:blip r:embed="rId2"/>
          <a:stretch>
            <a:fillRect/>
          </a:stretch>
        </p:blipFill>
        <p:spPr>
          <a:xfrm>
            <a:off x="1286302" y="671342"/>
            <a:ext cx="500733" cy="576064"/>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val="2306677619"/>
              </p:ext>
            </p:extLst>
          </p:nvPr>
        </p:nvGraphicFramePr>
        <p:xfrm>
          <a:off x="6963879" y="1961497"/>
          <a:ext cx="5081971" cy="3707176"/>
        </p:xfrm>
        <a:graphic>
          <a:graphicData uri="http://schemas.openxmlformats.org/drawingml/2006/chart">
            <c:chart xmlns:c="http://schemas.openxmlformats.org/drawingml/2006/chart" xmlns:r="http://schemas.openxmlformats.org/officeDocument/2006/relationships" r:id="rId3"/>
          </a:graphicData>
        </a:graphic>
      </p:graphicFrame>
      <p:pic>
        <p:nvPicPr>
          <p:cNvPr id="9" name="chart"/>
          <p:cNvPicPr>
            <a:picLocks noChangeAspect="1"/>
          </p:cNvPicPr>
          <p:nvPr/>
        </p:nvPicPr>
        <p:blipFill>
          <a:blip r:embed="rId4"/>
          <a:stretch>
            <a:fillRect/>
          </a:stretch>
        </p:blipFill>
        <p:spPr>
          <a:xfrm>
            <a:off x="8604765" y="1649267"/>
            <a:ext cx="1800200" cy="504605"/>
          </a:xfrm>
          <a:prstGeom prst="rect">
            <a:avLst/>
          </a:prstGeom>
          <a:ln>
            <a:solidFill>
              <a:schemeClr val="accent1">
                <a:lumMod val="75000"/>
              </a:schemeClr>
            </a:solidFill>
          </a:ln>
        </p:spPr>
      </p:pic>
      <p:sp>
        <p:nvSpPr>
          <p:cNvPr id="3" name="Rectangle 2">
            <a:extLst>
              <a:ext uri="{FF2B5EF4-FFF2-40B4-BE49-F238E27FC236}">
                <a16:creationId xmlns:a16="http://schemas.microsoft.com/office/drawing/2014/main" id="{1887E958-B132-4E0F-AACF-BE1F23BB0CB7}"/>
              </a:ext>
            </a:extLst>
          </p:cNvPr>
          <p:cNvSpPr/>
          <p:nvPr/>
        </p:nvSpPr>
        <p:spPr>
          <a:xfrm>
            <a:off x="4480232" y="5880100"/>
            <a:ext cx="7010400" cy="8301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The largest pediatric healthcare provider</a:t>
            </a:r>
            <a:r>
              <a:rPr lang="lt-LT" sz="2400" dirty="0"/>
              <a:t> </a:t>
            </a:r>
            <a:r>
              <a:rPr lang="lt-LT" sz="2400" dirty="0" err="1"/>
              <a:t>for</a:t>
            </a:r>
            <a:r>
              <a:rPr lang="lt-LT" sz="2400" dirty="0"/>
              <a:t> </a:t>
            </a:r>
            <a:r>
              <a:rPr lang="lt-LT" sz="2400" dirty="0" err="1"/>
              <a:t>children</a:t>
            </a:r>
            <a:r>
              <a:rPr lang="lt-LT" sz="2400" dirty="0"/>
              <a:t> </a:t>
            </a:r>
            <a:r>
              <a:rPr lang="en-US" sz="2400" dirty="0"/>
              <a:t> in Lithuania</a:t>
            </a:r>
          </a:p>
        </p:txBody>
      </p:sp>
    </p:spTree>
    <p:extLst>
      <p:ext uri="{BB962C8B-B14F-4D97-AF65-F5344CB8AC3E}">
        <p14:creationId xmlns:p14="http://schemas.microsoft.com/office/powerpoint/2010/main" val="246585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5"/>
            <a:ext cx="10515600" cy="1023965"/>
          </a:xfrm>
        </p:spPr>
        <p:txBody>
          <a:bodyPr>
            <a:normAutofit fontScale="90000"/>
          </a:bodyPr>
          <a:lstStyle/>
          <a:p>
            <a:r>
              <a:rPr lang="en-US" dirty="0"/>
              <a:t>Publications in Clarivate Analytics </a:t>
            </a:r>
            <a:r>
              <a:rPr lang="en-US" dirty="0" err="1"/>
              <a:t>WoS</a:t>
            </a:r>
            <a:r>
              <a:rPr lang="en-US" dirty="0"/>
              <a:t>  2016-18 </a:t>
            </a:r>
            <a:endParaRPr lang="lt-LT" dirty="0"/>
          </a:p>
        </p:txBody>
      </p:sp>
      <p:pic>
        <p:nvPicPr>
          <p:cNvPr id="5" name="Picture 2" descr="Vaizdo rezultatas pagal uÅ¾klausÄ âjournal of pediatricsâ"/>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448769" y="3553595"/>
            <a:ext cx="1980571" cy="6094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resources.mynewsdesk.com/image/upload/c_limit,dpr_1.0,f_auto,h_700,q_auto,w_690/rpzvyqgeaive5istmw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1360" y="2434285"/>
            <a:ext cx="2115388" cy="5549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therosclerosis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712" y="3400537"/>
            <a:ext cx="2087293" cy="41745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ritish Journal of Haematology branding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9713" y="2430210"/>
            <a:ext cx="2199437" cy="28152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Vaizdo rezultatas pagal uÅ¾klausÄ âjama pediatrics journal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9315" y="4752938"/>
            <a:ext cx="2322828" cy="4042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Kidney International 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5784" y="4462772"/>
            <a:ext cx="2087293" cy="49228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Vaizdo rezultatas pagal uÅ¾klausÄ âcJASN journalâ"/>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6931" y="5467051"/>
            <a:ext cx="1252853" cy="48186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Vaizdo rezultatas pagal uÅ¾klausÄ âann rheum dis journal logoâ"/>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8769" y="5589152"/>
            <a:ext cx="1750863" cy="3597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ontent Placeholder 3"/>
          <p:cNvGraphicFramePr>
            <a:graphicFrameLocks noGrp="1"/>
          </p:cNvGraphicFramePr>
          <p:nvPr>
            <p:ph sz="half" idx="1"/>
            <p:extLst>
              <p:ext uri="{D42A27DB-BD31-4B8C-83A1-F6EECF244321}">
                <p14:modId xmlns:p14="http://schemas.microsoft.com/office/powerpoint/2010/main" val="3071838588"/>
              </p:ext>
            </p:extLst>
          </p:nvPr>
        </p:nvGraphicFramePr>
        <p:xfrm>
          <a:off x="1345440" y="2309567"/>
          <a:ext cx="4415287" cy="4039563"/>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9536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9588-56B9-44CD-93F2-E3389896C979}"/>
              </a:ext>
            </a:extLst>
          </p:cNvPr>
          <p:cNvSpPr>
            <a:spLocks noGrp="1"/>
          </p:cNvSpPr>
          <p:nvPr>
            <p:ph type="title"/>
          </p:nvPr>
        </p:nvSpPr>
        <p:spPr/>
        <p:txBody>
          <a:bodyPr>
            <a:normAutofit/>
          </a:bodyPr>
          <a:lstStyle/>
          <a:p>
            <a:r>
              <a:rPr lang="en-US" sz="4000" dirty="0"/>
              <a:t>Difficulties</a:t>
            </a:r>
            <a:endParaRPr lang="lt-LT"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869" y="1783991"/>
            <a:ext cx="5743067" cy="4351338"/>
          </a:xfrm>
        </p:spPr>
      </p:pic>
    </p:spTree>
    <p:extLst>
      <p:ext uri="{BB962C8B-B14F-4D97-AF65-F5344CB8AC3E}">
        <p14:creationId xmlns:p14="http://schemas.microsoft.com/office/powerpoint/2010/main" val="134763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739C-AA4F-4D22-A657-0F2F79F314BA}"/>
              </a:ext>
            </a:extLst>
          </p:cNvPr>
          <p:cNvSpPr>
            <a:spLocks noGrp="1"/>
          </p:cNvSpPr>
          <p:nvPr>
            <p:ph type="title"/>
          </p:nvPr>
        </p:nvSpPr>
        <p:spPr>
          <a:xfrm>
            <a:off x="838200" y="365125"/>
            <a:ext cx="10515600" cy="1325563"/>
          </a:xfrm>
        </p:spPr>
        <p:txBody>
          <a:bodyPr>
            <a:normAutofit/>
          </a:bodyPr>
          <a:lstStyle/>
          <a:p>
            <a:pPr algn="ctr"/>
            <a:r>
              <a:rPr lang="lt-LT" sz="3600" dirty="0" err="1"/>
              <a:t>Better</a:t>
            </a:r>
            <a:r>
              <a:rPr lang="lt-LT" sz="3600" dirty="0"/>
              <a:t> </a:t>
            </a:r>
            <a:r>
              <a:rPr lang="en-US" sz="3600" dirty="0"/>
              <a:t>care</a:t>
            </a:r>
            <a:r>
              <a:rPr lang="lt-LT" sz="3600" dirty="0"/>
              <a:t> </a:t>
            </a:r>
            <a:r>
              <a:rPr lang="lt-LT" sz="3600" dirty="0" err="1"/>
              <a:t>for</a:t>
            </a:r>
            <a:r>
              <a:rPr lang="lt-LT" sz="3600" dirty="0"/>
              <a:t> </a:t>
            </a:r>
            <a:r>
              <a:rPr lang="en-US" sz="3600" dirty="0"/>
              <a:t>infants</a:t>
            </a:r>
            <a:r>
              <a:rPr lang="lt-LT" sz="3600" dirty="0"/>
              <a:t> </a:t>
            </a:r>
            <a:r>
              <a:rPr lang="lt-LT" sz="3600" dirty="0" err="1"/>
              <a:t>and</a:t>
            </a:r>
            <a:r>
              <a:rPr lang="lt-LT" sz="3600" dirty="0"/>
              <a:t> </a:t>
            </a:r>
            <a:r>
              <a:rPr lang="lt-LT" sz="3600" dirty="0" err="1"/>
              <a:t>children</a:t>
            </a:r>
            <a:r>
              <a:rPr lang="lt-LT" sz="3600" dirty="0"/>
              <a:t> </a:t>
            </a:r>
            <a:r>
              <a:rPr lang="lt-LT" sz="3600" dirty="0" err="1"/>
              <a:t>through</a:t>
            </a:r>
            <a:r>
              <a:rPr lang="lt-LT" sz="3600" dirty="0"/>
              <a:t> </a:t>
            </a:r>
            <a:r>
              <a:rPr lang="lt-LT" sz="3600" dirty="0" err="1"/>
              <a:t>pan-European</a:t>
            </a:r>
            <a:r>
              <a:rPr lang="lt-LT" sz="3600" dirty="0"/>
              <a:t> </a:t>
            </a:r>
            <a:r>
              <a:rPr lang="lt-LT" sz="3600" dirty="0" err="1"/>
              <a:t>clinical</a:t>
            </a:r>
            <a:r>
              <a:rPr lang="lt-LT" sz="3600" dirty="0"/>
              <a:t> </a:t>
            </a:r>
            <a:r>
              <a:rPr lang="lt-LT" sz="3600" dirty="0" err="1"/>
              <a:t>trial</a:t>
            </a:r>
            <a:r>
              <a:rPr lang="lt-LT" sz="3600" dirty="0"/>
              <a:t> </a:t>
            </a:r>
            <a:r>
              <a:rPr lang="lt-LT" sz="3600" dirty="0" err="1"/>
              <a:t>networks</a:t>
            </a:r>
            <a:endParaRPr lang="lt-LT" sz="3600" dirty="0"/>
          </a:p>
        </p:txBody>
      </p:sp>
      <p:pic>
        <p:nvPicPr>
          <p:cNvPr id="5"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086" r="5232" b="35845"/>
          <a:stretch/>
        </p:blipFill>
        <p:spPr bwMode="auto">
          <a:xfrm>
            <a:off x="2398292" y="1972491"/>
            <a:ext cx="8091181" cy="40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70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DED5B51-EC41-46A9-896E-AE2823B6F977}"/>
              </a:ext>
            </a:extLst>
          </p:cNvPr>
          <p:cNvSpPr>
            <a:spLocks noGrp="1"/>
          </p:cNvSpPr>
          <p:nvPr>
            <p:ph type="title"/>
          </p:nvPr>
        </p:nvSpPr>
        <p:spPr>
          <a:xfrm>
            <a:off x="2362805" y="173930"/>
            <a:ext cx="10515600" cy="1325563"/>
          </a:xfrm>
        </p:spPr>
        <p:txBody>
          <a:bodyPr>
            <a:normAutofit/>
          </a:bodyPr>
          <a:lstStyle/>
          <a:p>
            <a:r>
              <a:rPr lang="lt-LT" altLang="lt-LT" sz="4000" dirty="0"/>
              <a:t>Cente</a:t>
            </a:r>
            <a:r>
              <a:rPr lang="en-US" altLang="lt-LT" sz="4000" dirty="0"/>
              <a:t>r</a:t>
            </a:r>
            <a:r>
              <a:rPr lang="lt-LT" altLang="lt-LT" sz="4000" dirty="0"/>
              <a:t>s and departments  </a:t>
            </a:r>
          </a:p>
        </p:txBody>
      </p:sp>
      <p:sp>
        <p:nvSpPr>
          <p:cNvPr id="5" name="Rectangle 4"/>
          <p:cNvSpPr/>
          <p:nvPr/>
        </p:nvSpPr>
        <p:spPr>
          <a:xfrm>
            <a:off x="2362805" y="1588393"/>
            <a:ext cx="7859217" cy="4661276"/>
          </a:xfrm>
          <a:prstGeom prst="rect">
            <a:avLst/>
          </a:prstGeom>
        </p:spPr>
        <p:txBody>
          <a:bodyPr wrap="square">
            <a:spAutoFit/>
          </a:bodyPr>
          <a:lstStyle/>
          <a:p>
            <a:pPr marL="342900" indent="-342900">
              <a:lnSpc>
                <a:spcPct val="150000"/>
              </a:lnSpc>
              <a:buFont typeface="+mj-lt"/>
              <a:buAutoNum type="arabicPeriod"/>
            </a:pPr>
            <a:r>
              <a:rPr lang="en-US" sz="2000" dirty="0"/>
              <a:t>Center for Pediatric Surgery, Orthopedics and Trauma  </a:t>
            </a:r>
            <a:endParaRPr lang="lt-LT" sz="2000" dirty="0"/>
          </a:p>
          <a:p>
            <a:pPr marL="342900" indent="-342900">
              <a:lnSpc>
                <a:spcPct val="150000"/>
              </a:lnSpc>
              <a:buFont typeface="+mj-lt"/>
              <a:buAutoNum type="arabicPeriod"/>
            </a:pPr>
            <a:r>
              <a:rPr lang="en-US" sz="2000" dirty="0"/>
              <a:t>Center for Neonatology </a:t>
            </a:r>
            <a:endParaRPr lang="lt-LT" sz="2000" dirty="0"/>
          </a:p>
          <a:p>
            <a:pPr marL="342900" indent="-342900">
              <a:lnSpc>
                <a:spcPct val="150000"/>
              </a:lnSpc>
              <a:buFont typeface="+mj-lt"/>
              <a:buAutoNum type="arabicPeriod"/>
            </a:pPr>
            <a:r>
              <a:rPr lang="en-US" sz="2000" dirty="0"/>
              <a:t>Center for Pediatric Oncology and Hematology </a:t>
            </a:r>
            <a:endParaRPr lang="lt-LT" sz="2000" dirty="0"/>
          </a:p>
          <a:p>
            <a:pPr marL="342900" indent="-342900">
              <a:lnSpc>
                <a:spcPct val="150000"/>
              </a:lnSpc>
              <a:buFont typeface="+mj-lt"/>
              <a:buAutoNum type="arabicPeriod"/>
            </a:pPr>
            <a:r>
              <a:rPr lang="en-US" sz="2000" dirty="0"/>
              <a:t>Center of Pediatrics  </a:t>
            </a:r>
            <a:endParaRPr lang="lt-LT" sz="2000" dirty="0"/>
          </a:p>
          <a:p>
            <a:pPr marL="342900" indent="-342900">
              <a:lnSpc>
                <a:spcPct val="150000"/>
              </a:lnSpc>
              <a:buFont typeface="+mj-lt"/>
              <a:buAutoNum type="arabicPeriod"/>
            </a:pPr>
            <a:r>
              <a:rPr lang="en-US" sz="2000" dirty="0"/>
              <a:t>Center for Pediatric Emergency, Intensive Care and Anesthesiology </a:t>
            </a:r>
            <a:endParaRPr lang="lt-LT" sz="2000" dirty="0"/>
          </a:p>
          <a:p>
            <a:pPr marL="342900" indent="-342900">
              <a:lnSpc>
                <a:spcPct val="150000"/>
              </a:lnSpc>
              <a:buFont typeface="+mj-lt"/>
              <a:buAutoNum type="arabicPeriod"/>
            </a:pPr>
            <a:r>
              <a:rPr lang="en-US" sz="2000" dirty="0"/>
              <a:t>Center for Physical Medicine and Rehabilitation </a:t>
            </a:r>
            <a:endParaRPr lang="lt-LT" sz="2000" dirty="0"/>
          </a:p>
          <a:p>
            <a:pPr marL="342900" indent="-342900">
              <a:lnSpc>
                <a:spcPct val="150000"/>
              </a:lnSpc>
              <a:buFont typeface="+mj-lt"/>
              <a:buAutoNum type="arabicPeriod"/>
            </a:pPr>
            <a:r>
              <a:rPr lang="en-US" sz="2000" dirty="0"/>
              <a:t>Center for Child Development </a:t>
            </a:r>
            <a:endParaRPr lang="lt-LT" sz="2000" dirty="0"/>
          </a:p>
          <a:p>
            <a:pPr marL="342900" indent="-342900">
              <a:lnSpc>
                <a:spcPct val="150000"/>
              </a:lnSpc>
              <a:buFont typeface="+mj-lt"/>
              <a:buAutoNum type="arabicPeriod"/>
            </a:pPr>
            <a:r>
              <a:rPr lang="en-US" sz="2000" dirty="0"/>
              <a:t>Coordinating Centre for Rare Pediatric Diseases</a:t>
            </a:r>
          </a:p>
          <a:p>
            <a:pPr marL="342900" indent="-342900">
              <a:lnSpc>
                <a:spcPct val="150000"/>
              </a:lnSpc>
              <a:buFont typeface="+mj-lt"/>
              <a:buAutoNum type="arabicPeriod"/>
            </a:pPr>
            <a:r>
              <a:rPr lang="en-US" sz="2000" dirty="0"/>
              <a:t>Outpatient Clinic</a:t>
            </a:r>
          </a:p>
          <a:p>
            <a:pPr marL="342900" indent="-342900">
              <a:lnSpc>
                <a:spcPct val="150000"/>
              </a:lnSpc>
              <a:buFont typeface="+mj-lt"/>
              <a:buAutoNum type="arabicPeriod"/>
            </a:pPr>
            <a:r>
              <a:rPr lang="en-US" sz="2000" dirty="0"/>
              <a:t>Radiology and Laboratory Services</a:t>
            </a:r>
          </a:p>
        </p:txBody>
      </p:sp>
      <p:pic>
        <p:nvPicPr>
          <p:cNvPr id="7" name="Picture 6"/>
          <p:cNvPicPr>
            <a:picLocks noChangeAspect="1"/>
          </p:cNvPicPr>
          <p:nvPr/>
        </p:nvPicPr>
        <p:blipFill>
          <a:blip r:embed="rId2"/>
          <a:stretch>
            <a:fillRect/>
          </a:stretch>
        </p:blipFill>
        <p:spPr>
          <a:xfrm>
            <a:off x="1711243" y="548679"/>
            <a:ext cx="500733" cy="576064"/>
          </a:xfrm>
          <a:prstGeom prst="rect">
            <a:avLst/>
          </a:prstGeom>
        </p:spPr>
      </p:pic>
    </p:spTree>
    <p:extLst>
      <p:ext uri="{BB962C8B-B14F-4D97-AF65-F5344CB8AC3E}">
        <p14:creationId xmlns:p14="http://schemas.microsoft.com/office/powerpoint/2010/main" val="425480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438174"/>
            <a:ext cx="10114961" cy="1143000"/>
          </a:xfrm>
        </p:spPr>
        <p:txBody>
          <a:bodyPr>
            <a:noAutofit/>
          </a:bodyPr>
          <a:lstStyle/>
          <a:p>
            <a:pPr marL="461141"/>
            <a:r>
              <a:rPr lang="lt-LT" altLang="lt-LT" sz="2000" b="1" dirty="0" err="1"/>
              <a:t>Reference</a:t>
            </a:r>
            <a:r>
              <a:rPr lang="lt-LT" altLang="lt-LT" sz="2000" b="1" dirty="0"/>
              <a:t> </a:t>
            </a:r>
            <a:r>
              <a:rPr lang="lt-LT" altLang="lt-LT" sz="2000" b="1" dirty="0" err="1"/>
              <a:t>center</a:t>
            </a:r>
            <a:r>
              <a:rPr lang="lt-LT" altLang="lt-LT" sz="2000" b="1" dirty="0"/>
              <a:t> </a:t>
            </a:r>
            <a:r>
              <a:rPr lang="lt-LT" altLang="lt-LT" sz="2000" b="1" dirty="0" err="1"/>
              <a:t>for</a:t>
            </a:r>
            <a:r>
              <a:rPr lang="lt-LT" altLang="lt-LT" sz="2000" b="1" dirty="0"/>
              <a:t> </a:t>
            </a:r>
            <a:r>
              <a:rPr lang="lt-LT" altLang="lt-LT" sz="2000" b="1" dirty="0" err="1"/>
              <a:t>pediatric</a:t>
            </a:r>
            <a:r>
              <a:rPr lang="lt-LT" altLang="lt-LT" sz="2000" b="1" dirty="0"/>
              <a:t> </a:t>
            </a:r>
            <a:r>
              <a:rPr lang="lt-LT" altLang="lt-LT" sz="2000" b="1" dirty="0" err="1"/>
              <a:t>hematopoietic</a:t>
            </a:r>
            <a:r>
              <a:rPr lang="lt-LT" altLang="lt-LT" sz="2000" b="1" dirty="0"/>
              <a:t> </a:t>
            </a:r>
            <a:r>
              <a:rPr lang="lt-LT" altLang="lt-LT" sz="2000" b="1" dirty="0" err="1"/>
              <a:t>stem</a:t>
            </a:r>
            <a:r>
              <a:rPr lang="lt-LT" altLang="lt-LT" sz="2000" b="1" dirty="0"/>
              <a:t> </a:t>
            </a:r>
            <a:r>
              <a:rPr lang="lt-LT" altLang="lt-LT" sz="2000" b="1" dirty="0" err="1"/>
              <a:t>cell</a:t>
            </a:r>
            <a:r>
              <a:rPr lang="lt-LT" altLang="lt-LT" sz="2000" b="1" dirty="0"/>
              <a:t> </a:t>
            </a:r>
            <a:r>
              <a:rPr lang="lt-LT" altLang="lt-LT" sz="2000" b="1" dirty="0" err="1"/>
              <a:t>transplantation</a:t>
            </a:r>
            <a:r>
              <a:rPr lang="lt-LT" altLang="lt-LT" sz="2000" b="1" dirty="0"/>
              <a:t> </a:t>
            </a:r>
            <a:r>
              <a:rPr lang="lt-LT" altLang="lt-LT" sz="2000" b="1" dirty="0" err="1"/>
              <a:t>in</a:t>
            </a:r>
            <a:r>
              <a:rPr lang="lt-LT" altLang="lt-LT" sz="2000" b="1" dirty="0"/>
              <a:t> the Baltic </a:t>
            </a:r>
            <a:r>
              <a:rPr lang="lt-LT" altLang="lt-LT" sz="2000" b="1" dirty="0" err="1"/>
              <a:t>region</a:t>
            </a:r>
            <a:r>
              <a:rPr lang="lt-LT" altLang="lt-LT" sz="2000" b="1" dirty="0"/>
              <a:t/>
            </a:r>
            <a:br>
              <a:rPr lang="lt-LT" altLang="lt-LT" sz="2000" b="1" dirty="0"/>
            </a:br>
            <a:r>
              <a:rPr lang="en-US" altLang="lt-LT" sz="2000" b="1" dirty="0"/>
              <a:t/>
            </a:r>
            <a:br>
              <a:rPr lang="en-US" altLang="lt-LT" sz="2000" b="1" dirty="0"/>
            </a:br>
            <a:r>
              <a:rPr lang="lt-LT" altLang="lt-LT" sz="2000" dirty="0" err="1"/>
              <a:t>Number</a:t>
            </a:r>
            <a:r>
              <a:rPr lang="lt-LT" altLang="lt-LT" sz="2000" dirty="0"/>
              <a:t> </a:t>
            </a:r>
            <a:r>
              <a:rPr lang="lt-LT" altLang="lt-LT" sz="2000" dirty="0" err="1"/>
              <a:t>of</a:t>
            </a:r>
            <a:r>
              <a:rPr lang="lt-LT" altLang="lt-LT" sz="2000" dirty="0"/>
              <a:t> </a:t>
            </a:r>
            <a:r>
              <a:rPr lang="lt-LT" altLang="lt-LT" sz="2000" dirty="0" err="1"/>
              <a:t>children</a:t>
            </a:r>
            <a:r>
              <a:rPr lang="lt-LT" altLang="lt-LT" sz="2000" dirty="0"/>
              <a:t> </a:t>
            </a:r>
            <a:r>
              <a:rPr lang="lt-LT" altLang="lt-LT" sz="2000" dirty="0" err="1"/>
              <a:t>who</a:t>
            </a:r>
            <a:r>
              <a:rPr lang="lt-LT" altLang="lt-LT" sz="2000" dirty="0"/>
              <a:t> </a:t>
            </a:r>
            <a:r>
              <a:rPr lang="lt-LT" altLang="lt-LT" sz="2000" dirty="0" err="1"/>
              <a:t>were</a:t>
            </a:r>
            <a:r>
              <a:rPr lang="lt-LT" altLang="lt-LT" sz="2000" dirty="0"/>
              <a:t> </a:t>
            </a:r>
            <a:r>
              <a:rPr lang="lt-LT" altLang="lt-LT" sz="2000" dirty="0" err="1"/>
              <a:t>transplanted</a:t>
            </a:r>
            <a:r>
              <a:rPr lang="lt-LT" altLang="lt-LT" sz="2000" dirty="0"/>
              <a:t> at the </a:t>
            </a:r>
            <a:r>
              <a:rPr lang="lt-LT" altLang="lt-LT" sz="2000" dirty="0" err="1"/>
              <a:t>Childrens</a:t>
            </a:r>
            <a:r>
              <a:rPr lang="lt-LT" altLang="lt-LT" sz="2000" dirty="0"/>
              <a:t>‘ </a:t>
            </a:r>
            <a:r>
              <a:rPr lang="lt-LT" altLang="lt-LT" sz="2000" dirty="0" err="1"/>
              <a:t>Hospital</a:t>
            </a:r>
            <a:r>
              <a:rPr lang="lt-LT" altLang="lt-LT" sz="2000" dirty="0"/>
              <a:t> </a:t>
            </a:r>
            <a:r>
              <a:rPr lang="lt-LT" altLang="lt-LT" sz="2000" dirty="0" err="1"/>
              <a:t>in</a:t>
            </a:r>
            <a:r>
              <a:rPr lang="lt-LT" altLang="lt-LT" sz="2000" dirty="0"/>
              <a:t> 2002-2018 </a:t>
            </a:r>
            <a:r>
              <a:rPr lang="en-US" altLang="lt-LT" sz="2000" dirty="0"/>
              <a:t/>
            </a:r>
            <a:br>
              <a:rPr lang="en-US" altLang="lt-LT" sz="2000" dirty="0"/>
            </a:br>
            <a:r>
              <a:rPr lang="en-GB" altLang="lt-LT" sz="2000" dirty="0"/>
              <a:t>L</a:t>
            </a:r>
            <a:r>
              <a:rPr lang="lt-LT" altLang="lt-LT" sz="2000" dirty="0" err="1"/>
              <a:t>ithuanians</a:t>
            </a:r>
            <a:r>
              <a:rPr lang="en-GB" altLang="lt-LT" sz="2000" dirty="0"/>
              <a:t> </a:t>
            </a:r>
            <a:r>
              <a:rPr lang="lt-LT" altLang="lt-LT" sz="2000" dirty="0"/>
              <a:t>(</a:t>
            </a:r>
            <a:r>
              <a:rPr lang="en-GB" altLang="lt-LT" sz="2000" dirty="0"/>
              <a:t>1</a:t>
            </a:r>
            <a:r>
              <a:rPr lang="lt-LT" altLang="lt-LT" sz="2000" dirty="0"/>
              <a:t>8</a:t>
            </a:r>
            <a:r>
              <a:rPr lang="en-GB" altLang="lt-LT" sz="2000" dirty="0"/>
              <a:t>7</a:t>
            </a:r>
            <a:r>
              <a:rPr lang="lt-LT" altLang="lt-LT" sz="2000" dirty="0"/>
              <a:t>)</a:t>
            </a:r>
            <a:r>
              <a:rPr lang="en-GB" altLang="lt-LT" sz="2000" dirty="0"/>
              <a:t>, L</a:t>
            </a:r>
            <a:r>
              <a:rPr lang="lt-LT" altLang="lt-LT" sz="2000" dirty="0" err="1"/>
              <a:t>atvians</a:t>
            </a:r>
            <a:r>
              <a:rPr lang="en-GB" altLang="lt-LT" sz="2000" dirty="0"/>
              <a:t> </a:t>
            </a:r>
            <a:r>
              <a:rPr lang="lt-LT" altLang="lt-LT" sz="2000" dirty="0"/>
              <a:t>(</a:t>
            </a:r>
            <a:r>
              <a:rPr lang="en-GB" altLang="lt-LT" sz="2000" dirty="0"/>
              <a:t>1</a:t>
            </a:r>
            <a:r>
              <a:rPr lang="lt-LT" altLang="lt-LT" sz="2000" dirty="0"/>
              <a:t>6), </a:t>
            </a:r>
            <a:r>
              <a:rPr lang="lt-LT" altLang="lt-LT" sz="2000" dirty="0" err="1"/>
              <a:t>Ukranians</a:t>
            </a:r>
            <a:r>
              <a:rPr lang="lt-LT" altLang="lt-LT" sz="2000" dirty="0"/>
              <a:t> (2)</a:t>
            </a:r>
            <a:r>
              <a:rPr lang="en-US" altLang="lt-LT" sz="2000" dirty="0"/>
              <a:t> = 208</a:t>
            </a:r>
            <a:endParaRPr lang="lt-LT" altLang="lt-LT" sz="1200" dirty="0"/>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108496553"/>
              </p:ext>
            </p:extLst>
          </p:nvPr>
        </p:nvGraphicFramePr>
        <p:xfrm>
          <a:off x="2198759" y="2161304"/>
          <a:ext cx="6374056" cy="337892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2FFD5367-446D-4314-A534-7BF33238D557}"/>
              </a:ext>
            </a:extLst>
          </p:cNvPr>
          <p:cNvPicPr>
            <a:picLocks noChangeAspect="1"/>
          </p:cNvPicPr>
          <p:nvPr/>
        </p:nvPicPr>
        <p:blipFill rotWithShape="1">
          <a:blip r:embed="rId4"/>
          <a:srcRect l="39282" t="5893" r="7329" b="8078"/>
          <a:stretch/>
        </p:blipFill>
        <p:spPr>
          <a:xfrm>
            <a:off x="7997613" y="4685481"/>
            <a:ext cx="1817103" cy="2172519"/>
          </a:xfrm>
          <a:prstGeom prst="rect">
            <a:avLst/>
          </a:prstGeom>
        </p:spPr>
      </p:pic>
      <p:sp>
        <p:nvSpPr>
          <p:cNvPr id="4" name="TextBox 3"/>
          <p:cNvSpPr txBox="1"/>
          <p:nvPr/>
        </p:nvSpPr>
        <p:spPr>
          <a:xfrm>
            <a:off x="2377284" y="5907042"/>
            <a:ext cx="5469672" cy="707886"/>
          </a:xfrm>
          <a:prstGeom prst="rect">
            <a:avLst/>
          </a:prstGeom>
          <a:noFill/>
        </p:spPr>
        <p:txBody>
          <a:bodyPr wrap="square" rtlCol="0">
            <a:spAutoFit/>
          </a:bodyPr>
          <a:lstStyle/>
          <a:p>
            <a:r>
              <a:rPr lang="lt-LT" sz="2000" dirty="0"/>
              <a:t>HSCT </a:t>
            </a:r>
            <a:r>
              <a:rPr lang="lt-LT" sz="2000" dirty="0" err="1"/>
              <a:t>services</a:t>
            </a:r>
            <a:r>
              <a:rPr lang="lt-LT" sz="2000" dirty="0"/>
              <a:t> are </a:t>
            </a:r>
            <a:r>
              <a:rPr lang="lt-LT" sz="2000" dirty="0" err="1"/>
              <a:t>provided</a:t>
            </a:r>
            <a:r>
              <a:rPr lang="lt-LT" sz="2000" dirty="0"/>
              <a:t> </a:t>
            </a:r>
            <a:r>
              <a:rPr lang="lt-LT" sz="2000" dirty="0" err="1"/>
              <a:t>for</a:t>
            </a:r>
            <a:r>
              <a:rPr lang="lt-LT" sz="2000" dirty="0"/>
              <a:t> 3 </a:t>
            </a:r>
            <a:r>
              <a:rPr lang="lt-LT" sz="2000" dirty="0" err="1"/>
              <a:t>pediatric</a:t>
            </a:r>
            <a:r>
              <a:rPr lang="lt-LT" sz="2000" dirty="0"/>
              <a:t> </a:t>
            </a:r>
            <a:r>
              <a:rPr lang="lt-LT" sz="2000" dirty="0" err="1"/>
              <a:t>oncology</a:t>
            </a:r>
            <a:r>
              <a:rPr lang="lt-LT" sz="2000" dirty="0"/>
              <a:t> </a:t>
            </a:r>
            <a:r>
              <a:rPr lang="lt-LT" sz="2000" dirty="0" err="1"/>
              <a:t>centers</a:t>
            </a:r>
            <a:r>
              <a:rPr lang="lt-LT" sz="2000" dirty="0"/>
              <a:t>: </a:t>
            </a:r>
            <a:r>
              <a:rPr lang="lt-LT" sz="2000" dirty="0" err="1"/>
              <a:t>in</a:t>
            </a:r>
            <a:r>
              <a:rPr lang="lt-LT" sz="2000" dirty="0"/>
              <a:t> Vilnius, Kaunas </a:t>
            </a:r>
            <a:r>
              <a:rPr lang="lt-LT" sz="2000" dirty="0" err="1"/>
              <a:t>and</a:t>
            </a:r>
            <a:r>
              <a:rPr lang="lt-LT" sz="2000" dirty="0"/>
              <a:t> </a:t>
            </a:r>
            <a:r>
              <a:rPr lang="lt-LT" sz="2000" dirty="0" err="1"/>
              <a:t>Riga</a:t>
            </a:r>
            <a:endParaRPr lang="lt-LT" sz="2000" dirty="0"/>
          </a:p>
        </p:txBody>
      </p:sp>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10" t="11119" r="6940" b="17239"/>
          <a:stretch/>
        </p:blipFill>
        <p:spPr bwMode="auto">
          <a:xfrm>
            <a:off x="9703742" y="69012"/>
            <a:ext cx="2230592" cy="233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21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8" y="995244"/>
            <a:ext cx="8734425" cy="1938992"/>
          </a:xfrm>
          <a:prstGeom prst="rect">
            <a:avLst/>
          </a:prstGeom>
          <a:noFill/>
        </p:spPr>
        <p:txBody>
          <a:bodyPr wrap="square" rtlCol="0">
            <a:spAutoFit/>
          </a:bodyPr>
          <a:lstStyle/>
          <a:p>
            <a:r>
              <a:rPr lang="en-US" altLang="lt-LT" sz="2400" dirty="0">
                <a:solidFill>
                  <a:prstClr val="black"/>
                </a:solidFill>
              </a:rPr>
              <a:t>In 2015 Coordinating center for Hemophilia and </a:t>
            </a:r>
            <a:r>
              <a:rPr lang="lt-LT" altLang="lt-LT" sz="2400" dirty="0">
                <a:solidFill>
                  <a:prstClr val="black"/>
                </a:solidFill>
              </a:rPr>
              <a:t>Coagulation </a:t>
            </a:r>
            <a:r>
              <a:rPr lang="en-US" altLang="lt-LT" sz="2400" dirty="0">
                <a:solidFill>
                  <a:prstClr val="black"/>
                </a:solidFill>
              </a:rPr>
              <a:t>disorders was certified as </a:t>
            </a:r>
            <a:endParaRPr lang="lt-LT" altLang="lt-LT" sz="2400" dirty="0">
              <a:solidFill>
                <a:prstClr val="black"/>
              </a:solidFill>
            </a:endParaRPr>
          </a:p>
          <a:p>
            <a:r>
              <a:rPr lang="en-US" sz="2400" i="1" u="sng" dirty="0">
                <a:hlinkClick r:id="rId2"/>
              </a:rPr>
              <a:t>European </a:t>
            </a:r>
            <a:r>
              <a:rPr lang="en-US" sz="2400" i="1" u="sng" dirty="0" err="1">
                <a:hlinkClick r:id="rId2"/>
              </a:rPr>
              <a:t>Haemophilia</a:t>
            </a:r>
            <a:r>
              <a:rPr lang="en-US" sz="2400" i="1" u="sng" dirty="0">
                <a:hlinkClick r:id="rId2"/>
              </a:rPr>
              <a:t> Comprehensive Care Centre</a:t>
            </a:r>
            <a:endParaRPr lang="en-US" sz="2400" i="1" u="sng" dirty="0"/>
          </a:p>
          <a:p>
            <a:endParaRPr lang="en-US" sz="2400" dirty="0"/>
          </a:p>
          <a:p>
            <a:r>
              <a:rPr lang="en-US" sz="2400" dirty="0"/>
              <a:t>In 2018 - re</a:t>
            </a:r>
            <a:r>
              <a:rPr lang="lt-LT" sz="2400" dirty="0" err="1"/>
              <a:t>certified</a:t>
            </a:r>
            <a:endParaRPr lang="en-US" sz="2400" dirty="0"/>
          </a:p>
        </p:txBody>
      </p:sp>
      <p:pic>
        <p:nvPicPr>
          <p:cNvPr id="6" name="Content Placeholder 4" descr="Centras_EHCCC%20vilnius%20lithuania.pdf"/>
          <p:cNvPicPr>
            <a:picLocks noChangeAspect="1"/>
          </p:cNvPicPr>
          <p:nvPr/>
        </p:nvPicPr>
        <p:blipFill rotWithShape="1">
          <a:blip r:embed="rId3" cstate="print">
            <a:extLst>
              <a:ext uri="{28A0092B-C50C-407E-A947-70E740481C1C}">
                <a14:useLocalDpi xmlns:a14="http://schemas.microsoft.com/office/drawing/2010/main" val="0"/>
              </a:ext>
            </a:extLst>
          </a:blip>
          <a:srcRect l="1274" t="3271" r="2881" b="3542"/>
          <a:stretch/>
        </p:blipFill>
        <p:spPr>
          <a:xfrm>
            <a:off x="2103001" y="3212976"/>
            <a:ext cx="4016651" cy="2880320"/>
          </a:xfrm>
          <a:prstGeom prst="rect">
            <a:avLst/>
          </a:prstGeom>
        </p:spPr>
      </p:pic>
      <p:sp>
        <p:nvSpPr>
          <p:cNvPr id="3" name="Title 2"/>
          <p:cNvSpPr>
            <a:spLocks noGrp="1"/>
          </p:cNvSpPr>
          <p:nvPr>
            <p:ph type="title"/>
          </p:nvPr>
        </p:nvSpPr>
        <p:spPr>
          <a:xfrm>
            <a:off x="1981200" y="274638"/>
            <a:ext cx="8229600" cy="720606"/>
          </a:xfrm>
        </p:spPr>
        <p:txBody>
          <a:bodyPr>
            <a:normAutofit/>
          </a:bodyPr>
          <a:lstStyle/>
          <a:p>
            <a:r>
              <a:rPr lang="lt-LT" sz="2800" b="1" dirty="0"/>
              <a:t>International </a:t>
            </a:r>
            <a:r>
              <a:rPr lang="en-US" sz="2800" b="1" dirty="0"/>
              <a:t>recognition of the </a:t>
            </a:r>
            <a:r>
              <a:rPr lang="lt-LT" sz="2800" b="1" dirty="0"/>
              <a:t>quality </a:t>
            </a:r>
            <a:r>
              <a:rPr lang="en-US" sz="2800" b="1" dirty="0"/>
              <a:t>of services</a:t>
            </a:r>
            <a:endParaRPr lang="lt-LT" sz="28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7" y="3175284"/>
            <a:ext cx="4219251" cy="299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569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278" y="845389"/>
            <a:ext cx="9007723" cy="4507544"/>
          </a:xfrm>
          <a:prstGeom prst="rect">
            <a:avLst/>
          </a:prstGeom>
        </p:spPr>
      </p:pic>
    </p:spTree>
    <p:extLst>
      <p:ext uri="{BB962C8B-B14F-4D97-AF65-F5344CB8AC3E}">
        <p14:creationId xmlns:p14="http://schemas.microsoft.com/office/powerpoint/2010/main" val="367444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066" y="387739"/>
            <a:ext cx="8817077" cy="868452"/>
          </a:xfrm>
        </p:spPr>
        <p:txBody>
          <a:bodyPr>
            <a:normAutofit/>
          </a:bodyPr>
          <a:lstStyle/>
          <a:p>
            <a:r>
              <a:rPr lang="en-US" sz="2800" dirty="0"/>
              <a:t>Participation in ERNs</a:t>
            </a:r>
            <a:endParaRPr lang="lt-LT" sz="2800" dirty="0"/>
          </a:p>
        </p:txBody>
      </p:sp>
      <p:sp>
        <p:nvSpPr>
          <p:cNvPr id="3" name="Content Placeholder 2"/>
          <p:cNvSpPr>
            <a:spLocks noGrp="1"/>
          </p:cNvSpPr>
          <p:nvPr>
            <p:ph sz="half" idx="1"/>
          </p:nvPr>
        </p:nvSpPr>
        <p:spPr>
          <a:xfrm>
            <a:off x="599767" y="2250361"/>
            <a:ext cx="10643558" cy="4822616"/>
          </a:xfrm>
        </p:spPr>
        <p:txBody>
          <a:bodyPr>
            <a:normAutofit/>
          </a:bodyPr>
          <a:lstStyle/>
          <a:p>
            <a:pPr marL="514350" indent="-514350">
              <a:buFont typeface="+mj-lt"/>
              <a:buAutoNum type="arabicPeriod"/>
            </a:pPr>
            <a:endParaRPr lang="en-US" sz="2000" dirty="0"/>
          </a:p>
          <a:p>
            <a:pPr marL="514350" indent="-514350">
              <a:buFont typeface="+mj-lt"/>
              <a:buAutoNum type="arabicPeriod"/>
            </a:pPr>
            <a:r>
              <a:rPr lang="en-US" sz="2000" dirty="0"/>
              <a:t>Center for Pediatric </a:t>
            </a:r>
            <a:r>
              <a:rPr lang="en-US" sz="2000" dirty="0" err="1"/>
              <a:t>Oncohematology</a:t>
            </a:r>
            <a:r>
              <a:rPr lang="en-US" sz="2000" dirty="0"/>
              <a:t> and Surgical Oncology (</a:t>
            </a:r>
            <a:r>
              <a:rPr lang="en-US" sz="2000" dirty="0" err="1"/>
              <a:t>PaedCan</a:t>
            </a:r>
            <a:r>
              <a:rPr lang="en-US" sz="2000" dirty="0"/>
              <a:t> ERN)</a:t>
            </a:r>
          </a:p>
          <a:p>
            <a:pPr marL="514350" indent="-514350">
              <a:buFont typeface="+mj-lt"/>
              <a:buAutoNum type="arabicPeriod"/>
            </a:pPr>
            <a:r>
              <a:rPr lang="en-US" sz="2000" dirty="0"/>
              <a:t>Center for </a:t>
            </a:r>
            <a:r>
              <a:rPr lang="en-US" sz="2000" dirty="0" err="1"/>
              <a:t>Haemophilia</a:t>
            </a:r>
            <a:r>
              <a:rPr lang="en-US" sz="2000" dirty="0"/>
              <a:t> and Clotting Disorders Center (adult and children) (</a:t>
            </a:r>
            <a:r>
              <a:rPr lang="en-US" sz="2000" dirty="0" err="1"/>
              <a:t>EuroBloodNet</a:t>
            </a:r>
            <a:r>
              <a:rPr lang="en-US" sz="2000" dirty="0"/>
              <a:t>)</a:t>
            </a:r>
          </a:p>
          <a:p>
            <a:pPr marL="514350" indent="-514350">
              <a:buFont typeface="+mj-lt"/>
              <a:buAutoNum type="arabicPeriod"/>
            </a:pPr>
            <a:r>
              <a:rPr lang="en-US" sz="2000" dirty="0"/>
              <a:t>Center for Rare Kidney Diseases and Congenital Anomalies of Kidney and Urinary Tract (</a:t>
            </a:r>
            <a:r>
              <a:rPr lang="en-US" sz="2000" dirty="0" err="1"/>
              <a:t>ERKNet</a:t>
            </a:r>
            <a:r>
              <a:rPr lang="en-US" sz="2000" dirty="0"/>
              <a:t>)</a:t>
            </a:r>
          </a:p>
          <a:p>
            <a:pPr marL="514350" indent="-514350">
              <a:buFont typeface="+mj-lt"/>
              <a:buAutoNum type="arabicPeriod"/>
            </a:pPr>
            <a:r>
              <a:rPr lang="en-US" sz="2000" dirty="0"/>
              <a:t>Center for Rare and Complex Urogenital Disorders (</a:t>
            </a:r>
            <a:r>
              <a:rPr lang="en-US" sz="2000" dirty="0" err="1"/>
              <a:t>eUROGEN</a:t>
            </a:r>
            <a:r>
              <a:rPr lang="en-US" sz="2000" dirty="0"/>
              <a:t>)</a:t>
            </a:r>
          </a:p>
          <a:p>
            <a:pPr marL="514350" indent="-514350">
              <a:buFont typeface="+mj-lt"/>
              <a:buAutoNum type="arabicPeriod"/>
            </a:pPr>
            <a:r>
              <a:rPr lang="en-US" sz="2000" dirty="0"/>
              <a:t>Participation in TRANSPLANTCHILD (area – pediatric </a:t>
            </a:r>
            <a:r>
              <a:rPr lang="en-US" sz="2000" dirty="0" err="1"/>
              <a:t>transplantology</a:t>
            </a:r>
            <a:r>
              <a:rPr lang="en-US" sz="2000" dirty="0"/>
              <a:t>)</a:t>
            </a:r>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endParaRPr lang="lt-LT" sz="2000" dirty="0"/>
          </a:p>
        </p:txBody>
      </p:sp>
      <p:pic>
        <p:nvPicPr>
          <p:cNvPr id="5" name="Paveikslėlis 5" descr="http://www.vaikuligonine.lt/wp-content/uploads/Images/er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857" y="512610"/>
            <a:ext cx="593265" cy="588603"/>
          </a:xfrm>
          <a:prstGeom prst="rect">
            <a:avLst/>
          </a:prstGeom>
          <a:noFill/>
          <a:ln>
            <a:noFill/>
          </a:ln>
        </p:spPr>
      </p:pic>
    </p:spTree>
    <p:extLst>
      <p:ext uri="{BB962C8B-B14F-4D97-AF65-F5344CB8AC3E}">
        <p14:creationId xmlns:p14="http://schemas.microsoft.com/office/powerpoint/2010/main" val="46656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5539"/>
          </a:xfrm>
        </p:spPr>
        <p:txBody>
          <a:bodyPr>
            <a:normAutofit fontScale="90000"/>
          </a:bodyPr>
          <a:lstStyle/>
          <a:p>
            <a:pPr algn="ctr"/>
            <a:r>
              <a:rPr lang="en-US" dirty="0"/>
              <a:t>Competence Centers</a:t>
            </a:r>
            <a:endParaRPr lang="lt-LT" dirty="0"/>
          </a:p>
        </p:txBody>
      </p:sp>
      <p:sp>
        <p:nvSpPr>
          <p:cNvPr id="17" name="Content Placeholder 16"/>
          <p:cNvSpPr>
            <a:spLocks noGrp="1"/>
          </p:cNvSpPr>
          <p:nvPr>
            <p:ph sz="half" idx="1"/>
          </p:nvPr>
        </p:nvSpPr>
        <p:spPr>
          <a:xfrm>
            <a:off x="838200" y="1083753"/>
            <a:ext cx="10515600" cy="5222156"/>
          </a:xfrm>
        </p:spPr>
        <p:txBody>
          <a:bodyPr>
            <a:normAutofit/>
          </a:bodyPr>
          <a:lstStyle/>
          <a:p>
            <a:pPr marL="514350" indent="-514350">
              <a:buAutoNum type="arabicPeriod"/>
            </a:pPr>
            <a:r>
              <a:rPr lang="en-US" sz="1800" dirty="0"/>
              <a:t>Lipidology   (adults and children)</a:t>
            </a:r>
          </a:p>
          <a:p>
            <a:pPr marL="514350" indent="-514350">
              <a:buAutoNum type="arabicPeriod"/>
            </a:pPr>
            <a:r>
              <a:rPr lang="en-US" sz="1800" dirty="0"/>
              <a:t>Lysosomal storage diseases (adult and children)</a:t>
            </a:r>
          </a:p>
          <a:p>
            <a:pPr marL="514350" indent="-514350">
              <a:buAutoNum type="arabicPeriod"/>
            </a:pPr>
            <a:r>
              <a:rPr lang="en-US" sz="1800" dirty="0"/>
              <a:t>Rare allergic, respiratory tract and skin diseases (children)</a:t>
            </a:r>
          </a:p>
          <a:p>
            <a:pPr marL="514350" indent="-514350">
              <a:buAutoNum type="arabicPeriod"/>
            </a:pPr>
            <a:r>
              <a:rPr lang="en-US" sz="1800" dirty="0"/>
              <a:t>Pediatric onco-hematology and surgical oncology</a:t>
            </a:r>
          </a:p>
          <a:p>
            <a:pPr marL="514350" indent="-514350">
              <a:buAutoNum type="arabicPeriod"/>
            </a:pPr>
            <a:r>
              <a:rPr lang="lt-LT" sz="1800" dirty="0"/>
              <a:t>R</a:t>
            </a:r>
            <a:r>
              <a:rPr lang="en-US" sz="1800" dirty="0"/>
              <a:t>are bone diseases  (adult and children)</a:t>
            </a:r>
          </a:p>
          <a:p>
            <a:pPr marL="514350" indent="-514350">
              <a:buAutoNum type="arabicPeriod"/>
            </a:pPr>
            <a:r>
              <a:rPr lang="lt-LT" sz="1800" dirty="0" err="1"/>
              <a:t>Pr</a:t>
            </a:r>
            <a:r>
              <a:rPr lang="en-US" sz="1800" dirty="0" err="1"/>
              <a:t>imary</a:t>
            </a:r>
            <a:r>
              <a:rPr lang="en-US" sz="1800" dirty="0"/>
              <a:t> and secondary immunodeficiencies (children)</a:t>
            </a:r>
          </a:p>
          <a:p>
            <a:pPr marL="514350" indent="-514350">
              <a:buAutoNum type="arabicPeriod"/>
            </a:pPr>
            <a:r>
              <a:rPr lang="en-US" sz="1800" dirty="0"/>
              <a:t>Growth and sexual maturation disorders  (children)</a:t>
            </a:r>
          </a:p>
          <a:p>
            <a:pPr marL="514350" indent="-514350">
              <a:buAutoNum type="arabicPeriod"/>
            </a:pPr>
            <a:r>
              <a:rPr lang="en-US" sz="1800" dirty="0"/>
              <a:t>Congenital developmental disorders (children)</a:t>
            </a:r>
          </a:p>
          <a:p>
            <a:pPr marL="514350" indent="-514350">
              <a:buAutoNum type="arabicPeriod"/>
            </a:pPr>
            <a:r>
              <a:rPr lang="en-US" sz="1800" dirty="0"/>
              <a:t>Pediatric epilepsies and sleep disorders </a:t>
            </a:r>
          </a:p>
          <a:p>
            <a:pPr marL="514350" indent="-514350">
              <a:buAutoNum type="arabicPeriod"/>
            </a:pPr>
            <a:r>
              <a:rPr lang="en-US" sz="1800" dirty="0"/>
              <a:t>Pediatric neuromuscular diseases </a:t>
            </a:r>
          </a:p>
          <a:p>
            <a:pPr marL="514350" indent="-514350">
              <a:buAutoNum type="arabicPeriod"/>
            </a:pPr>
            <a:r>
              <a:rPr lang="en-US" sz="1800" dirty="0"/>
              <a:t>Rare pediatric liver diseases and parenteral and enteral nutrition </a:t>
            </a:r>
          </a:p>
          <a:p>
            <a:pPr marL="514350" indent="-514350">
              <a:buAutoNum type="arabicPeriod"/>
            </a:pPr>
            <a:r>
              <a:rPr lang="en-US" sz="1800" dirty="0"/>
              <a:t>Rare pediatric rheumatic and autoinflammatory diseases </a:t>
            </a:r>
          </a:p>
          <a:p>
            <a:pPr marL="514350" indent="-514350">
              <a:buAutoNum type="arabicPeriod"/>
            </a:pPr>
            <a:r>
              <a:rPr lang="en-US" sz="1800" dirty="0"/>
              <a:t>Pediatric HIV and other rare infectious diseases</a:t>
            </a:r>
          </a:p>
          <a:p>
            <a:pPr marL="514350" indent="-514350">
              <a:buAutoNum type="arabicPeriod"/>
            </a:pPr>
            <a:r>
              <a:rPr lang="en-US" sz="1800" dirty="0"/>
              <a:t>Cystic fibrosis </a:t>
            </a:r>
          </a:p>
          <a:p>
            <a:pPr marL="514350" indent="-514350">
              <a:buAutoNum type="arabicPeriod"/>
            </a:pPr>
            <a:endParaRPr lang="lt-LT" sz="1800" dirty="0"/>
          </a:p>
        </p:txBody>
      </p:sp>
    </p:spTree>
    <p:extLst>
      <p:ext uri="{BB962C8B-B14F-4D97-AF65-F5344CB8AC3E}">
        <p14:creationId xmlns:p14="http://schemas.microsoft.com/office/powerpoint/2010/main" val="541143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1543</Words>
  <Application>Microsoft Office PowerPoint</Application>
  <PresentationFormat>Widescreen</PresentationFormat>
  <Paragraphs>251</Paragraphs>
  <Slides>32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Calibri Light</vt:lpstr>
      <vt:lpstr>ＭＳ 明朝</vt:lpstr>
      <vt:lpstr>Times New Roman</vt:lpstr>
      <vt:lpstr>Office Theme</vt:lpstr>
      <vt:lpstr>Clinical and Biomedical Trials in  Vilnius University Hospital Santaros klinikos</vt:lpstr>
      <vt:lpstr>Outline</vt:lpstr>
      <vt:lpstr> VUHSK Children’s Hospital in numbers</vt:lpstr>
      <vt:lpstr>Centers and departments  </vt:lpstr>
      <vt:lpstr>Reference center for pediatric hematopoietic stem cell transplantation in the Baltic region  Number of children who were transplanted at the Childrens‘ Hospital in 2002-2018  Lithuanians (187), Latvians (16), Ukranians (2) = 208</vt:lpstr>
      <vt:lpstr>International recognition of the quality of services</vt:lpstr>
      <vt:lpstr>PowerPoint Presentation</vt:lpstr>
      <vt:lpstr>Participation in ERNs</vt:lpstr>
      <vt:lpstr>Competence Centers</vt:lpstr>
      <vt:lpstr>PowerPoint Presentation</vt:lpstr>
      <vt:lpstr>PowerPoint Presentation</vt:lpstr>
      <vt:lpstr>2017 Core Member of European Reference Network for Pediatric Transplantation TRANSPLANTCHILD</vt:lpstr>
      <vt:lpstr>2017 Core Member of European Reference Network for Paediatric Oncology  PaedCan ERN</vt:lpstr>
      <vt:lpstr>2017 Core Member of European Reference Network for Rare Blood Diseases EuroBloodNet</vt:lpstr>
      <vt:lpstr>IRB approval process in Lithuania</vt:lpstr>
      <vt:lpstr>PowerPoint Presentation</vt:lpstr>
      <vt:lpstr>PowerPoint Presentation</vt:lpstr>
      <vt:lpstr>Clinical research may be undertaken on vulnerable subjects only in the following cases</vt:lpstr>
      <vt:lpstr>The rights of minors</vt:lpstr>
      <vt:lpstr>Research team</vt:lpstr>
      <vt:lpstr>PowerPoint Presentation</vt:lpstr>
      <vt:lpstr>Clinical trials in VUH Santaros klinikos </vt:lpstr>
      <vt:lpstr>Clinical trials in VUH Santaros klinikos </vt:lpstr>
      <vt:lpstr>Clinical trials in Pediatrics (2018)</vt:lpstr>
      <vt:lpstr>Research areas</vt:lpstr>
      <vt:lpstr>Clinical trials performed</vt:lpstr>
      <vt:lpstr>Clinical trials in Lithuania</vt:lpstr>
      <vt:lpstr>Collaboration</vt:lpstr>
      <vt:lpstr>Collaboration</vt:lpstr>
      <vt:lpstr>Publications in Clarivate Analytics WoS  2016-18 </vt:lpstr>
      <vt:lpstr>Difficulties</vt:lpstr>
      <vt:lpstr>Better care for infants and children through pan-European clinical trial networks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and Biomedical Trials in  Vilnius University Hospital Santaros klinikos</dc:title>
  <dc:creator>Karolis A</dc:creator>
  <cp:lastModifiedBy>Windows User</cp:lastModifiedBy>
  <cp:revision>23</cp:revision>
  <dcterms:created xsi:type="dcterms:W3CDTF">2019-03-18T20:41:09Z</dcterms:created>
  <dcterms:modified xsi:type="dcterms:W3CDTF">2019-03-19T17:27:00Z</dcterms:modified>
</cp:coreProperties>
</file>