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media/image9.jpg" ContentType="image/gif"/>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259" r:id="rId3"/>
    <p:sldId id="257" r:id="rId4"/>
    <p:sldId id="260" r:id="rId5"/>
    <p:sldId id="261" r:id="rId6"/>
    <p:sldId id="263" r:id="rId7"/>
    <p:sldId id="262"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ina Freimane" initials="DF" lastIdx="3" clrIdx="0">
    <p:extLst>
      <p:ext uri="{19B8F6BF-5375-455C-9EA6-DF929625EA0E}">
        <p15:presenceInfo xmlns:p15="http://schemas.microsoft.com/office/powerpoint/2012/main" userId="61a340eeece381a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4694"/>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3-18T18:56:47.385" idx="1">
    <p:pos x="10" y="10"/>
    <p:text>University hospitals form a national scientific foundation. All three University hospitals in Latvia are located in Riga. The fact that we have only one children clinical university hospital leads to poor involvement of the reagional hospitals in scientific activities. </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9-03-18T20:09:40.714" idx="2">
    <p:pos x="2654" y="3682"/>
    <p:text>In the past 10 years, the number of paediatric studies significantly reduced (in 2011 10 paediatric studies were approved), what is not in line with the global tendencies. So far, most of studies have been approved and conducted in older age groups. However, last tendencies reveal better acceptance for neonatal and infant studies.</p:text>
    <p:extLst>
      <p:ext uri="{C676402C-5697-4E1C-873F-D02D1690AC5C}">
        <p15:threadingInfo xmlns:p15="http://schemas.microsoft.com/office/powerpoint/2012/main" timeZoneBias="-12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9-03-18T21:25:51.951" idx="3">
    <p:pos x="4094" y="1362"/>
    <p:text>Feasibility studies conducted by the pharmaceutical companies revealed several obstacles for conducting paediatric trials in Latvia</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22758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3/18/19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3/18/19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 id="2147483665"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7.xml"/><Relationship Id="rId6" Type="http://schemas.openxmlformats.org/officeDocument/2006/relationships/comments" Target="../comments/comment1.xml"/><Relationship Id="rId5" Type="http://schemas.openxmlformats.org/officeDocument/2006/relationships/image" Target="../media/image7.jp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phic 6" descr="Medicine">
            <a:extLst>
              <a:ext uri="{FF2B5EF4-FFF2-40B4-BE49-F238E27FC236}">
                <a16:creationId xmlns:a16="http://schemas.microsoft.com/office/drawing/2014/main" id="{02FE3F9D-8CE3-4E06-806A-92383664D44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91139" y="957486"/>
            <a:ext cx="4940394" cy="4940394"/>
          </a:xfrm>
          <a:prstGeom prst="roundRect">
            <a:avLst>
              <a:gd name="adj" fmla="val 5301"/>
            </a:avLst>
          </a:prstGeom>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pic>
      <p:sp>
        <p:nvSpPr>
          <p:cNvPr id="3" name="Subtitle 2">
            <a:extLst>
              <a:ext uri="{FF2B5EF4-FFF2-40B4-BE49-F238E27FC236}">
                <a16:creationId xmlns:a16="http://schemas.microsoft.com/office/drawing/2014/main" id="{FCC3F564-4543-944B-B3C3-6191C4C5DEDB}"/>
              </a:ext>
            </a:extLst>
          </p:cNvPr>
          <p:cNvSpPr>
            <a:spLocks noGrp="1"/>
          </p:cNvSpPr>
          <p:nvPr>
            <p:ph type="subTitle" idx="1"/>
          </p:nvPr>
        </p:nvSpPr>
        <p:spPr>
          <a:xfrm>
            <a:off x="7570383" y="4165600"/>
            <a:ext cx="3707844" cy="1717675"/>
          </a:xfrm>
        </p:spPr>
        <p:txBody>
          <a:bodyPr>
            <a:normAutofit/>
          </a:bodyPr>
          <a:lstStyle/>
          <a:p>
            <a:pPr>
              <a:lnSpc>
                <a:spcPct val="110000"/>
              </a:lnSpc>
            </a:pPr>
            <a:r>
              <a:rPr lang="en-US" sz="1400" b="1" dirty="0">
                <a:solidFill>
                  <a:srgbClr val="002060"/>
                </a:solidFill>
              </a:rPr>
              <a:t>Dina </a:t>
            </a:r>
            <a:r>
              <a:rPr lang="en-US" sz="1400" b="1" dirty="0" err="1">
                <a:solidFill>
                  <a:srgbClr val="002060"/>
                </a:solidFill>
              </a:rPr>
              <a:t>Apele</a:t>
            </a:r>
            <a:r>
              <a:rPr lang="en-US" sz="1400" b="1" dirty="0">
                <a:solidFill>
                  <a:srgbClr val="002060"/>
                </a:solidFill>
              </a:rPr>
              <a:t>-Freimane, MD</a:t>
            </a:r>
          </a:p>
          <a:p>
            <a:pPr>
              <a:lnSpc>
                <a:spcPct val="110000"/>
              </a:lnSpc>
            </a:pPr>
            <a:r>
              <a:rPr lang="en-US" sz="1400" dirty="0" err="1">
                <a:solidFill>
                  <a:srgbClr val="002060"/>
                </a:solidFill>
              </a:rPr>
              <a:t>Pauls</a:t>
            </a:r>
            <a:r>
              <a:rPr lang="en-US" sz="1400" dirty="0">
                <a:solidFill>
                  <a:srgbClr val="002060"/>
                </a:solidFill>
              </a:rPr>
              <a:t> </a:t>
            </a:r>
            <a:r>
              <a:rPr lang="en-US" sz="1400" dirty="0" err="1">
                <a:solidFill>
                  <a:srgbClr val="002060"/>
                </a:solidFill>
              </a:rPr>
              <a:t>Stradins</a:t>
            </a:r>
            <a:r>
              <a:rPr lang="en-US" sz="1400" dirty="0">
                <a:solidFill>
                  <a:srgbClr val="002060"/>
                </a:solidFill>
              </a:rPr>
              <a:t> Clinical University Hospital</a:t>
            </a:r>
          </a:p>
          <a:p>
            <a:pPr>
              <a:lnSpc>
                <a:spcPct val="110000"/>
              </a:lnSpc>
            </a:pPr>
            <a:r>
              <a:rPr lang="en-US" sz="1400" b="1" dirty="0">
                <a:solidFill>
                  <a:srgbClr val="002060"/>
                </a:solidFill>
              </a:rPr>
              <a:t>Amanda </a:t>
            </a:r>
            <a:r>
              <a:rPr lang="en-US" sz="1400" b="1" dirty="0" err="1">
                <a:solidFill>
                  <a:srgbClr val="002060"/>
                </a:solidFill>
              </a:rPr>
              <a:t>Smildzere</a:t>
            </a:r>
            <a:r>
              <a:rPr lang="en-US" sz="1400" b="1" dirty="0">
                <a:solidFill>
                  <a:srgbClr val="002060"/>
                </a:solidFill>
              </a:rPr>
              <a:t>, MD</a:t>
            </a:r>
          </a:p>
          <a:p>
            <a:pPr>
              <a:lnSpc>
                <a:spcPct val="110000"/>
              </a:lnSpc>
            </a:pPr>
            <a:r>
              <a:rPr lang="en-US" sz="1400" dirty="0">
                <a:solidFill>
                  <a:srgbClr val="002060"/>
                </a:solidFill>
              </a:rPr>
              <a:t>Children Clinical </a:t>
            </a:r>
            <a:r>
              <a:rPr lang="en-US" sz="1400" dirty="0" err="1">
                <a:solidFill>
                  <a:srgbClr val="002060"/>
                </a:solidFill>
              </a:rPr>
              <a:t>Unversity</a:t>
            </a:r>
            <a:r>
              <a:rPr lang="en-US" sz="1400" dirty="0">
                <a:solidFill>
                  <a:srgbClr val="002060"/>
                </a:solidFill>
              </a:rPr>
              <a:t> Hospital</a:t>
            </a:r>
          </a:p>
          <a:p>
            <a:pPr>
              <a:lnSpc>
                <a:spcPct val="110000"/>
              </a:lnSpc>
            </a:pPr>
            <a:endParaRPr lang="en-US" sz="1400" dirty="0"/>
          </a:p>
        </p:txBody>
      </p:sp>
      <p:sp>
        <p:nvSpPr>
          <p:cNvPr id="2" name="Title 1">
            <a:extLst>
              <a:ext uri="{FF2B5EF4-FFF2-40B4-BE49-F238E27FC236}">
                <a16:creationId xmlns:a16="http://schemas.microsoft.com/office/drawing/2014/main" id="{0F25F987-B89C-3747-8DF3-91BB74FD3473}"/>
              </a:ext>
            </a:extLst>
          </p:cNvPr>
          <p:cNvSpPr>
            <a:spLocks noGrp="1"/>
          </p:cNvSpPr>
          <p:nvPr>
            <p:ph type="ctrTitle"/>
          </p:nvPr>
        </p:nvSpPr>
        <p:spPr>
          <a:xfrm>
            <a:off x="7570382" y="957486"/>
            <a:ext cx="3707844" cy="3131913"/>
          </a:xfrm>
        </p:spPr>
        <p:txBody>
          <a:bodyPr>
            <a:normAutofit fontScale="90000"/>
          </a:bodyPr>
          <a:lstStyle/>
          <a:p>
            <a:r>
              <a:rPr lang="en-US" dirty="0" err="1">
                <a:solidFill>
                  <a:srgbClr val="002060"/>
                </a:solidFill>
              </a:rPr>
              <a:t>Paediatric</a:t>
            </a:r>
            <a:r>
              <a:rPr lang="en-US" dirty="0">
                <a:solidFill>
                  <a:srgbClr val="002060"/>
                </a:solidFill>
              </a:rPr>
              <a:t> Clinical Trials in Latvia</a:t>
            </a:r>
          </a:p>
        </p:txBody>
      </p:sp>
    </p:spTree>
    <p:extLst>
      <p:ext uri="{BB962C8B-B14F-4D97-AF65-F5344CB8AC3E}">
        <p14:creationId xmlns:p14="http://schemas.microsoft.com/office/powerpoint/2010/main" val="4029999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FF4E9-3716-AF45-82C9-FC6ABB5CE393}"/>
              </a:ext>
            </a:extLst>
          </p:cNvPr>
          <p:cNvSpPr>
            <a:spLocks noGrp="1"/>
          </p:cNvSpPr>
          <p:nvPr>
            <p:ph type="title"/>
          </p:nvPr>
        </p:nvSpPr>
        <p:spPr>
          <a:xfrm>
            <a:off x="913775" y="618518"/>
            <a:ext cx="10364451" cy="951866"/>
          </a:xfrm>
        </p:spPr>
        <p:txBody>
          <a:bodyPr/>
          <a:lstStyle/>
          <a:p>
            <a:r>
              <a:rPr lang="en-US" dirty="0">
                <a:solidFill>
                  <a:srgbClr val="002060"/>
                </a:solidFill>
              </a:rPr>
              <a:t>University Hospitals in Latvia</a:t>
            </a:r>
          </a:p>
        </p:txBody>
      </p:sp>
      <p:pic>
        <p:nvPicPr>
          <p:cNvPr id="7" name="Content Placeholder 6" descr="A close up of a piece of paper&#10;&#10;Description automatically generated">
            <a:extLst>
              <a:ext uri="{FF2B5EF4-FFF2-40B4-BE49-F238E27FC236}">
                <a16:creationId xmlns:a16="http://schemas.microsoft.com/office/drawing/2014/main" id="{BFA6B076-C1F5-B64F-9C6C-BB8AB45C50AF}"/>
              </a:ext>
            </a:extLst>
          </p:cNvPr>
          <p:cNvPicPr>
            <a:picLocks noGrp="1" noChangeAspect="1"/>
          </p:cNvPicPr>
          <p:nvPr>
            <p:ph sz="quarter" idx="13"/>
          </p:nvPr>
        </p:nvPicPr>
        <p:blipFill>
          <a:blip r:embed="rId2"/>
          <a:stretch>
            <a:fillRect/>
          </a:stretch>
        </p:blipFill>
        <p:spPr>
          <a:xfrm>
            <a:off x="1152806" y="1577415"/>
            <a:ext cx="1528610" cy="1273238"/>
          </a:xfrm>
        </p:spPr>
      </p:pic>
      <p:pic>
        <p:nvPicPr>
          <p:cNvPr id="9" name="Picture 8" descr="A screenshot of a cell phone&#10;&#10;Description automatically generated">
            <a:extLst>
              <a:ext uri="{FF2B5EF4-FFF2-40B4-BE49-F238E27FC236}">
                <a16:creationId xmlns:a16="http://schemas.microsoft.com/office/drawing/2014/main" id="{DFFD532D-6682-4B46-8ED2-04CA716C3B54}"/>
              </a:ext>
            </a:extLst>
          </p:cNvPr>
          <p:cNvPicPr>
            <a:picLocks noChangeAspect="1"/>
          </p:cNvPicPr>
          <p:nvPr/>
        </p:nvPicPr>
        <p:blipFill>
          <a:blip r:embed="rId3"/>
          <a:stretch>
            <a:fillRect/>
          </a:stretch>
        </p:blipFill>
        <p:spPr>
          <a:xfrm>
            <a:off x="5029200" y="1850606"/>
            <a:ext cx="1548990" cy="1095185"/>
          </a:xfrm>
          <a:prstGeom prst="rect">
            <a:avLst/>
          </a:prstGeom>
        </p:spPr>
      </p:pic>
      <p:pic>
        <p:nvPicPr>
          <p:cNvPr id="11" name="Picture 10" descr="A close up of a sign&#10;&#10;Description automatically generated">
            <a:extLst>
              <a:ext uri="{FF2B5EF4-FFF2-40B4-BE49-F238E27FC236}">
                <a16:creationId xmlns:a16="http://schemas.microsoft.com/office/drawing/2014/main" id="{D7A511FA-03C9-DA43-9732-DA862CF0AB28}"/>
              </a:ext>
            </a:extLst>
          </p:cNvPr>
          <p:cNvPicPr>
            <a:picLocks noChangeAspect="1"/>
          </p:cNvPicPr>
          <p:nvPr/>
        </p:nvPicPr>
        <p:blipFill>
          <a:blip r:embed="rId4"/>
          <a:stretch>
            <a:fillRect/>
          </a:stretch>
        </p:blipFill>
        <p:spPr>
          <a:xfrm>
            <a:off x="8925974" y="1605016"/>
            <a:ext cx="1380867" cy="1380867"/>
          </a:xfrm>
          <a:prstGeom prst="rect">
            <a:avLst/>
          </a:prstGeom>
        </p:spPr>
      </p:pic>
      <p:sp>
        <p:nvSpPr>
          <p:cNvPr id="12" name="TextBox 11">
            <a:extLst>
              <a:ext uri="{FF2B5EF4-FFF2-40B4-BE49-F238E27FC236}">
                <a16:creationId xmlns:a16="http://schemas.microsoft.com/office/drawing/2014/main" id="{09530B30-7780-3146-AF23-A3AA0B220AA3}"/>
              </a:ext>
            </a:extLst>
          </p:cNvPr>
          <p:cNvSpPr txBox="1"/>
          <p:nvPr/>
        </p:nvSpPr>
        <p:spPr>
          <a:xfrm>
            <a:off x="1152806" y="3105834"/>
            <a:ext cx="1940011" cy="646331"/>
          </a:xfrm>
          <a:prstGeom prst="rect">
            <a:avLst/>
          </a:prstGeom>
          <a:noFill/>
        </p:spPr>
        <p:txBody>
          <a:bodyPr wrap="square" rtlCol="0">
            <a:spAutoFit/>
          </a:bodyPr>
          <a:lstStyle/>
          <a:p>
            <a:r>
              <a:rPr lang="en-US" dirty="0">
                <a:solidFill>
                  <a:srgbClr val="002060"/>
                </a:solidFill>
              </a:rPr>
              <a:t>Riga East University Hospital</a:t>
            </a:r>
          </a:p>
        </p:txBody>
      </p:sp>
      <p:sp>
        <p:nvSpPr>
          <p:cNvPr id="13" name="TextBox 12">
            <a:extLst>
              <a:ext uri="{FF2B5EF4-FFF2-40B4-BE49-F238E27FC236}">
                <a16:creationId xmlns:a16="http://schemas.microsoft.com/office/drawing/2014/main" id="{1A7DF0C8-1D04-884C-95A9-57366AAFB71E}"/>
              </a:ext>
            </a:extLst>
          </p:cNvPr>
          <p:cNvSpPr txBox="1"/>
          <p:nvPr/>
        </p:nvSpPr>
        <p:spPr>
          <a:xfrm>
            <a:off x="8746434" y="3042203"/>
            <a:ext cx="2150076" cy="646331"/>
          </a:xfrm>
          <a:prstGeom prst="rect">
            <a:avLst/>
          </a:prstGeom>
          <a:noFill/>
        </p:spPr>
        <p:txBody>
          <a:bodyPr wrap="square" rtlCol="0">
            <a:spAutoFit/>
          </a:bodyPr>
          <a:lstStyle/>
          <a:p>
            <a:r>
              <a:rPr lang="en-US" dirty="0">
                <a:solidFill>
                  <a:srgbClr val="002060"/>
                </a:solidFill>
              </a:rPr>
              <a:t>Children Clinical University Hospital</a:t>
            </a:r>
          </a:p>
        </p:txBody>
      </p:sp>
      <p:sp>
        <p:nvSpPr>
          <p:cNvPr id="14" name="TextBox 13">
            <a:extLst>
              <a:ext uri="{FF2B5EF4-FFF2-40B4-BE49-F238E27FC236}">
                <a16:creationId xmlns:a16="http://schemas.microsoft.com/office/drawing/2014/main" id="{B09AA8E3-F4DE-5E4E-AB44-C75FA431EA24}"/>
              </a:ext>
            </a:extLst>
          </p:cNvPr>
          <p:cNvSpPr txBox="1"/>
          <p:nvPr/>
        </p:nvSpPr>
        <p:spPr>
          <a:xfrm>
            <a:off x="4770447" y="3092872"/>
            <a:ext cx="2298357" cy="646331"/>
          </a:xfrm>
          <a:prstGeom prst="rect">
            <a:avLst/>
          </a:prstGeom>
          <a:noFill/>
        </p:spPr>
        <p:txBody>
          <a:bodyPr wrap="square" rtlCol="0">
            <a:spAutoFit/>
          </a:bodyPr>
          <a:lstStyle/>
          <a:p>
            <a:r>
              <a:rPr lang="en-US" dirty="0" err="1">
                <a:solidFill>
                  <a:srgbClr val="002060"/>
                </a:solidFill>
              </a:rPr>
              <a:t>Pauls</a:t>
            </a:r>
            <a:r>
              <a:rPr lang="en-US" dirty="0">
                <a:solidFill>
                  <a:srgbClr val="002060"/>
                </a:solidFill>
              </a:rPr>
              <a:t> </a:t>
            </a:r>
            <a:r>
              <a:rPr lang="en-US" dirty="0" err="1">
                <a:solidFill>
                  <a:srgbClr val="002060"/>
                </a:solidFill>
              </a:rPr>
              <a:t>Stradins</a:t>
            </a:r>
            <a:r>
              <a:rPr lang="en-US" dirty="0">
                <a:solidFill>
                  <a:srgbClr val="002060"/>
                </a:solidFill>
              </a:rPr>
              <a:t> Clinical University Hospital</a:t>
            </a:r>
          </a:p>
        </p:txBody>
      </p:sp>
      <p:cxnSp>
        <p:nvCxnSpPr>
          <p:cNvPr id="16" name="Straight Arrow Connector 15">
            <a:extLst>
              <a:ext uri="{FF2B5EF4-FFF2-40B4-BE49-F238E27FC236}">
                <a16:creationId xmlns:a16="http://schemas.microsoft.com/office/drawing/2014/main" id="{CF8094BF-5C63-834E-B6E2-9D02C41FFBE0}"/>
              </a:ext>
            </a:extLst>
          </p:cNvPr>
          <p:cNvCxnSpPr/>
          <p:nvPr/>
        </p:nvCxnSpPr>
        <p:spPr>
          <a:xfrm>
            <a:off x="2017643" y="3965713"/>
            <a:ext cx="2932044" cy="157038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990BD51F-0675-C445-AAAE-350B6A4832B8}"/>
              </a:ext>
            </a:extLst>
          </p:cNvPr>
          <p:cNvCxnSpPr>
            <a:cxnSpLocks/>
          </p:cNvCxnSpPr>
          <p:nvPr/>
        </p:nvCxnSpPr>
        <p:spPr>
          <a:xfrm>
            <a:off x="6046793" y="3752165"/>
            <a:ext cx="49207" cy="131679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E65DBDFD-66D1-1B43-98E2-3A4BFCD039FD}"/>
              </a:ext>
            </a:extLst>
          </p:cNvPr>
          <p:cNvCxnSpPr>
            <a:cxnSpLocks/>
          </p:cNvCxnSpPr>
          <p:nvPr/>
        </p:nvCxnSpPr>
        <p:spPr>
          <a:xfrm flipH="1">
            <a:off x="7444409" y="3853502"/>
            <a:ext cx="2057400" cy="168259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pic>
        <p:nvPicPr>
          <p:cNvPr id="26" name="Picture 25" descr="A close up of a logo&#10;&#10;Description automatically generated">
            <a:extLst>
              <a:ext uri="{FF2B5EF4-FFF2-40B4-BE49-F238E27FC236}">
                <a16:creationId xmlns:a16="http://schemas.microsoft.com/office/drawing/2014/main" id="{FFCDE069-F070-6D4F-9342-15AB436043EF}"/>
              </a:ext>
            </a:extLst>
          </p:cNvPr>
          <p:cNvPicPr>
            <a:picLocks noChangeAspect="1"/>
          </p:cNvPicPr>
          <p:nvPr/>
        </p:nvPicPr>
        <p:blipFill>
          <a:blip r:embed="rId5"/>
          <a:stretch>
            <a:fillRect/>
          </a:stretch>
        </p:blipFill>
        <p:spPr>
          <a:xfrm>
            <a:off x="5366253" y="5181168"/>
            <a:ext cx="1459494" cy="1547145"/>
          </a:xfrm>
          <a:prstGeom prst="rect">
            <a:avLst/>
          </a:prstGeom>
        </p:spPr>
      </p:pic>
      <p:sp>
        <p:nvSpPr>
          <p:cNvPr id="29" name="TextBox 28">
            <a:extLst>
              <a:ext uri="{FF2B5EF4-FFF2-40B4-BE49-F238E27FC236}">
                <a16:creationId xmlns:a16="http://schemas.microsoft.com/office/drawing/2014/main" id="{E4AAC192-00EB-604D-8EC4-C6F81B54D7C2}"/>
              </a:ext>
            </a:extLst>
          </p:cNvPr>
          <p:cNvSpPr txBox="1"/>
          <p:nvPr/>
        </p:nvSpPr>
        <p:spPr>
          <a:xfrm rot="1760430">
            <a:off x="1863527" y="4662957"/>
            <a:ext cx="2027583" cy="369332"/>
          </a:xfrm>
          <a:prstGeom prst="rect">
            <a:avLst/>
          </a:prstGeom>
          <a:noFill/>
        </p:spPr>
        <p:txBody>
          <a:bodyPr wrap="square" rtlCol="0">
            <a:spAutoFit/>
          </a:bodyPr>
          <a:lstStyle/>
          <a:p>
            <a:r>
              <a:rPr lang="en-US" dirty="0">
                <a:solidFill>
                  <a:srgbClr val="C00000"/>
                </a:solidFill>
              </a:rPr>
              <a:t>Only adults</a:t>
            </a:r>
          </a:p>
        </p:txBody>
      </p:sp>
      <p:sp>
        <p:nvSpPr>
          <p:cNvPr id="30" name="TextBox 29">
            <a:extLst>
              <a:ext uri="{FF2B5EF4-FFF2-40B4-BE49-F238E27FC236}">
                <a16:creationId xmlns:a16="http://schemas.microsoft.com/office/drawing/2014/main" id="{2F0F4067-4BE8-864F-9E44-CDAB51D1CB67}"/>
              </a:ext>
            </a:extLst>
          </p:cNvPr>
          <p:cNvSpPr txBox="1"/>
          <p:nvPr/>
        </p:nvSpPr>
        <p:spPr>
          <a:xfrm>
            <a:off x="5082055" y="4115971"/>
            <a:ext cx="918896" cy="369332"/>
          </a:xfrm>
          <a:prstGeom prst="rect">
            <a:avLst/>
          </a:prstGeom>
          <a:noFill/>
        </p:spPr>
        <p:txBody>
          <a:bodyPr wrap="square" rtlCol="0">
            <a:spAutoFit/>
          </a:bodyPr>
          <a:lstStyle/>
          <a:p>
            <a:r>
              <a:rPr lang="en-US" dirty="0">
                <a:solidFill>
                  <a:srgbClr val="C00000"/>
                </a:solidFill>
              </a:rPr>
              <a:t>Adults</a:t>
            </a:r>
          </a:p>
        </p:txBody>
      </p:sp>
      <p:sp>
        <p:nvSpPr>
          <p:cNvPr id="31" name="TextBox 30">
            <a:extLst>
              <a:ext uri="{FF2B5EF4-FFF2-40B4-BE49-F238E27FC236}">
                <a16:creationId xmlns:a16="http://schemas.microsoft.com/office/drawing/2014/main" id="{A604C1B8-45B6-D540-936F-C032DDBAB7AF}"/>
              </a:ext>
            </a:extLst>
          </p:cNvPr>
          <p:cNvSpPr txBox="1"/>
          <p:nvPr/>
        </p:nvSpPr>
        <p:spPr>
          <a:xfrm>
            <a:off x="6347013" y="3965713"/>
            <a:ext cx="1162879" cy="646331"/>
          </a:xfrm>
          <a:prstGeom prst="rect">
            <a:avLst/>
          </a:prstGeom>
          <a:noFill/>
        </p:spPr>
        <p:txBody>
          <a:bodyPr wrap="square" rtlCol="0">
            <a:spAutoFit/>
          </a:bodyPr>
          <a:lstStyle/>
          <a:p>
            <a:r>
              <a:rPr lang="en-US" dirty="0">
                <a:solidFill>
                  <a:srgbClr val="C00000"/>
                </a:solidFill>
              </a:rPr>
              <a:t>Neonates/Infants</a:t>
            </a:r>
          </a:p>
        </p:txBody>
      </p:sp>
      <p:sp>
        <p:nvSpPr>
          <p:cNvPr id="33" name="TextBox 32">
            <a:extLst>
              <a:ext uri="{FF2B5EF4-FFF2-40B4-BE49-F238E27FC236}">
                <a16:creationId xmlns:a16="http://schemas.microsoft.com/office/drawing/2014/main" id="{CA3D1542-AC63-F947-8C08-4CEA5B8BE47D}"/>
              </a:ext>
            </a:extLst>
          </p:cNvPr>
          <p:cNvSpPr txBox="1"/>
          <p:nvPr/>
        </p:nvSpPr>
        <p:spPr>
          <a:xfrm rot="19034335">
            <a:off x="8304541" y="4596629"/>
            <a:ext cx="1490869" cy="369332"/>
          </a:xfrm>
          <a:prstGeom prst="rect">
            <a:avLst/>
          </a:prstGeom>
          <a:noFill/>
        </p:spPr>
        <p:txBody>
          <a:bodyPr wrap="square" rtlCol="0">
            <a:spAutoFit/>
          </a:bodyPr>
          <a:lstStyle/>
          <a:p>
            <a:r>
              <a:rPr lang="en-US" dirty="0">
                <a:solidFill>
                  <a:srgbClr val="C00000"/>
                </a:solidFill>
              </a:rPr>
              <a:t>Only Children</a:t>
            </a:r>
          </a:p>
        </p:txBody>
      </p:sp>
    </p:spTree>
    <p:extLst>
      <p:ext uri="{BB962C8B-B14F-4D97-AF65-F5344CB8AC3E}">
        <p14:creationId xmlns:p14="http://schemas.microsoft.com/office/powerpoint/2010/main" val="975544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7EA05-5058-E843-8A54-AC37F756B1DA}"/>
              </a:ext>
            </a:extLst>
          </p:cNvPr>
          <p:cNvSpPr>
            <a:spLocks noGrp="1"/>
          </p:cNvSpPr>
          <p:nvPr>
            <p:ph type="title"/>
          </p:nvPr>
        </p:nvSpPr>
        <p:spPr>
          <a:xfrm>
            <a:off x="2592925" y="624110"/>
            <a:ext cx="8911687" cy="1280890"/>
          </a:xfrm>
        </p:spPr>
        <p:txBody>
          <a:bodyPr/>
          <a:lstStyle/>
          <a:p>
            <a:pPr algn="ctr"/>
            <a:r>
              <a:rPr lang="en-US" b="1">
                <a:solidFill>
                  <a:srgbClr val="002060"/>
                </a:solidFill>
              </a:rPr>
              <a:t>Paediatric Trials in Latvia</a:t>
            </a:r>
            <a:endParaRPr lang="en-US" b="1" dirty="0">
              <a:solidFill>
                <a:srgbClr val="002060"/>
              </a:solidFill>
            </a:endParaRPr>
          </a:p>
        </p:txBody>
      </p:sp>
      <p:sp>
        <p:nvSpPr>
          <p:cNvPr id="3" name="Content Placeholder 2">
            <a:extLst>
              <a:ext uri="{FF2B5EF4-FFF2-40B4-BE49-F238E27FC236}">
                <a16:creationId xmlns:a16="http://schemas.microsoft.com/office/drawing/2014/main" id="{867A14DF-6CED-E241-B485-1F34E146C0FD}"/>
              </a:ext>
            </a:extLst>
          </p:cNvPr>
          <p:cNvSpPr>
            <a:spLocks noGrp="1"/>
          </p:cNvSpPr>
          <p:nvPr>
            <p:ph idx="1"/>
          </p:nvPr>
        </p:nvSpPr>
        <p:spPr>
          <a:xfrm>
            <a:off x="1739348" y="1334529"/>
            <a:ext cx="9765264" cy="5375189"/>
          </a:xfrm>
        </p:spPr>
        <p:txBody>
          <a:bodyPr>
            <a:normAutofit lnSpcReduction="10000"/>
          </a:bodyPr>
          <a:lstStyle/>
          <a:p>
            <a:pPr>
              <a:lnSpc>
                <a:spcPct val="120000"/>
              </a:lnSpc>
              <a:spcBef>
                <a:spcPts val="0"/>
              </a:spcBef>
              <a:spcAft>
                <a:spcPts val="1200"/>
              </a:spcAft>
            </a:pPr>
            <a:r>
              <a:rPr lang="en-GB" b="1" dirty="0">
                <a:solidFill>
                  <a:srgbClr val="002060"/>
                </a:solidFill>
              </a:rPr>
              <a:t>Clinical trial statistics are not encouraging</a:t>
            </a:r>
          </a:p>
          <a:p>
            <a:pPr marL="0" indent="0">
              <a:lnSpc>
                <a:spcPct val="120000"/>
              </a:lnSpc>
              <a:spcBef>
                <a:spcPts val="0"/>
              </a:spcBef>
              <a:spcAft>
                <a:spcPts val="1200"/>
              </a:spcAft>
              <a:buNone/>
            </a:pPr>
            <a:r>
              <a:rPr lang="en-GB" dirty="0">
                <a:solidFill>
                  <a:srgbClr val="002060"/>
                </a:solidFill>
              </a:rPr>
              <a:t>In 2018, </a:t>
            </a:r>
            <a:r>
              <a:rPr lang="en-GB" b="1" dirty="0">
                <a:solidFill>
                  <a:srgbClr val="002060"/>
                </a:solidFill>
              </a:rPr>
              <a:t>only 5 paediatric </a:t>
            </a:r>
            <a:r>
              <a:rPr lang="en-GB" dirty="0">
                <a:solidFill>
                  <a:srgbClr val="002060"/>
                </a:solidFill>
              </a:rPr>
              <a:t>studies (out of 68 in total) were approved in the State Agency of Medicines of Latvia: </a:t>
            </a:r>
          </a:p>
          <a:p>
            <a:pPr marL="0" indent="0">
              <a:lnSpc>
                <a:spcPct val="110000"/>
              </a:lnSpc>
              <a:spcBef>
                <a:spcPts val="0"/>
              </a:spcBef>
              <a:spcAft>
                <a:spcPts val="1200"/>
              </a:spcAft>
              <a:buNone/>
            </a:pPr>
            <a:r>
              <a:rPr lang="en-GB" dirty="0">
                <a:solidFill>
                  <a:srgbClr val="002060"/>
                </a:solidFill>
              </a:rPr>
              <a:t>    - 3 RCT studies for treatment of atopic dermatitis in children &gt; 12 years</a:t>
            </a:r>
          </a:p>
          <a:p>
            <a:pPr marL="0" indent="0">
              <a:lnSpc>
                <a:spcPct val="110000"/>
              </a:lnSpc>
              <a:spcBef>
                <a:spcPts val="0"/>
              </a:spcBef>
              <a:spcAft>
                <a:spcPts val="1200"/>
              </a:spcAft>
              <a:buNone/>
            </a:pPr>
            <a:r>
              <a:rPr lang="en-GB" dirty="0">
                <a:solidFill>
                  <a:srgbClr val="002060"/>
                </a:solidFill>
              </a:rPr>
              <a:t>    - 1 RCT influenza treatment in children &gt; 12 years</a:t>
            </a:r>
          </a:p>
          <a:p>
            <a:pPr marL="0" indent="0">
              <a:lnSpc>
                <a:spcPct val="110000"/>
              </a:lnSpc>
              <a:spcBef>
                <a:spcPts val="0"/>
              </a:spcBef>
              <a:spcAft>
                <a:spcPts val="1200"/>
              </a:spcAft>
              <a:buNone/>
            </a:pPr>
            <a:r>
              <a:rPr lang="en-GB" dirty="0">
                <a:solidFill>
                  <a:srgbClr val="002060"/>
                </a:solidFill>
              </a:rPr>
              <a:t>    - 1 Phase II PK study in neonates and infants for antibacterial agent</a:t>
            </a:r>
          </a:p>
          <a:p>
            <a:pPr>
              <a:lnSpc>
                <a:spcPct val="120000"/>
              </a:lnSpc>
              <a:spcBef>
                <a:spcPts val="0"/>
              </a:spcBef>
              <a:spcAft>
                <a:spcPts val="1200"/>
              </a:spcAft>
            </a:pPr>
            <a:r>
              <a:rPr lang="en-GB" b="1" dirty="0">
                <a:solidFill>
                  <a:srgbClr val="002060"/>
                </a:solidFill>
              </a:rPr>
              <a:t>Recently finished and ongoing paediatric trials:</a:t>
            </a:r>
          </a:p>
          <a:p>
            <a:pPr marL="0" indent="0">
              <a:lnSpc>
                <a:spcPct val="120000"/>
              </a:lnSpc>
              <a:spcBef>
                <a:spcPts val="0"/>
              </a:spcBef>
              <a:spcAft>
                <a:spcPts val="1200"/>
              </a:spcAft>
              <a:buNone/>
            </a:pPr>
            <a:r>
              <a:rPr lang="en-GB" dirty="0">
                <a:solidFill>
                  <a:srgbClr val="002060"/>
                </a:solidFill>
              </a:rPr>
              <a:t>     - 2 subsequent RCTs for RSV prevention in preterm and term neonates</a:t>
            </a:r>
          </a:p>
          <a:p>
            <a:pPr marL="0" indent="0">
              <a:lnSpc>
                <a:spcPct val="120000"/>
              </a:lnSpc>
              <a:spcBef>
                <a:spcPts val="0"/>
              </a:spcBef>
              <a:spcAft>
                <a:spcPts val="1200"/>
              </a:spcAft>
              <a:buNone/>
            </a:pPr>
            <a:r>
              <a:rPr lang="en-GB" dirty="0">
                <a:solidFill>
                  <a:srgbClr val="002060"/>
                </a:solidFill>
              </a:rPr>
              <a:t>     - 1 RCT for influenza vaccine in patients from 6 to 47 months of age</a:t>
            </a:r>
          </a:p>
          <a:p>
            <a:pPr>
              <a:lnSpc>
                <a:spcPct val="120000"/>
              </a:lnSpc>
              <a:spcBef>
                <a:spcPts val="0"/>
              </a:spcBef>
              <a:spcAft>
                <a:spcPts val="1200"/>
              </a:spcAft>
            </a:pPr>
            <a:r>
              <a:rPr lang="en-GB" b="1" dirty="0">
                <a:solidFill>
                  <a:srgbClr val="002060"/>
                </a:solidFill>
              </a:rPr>
              <a:t>One trial not approved by the National authority</a:t>
            </a:r>
          </a:p>
          <a:p>
            <a:pPr marL="0" indent="0">
              <a:lnSpc>
                <a:spcPct val="120000"/>
              </a:lnSpc>
              <a:spcBef>
                <a:spcPts val="0"/>
              </a:spcBef>
              <a:spcAft>
                <a:spcPts val="1200"/>
              </a:spcAft>
              <a:buNone/>
            </a:pPr>
            <a:r>
              <a:rPr lang="en-GB" dirty="0">
                <a:solidFill>
                  <a:srgbClr val="002060"/>
                </a:solidFill>
              </a:rPr>
              <a:t>     - reason for refusal – Paediatric Investigation Plan intended, but not yet submitted to the Paediatric Committee</a:t>
            </a:r>
          </a:p>
          <a:p>
            <a:pPr marL="0" indent="0">
              <a:buNone/>
            </a:pPr>
            <a:endParaRPr lang="en-US" dirty="0"/>
          </a:p>
          <a:p>
            <a:pPr marL="0" indent="0">
              <a:buNone/>
            </a:pPr>
            <a:endParaRPr lang="en-US" dirty="0"/>
          </a:p>
          <a:p>
            <a:pPr marL="0" indent="0">
              <a:buNone/>
            </a:pPr>
            <a:endParaRPr lang="en-US" dirty="0"/>
          </a:p>
        </p:txBody>
      </p:sp>
      <p:pic>
        <p:nvPicPr>
          <p:cNvPr id="5" name="Picture 4" descr="A picture containing indoor, wall, table, sitting&#10;&#10;Description automatically generated">
            <a:extLst>
              <a:ext uri="{FF2B5EF4-FFF2-40B4-BE49-F238E27FC236}">
                <a16:creationId xmlns:a16="http://schemas.microsoft.com/office/drawing/2014/main" id="{EF410F5D-6DCC-F945-987D-D7EE8294645C}"/>
              </a:ext>
            </a:extLst>
          </p:cNvPr>
          <p:cNvPicPr>
            <a:picLocks noChangeAspect="1"/>
          </p:cNvPicPr>
          <p:nvPr/>
        </p:nvPicPr>
        <p:blipFill>
          <a:blip r:embed="rId2"/>
          <a:stretch>
            <a:fillRect/>
          </a:stretch>
        </p:blipFill>
        <p:spPr>
          <a:xfrm>
            <a:off x="10124303" y="2831498"/>
            <a:ext cx="1587500" cy="2381250"/>
          </a:xfrm>
          <a:prstGeom prst="rect">
            <a:avLst/>
          </a:prstGeom>
        </p:spPr>
      </p:pic>
    </p:spTree>
    <p:extLst>
      <p:ext uri="{BB962C8B-B14F-4D97-AF65-F5344CB8AC3E}">
        <p14:creationId xmlns:p14="http://schemas.microsoft.com/office/powerpoint/2010/main" val="4277340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2F3ECD7F-BF61-4CB1-AA15-464BB771E7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1">
            <a:extLst>
              <a:ext uri="{FF2B5EF4-FFF2-40B4-BE49-F238E27FC236}">
                <a16:creationId xmlns:a16="http://schemas.microsoft.com/office/drawing/2014/main" id="{966F1B29-3A08-4DB7-9F92-4C09B3BCFF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8229600"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a:extLst>
              <a:ext uri="{FF2B5EF4-FFF2-40B4-BE49-F238E27FC236}">
                <a16:creationId xmlns:a16="http://schemas.microsoft.com/office/drawing/2014/main" id="{44A5AAD1-9616-4E1C-B3AC-E5497A6A3C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59027"/>
            <a:ext cx="9042690"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3A70A846-DDAA-0B4E-8170-7DB0828F080B}"/>
              </a:ext>
            </a:extLst>
          </p:cNvPr>
          <p:cNvSpPr>
            <a:spLocks noGrp="1"/>
          </p:cNvSpPr>
          <p:nvPr>
            <p:ph type="title"/>
          </p:nvPr>
        </p:nvSpPr>
        <p:spPr>
          <a:xfrm>
            <a:off x="541867" y="787400"/>
            <a:ext cx="7145866" cy="778933"/>
          </a:xfrm>
        </p:spPr>
        <p:txBody>
          <a:bodyPr anchor="ctr">
            <a:normAutofit/>
          </a:bodyPr>
          <a:lstStyle/>
          <a:p>
            <a:pPr>
              <a:lnSpc>
                <a:spcPct val="90000"/>
              </a:lnSpc>
            </a:pPr>
            <a:r>
              <a:rPr lang="en-US" sz="2500" b="1">
                <a:solidFill>
                  <a:srgbClr val="FEFFFF"/>
                </a:solidFill>
              </a:rPr>
              <a:t>What makes conduct of paediatric trials problematic?</a:t>
            </a:r>
          </a:p>
        </p:txBody>
      </p:sp>
      <p:sp>
        <p:nvSpPr>
          <p:cNvPr id="3" name="Content Placeholder 2">
            <a:extLst>
              <a:ext uri="{FF2B5EF4-FFF2-40B4-BE49-F238E27FC236}">
                <a16:creationId xmlns:a16="http://schemas.microsoft.com/office/drawing/2014/main" id="{57A42C10-13CF-4543-933E-9A744FBBBAD5}"/>
              </a:ext>
            </a:extLst>
          </p:cNvPr>
          <p:cNvSpPr>
            <a:spLocks noGrp="1"/>
          </p:cNvSpPr>
          <p:nvPr>
            <p:ph idx="1"/>
          </p:nvPr>
        </p:nvSpPr>
        <p:spPr>
          <a:xfrm>
            <a:off x="541866" y="2031999"/>
            <a:ext cx="7145867" cy="4166973"/>
          </a:xfrm>
        </p:spPr>
        <p:txBody>
          <a:bodyPr>
            <a:noAutofit/>
          </a:bodyPr>
          <a:lstStyle/>
          <a:p>
            <a:pPr>
              <a:lnSpc>
                <a:spcPct val="90000"/>
              </a:lnSpc>
            </a:pPr>
            <a:r>
              <a:rPr lang="en-US" sz="2000" b="1" dirty="0">
                <a:solidFill>
                  <a:srgbClr val="FEFFFF"/>
                </a:solidFill>
              </a:rPr>
              <a:t>Small population </a:t>
            </a:r>
          </a:p>
          <a:p>
            <a:pPr marL="0" indent="0">
              <a:lnSpc>
                <a:spcPct val="90000"/>
              </a:lnSpc>
              <a:buNone/>
            </a:pPr>
            <a:r>
              <a:rPr lang="en-US" sz="2000" dirty="0">
                <a:solidFill>
                  <a:srgbClr val="FEFFFF"/>
                </a:solidFill>
              </a:rPr>
              <a:t>     - high competition for patients </a:t>
            </a:r>
          </a:p>
          <a:p>
            <a:pPr marL="0" indent="0">
              <a:lnSpc>
                <a:spcPct val="90000"/>
              </a:lnSpc>
              <a:buNone/>
            </a:pPr>
            <a:r>
              <a:rPr lang="en-US" sz="2000" dirty="0">
                <a:solidFill>
                  <a:srgbClr val="FEFFFF"/>
                </a:solidFill>
              </a:rPr>
              <a:t>     - limited enrollment</a:t>
            </a:r>
          </a:p>
          <a:p>
            <a:pPr marL="0" indent="0">
              <a:lnSpc>
                <a:spcPct val="90000"/>
              </a:lnSpc>
              <a:buNone/>
            </a:pPr>
            <a:endParaRPr lang="en-US" sz="2000" dirty="0">
              <a:solidFill>
                <a:srgbClr val="FEFFFF"/>
              </a:solidFill>
            </a:endParaRPr>
          </a:p>
          <a:p>
            <a:pPr>
              <a:lnSpc>
                <a:spcPct val="90000"/>
              </a:lnSpc>
            </a:pPr>
            <a:r>
              <a:rPr lang="en-US" sz="2000" b="1" dirty="0">
                <a:solidFill>
                  <a:srgbClr val="FEFFFF"/>
                </a:solidFill>
              </a:rPr>
              <a:t>Feasibility issues</a:t>
            </a:r>
            <a:r>
              <a:rPr lang="en-US" sz="2000" b="1" dirty="0">
                <a:solidFill>
                  <a:srgbClr val="FEFFFF"/>
                </a:solidFill>
                <a:sym typeface="Wingdings" pitchFamily="2" charset="2"/>
              </a:rPr>
              <a:t> (opinion by pharmaceutical companies):</a:t>
            </a:r>
          </a:p>
          <a:p>
            <a:pPr marL="0" indent="0">
              <a:lnSpc>
                <a:spcPct val="90000"/>
              </a:lnSpc>
              <a:buNone/>
            </a:pPr>
            <a:r>
              <a:rPr lang="en-US" sz="2000" dirty="0">
                <a:solidFill>
                  <a:srgbClr val="FEFFFF"/>
                </a:solidFill>
                <a:sym typeface="Wingdings" pitchFamily="2" charset="2"/>
              </a:rPr>
              <a:t>     - low enrollment</a:t>
            </a:r>
          </a:p>
          <a:p>
            <a:pPr marL="0" indent="0">
              <a:lnSpc>
                <a:spcPct val="90000"/>
              </a:lnSpc>
              <a:buNone/>
            </a:pPr>
            <a:r>
              <a:rPr lang="en-US" sz="2000" dirty="0">
                <a:solidFill>
                  <a:srgbClr val="FEFFFF"/>
                </a:solidFill>
                <a:sym typeface="Wingdings" pitchFamily="2" charset="2"/>
              </a:rPr>
              <a:t>     - reluctance from healthcare professionals</a:t>
            </a:r>
          </a:p>
          <a:p>
            <a:pPr marL="0" indent="0">
              <a:lnSpc>
                <a:spcPct val="90000"/>
              </a:lnSpc>
              <a:buNone/>
            </a:pPr>
            <a:r>
              <a:rPr lang="en-US" sz="2000" dirty="0">
                <a:solidFill>
                  <a:srgbClr val="FEFFFF"/>
                </a:solidFill>
                <a:sym typeface="Wingdings" pitchFamily="2" charset="2"/>
              </a:rPr>
              <a:t>     - low parental trust, difficulties to obtain informed consent</a:t>
            </a:r>
          </a:p>
          <a:p>
            <a:pPr marL="0" indent="0">
              <a:lnSpc>
                <a:spcPct val="90000"/>
              </a:lnSpc>
              <a:buNone/>
            </a:pPr>
            <a:r>
              <a:rPr lang="en-US" sz="2000" dirty="0">
                <a:solidFill>
                  <a:srgbClr val="FEFFFF"/>
                </a:solidFill>
                <a:sym typeface="Wingdings" pitchFamily="2" charset="2"/>
              </a:rPr>
              <a:t>     -  lack of general (national) strategy for conducting </a:t>
            </a:r>
          </a:p>
          <a:p>
            <a:pPr marL="0" indent="0">
              <a:lnSpc>
                <a:spcPct val="90000"/>
              </a:lnSpc>
              <a:buNone/>
            </a:pPr>
            <a:r>
              <a:rPr lang="en-US" sz="2000" dirty="0">
                <a:solidFill>
                  <a:srgbClr val="FEFFFF"/>
                </a:solidFill>
                <a:sym typeface="Wingdings" pitchFamily="2" charset="2"/>
              </a:rPr>
              <a:t>        clinical trials in children</a:t>
            </a:r>
            <a:endParaRPr lang="en-US" sz="2000" dirty="0">
              <a:solidFill>
                <a:srgbClr val="FEFFFF"/>
              </a:solidFill>
            </a:endParaRPr>
          </a:p>
        </p:txBody>
      </p:sp>
      <p:pic>
        <p:nvPicPr>
          <p:cNvPr id="9" name="Picture 8" descr="A picture containing sky, looking&#10;&#10;Description automatically generated">
            <a:extLst>
              <a:ext uri="{FF2B5EF4-FFF2-40B4-BE49-F238E27FC236}">
                <a16:creationId xmlns:a16="http://schemas.microsoft.com/office/drawing/2014/main" id="{1EDEE868-FFB4-3B44-9305-F2FD6147C09A}"/>
              </a:ext>
            </a:extLst>
          </p:cNvPr>
          <p:cNvPicPr>
            <a:picLocks noChangeAspect="1"/>
          </p:cNvPicPr>
          <p:nvPr/>
        </p:nvPicPr>
        <p:blipFill>
          <a:blip r:embed="rId2"/>
          <a:stretch>
            <a:fillRect/>
          </a:stretch>
        </p:blipFill>
        <p:spPr>
          <a:xfrm>
            <a:off x="8369299" y="2410233"/>
            <a:ext cx="3683000" cy="2032000"/>
          </a:xfrm>
          <a:prstGeom prst="rect">
            <a:avLst/>
          </a:prstGeom>
        </p:spPr>
      </p:pic>
    </p:spTree>
    <p:extLst>
      <p:ext uri="{BB962C8B-B14F-4D97-AF65-F5344CB8AC3E}">
        <p14:creationId xmlns:p14="http://schemas.microsoft.com/office/powerpoint/2010/main" val="1649700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F3ECD7F-BF61-4CB1-AA15-464BB771E7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66F1B29-3A08-4DB7-9F92-4C09B3BCFF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8229600"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a:extLst>
              <a:ext uri="{FF2B5EF4-FFF2-40B4-BE49-F238E27FC236}">
                <a16:creationId xmlns:a16="http://schemas.microsoft.com/office/drawing/2014/main" id="{44A5AAD1-9616-4E1C-B3AC-E5497A6A3C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59027"/>
            <a:ext cx="9042690"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A2F02B2E-D64C-CA42-A705-7E1AE2AD07AB}"/>
              </a:ext>
            </a:extLst>
          </p:cNvPr>
          <p:cNvSpPr>
            <a:spLocks noGrp="1"/>
          </p:cNvSpPr>
          <p:nvPr>
            <p:ph type="title"/>
          </p:nvPr>
        </p:nvSpPr>
        <p:spPr>
          <a:xfrm>
            <a:off x="541867" y="787400"/>
            <a:ext cx="7145866" cy="778933"/>
          </a:xfrm>
        </p:spPr>
        <p:txBody>
          <a:bodyPr anchor="ctr">
            <a:normAutofit/>
          </a:bodyPr>
          <a:lstStyle/>
          <a:p>
            <a:pPr>
              <a:lnSpc>
                <a:spcPct val="90000"/>
              </a:lnSpc>
            </a:pPr>
            <a:r>
              <a:rPr lang="en-US" sz="2500" b="1">
                <a:solidFill>
                  <a:srgbClr val="FEFFFF"/>
                </a:solidFill>
              </a:rPr>
              <a:t>What makes conduct of paediatric trials problematic?</a:t>
            </a:r>
            <a:endParaRPr lang="en-US" sz="2500">
              <a:solidFill>
                <a:srgbClr val="FEFFFF"/>
              </a:solidFill>
            </a:endParaRPr>
          </a:p>
        </p:txBody>
      </p:sp>
      <p:sp>
        <p:nvSpPr>
          <p:cNvPr id="3" name="Content Placeholder 2">
            <a:extLst>
              <a:ext uri="{FF2B5EF4-FFF2-40B4-BE49-F238E27FC236}">
                <a16:creationId xmlns:a16="http://schemas.microsoft.com/office/drawing/2014/main" id="{E00F9D4F-5E3A-3742-971F-F3D14C90C2A7}"/>
              </a:ext>
            </a:extLst>
          </p:cNvPr>
          <p:cNvSpPr>
            <a:spLocks noGrp="1"/>
          </p:cNvSpPr>
          <p:nvPr>
            <p:ph idx="1"/>
          </p:nvPr>
        </p:nvSpPr>
        <p:spPr>
          <a:xfrm>
            <a:off x="541866" y="2032000"/>
            <a:ext cx="7145867" cy="3879222"/>
          </a:xfrm>
        </p:spPr>
        <p:txBody>
          <a:bodyPr>
            <a:noAutofit/>
          </a:bodyPr>
          <a:lstStyle/>
          <a:p>
            <a:r>
              <a:rPr lang="en-US" sz="2000" b="1" dirty="0">
                <a:solidFill>
                  <a:srgbClr val="FEFFFF"/>
                </a:solidFill>
              </a:rPr>
              <a:t>Lack of research networks</a:t>
            </a:r>
          </a:p>
          <a:p>
            <a:pPr marL="0" indent="0">
              <a:buNone/>
            </a:pPr>
            <a:r>
              <a:rPr lang="en-US" sz="2000" dirty="0">
                <a:solidFill>
                  <a:srgbClr val="FEFFFF"/>
                </a:solidFill>
              </a:rPr>
              <a:t>    - we are not “visible” on a global stage</a:t>
            </a:r>
          </a:p>
          <a:p>
            <a:pPr marL="0" indent="0">
              <a:buNone/>
            </a:pPr>
            <a:r>
              <a:rPr lang="en-US" sz="2000" dirty="0">
                <a:solidFill>
                  <a:srgbClr val="FEFFFF"/>
                </a:solidFill>
              </a:rPr>
              <a:t>    -  difficult to keep-up-to-date on the latest research projects </a:t>
            </a:r>
          </a:p>
          <a:p>
            <a:pPr marL="0" indent="0">
              <a:buNone/>
            </a:pPr>
            <a:endParaRPr lang="en-US" sz="2000" dirty="0">
              <a:solidFill>
                <a:srgbClr val="FEFFFF"/>
              </a:solidFill>
            </a:endParaRPr>
          </a:p>
          <a:p>
            <a:r>
              <a:rPr lang="en-US" sz="2000" b="1" dirty="0">
                <a:solidFill>
                  <a:srgbClr val="FEFFFF"/>
                </a:solidFill>
              </a:rPr>
              <a:t>Ethic committees</a:t>
            </a:r>
          </a:p>
          <a:p>
            <a:pPr marL="0" indent="0">
              <a:buNone/>
            </a:pPr>
            <a:r>
              <a:rPr lang="en-US" sz="2000" dirty="0">
                <a:solidFill>
                  <a:srgbClr val="FEFFFF"/>
                </a:solidFill>
              </a:rPr>
              <a:t>     - more than 5 Ethic Committees are functioning in Latvia</a:t>
            </a:r>
          </a:p>
          <a:p>
            <a:pPr marL="0" indent="0">
              <a:buNone/>
            </a:pPr>
            <a:r>
              <a:rPr lang="en-US" sz="2000" dirty="0">
                <a:solidFill>
                  <a:srgbClr val="FEFFFF"/>
                </a:solidFill>
              </a:rPr>
              <a:t>     - the National competent authority does not monitor the activities of the Ethics Committees</a:t>
            </a:r>
          </a:p>
        </p:txBody>
      </p:sp>
      <p:pic>
        <p:nvPicPr>
          <p:cNvPr id="5" name="Picture 4" descr="A picture containing animal, invertebrate, light&#10;&#10;Description automatically generated">
            <a:extLst>
              <a:ext uri="{FF2B5EF4-FFF2-40B4-BE49-F238E27FC236}">
                <a16:creationId xmlns:a16="http://schemas.microsoft.com/office/drawing/2014/main" id="{06CA5012-9FFB-954C-9A89-DEA31760B4E0}"/>
              </a:ext>
            </a:extLst>
          </p:cNvPr>
          <p:cNvPicPr>
            <a:picLocks noChangeAspect="1"/>
          </p:cNvPicPr>
          <p:nvPr/>
        </p:nvPicPr>
        <p:blipFill>
          <a:blip r:embed="rId2"/>
          <a:stretch>
            <a:fillRect/>
          </a:stretch>
        </p:blipFill>
        <p:spPr>
          <a:xfrm>
            <a:off x="8221547" y="3063389"/>
            <a:ext cx="3970453" cy="1816443"/>
          </a:xfrm>
          <a:prstGeom prst="rect">
            <a:avLst/>
          </a:prstGeom>
        </p:spPr>
      </p:pic>
    </p:spTree>
    <p:extLst>
      <p:ext uri="{BB962C8B-B14F-4D97-AF65-F5344CB8AC3E}">
        <p14:creationId xmlns:p14="http://schemas.microsoft.com/office/powerpoint/2010/main" val="2808796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E5A53-66EF-E649-BEFB-02D9DF22D67B}"/>
              </a:ext>
            </a:extLst>
          </p:cNvPr>
          <p:cNvSpPr>
            <a:spLocks noGrp="1"/>
          </p:cNvSpPr>
          <p:nvPr>
            <p:ph type="title"/>
          </p:nvPr>
        </p:nvSpPr>
        <p:spPr>
          <a:xfrm>
            <a:off x="2592925" y="624110"/>
            <a:ext cx="8911687" cy="856820"/>
          </a:xfrm>
        </p:spPr>
        <p:txBody>
          <a:bodyPr/>
          <a:lstStyle/>
          <a:p>
            <a:pPr algn="ctr"/>
            <a:r>
              <a:rPr lang="en-US" b="1" dirty="0">
                <a:solidFill>
                  <a:srgbClr val="002060"/>
                </a:solidFill>
              </a:rPr>
              <a:t>Data sources</a:t>
            </a:r>
          </a:p>
        </p:txBody>
      </p:sp>
      <p:sp>
        <p:nvSpPr>
          <p:cNvPr id="3" name="Content Placeholder 2">
            <a:extLst>
              <a:ext uri="{FF2B5EF4-FFF2-40B4-BE49-F238E27FC236}">
                <a16:creationId xmlns:a16="http://schemas.microsoft.com/office/drawing/2014/main" id="{CA6AB718-B6B2-0B4A-B277-1A32CAA51639}"/>
              </a:ext>
            </a:extLst>
          </p:cNvPr>
          <p:cNvSpPr>
            <a:spLocks noGrp="1"/>
          </p:cNvSpPr>
          <p:nvPr>
            <p:ph idx="1"/>
          </p:nvPr>
        </p:nvSpPr>
        <p:spPr>
          <a:xfrm>
            <a:off x="2589212" y="1480929"/>
            <a:ext cx="8915400" cy="4999383"/>
          </a:xfrm>
        </p:spPr>
        <p:txBody>
          <a:bodyPr>
            <a:normAutofit/>
          </a:bodyPr>
          <a:lstStyle/>
          <a:p>
            <a:r>
              <a:rPr lang="en-US" dirty="0">
                <a:solidFill>
                  <a:srgbClr val="002060"/>
                </a:solidFill>
              </a:rPr>
              <a:t>Hospital data bases</a:t>
            </a:r>
          </a:p>
          <a:p>
            <a:r>
              <a:rPr lang="en-US" dirty="0">
                <a:solidFill>
                  <a:srgbClr val="002060"/>
                </a:solidFill>
              </a:rPr>
              <a:t>Patient registries – only for specific diagnoses </a:t>
            </a:r>
          </a:p>
          <a:p>
            <a:r>
              <a:rPr lang="en-US" dirty="0">
                <a:solidFill>
                  <a:srgbClr val="002060"/>
                </a:solidFill>
              </a:rPr>
              <a:t>Follow-up program for preterm neonates:</a:t>
            </a:r>
          </a:p>
          <a:p>
            <a:pPr marL="0" indent="0">
              <a:buNone/>
            </a:pPr>
            <a:r>
              <a:rPr lang="en-US" dirty="0">
                <a:solidFill>
                  <a:srgbClr val="002060"/>
                </a:solidFill>
              </a:rPr>
              <a:t>     - preterm neonates &lt; 32 weeks of gestational age</a:t>
            </a:r>
          </a:p>
          <a:p>
            <a:pPr marL="0" indent="0">
              <a:buNone/>
            </a:pPr>
            <a:r>
              <a:rPr lang="en-US" dirty="0">
                <a:solidFill>
                  <a:srgbClr val="002060"/>
                </a:solidFill>
              </a:rPr>
              <a:t>     - dynamic follow-up observation up to 2 years of age</a:t>
            </a:r>
          </a:p>
          <a:p>
            <a:r>
              <a:rPr lang="en-US" dirty="0">
                <a:solidFill>
                  <a:srgbClr val="002060"/>
                </a:solidFill>
              </a:rPr>
              <a:t>Dynamic follow-up for post-</a:t>
            </a:r>
            <a:r>
              <a:rPr lang="en-US" dirty="0" err="1">
                <a:solidFill>
                  <a:srgbClr val="002060"/>
                </a:solidFill>
              </a:rPr>
              <a:t>asphyctic</a:t>
            </a:r>
            <a:r>
              <a:rPr lang="en-US" dirty="0">
                <a:solidFill>
                  <a:srgbClr val="002060"/>
                </a:solidFill>
              </a:rPr>
              <a:t> neonates with moderated and severe HIE (following to hypothermia treatment) up to 2 years of age </a:t>
            </a:r>
          </a:p>
          <a:p>
            <a:pPr marL="0" indent="0">
              <a:buNone/>
            </a:pPr>
            <a:r>
              <a:rPr lang="en-US" dirty="0">
                <a:solidFill>
                  <a:srgbClr val="002060"/>
                </a:solidFill>
              </a:rPr>
              <a:t>     </a:t>
            </a:r>
          </a:p>
          <a:p>
            <a:pPr marL="0" indent="0">
              <a:buNone/>
            </a:pPr>
            <a:r>
              <a:rPr lang="en-US" b="1" dirty="0">
                <a:solidFill>
                  <a:srgbClr val="002060"/>
                </a:solidFill>
              </a:rPr>
              <a:t>Shortcomings:</a:t>
            </a:r>
          </a:p>
          <a:p>
            <a:pPr>
              <a:buFontTx/>
              <a:buChar char="-"/>
            </a:pPr>
            <a:r>
              <a:rPr lang="en-US" dirty="0">
                <a:solidFill>
                  <a:srgbClr val="002060"/>
                </a:solidFill>
              </a:rPr>
              <a:t>Lack of a common pediatric patient database – risk of missing data</a:t>
            </a:r>
          </a:p>
          <a:p>
            <a:pPr>
              <a:buFontTx/>
              <a:buChar char="-"/>
            </a:pPr>
            <a:r>
              <a:rPr lang="en-US" dirty="0">
                <a:solidFill>
                  <a:srgbClr val="002060"/>
                </a:solidFill>
              </a:rPr>
              <a:t>Longer follow-up for preterm and post-</a:t>
            </a:r>
            <a:r>
              <a:rPr lang="en-US" dirty="0" err="1">
                <a:solidFill>
                  <a:srgbClr val="002060"/>
                </a:solidFill>
              </a:rPr>
              <a:t>aphyctic</a:t>
            </a:r>
            <a:r>
              <a:rPr lang="en-US" dirty="0">
                <a:solidFill>
                  <a:srgbClr val="002060"/>
                </a:solidFill>
              </a:rPr>
              <a:t> neonates would be more informative in terms of neurological and cognitive development</a:t>
            </a:r>
          </a:p>
          <a:p>
            <a:pPr>
              <a:buFontTx/>
              <a:buChar char="-"/>
            </a:pPr>
            <a:endParaRPr lang="en-US" dirty="0">
              <a:solidFill>
                <a:srgbClr val="002060"/>
              </a:solidFill>
            </a:endParaRPr>
          </a:p>
        </p:txBody>
      </p:sp>
    </p:spTree>
    <p:extLst>
      <p:ext uri="{BB962C8B-B14F-4D97-AF65-F5344CB8AC3E}">
        <p14:creationId xmlns:p14="http://schemas.microsoft.com/office/powerpoint/2010/main" val="383287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7CFD0-EC0F-AF41-BF7B-2CC055747B44}"/>
              </a:ext>
            </a:extLst>
          </p:cNvPr>
          <p:cNvSpPr>
            <a:spLocks noGrp="1"/>
          </p:cNvSpPr>
          <p:nvPr>
            <p:ph type="title"/>
          </p:nvPr>
        </p:nvSpPr>
        <p:spPr/>
        <p:txBody>
          <a:bodyPr/>
          <a:lstStyle/>
          <a:p>
            <a:pPr algn="ctr"/>
            <a:r>
              <a:rPr lang="en-US" b="1" dirty="0">
                <a:solidFill>
                  <a:srgbClr val="002060"/>
                </a:solidFill>
              </a:rPr>
              <a:t>What can be done?</a:t>
            </a:r>
          </a:p>
        </p:txBody>
      </p:sp>
      <p:sp>
        <p:nvSpPr>
          <p:cNvPr id="3" name="Content Placeholder 2">
            <a:extLst>
              <a:ext uri="{FF2B5EF4-FFF2-40B4-BE49-F238E27FC236}">
                <a16:creationId xmlns:a16="http://schemas.microsoft.com/office/drawing/2014/main" id="{AD8574E4-52E5-C045-8BC2-7CEEEC450A6C}"/>
              </a:ext>
            </a:extLst>
          </p:cNvPr>
          <p:cNvSpPr>
            <a:spLocks noGrp="1"/>
          </p:cNvSpPr>
          <p:nvPr>
            <p:ph idx="1"/>
          </p:nvPr>
        </p:nvSpPr>
        <p:spPr>
          <a:xfrm>
            <a:off x="2589212" y="1461052"/>
            <a:ext cx="8915400" cy="5396948"/>
          </a:xfrm>
        </p:spPr>
        <p:txBody>
          <a:bodyPr>
            <a:normAutofit fontScale="92500" lnSpcReduction="20000"/>
          </a:bodyPr>
          <a:lstStyle/>
          <a:p>
            <a:pPr marL="0" indent="0">
              <a:spcAft>
                <a:spcPts val="600"/>
              </a:spcAft>
              <a:buNone/>
            </a:pPr>
            <a:r>
              <a:rPr lang="en-US" b="1" dirty="0">
                <a:solidFill>
                  <a:srgbClr val="002060"/>
                </a:solidFill>
              </a:rPr>
              <a:t>Awareness rising </a:t>
            </a:r>
          </a:p>
          <a:p>
            <a:pPr>
              <a:spcAft>
                <a:spcPts val="600"/>
              </a:spcAft>
            </a:pPr>
            <a:r>
              <a:rPr lang="en-US" b="1" dirty="0">
                <a:solidFill>
                  <a:srgbClr val="002060"/>
                </a:solidFill>
              </a:rPr>
              <a:t>Communication to clinical practitioners</a:t>
            </a:r>
          </a:p>
          <a:p>
            <a:pPr marL="0" indent="0">
              <a:spcAft>
                <a:spcPts val="600"/>
              </a:spcAft>
              <a:buNone/>
            </a:pPr>
            <a:r>
              <a:rPr lang="en-US" dirty="0">
                <a:solidFill>
                  <a:srgbClr val="002060"/>
                </a:solidFill>
              </a:rPr>
              <a:t>     - explanation of the importance of </a:t>
            </a:r>
            <a:r>
              <a:rPr lang="en-US" dirty="0" err="1">
                <a:solidFill>
                  <a:srgbClr val="002060"/>
                </a:solidFill>
              </a:rPr>
              <a:t>paediatric</a:t>
            </a:r>
            <a:r>
              <a:rPr lang="en-US" dirty="0">
                <a:solidFill>
                  <a:srgbClr val="002060"/>
                </a:solidFill>
              </a:rPr>
              <a:t> research</a:t>
            </a:r>
          </a:p>
          <a:p>
            <a:pPr marL="0" indent="0">
              <a:spcAft>
                <a:spcPts val="600"/>
              </a:spcAft>
              <a:buNone/>
            </a:pPr>
            <a:r>
              <a:rPr lang="en-US" dirty="0">
                <a:solidFill>
                  <a:srgbClr val="002060"/>
                </a:solidFill>
              </a:rPr>
              <a:t>     - training for researchers (practical, communication)</a:t>
            </a:r>
          </a:p>
          <a:p>
            <a:pPr marL="0" indent="0">
              <a:spcAft>
                <a:spcPts val="600"/>
              </a:spcAft>
              <a:buNone/>
            </a:pPr>
            <a:endParaRPr lang="en-US" dirty="0">
              <a:solidFill>
                <a:srgbClr val="002060"/>
              </a:solidFill>
            </a:endParaRPr>
          </a:p>
          <a:p>
            <a:pPr>
              <a:spcAft>
                <a:spcPts val="600"/>
              </a:spcAft>
            </a:pPr>
            <a:r>
              <a:rPr lang="en-US" b="1" dirty="0">
                <a:solidFill>
                  <a:srgbClr val="002060"/>
                </a:solidFill>
              </a:rPr>
              <a:t>Communication to parents, patient organizations </a:t>
            </a:r>
          </a:p>
          <a:p>
            <a:pPr marL="0" indent="0">
              <a:spcAft>
                <a:spcPts val="600"/>
              </a:spcAft>
              <a:buNone/>
            </a:pPr>
            <a:r>
              <a:rPr lang="en-US" dirty="0">
                <a:solidFill>
                  <a:srgbClr val="002060"/>
                </a:solidFill>
              </a:rPr>
              <a:t>      - benefit of </a:t>
            </a:r>
            <a:r>
              <a:rPr lang="en-US" dirty="0" err="1">
                <a:solidFill>
                  <a:srgbClr val="002060"/>
                </a:solidFill>
              </a:rPr>
              <a:t>paediatric</a:t>
            </a:r>
            <a:r>
              <a:rPr lang="en-US" dirty="0">
                <a:solidFill>
                  <a:srgbClr val="002060"/>
                </a:solidFill>
              </a:rPr>
              <a:t> trials </a:t>
            </a:r>
          </a:p>
          <a:p>
            <a:pPr marL="0" indent="0">
              <a:spcAft>
                <a:spcPts val="600"/>
              </a:spcAft>
              <a:buNone/>
            </a:pPr>
            <a:r>
              <a:rPr lang="en-US" dirty="0">
                <a:solidFill>
                  <a:srgbClr val="002060"/>
                </a:solidFill>
              </a:rPr>
              <a:t>      - safety of </a:t>
            </a:r>
            <a:r>
              <a:rPr lang="en-US" dirty="0" err="1">
                <a:solidFill>
                  <a:srgbClr val="002060"/>
                </a:solidFill>
              </a:rPr>
              <a:t>paediatric</a:t>
            </a:r>
            <a:r>
              <a:rPr lang="en-US" dirty="0">
                <a:solidFill>
                  <a:srgbClr val="002060"/>
                </a:solidFill>
              </a:rPr>
              <a:t> trials</a:t>
            </a:r>
          </a:p>
          <a:p>
            <a:pPr marL="0" indent="0">
              <a:spcAft>
                <a:spcPts val="600"/>
              </a:spcAft>
              <a:buNone/>
            </a:pPr>
            <a:endParaRPr lang="en-US" dirty="0">
              <a:solidFill>
                <a:srgbClr val="002060"/>
              </a:solidFill>
            </a:endParaRPr>
          </a:p>
          <a:p>
            <a:pPr>
              <a:spcAft>
                <a:spcPts val="600"/>
              </a:spcAft>
            </a:pPr>
            <a:r>
              <a:rPr lang="en-US" b="1" dirty="0">
                <a:solidFill>
                  <a:srgbClr val="002060"/>
                </a:solidFill>
              </a:rPr>
              <a:t>Joining to global networks, improved international collaboration</a:t>
            </a:r>
          </a:p>
          <a:p>
            <a:pPr>
              <a:spcAft>
                <a:spcPts val="600"/>
              </a:spcAft>
            </a:pPr>
            <a:r>
              <a:rPr lang="en-US" b="1" dirty="0">
                <a:solidFill>
                  <a:srgbClr val="002060"/>
                </a:solidFill>
              </a:rPr>
              <a:t>Introduction of harmonized diagnostic and endpoint evaluation</a:t>
            </a:r>
          </a:p>
          <a:p>
            <a:pPr marL="0" indent="0">
              <a:spcAft>
                <a:spcPts val="600"/>
              </a:spcAft>
              <a:buNone/>
            </a:pPr>
            <a:r>
              <a:rPr lang="en-US" b="1" dirty="0">
                <a:solidFill>
                  <a:srgbClr val="002060"/>
                </a:solidFill>
              </a:rPr>
              <a:t>     approaches (e.g. neurodevelopmental assessment for neonates)</a:t>
            </a:r>
          </a:p>
          <a:p>
            <a:pPr marL="0" indent="0">
              <a:buNone/>
            </a:pPr>
            <a:r>
              <a:rPr lang="en-US" dirty="0"/>
              <a:t>           </a:t>
            </a:r>
          </a:p>
        </p:txBody>
      </p:sp>
      <p:sp>
        <p:nvSpPr>
          <p:cNvPr id="4" name="Curved Down Arrow 3">
            <a:extLst>
              <a:ext uri="{FF2B5EF4-FFF2-40B4-BE49-F238E27FC236}">
                <a16:creationId xmlns:a16="http://schemas.microsoft.com/office/drawing/2014/main" id="{71B32CFF-544E-7E4B-AC1E-BF26396EE321}"/>
              </a:ext>
            </a:extLst>
          </p:cNvPr>
          <p:cNvSpPr/>
          <p:nvPr/>
        </p:nvSpPr>
        <p:spPr>
          <a:xfrm rot="5400000">
            <a:off x="8001001" y="2636440"/>
            <a:ext cx="2276195" cy="76997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extLst>
              <a:ext uri="{FF2B5EF4-FFF2-40B4-BE49-F238E27FC236}">
                <a16:creationId xmlns:a16="http://schemas.microsoft.com/office/drawing/2014/main" id="{B4E27B86-2071-1E43-A34B-369254DE7406}"/>
              </a:ext>
            </a:extLst>
          </p:cNvPr>
          <p:cNvSpPr txBox="1"/>
          <p:nvPr/>
        </p:nvSpPr>
        <p:spPr>
          <a:xfrm>
            <a:off x="9826487" y="2312218"/>
            <a:ext cx="2365513" cy="3416320"/>
          </a:xfrm>
          <a:prstGeom prst="rect">
            <a:avLst/>
          </a:prstGeom>
          <a:noFill/>
        </p:spPr>
        <p:txBody>
          <a:bodyPr wrap="square" rtlCol="0">
            <a:spAutoFit/>
          </a:bodyPr>
          <a:lstStyle/>
          <a:p>
            <a:r>
              <a:rPr lang="en-US" b="1" dirty="0">
                <a:solidFill>
                  <a:schemeClr val="accent2">
                    <a:lumMod val="50000"/>
                  </a:schemeClr>
                </a:solidFill>
              </a:rPr>
              <a:t>Improved communication of clinical practitioners to parents     </a:t>
            </a:r>
            <a:r>
              <a:rPr lang="en-US" b="1" dirty="0">
                <a:solidFill>
                  <a:srgbClr val="C00000"/>
                </a:solidFill>
              </a:rPr>
              <a:t>→</a:t>
            </a:r>
            <a:r>
              <a:rPr lang="en-US" b="1" dirty="0">
                <a:solidFill>
                  <a:srgbClr val="002060"/>
                </a:solidFill>
              </a:rPr>
              <a:t> </a:t>
            </a:r>
          </a:p>
          <a:p>
            <a:endParaRPr lang="en-US" b="1" dirty="0">
              <a:solidFill>
                <a:srgbClr val="002060"/>
              </a:solidFill>
            </a:endParaRPr>
          </a:p>
          <a:p>
            <a:r>
              <a:rPr lang="en-US" b="1" dirty="0">
                <a:solidFill>
                  <a:schemeClr val="accent2">
                    <a:lumMod val="50000"/>
                  </a:schemeClr>
                </a:solidFill>
              </a:rPr>
              <a:t>improved obtaining of informed consent     </a:t>
            </a:r>
            <a:r>
              <a:rPr lang="en-US" b="1" dirty="0">
                <a:solidFill>
                  <a:srgbClr val="C00000"/>
                </a:solidFill>
              </a:rPr>
              <a:t>→</a:t>
            </a:r>
            <a:r>
              <a:rPr lang="en-US" b="1" dirty="0">
                <a:solidFill>
                  <a:srgbClr val="002060"/>
                </a:solidFill>
              </a:rPr>
              <a:t> </a:t>
            </a:r>
          </a:p>
          <a:p>
            <a:endParaRPr lang="en-US" b="1" dirty="0">
              <a:solidFill>
                <a:srgbClr val="002060"/>
              </a:solidFill>
            </a:endParaRPr>
          </a:p>
          <a:p>
            <a:r>
              <a:rPr lang="en-US" b="1" dirty="0">
                <a:solidFill>
                  <a:schemeClr val="accent2">
                    <a:lumMod val="50000"/>
                  </a:schemeClr>
                </a:solidFill>
              </a:rPr>
              <a:t>better patient enrollment </a:t>
            </a:r>
          </a:p>
        </p:txBody>
      </p:sp>
    </p:spTree>
    <p:extLst>
      <p:ext uri="{BB962C8B-B14F-4D97-AF65-F5344CB8AC3E}">
        <p14:creationId xmlns:p14="http://schemas.microsoft.com/office/powerpoint/2010/main" val="2794149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5A3B1-BA98-D24C-A56A-F79C77FF5258}"/>
              </a:ext>
            </a:extLst>
          </p:cNvPr>
          <p:cNvSpPr>
            <a:spLocks noGrp="1"/>
          </p:cNvSpPr>
          <p:nvPr>
            <p:ph type="title"/>
          </p:nvPr>
        </p:nvSpPr>
        <p:spPr>
          <a:xfrm>
            <a:off x="2592925" y="624110"/>
            <a:ext cx="8911687" cy="20083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80B7989-BF3B-EF45-B7DC-CEF491CA4BE8}"/>
              </a:ext>
            </a:extLst>
          </p:cNvPr>
          <p:cNvSpPr>
            <a:spLocks noGrp="1"/>
          </p:cNvSpPr>
          <p:nvPr>
            <p:ph idx="1"/>
          </p:nvPr>
        </p:nvSpPr>
        <p:spPr>
          <a:xfrm>
            <a:off x="2589212" y="2133600"/>
            <a:ext cx="8915400" cy="3777622"/>
          </a:xfrm>
        </p:spPr>
        <p:txBody>
          <a:bodyPr>
            <a:normAutofit/>
          </a:bodyPr>
          <a:lstStyle/>
          <a:p>
            <a:pPr marL="0" indent="0" algn="ctr">
              <a:buNone/>
            </a:pPr>
            <a:r>
              <a:rPr lang="en-US" sz="5400" b="1" dirty="0">
                <a:solidFill>
                  <a:srgbClr val="002060"/>
                </a:solidFill>
                <a:latin typeface="Apple Chancery" panose="03020702040506060504" pitchFamily="66" charset="-79"/>
                <a:cs typeface="Apple Chancery" panose="03020702040506060504" pitchFamily="66" charset="-79"/>
              </a:rPr>
              <a:t>Thank you!</a:t>
            </a:r>
          </a:p>
          <a:p>
            <a:pPr marL="0" indent="0" algn="ctr">
              <a:buNone/>
            </a:pPr>
            <a:endParaRPr lang="en-US" sz="4400" b="1" dirty="0">
              <a:solidFill>
                <a:srgbClr val="002060"/>
              </a:solidFill>
              <a:latin typeface="Apple Chancery" panose="03020702040506060504" pitchFamily="66" charset="-79"/>
              <a:cs typeface="Apple Chancery" panose="03020702040506060504" pitchFamily="66" charset="-79"/>
            </a:endParaRPr>
          </a:p>
        </p:txBody>
      </p:sp>
      <p:pic>
        <p:nvPicPr>
          <p:cNvPr id="5" name="Picture 4" descr="A close up of a piece of paper&#10;&#10;Description automatically generated">
            <a:extLst>
              <a:ext uri="{FF2B5EF4-FFF2-40B4-BE49-F238E27FC236}">
                <a16:creationId xmlns:a16="http://schemas.microsoft.com/office/drawing/2014/main" id="{796F33A5-0DE6-304F-89D3-C34B4E9D25B0}"/>
              </a:ext>
            </a:extLst>
          </p:cNvPr>
          <p:cNvPicPr>
            <a:picLocks noChangeAspect="1"/>
          </p:cNvPicPr>
          <p:nvPr/>
        </p:nvPicPr>
        <p:blipFill>
          <a:blip r:embed="rId2"/>
          <a:stretch>
            <a:fillRect/>
          </a:stretch>
        </p:blipFill>
        <p:spPr>
          <a:xfrm>
            <a:off x="3392788" y="3156199"/>
            <a:ext cx="6515112" cy="3077691"/>
          </a:xfrm>
          <a:prstGeom prst="rect">
            <a:avLst/>
          </a:prstGeom>
        </p:spPr>
      </p:pic>
    </p:spTree>
    <p:extLst>
      <p:ext uri="{BB962C8B-B14F-4D97-AF65-F5344CB8AC3E}">
        <p14:creationId xmlns:p14="http://schemas.microsoft.com/office/powerpoint/2010/main" val="128203957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71</TotalTime>
  <Words>466</Words>
  <Application>Microsoft Macintosh PowerPoint</Application>
  <PresentationFormat>Widescreen</PresentationFormat>
  <Paragraphs>75</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Apple Chancery</vt:lpstr>
      <vt:lpstr>Arial</vt:lpstr>
      <vt:lpstr>Century Gothic</vt:lpstr>
      <vt:lpstr>Wingdings 3</vt:lpstr>
      <vt:lpstr>Wisp</vt:lpstr>
      <vt:lpstr>Paediatric Clinical Trials in Latvia</vt:lpstr>
      <vt:lpstr>University Hospitals in Latvia</vt:lpstr>
      <vt:lpstr>Paediatric Trials in Latvia</vt:lpstr>
      <vt:lpstr>What makes conduct of paediatric trials problematic?</vt:lpstr>
      <vt:lpstr>What makes conduct of paediatric trials problematic?</vt:lpstr>
      <vt:lpstr>Data sources</vt:lpstr>
      <vt:lpstr>What can be done?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Paediatric Clinical Trials in Latvia</dc:title>
  <dc:creator>Dina Freimane</dc:creator>
  <cp:lastModifiedBy>Dina Freimane</cp:lastModifiedBy>
  <cp:revision>8</cp:revision>
  <dcterms:created xsi:type="dcterms:W3CDTF">2019-03-18T20:02:55Z</dcterms:created>
  <dcterms:modified xsi:type="dcterms:W3CDTF">2019-03-18T21:29:40Z</dcterms:modified>
</cp:coreProperties>
</file>