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24" r:id="rId3"/>
    <p:sldId id="261" r:id="rId4"/>
    <p:sldId id="263" r:id="rId5"/>
    <p:sldId id="259" r:id="rId6"/>
    <p:sldId id="264" r:id="rId7"/>
    <p:sldId id="260" r:id="rId8"/>
    <p:sldId id="257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Click to edit Master text styles</a:t>
            </a:r>
          </a:p>
          <a:p>
            <a:pPr lvl="1"/>
            <a:r>
              <a:rPr lang="et-EE"/>
              <a:t>Second level</a:t>
            </a:r>
          </a:p>
          <a:p>
            <a:pPr lvl="2"/>
            <a:r>
              <a:rPr lang="et-EE"/>
              <a:t>Third level</a:t>
            </a:r>
          </a:p>
          <a:p>
            <a:pPr lvl="3"/>
            <a:r>
              <a:rPr lang="et-EE"/>
              <a:t>Fourth level</a:t>
            </a:r>
          </a:p>
          <a:p>
            <a:pPr lvl="4"/>
            <a:r>
              <a:rPr lang="et-E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FA156-1574-5348-BC45-8D35A6F30E3C}" type="datetimeFigureOut">
              <a:rPr lang="en-US" smtClean="0"/>
              <a:t>3/20/19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1505E-09A8-D040-BFE4-F9496F95F8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lav.ee)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2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4F81BD"/>
                </a:solidFill>
              </a:rPr>
              <a:t>Estonian Network of </a:t>
            </a:r>
            <a:r>
              <a:rPr lang="en-US" b="1" dirty="0" err="1">
                <a:solidFill>
                  <a:srgbClr val="4F81BD"/>
                </a:solidFill>
              </a:rPr>
              <a:t>Paediatric</a:t>
            </a:r>
            <a:r>
              <a:rPr lang="en-US" b="1" dirty="0">
                <a:solidFill>
                  <a:srgbClr val="4F81BD"/>
                </a:solidFill>
              </a:rPr>
              <a:t> studies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Irja</a:t>
            </a:r>
            <a:r>
              <a:rPr lang="en-US" dirty="0"/>
              <a:t> </a:t>
            </a:r>
            <a:r>
              <a:rPr lang="en-US" dirty="0" err="1"/>
              <a:t>Lutsar</a:t>
            </a:r>
            <a:endParaRPr lang="en-US" dirty="0"/>
          </a:p>
          <a:p>
            <a:r>
              <a:rPr lang="et-EE" dirty="0"/>
              <a:t>Tallinn, 20. </a:t>
            </a:r>
            <a:r>
              <a:rPr lang="et-EE" dirty="0" err="1"/>
              <a:t>March</a:t>
            </a:r>
            <a:r>
              <a:rPr lang="et-EE"/>
              <a:t> 2019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865" y="77788"/>
            <a:ext cx="2255837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77788"/>
            <a:ext cx="11890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>
                <a:solidFill>
                  <a:schemeClr val="tx2"/>
                </a:solidFill>
              </a:rPr>
              <a:t>c4c </a:t>
            </a:r>
            <a:r>
              <a:rPr lang="et-EE" b="1" dirty="0" err="1">
                <a:solidFill>
                  <a:schemeClr val="tx2"/>
                </a:solidFill>
              </a:rPr>
              <a:t>is</a:t>
            </a:r>
            <a:r>
              <a:rPr lang="et-EE" b="1" dirty="0">
                <a:solidFill>
                  <a:schemeClr val="tx2"/>
                </a:solidFill>
              </a:rPr>
              <a:t> looking </a:t>
            </a:r>
            <a:r>
              <a:rPr lang="et-EE" b="1" dirty="0" err="1">
                <a:solidFill>
                  <a:schemeClr val="tx2"/>
                </a:solidFill>
              </a:rPr>
              <a:t>for</a:t>
            </a:r>
            <a:r>
              <a:rPr lang="et-EE" b="1" dirty="0">
                <a:solidFill>
                  <a:schemeClr val="tx2"/>
                </a:solidFill>
              </a:rPr>
              <a:t> </a:t>
            </a:r>
            <a:r>
              <a:rPr lang="et-EE" b="1" dirty="0" err="1">
                <a:solidFill>
                  <a:schemeClr val="tx2"/>
                </a:solidFill>
              </a:rPr>
              <a:t>clinical</a:t>
            </a:r>
            <a:r>
              <a:rPr lang="et-EE" b="1" dirty="0">
                <a:solidFill>
                  <a:schemeClr val="tx2"/>
                </a:solidFill>
              </a:rPr>
              <a:t> </a:t>
            </a:r>
            <a:r>
              <a:rPr lang="et-EE" b="1" dirty="0" err="1">
                <a:solidFill>
                  <a:schemeClr val="tx2"/>
                </a:solidFill>
              </a:rPr>
              <a:t>experts</a:t>
            </a:r>
            <a:endParaRPr lang="et-EE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412" y="1417638"/>
            <a:ext cx="7886700" cy="3854547"/>
          </a:xfrm>
        </p:spPr>
        <p:txBody>
          <a:bodyPr/>
          <a:lstStyle/>
          <a:p>
            <a:r>
              <a:rPr lang="et-EE" dirty="0" err="1"/>
              <a:t>https</a:t>
            </a:r>
            <a:r>
              <a:rPr lang="et-EE" dirty="0"/>
              <a:t>://conect4children.org/2019/02/25/call-for-clinical-and-methodology-experts/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1416" y="177906"/>
            <a:ext cx="1428750" cy="5715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50027" y="2398816"/>
            <a:ext cx="741020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sz="1600" dirty="0" err="1"/>
              <a:t>Gastroenterology</a:t>
            </a:r>
            <a:r>
              <a:rPr lang="et-EE" sz="1600" dirty="0"/>
              <a:t> &amp; </a:t>
            </a:r>
            <a:r>
              <a:rPr lang="et-EE" sz="1600" dirty="0" err="1"/>
              <a:t>hepatology</a:t>
            </a:r>
            <a:r>
              <a:rPr lang="et-EE" sz="1600" dirty="0"/>
              <a:t> 			</a:t>
            </a:r>
            <a:r>
              <a:rPr lang="et-EE" sz="1600" dirty="0" err="1"/>
              <a:t>lead</a:t>
            </a:r>
            <a:r>
              <a:rPr lang="et-EE" sz="1600" dirty="0"/>
              <a:t> </a:t>
            </a:r>
            <a:r>
              <a:rPr lang="et-EE" sz="1600" dirty="0" err="1"/>
              <a:t>Nick</a:t>
            </a:r>
            <a:r>
              <a:rPr lang="et-EE" sz="1600" dirty="0"/>
              <a:t> </a:t>
            </a:r>
            <a:r>
              <a:rPr lang="et-EE" sz="1600" dirty="0" err="1"/>
              <a:t>Croft</a:t>
            </a:r>
            <a:endParaRPr lang="et-EE" sz="1600" dirty="0"/>
          </a:p>
          <a:p>
            <a:r>
              <a:rPr lang="et-EE" sz="1600" dirty="0" err="1"/>
              <a:t>Endocrinology</a:t>
            </a:r>
            <a:r>
              <a:rPr lang="et-EE" sz="1600" dirty="0"/>
              <a:t> &amp; </a:t>
            </a:r>
            <a:r>
              <a:rPr lang="et-EE" sz="1600" dirty="0" err="1"/>
              <a:t>Diabetes</a:t>
            </a:r>
            <a:r>
              <a:rPr lang="et-EE" sz="1600" dirty="0"/>
              <a:t> 				</a:t>
            </a:r>
            <a:r>
              <a:rPr lang="et-EE" sz="1600" dirty="0" err="1"/>
              <a:t>lead</a:t>
            </a:r>
            <a:r>
              <a:rPr lang="et-EE" sz="1600" dirty="0"/>
              <a:t> Thomas </a:t>
            </a:r>
            <a:r>
              <a:rPr lang="et-EE" sz="1600" dirty="0" err="1"/>
              <a:t>Danne</a:t>
            </a:r>
            <a:endParaRPr lang="et-EE" sz="1600" dirty="0"/>
          </a:p>
          <a:p>
            <a:r>
              <a:rPr lang="et-EE" sz="1600" dirty="0" err="1"/>
              <a:t>Reumatology</a:t>
            </a:r>
            <a:r>
              <a:rPr lang="et-EE" sz="1600" dirty="0"/>
              <a:t> &amp; Autoimmune </a:t>
            </a:r>
            <a:r>
              <a:rPr lang="et-EE" sz="1600" dirty="0" err="1"/>
              <a:t>diseases</a:t>
            </a:r>
            <a:r>
              <a:rPr lang="et-EE" sz="1600" dirty="0"/>
              <a:t> 		</a:t>
            </a:r>
            <a:r>
              <a:rPr lang="et-EE" sz="1600" dirty="0" err="1"/>
              <a:t>lead</a:t>
            </a:r>
            <a:r>
              <a:rPr lang="et-EE" sz="1600" dirty="0"/>
              <a:t> Nicola </a:t>
            </a:r>
            <a:r>
              <a:rPr lang="et-EE" sz="1600" dirty="0" err="1"/>
              <a:t>Ruperto</a:t>
            </a:r>
            <a:endParaRPr lang="et-EE" sz="1600" dirty="0"/>
          </a:p>
          <a:p>
            <a:r>
              <a:rPr lang="et-EE" sz="1600" dirty="0" err="1"/>
              <a:t>Infectious</a:t>
            </a:r>
            <a:r>
              <a:rPr lang="et-EE" sz="1600" dirty="0"/>
              <a:t> </a:t>
            </a:r>
            <a:r>
              <a:rPr lang="et-EE" sz="1600" dirty="0" err="1"/>
              <a:t>diseases</a:t>
            </a:r>
            <a:r>
              <a:rPr lang="et-EE" sz="1600" dirty="0"/>
              <a:t> &amp; </a:t>
            </a:r>
            <a:r>
              <a:rPr lang="et-EE" sz="1600" dirty="0" err="1"/>
              <a:t>Vaccinology</a:t>
            </a:r>
            <a:r>
              <a:rPr lang="et-EE" sz="1600" dirty="0"/>
              <a:t> 		</a:t>
            </a:r>
            <a:r>
              <a:rPr lang="et-EE" sz="1600" dirty="0" err="1"/>
              <a:t>lead</a:t>
            </a:r>
            <a:r>
              <a:rPr lang="et-EE" sz="1600" dirty="0"/>
              <a:t> Theoklis Zaoutis</a:t>
            </a:r>
          </a:p>
          <a:p>
            <a:r>
              <a:rPr lang="et-EE" sz="1600" dirty="0" err="1"/>
              <a:t>Cardiology</a:t>
            </a:r>
            <a:r>
              <a:rPr lang="et-EE" sz="1600" dirty="0"/>
              <a:t> 						</a:t>
            </a:r>
            <a:r>
              <a:rPr lang="et-EE" sz="1600" dirty="0" err="1"/>
              <a:t>lead</a:t>
            </a:r>
            <a:r>
              <a:rPr lang="et-EE" sz="1600" dirty="0"/>
              <a:t> </a:t>
            </a:r>
            <a:r>
              <a:rPr lang="et-EE" sz="1600" dirty="0" err="1"/>
              <a:t>Wim</a:t>
            </a:r>
            <a:r>
              <a:rPr lang="et-EE" sz="1600" dirty="0"/>
              <a:t> </a:t>
            </a:r>
            <a:r>
              <a:rPr lang="et-EE" sz="1600" dirty="0" err="1"/>
              <a:t>Helbing</a:t>
            </a:r>
            <a:endParaRPr lang="et-EE" sz="1600" dirty="0"/>
          </a:p>
          <a:p>
            <a:r>
              <a:rPr lang="et-EE" sz="1600" dirty="0" err="1"/>
              <a:t>Neuroscience</a:t>
            </a:r>
            <a:r>
              <a:rPr lang="et-EE" sz="1600" dirty="0"/>
              <a:t> &amp; </a:t>
            </a:r>
            <a:r>
              <a:rPr lang="et-EE" sz="1600" dirty="0" err="1"/>
              <a:t>epilepsy</a:t>
            </a:r>
            <a:r>
              <a:rPr lang="et-EE" sz="1600" dirty="0"/>
              <a:t> 				</a:t>
            </a:r>
            <a:r>
              <a:rPr lang="et-EE" sz="1600" dirty="0" err="1"/>
              <a:t>lead</a:t>
            </a:r>
            <a:r>
              <a:rPr lang="et-EE" sz="1600" dirty="0"/>
              <a:t> Helen </a:t>
            </a:r>
            <a:r>
              <a:rPr lang="et-EE" sz="1600" dirty="0" err="1"/>
              <a:t>Cross</a:t>
            </a:r>
            <a:endParaRPr lang="et-EE" sz="1600" dirty="0"/>
          </a:p>
          <a:p>
            <a:r>
              <a:rPr lang="et-EE" sz="1600" dirty="0" err="1"/>
              <a:t>Neuromuscular</a:t>
            </a:r>
            <a:r>
              <a:rPr lang="et-EE" sz="1600" dirty="0"/>
              <a:t> </a:t>
            </a:r>
            <a:r>
              <a:rPr lang="et-EE" sz="1600" dirty="0" err="1"/>
              <a:t>diseases</a:t>
            </a:r>
            <a:r>
              <a:rPr lang="et-EE" sz="1600" dirty="0"/>
              <a:t> 				</a:t>
            </a:r>
            <a:r>
              <a:rPr lang="et-EE" sz="1600" dirty="0" err="1"/>
              <a:t>lead</a:t>
            </a:r>
            <a:r>
              <a:rPr lang="et-EE" sz="1600" dirty="0"/>
              <a:t> </a:t>
            </a:r>
            <a:r>
              <a:rPr lang="et-EE" sz="1600" dirty="0" err="1"/>
              <a:t>Volker</a:t>
            </a:r>
            <a:r>
              <a:rPr lang="et-EE" sz="1600" dirty="0"/>
              <a:t> </a:t>
            </a:r>
            <a:r>
              <a:rPr lang="et-EE" sz="1600" dirty="0" err="1"/>
              <a:t>Straub</a:t>
            </a:r>
            <a:endParaRPr lang="et-EE" sz="1600" dirty="0"/>
          </a:p>
          <a:p>
            <a:r>
              <a:rPr lang="et-EE" sz="1600" dirty="0" err="1"/>
              <a:t>Metabolic</a:t>
            </a:r>
            <a:r>
              <a:rPr lang="et-EE" sz="1600" dirty="0"/>
              <a:t> </a:t>
            </a:r>
            <a:r>
              <a:rPr lang="et-EE" sz="1600" dirty="0" err="1"/>
              <a:t>diseases</a:t>
            </a:r>
            <a:r>
              <a:rPr lang="et-EE" sz="1600" dirty="0"/>
              <a:t> 					</a:t>
            </a:r>
            <a:r>
              <a:rPr lang="et-EE" sz="1600" dirty="0" err="1"/>
              <a:t>lead</a:t>
            </a:r>
            <a:r>
              <a:rPr lang="et-EE" sz="1600" dirty="0"/>
              <a:t> </a:t>
            </a:r>
            <a:r>
              <a:rPr lang="et-EE" sz="1600" dirty="0" err="1"/>
              <a:t>Maurizio</a:t>
            </a:r>
            <a:r>
              <a:rPr lang="et-EE" sz="1600" dirty="0"/>
              <a:t> </a:t>
            </a:r>
            <a:r>
              <a:rPr lang="et-EE" sz="1600" dirty="0" err="1"/>
              <a:t>Scarpa</a:t>
            </a:r>
            <a:endParaRPr lang="et-EE" sz="1600" dirty="0"/>
          </a:p>
          <a:p>
            <a:r>
              <a:rPr lang="et-EE" sz="1600" dirty="0" err="1"/>
              <a:t>Oncology</a:t>
            </a:r>
            <a:r>
              <a:rPr lang="et-EE" sz="1600" dirty="0"/>
              <a:t> 							</a:t>
            </a:r>
            <a:r>
              <a:rPr lang="et-EE" sz="1600" dirty="0" err="1"/>
              <a:t>lead</a:t>
            </a:r>
            <a:r>
              <a:rPr lang="et-EE" sz="1600" dirty="0"/>
              <a:t> Gilles </a:t>
            </a:r>
            <a:r>
              <a:rPr lang="et-EE" sz="1600" dirty="0" err="1"/>
              <a:t>Vassal</a:t>
            </a:r>
            <a:endParaRPr lang="et-EE" sz="1600" dirty="0"/>
          </a:p>
          <a:p>
            <a:r>
              <a:rPr lang="et-EE" sz="1600" dirty="0" err="1"/>
              <a:t>Nephrology</a:t>
            </a:r>
            <a:r>
              <a:rPr lang="et-EE" sz="1600" dirty="0"/>
              <a:t> 						</a:t>
            </a:r>
            <a:r>
              <a:rPr lang="et-EE" sz="1600" dirty="0" err="1"/>
              <a:t>lead</a:t>
            </a:r>
            <a:r>
              <a:rPr lang="et-EE" sz="1600" dirty="0"/>
              <a:t> Franz </a:t>
            </a:r>
            <a:r>
              <a:rPr lang="et-EE" sz="1600" dirty="0" err="1"/>
              <a:t>Schaefer</a:t>
            </a:r>
            <a:endParaRPr lang="et-EE" sz="1600" dirty="0"/>
          </a:p>
          <a:p>
            <a:r>
              <a:rPr lang="et-EE" sz="1600" dirty="0"/>
              <a:t>RSV 								</a:t>
            </a:r>
            <a:r>
              <a:rPr lang="et-EE" sz="1600" dirty="0" err="1"/>
              <a:t>lead</a:t>
            </a:r>
            <a:r>
              <a:rPr lang="et-EE" sz="1600" dirty="0"/>
              <a:t> Louis </a:t>
            </a:r>
            <a:r>
              <a:rPr lang="et-EE" sz="1600" dirty="0" err="1"/>
              <a:t>Bont</a:t>
            </a:r>
            <a:endParaRPr lang="et-EE" sz="1600" dirty="0"/>
          </a:p>
          <a:p>
            <a:r>
              <a:rPr lang="et-EE" sz="1600" dirty="0"/>
              <a:t>Respiratory 						</a:t>
            </a:r>
            <a:r>
              <a:rPr lang="et-EE" sz="1600" dirty="0" err="1"/>
              <a:t>lead</a:t>
            </a:r>
            <a:r>
              <a:rPr lang="et-EE" sz="1600" dirty="0"/>
              <a:t> Jonathan </a:t>
            </a:r>
            <a:r>
              <a:rPr lang="et-EE" sz="1600" dirty="0" err="1"/>
              <a:t>Grigg</a:t>
            </a:r>
            <a:endParaRPr lang="et-EE" sz="1600" dirty="0"/>
          </a:p>
          <a:p>
            <a:r>
              <a:rPr lang="et-EE" sz="1600" dirty="0" err="1"/>
              <a:t>Intensive</a:t>
            </a:r>
            <a:r>
              <a:rPr lang="et-EE" sz="1600" dirty="0"/>
              <a:t> </a:t>
            </a:r>
            <a:r>
              <a:rPr lang="et-EE" sz="1600" dirty="0" err="1"/>
              <a:t>care</a:t>
            </a:r>
            <a:r>
              <a:rPr lang="et-EE" sz="1600" dirty="0"/>
              <a:t> 						</a:t>
            </a:r>
            <a:r>
              <a:rPr lang="et-EE" sz="1600" dirty="0" err="1"/>
              <a:t>lead</a:t>
            </a:r>
            <a:r>
              <a:rPr lang="et-EE" sz="1600" dirty="0"/>
              <a:t> </a:t>
            </a:r>
            <a:r>
              <a:rPr lang="et-EE" sz="1600" dirty="0" err="1"/>
              <a:t>to</a:t>
            </a:r>
            <a:r>
              <a:rPr lang="et-EE" sz="1600" dirty="0"/>
              <a:t> </a:t>
            </a:r>
            <a:r>
              <a:rPr lang="et-EE" sz="1600" dirty="0" err="1"/>
              <a:t>be</a:t>
            </a:r>
            <a:r>
              <a:rPr lang="et-EE" sz="1600" dirty="0"/>
              <a:t> </a:t>
            </a:r>
            <a:r>
              <a:rPr lang="et-EE" sz="1600" dirty="0" err="1"/>
              <a:t>nominated</a:t>
            </a:r>
            <a:endParaRPr lang="et-EE" sz="1600" dirty="0"/>
          </a:p>
          <a:p>
            <a:r>
              <a:rPr lang="et-EE" sz="1600" dirty="0" err="1"/>
              <a:t>Psychiatry</a:t>
            </a:r>
            <a:r>
              <a:rPr lang="et-EE" sz="1600" dirty="0"/>
              <a:t> 							</a:t>
            </a:r>
            <a:r>
              <a:rPr lang="et-EE" sz="1600" dirty="0" err="1"/>
              <a:t>lead</a:t>
            </a:r>
            <a:r>
              <a:rPr lang="et-EE" sz="1600" dirty="0"/>
              <a:t> </a:t>
            </a:r>
            <a:r>
              <a:rPr lang="et-EE" sz="1600" dirty="0" err="1"/>
              <a:t>Alessandero</a:t>
            </a:r>
            <a:r>
              <a:rPr lang="et-EE" sz="1600" dirty="0"/>
              <a:t> </a:t>
            </a:r>
            <a:r>
              <a:rPr lang="et-EE" sz="1600" dirty="0" err="1"/>
              <a:t>Zuddas</a:t>
            </a:r>
            <a:endParaRPr lang="et-EE" sz="1600" dirty="0"/>
          </a:p>
          <a:p>
            <a:r>
              <a:rPr lang="et-EE" sz="1600" dirty="0" err="1"/>
              <a:t>Neonatology</a:t>
            </a:r>
            <a:r>
              <a:rPr lang="et-EE" sz="1600" dirty="0"/>
              <a:t> 						</a:t>
            </a:r>
            <a:r>
              <a:rPr lang="et-EE" sz="1600" dirty="0" err="1"/>
              <a:t>lead</a:t>
            </a:r>
            <a:r>
              <a:rPr lang="et-EE" sz="1600" dirty="0"/>
              <a:t> Karel Allegaert</a:t>
            </a:r>
          </a:p>
          <a:p>
            <a:r>
              <a:rPr lang="et-EE" sz="1600" dirty="0" err="1"/>
              <a:t>Adolescent</a:t>
            </a:r>
            <a:r>
              <a:rPr lang="et-EE" sz="1600" dirty="0"/>
              <a:t> </a:t>
            </a:r>
            <a:r>
              <a:rPr lang="et-EE" sz="1600" dirty="0" err="1"/>
              <a:t>Medicine</a:t>
            </a:r>
            <a:r>
              <a:rPr lang="et-EE" sz="1600" dirty="0"/>
              <a:t> 			</a:t>
            </a:r>
            <a:r>
              <a:rPr lang="et-EE" sz="1600"/>
              <a:t>		lead</a:t>
            </a:r>
            <a:r>
              <a:rPr lang="et-EE" sz="1600" dirty="0"/>
              <a:t> </a:t>
            </a:r>
            <a:r>
              <a:rPr lang="et-EE" sz="1600" dirty="0" err="1"/>
              <a:t>Alessandero</a:t>
            </a:r>
            <a:r>
              <a:rPr lang="et-EE" sz="1600" dirty="0"/>
              <a:t> </a:t>
            </a:r>
            <a:r>
              <a:rPr lang="et-EE" sz="1600" dirty="0" err="1"/>
              <a:t>Zuddas</a:t>
            </a:r>
            <a:endParaRPr lang="et-EE" sz="1600" dirty="0"/>
          </a:p>
        </p:txBody>
      </p:sp>
    </p:spTree>
    <p:extLst>
      <p:ext uri="{BB962C8B-B14F-4D97-AF65-F5344CB8AC3E}">
        <p14:creationId xmlns:p14="http://schemas.microsoft.com/office/powerpoint/2010/main" val="1888551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5B224-F0C1-7E41-A270-BBDC5DEE3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ELAV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F9B53-74DB-3841-A1A5-E8EEBE7CE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Was established based on mutual agreement between University of Tartu, University Clinics of Tartu and Tallinn Children’s Hospital</a:t>
            </a:r>
          </a:p>
          <a:p>
            <a:r>
              <a:rPr lang="en-US" dirty="0"/>
              <a:t>ELAV is part of Clinical Trial Unit of University of Tartu</a:t>
            </a:r>
          </a:p>
          <a:p>
            <a:r>
              <a:rPr lang="en-US" dirty="0"/>
              <a:t>General aim to coordinate </a:t>
            </a:r>
            <a:r>
              <a:rPr lang="en-US" dirty="0" err="1"/>
              <a:t>paediatric</a:t>
            </a:r>
            <a:r>
              <a:rPr lang="en-US" dirty="0"/>
              <a:t> clinical trials in Estonia</a:t>
            </a:r>
          </a:p>
          <a:p>
            <a:r>
              <a:rPr lang="en-US" dirty="0"/>
              <a:t>ELAV is lead by the board of 5 people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9EEADE-D306-ED4E-8554-10DD3D8CA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77788"/>
            <a:ext cx="11890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1262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24C54-44FD-B143-99D7-06C8F9AA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Main tasks of ELAV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96632-E377-0F44-9C0C-738192263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“One stop shop” for pharmaceutical industry and academic researchers</a:t>
            </a:r>
          </a:p>
          <a:p>
            <a:r>
              <a:rPr lang="en-US" dirty="0"/>
              <a:t>To support investigators in initiating clinical trials (ethics, regulatory submission)</a:t>
            </a:r>
          </a:p>
          <a:p>
            <a:pPr lvl="1"/>
            <a:r>
              <a:rPr lang="en-US" dirty="0"/>
              <a:t>Together with clinical trials unit</a:t>
            </a:r>
          </a:p>
          <a:p>
            <a:r>
              <a:rPr lang="en-US" dirty="0"/>
              <a:t>To support study teams with training (GCP training)</a:t>
            </a:r>
          </a:p>
          <a:p>
            <a:r>
              <a:rPr lang="en-US" dirty="0"/>
              <a:t>To enable to share experiences in conducting clinical trials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782991-0E99-B948-9E60-92CDB69305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77788"/>
            <a:ext cx="11890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3146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30036"/>
            <a:ext cx="8425543" cy="4975761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Estonian Network of </a:t>
            </a:r>
            <a:r>
              <a:rPr lang="en-US" dirty="0" err="1"/>
              <a:t>Paediatric</a:t>
            </a:r>
            <a:r>
              <a:rPr lang="en-US" dirty="0"/>
              <a:t> studies (</a:t>
            </a:r>
            <a:r>
              <a:rPr lang="en-US" dirty="0">
                <a:hlinkClick r:id="rId2"/>
              </a:rPr>
              <a:t>www.elav.ee)</a:t>
            </a:r>
            <a:endParaRPr lang="en-US" dirty="0"/>
          </a:p>
          <a:p>
            <a:r>
              <a:rPr lang="en-US" dirty="0"/>
              <a:t>Two level 3 </a:t>
            </a:r>
            <a:r>
              <a:rPr lang="en-US" dirty="0" err="1"/>
              <a:t>paediatric</a:t>
            </a:r>
            <a:r>
              <a:rPr lang="en-US" dirty="0"/>
              <a:t> hospitals involved</a:t>
            </a:r>
          </a:p>
          <a:p>
            <a:pPr lvl="1"/>
            <a:r>
              <a:rPr lang="en-US" dirty="0"/>
              <a:t>Small and complex studies</a:t>
            </a:r>
          </a:p>
          <a:p>
            <a:r>
              <a:rPr lang="en-US" dirty="0"/>
              <a:t>Wide variety of expertise in the group</a:t>
            </a:r>
          </a:p>
          <a:p>
            <a:pPr lvl="1"/>
            <a:r>
              <a:rPr lang="en-US" dirty="0" err="1"/>
              <a:t>Paediatrics</a:t>
            </a:r>
            <a:r>
              <a:rPr lang="en-US" dirty="0"/>
              <a:t>, neonatology, pharmacology, clinical pharmacy, analytical science, study nurses</a:t>
            </a:r>
          </a:p>
          <a:p>
            <a:pPr lvl="1"/>
            <a:r>
              <a:rPr lang="en-US" dirty="0"/>
              <a:t>Modelling (incl. PK modelling), clinical trials</a:t>
            </a:r>
          </a:p>
          <a:p>
            <a:r>
              <a:rPr lang="en-US" dirty="0"/>
              <a:t>Mostly academic trials but also experience with industry led trials</a:t>
            </a:r>
          </a:p>
          <a:p>
            <a:r>
              <a:rPr lang="en-US" dirty="0"/>
              <a:t>Recent international trials</a:t>
            </a:r>
          </a:p>
          <a:p>
            <a:pPr lvl="1"/>
            <a:r>
              <a:rPr lang="en-US" dirty="0" err="1"/>
              <a:t>NeoMero</a:t>
            </a:r>
            <a:r>
              <a:rPr lang="en-US" dirty="0"/>
              <a:t>, Mon4Strat, Closed, </a:t>
            </a:r>
            <a:r>
              <a:rPr lang="en-US" dirty="0" err="1"/>
              <a:t>NeoVanc</a:t>
            </a:r>
            <a:r>
              <a:rPr lang="en-US" dirty="0"/>
              <a:t>, Neurosis, Albino</a:t>
            </a:r>
          </a:p>
          <a:p>
            <a:r>
              <a:rPr lang="en-US" dirty="0"/>
              <a:t>Recent local trials</a:t>
            </a:r>
          </a:p>
          <a:p>
            <a:pPr lvl="1"/>
            <a:r>
              <a:rPr lang="en-US" dirty="0" err="1"/>
              <a:t>DosOpt</a:t>
            </a:r>
            <a:r>
              <a:rPr lang="en-US" dirty="0"/>
              <a:t>, </a:t>
            </a:r>
          </a:p>
          <a:p>
            <a:r>
              <a:rPr lang="en-US" dirty="0"/>
              <a:t>Supporting systems are in place</a:t>
            </a:r>
          </a:p>
          <a:p>
            <a:pPr lvl="1"/>
            <a:r>
              <a:rPr lang="en-US" dirty="0"/>
              <a:t>Clear and transparent processes (regulatory, ethics, contracts)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5D95B7-B964-ED45-A05B-A0100FA4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77788"/>
            <a:ext cx="11890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923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A6083-3D31-6444-BDAD-D676412E5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1143000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</a:rPr>
              <a:t>What ELAV has done thus far?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D0F09-EC2E-F148-8AAE-0AF0400E7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year one meeting related to </a:t>
            </a:r>
            <a:r>
              <a:rPr lang="en-US" dirty="0" err="1"/>
              <a:t>paedaitric</a:t>
            </a:r>
            <a:r>
              <a:rPr lang="en-US" dirty="0"/>
              <a:t> </a:t>
            </a:r>
            <a:r>
              <a:rPr lang="en-US" dirty="0" err="1"/>
              <a:t>reseach</a:t>
            </a:r>
            <a:endParaRPr lang="en-US" dirty="0"/>
          </a:p>
          <a:p>
            <a:r>
              <a:rPr lang="en-US" dirty="0"/>
              <a:t>Both </a:t>
            </a:r>
            <a:r>
              <a:rPr lang="en-US" dirty="0" err="1"/>
              <a:t>paediatric</a:t>
            </a:r>
            <a:r>
              <a:rPr lang="en-US" dirty="0"/>
              <a:t> hospitals have research nurses (funded by ELAV)</a:t>
            </a:r>
          </a:p>
          <a:p>
            <a:r>
              <a:rPr lang="en-US" dirty="0"/>
              <a:t>ELAV is member of c4c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252701-22B5-B84F-A954-BD7D0A452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77788"/>
            <a:ext cx="11890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8414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36" y="3552967"/>
            <a:ext cx="8953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046" y="2262900"/>
            <a:ext cx="8953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973" y="3552967"/>
            <a:ext cx="8953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244" y="3544033"/>
            <a:ext cx="8953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13" y="2565223"/>
            <a:ext cx="1607910" cy="882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934" y="3550038"/>
            <a:ext cx="949738" cy="1198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046" y="3567970"/>
            <a:ext cx="952504" cy="115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1" name="Picture 1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6044" y="2597490"/>
            <a:ext cx="965748" cy="923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2" name="Picture 1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597" y="3537637"/>
            <a:ext cx="930125" cy="119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3" name="Picture 1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792" y="2574701"/>
            <a:ext cx="891193" cy="925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4" name="Picture 20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338" y="2548073"/>
            <a:ext cx="1169419" cy="953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2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576" y="2606722"/>
            <a:ext cx="914527" cy="914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6" name="Picture 2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87" y="3564755"/>
            <a:ext cx="935513" cy="1169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7" name="Picture 2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757" y="2589002"/>
            <a:ext cx="898029" cy="948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8" name="Picture 24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236" y="3544038"/>
            <a:ext cx="790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71600" y="537611"/>
            <a:ext cx="7434250" cy="1200203"/>
          </a:xfrm>
          <a:prstGeom prst="rect">
            <a:avLst/>
          </a:prstGeom>
          <a:noFill/>
        </p:spPr>
        <p:txBody>
          <a:bodyPr wrap="square" lIns="91311" tIns="45658" rIns="91311" bIns="45658" rtlCol="0">
            <a:spAutoFit/>
          </a:bodyPr>
          <a:lstStyle/>
          <a:p>
            <a:pPr algn="ctr"/>
            <a:r>
              <a:rPr lang="et-EE" sz="3600" b="1" dirty="0">
                <a:solidFill>
                  <a:schemeClr val="tx2"/>
                </a:solidFill>
              </a:rPr>
              <a:t>Estonian Network of </a:t>
            </a:r>
            <a:r>
              <a:rPr lang="et-EE" sz="3600" b="1" dirty="0" err="1">
                <a:solidFill>
                  <a:schemeClr val="tx2"/>
                </a:solidFill>
              </a:rPr>
              <a:t>paediatric</a:t>
            </a:r>
            <a:r>
              <a:rPr lang="et-EE" sz="3600" b="1" dirty="0">
                <a:solidFill>
                  <a:schemeClr val="tx2"/>
                </a:solidFill>
              </a:rPr>
              <a:t> </a:t>
            </a:r>
            <a:r>
              <a:rPr lang="et-EE" sz="3600" b="1" dirty="0" err="1">
                <a:solidFill>
                  <a:schemeClr val="tx2"/>
                </a:solidFill>
              </a:rPr>
              <a:t>studies</a:t>
            </a:r>
            <a:endParaRPr lang="en-GB" sz="3600" b="1" dirty="0">
              <a:solidFill>
                <a:schemeClr val="tx2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E2E33AF-A399-3A4F-822A-391D694A6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77788"/>
            <a:ext cx="11890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127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393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Our contribution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270000"/>
            <a:ext cx="8962570" cy="534609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have several years of experience in designing and conducting </a:t>
            </a:r>
            <a:r>
              <a:rPr lang="en-US" dirty="0" err="1"/>
              <a:t>paediatric</a:t>
            </a:r>
            <a:r>
              <a:rPr lang="en-US" dirty="0"/>
              <a:t> studies including PK studies and premature neonates among others</a:t>
            </a:r>
          </a:p>
          <a:p>
            <a:pPr lvl="1"/>
            <a:r>
              <a:rPr lang="en-US" dirty="0"/>
              <a:t>Currently there 11 academic clinical trials ongoing</a:t>
            </a:r>
          </a:p>
          <a:p>
            <a:r>
              <a:rPr lang="en-US" dirty="0"/>
              <a:t>We would like to contribute in innovative study design and conduction, integrating electronic health system to clinical trials</a:t>
            </a:r>
          </a:p>
          <a:p>
            <a:pPr lvl="1"/>
            <a:r>
              <a:rPr lang="en-US" dirty="0"/>
              <a:t>No data transcription</a:t>
            </a:r>
          </a:p>
          <a:p>
            <a:pPr lvl="1"/>
            <a:r>
              <a:rPr lang="en-US" dirty="0"/>
              <a:t>Data collection directly from hospital records and monitoring devices</a:t>
            </a:r>
          </a:p>
          <a:p>
            <a:pPr lvl="1"/>
            <a:r>
              <a:rPr lang="en-US" dirty="0"/>
              <a:t>Using electronic prescriptions to record medications (concomitant and study)</a:t>
            </a:r>
          </a:p>
          <a:p>
            <a:pPr lvl="1"/>
            <a:r>
              <a:rPr lang="en-US" dirty="0"/>
              <a:t>Data transfer from computer to computer rather than data transcription from hospital records that requires quality control</a:t>
            </a:r>
          </a:p>
          <a:p>
            <a:pPr lvl="1"/>
            <a:r>
              <a:rPr lang="en-US" dirty="0"/>
              <a:t>Establishing Baltic cooperation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Team members</a:t>
            </a:r>
          </a:p>
          <a:p>
            <a:r>
              <a:rPr lang="en-US" dirty="0" err="1"/>
              <a:t>Characterisation</a:t>
            </a:r>
            <a:r>
              <a:rPr lang="en-US" dirty="0"/>
              <a:t> of beneficiary</a:t>
            </a:r>
          </a:p>
          <a:p>
            <a:r>
              <a:rPr lang="en-US" dirty="0"/>
              <a:t>Competence</a:t>
            </a:r>
          </a:p>
          <a:p>
            <a:r>
              <a:rPr lang="en-US" dirty="0"/>
              <a:t>expectations</a:t>
            </a:r>
          </a:p>
        </p:txBody>
      </p:sp>
    </p:spTree>
    <p:extLst>
      <p:ext uri="{BB962C8B-B14F-4D97-AF65-F5344CB8AC3E}">
        <p14:creationId xmlns:p14="http://schemas.microsoft.com/office/powerpoint/2010/main" val="626310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366</Words>
  <Application>Microsoft Macintosh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Estonian Network of Paediatric studies</vt:lpstr>
      <vt:lpstr>c4c is looking for clinical experts</vt:lpstr>
      <vt:lpstr>ELAV</vt:lpstr>
      <vt:lpstr>Main tasks of ELAV</vt:lpstr>
      <vt:lpstr>Team members</vt:lpstr>
      <vt:lpstr>What ELAV has done thus far?</vt:lpstr>
      <vt:lpstr>PowerPoint Presentation</vt:lpstr>
      <vt:lpstr>Our contribution</vt:lpstr>
      <vt:lpstr>PowerPoint Presentation</vt:lpstr>
    </vt:vector>
  </TitlesOfParts>
  <Company>University of Tartu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IMI-2 call - Estonia</dc:title>
  <dc:creator>irja lutsar</dc:creator>
  <cp:lastModifiedBy>Microsoft Office User</cp:lastModifiedBy>
  <cp:revision>32</cp:revision>
  <dcterms:created xsi:type="dcterms:W3CDTF">2017-01-23T08:28:19Z</dcterms:created>
  <dcterms:modified xsi:type="dcterms:W3CDTF">2019-03-20T09:26:16Z</dcterms:modified>
</cp:coreProperties>
</file>