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1" r:id="rId2"/>
    <p:sldId id="345" r:id="rId3"/>
    <p:sldId id="341" r:id="rId4"/>
    <p:sldId id="322" r:id="rId5"/>
    <p:sldId id="344" r:id="rId6"/>
    <p:sldId id="323" r:id="rId7"/>
    <p:sldId id="334" r:id="rId8"/>
    <p:sldId id="336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14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6691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665596630453264E-3"/>
          <c:y val="0"/>
          <c:w val="0.99863344033695467"/>
          <c:h val="0.945548306525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Alkoholi- ja tubakaaktsiis</c:v>
                </c:pt>
              </c:strCache>
            </c:strRef>
          </c:tx>
          <c:spPr>
            <a:solidFill>
              <a:schemeClr val="accent6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shade val="76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1-44B4-883E-F7016873E25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shade val="76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41-44B4-883E-F7016873E25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shade val="76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41-44B4-883E-F7016873E25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shade val="76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41-44B4-883E-F7016873E2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</c:numCache>
            </c:numRef>
          </c:cat>
          <c:val>
            <c:numRef>
              <c:f>Sheet1!$B$2:$M$2</c:f>
              <c:numCache>
                <c:formatCode>#,##0</c:formatCode>
                <c:ptCount val="12"/>
                <c:pt idx="0">
                  <c:v>15418695</c:v>
                </c:pt>
                <c:pt idx="1">
                  <c:v>15876559</c:v>
                </c:pt>
                <c:pt idx="2">
                  <c:v>15534051</c:v>
                </c:pt>
                <c:pt idx="3">
                  <c:v>16092369</c:v>
                </c:pt>
                <c:pt idx="4">
                  <c:v>17078357</c:v>
                </c:pt>
                <c:pt idx="5">
                  <c:v>17533906</c:v>
                </c:pt>
                <c:pt idx="6">
                  <c:v>17386336</c:v>
                </c:pt>
                <c:pt idx="7">
                  <c:v>18025000</c:v>
                </c:pt>
                <c:pt idx="8">
                  <c:v>18796000</c:v>
                </c:pt>
                <c:pt idx="9">
                  <c:v>19837000</c:v>
                </c:pt>
                <c:pt idx="10">
                  <c:v>19752000</c:v>
                </c:pt>
                <c:pt idx="11">
                  <c:v>20458000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41-44B4-883E-F7016873E25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Hasartmängumaks</c:v>
                </c:pt>
              </c:strCache>
            </c:strRef>
          </c:tx>
          <c:spPr>
            <a:solidFill>
              <a:schemeClr val="accent6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tint val="77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A541-44B4-883E-F7016873E25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tint val="77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A541-44B4-883E-F7016873E25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tint val="77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A541-44B4-883E-F7016873E25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tint val="77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A541-44B4-883E-F7016873E2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</c:numCache>
            </c:numRef>
          </c:cat>
          <c:val>
            <c:numRef>
              <c:f>Sheet1!$B$3:$M$3</c:f>
              <c:numCache>
                <c:formatCode>#,##0</c:formatCode>
                <c:ptCount val="12"/>
                <c:pt idx="0">
                  <c:v>12621298</c:v>
                </c:pt>
                <c:pt idx="1">
                  <c:v>14242972</c:v>
                </c:pt>
                <c:pt idx="2">
                  <c:v>13442850</c:v>
                </c:pt>
                <c:pt idx="3">
                  <c:v>15778833</c:v>
                </c:pt>
                <c:pt idx="4">
                  <c:v>22496916</c:v>
                </c:pt>
                <c:pt idx="5">
                  <c:v>23219232</c:v>
                </c:pt>
                <c:pt idx="6">
                  <c:v>27309965</c:v>
                </c:pt>
                <c:pt idx="7">
                  <c:v>28584000</c:v>
                </c:pt>
                <c:pt idx="8">
                  <c:v>31691000</c:v>
                </c:pt>
                <c:pt idx="9">
                  <c:v>32934000</c:v>
                </c:pt>
                <c:pt idx="10">
                  <c:v>34177000</c:v>
                </c:pt>
                <c:pt idx="11">
                  <c:v>35468000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541-44B4-883E-F7016873E2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73514432"/>
        <c:axId val="1573524032"/>
      </c:barChart>
      <c:catAx>
        <c:axId val="157351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573524032"/>
        <c:crosses val="autoZero"/>
        <c:auto val="1"/>
        <c:lblAlgn val="ctr"/>
        <c:lblOffset val="100"/>
        <c:noMultiLvlLbl val="0"/>
      </c:catAx>
      <c:valAx>
        <c:axId val="15735240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5735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68371093760543"/>
          <c:y val="7.945062622268094E-2"/>
          <c:w val="0.37153517195047653"/>
          <c:h val="5.566886870634854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111111111111109E-2"/>
          <c:y val="0"/>
          <c:w val="0.93888888888888888"/>
          <c:h val="0.73614173228346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koond!$B$19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tint val="44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5914168010024991E-18"/>
                  <c:y val="0.351782589676290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5B-4770-8F41-64D7061B3D5A}"/>
                </c:ext>
              </c:extLst>
            </c:dLbl>
            <c:dLbl>
              <c:idx val="1"/>
              <c:layout>
                <c:manualLayout>
                  <c:x val="8.3333333333333332E-3"/>
                  <c:y val="0.3610418489355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B-4770-8F41-64D7061B3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koond!$A$20:$A$21</c:f>
              <c:strCache>
                <c:ptCount val="2"/>
                <c:pt idx="0">
                  <c:v>  muusika</c:v>
                </c:pt>
                <c:pt idx="1">
                  <c:v>  teater</c:v>
                </c:pt>
              </c:strCache>
            </c:strRef>
          </c:cat>
          <c:val>
            <c:numRef>
              <c:f>koond!$B$20:$B$21</c:f>
              <c:numCache>
                <c:formatCode>#,##0</c:formatCode>
                <c:ptCount val="2"/>
                <c:pt idx="0">
                  <c:v>2169387</c:v>
                </c:pt>
                <c:pt idx="1">
                  <c:v>1820735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B-4770-8F41-64D7061B3D5A}"/>
            </c:ext>
          </c:extLst>
        </c:ser>
        <c:ser>
          <c:idx val="1"/>
          <c:order val="1"/>
          <c:tx>
            <c:strRef>
              <c:f>koond!$C$19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tint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96227034120734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B-4770-8F41-64D7061B3D5A}"/>
                </c:ext>
              </c:extLst>
            </c:dLbl>
            <c:dLbl>
              <c:idx val="1"/>
              <c:layout>
                <c:manualLayout>
                  <c:x val="0"/>
                  <c:y val="0.30085666375036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5B-4770-8F41-64D7061B3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koond!$A$20:$A$21</c:f>
              <c:strCache>
                <c:ptCount val="2"/>
                <c:pt idx="0">
                  <c:v>  muusika</c:v>
                </c:pt>
                <c:pt idx="1">
                  <c:v>  teater</c:v>
                </c:pt>
              </c:strCache>
            </c:strRef>
          </c:cat>
          <c:val>
            <c:numRef>
              <c:f>koond!$C$20:$C$21</c:f>
              <c:numCache>
                <c:formatCode>#,##0</c:formatCode>
                <c:ptCount val="2"/>
                <c:pt idx="0">
                  <c:v>2117323</c:v>
                </c:pt>
                <c:pt idx="1">
                  <c:v>1777038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5B-4770-8F41-64D7061B3D5A}"/>
            </c:ext>
          </c:extLst>
        </c:ser>
        <c:ser>
          <c:idx val="2"/>
          <c:order val="2"/>
          <c:tx>
            <c:strRef>
              <c:f>koond!$D$19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tint val="72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5.5555555555555558E-3"/>
                  <c:y val="0.268449256342957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5B-4770-8F41-64D7061B3D5A}"/>
                </c:ext>
              </c:extLst>
            </c:dLbl>
            <c:dLbl>
              <c:idx val="1"/>
              <c:layout>
                <c:manualLayout>
                  <c:x val="2.7777777777777779E-3"/>
                  <c:y val="0.254560367454068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5B-4770-8F41-64D7061B3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koond!$A$20:$A$21</c:f>
              <c:strCache>
                <c:ptCount val="2"/>
                <c:pt idx="0">
                  <c:v>  muusika</c:v>
                </c:pt>
                <c:pt idx="1">
                  <c:v>  teater</c:v>
                </c:pt>
              </c:strCache>
            </c:strRef>
          </c:cat>
          <c:val>
            <c:numRef>
              <c:f>koond!$D$20:$D$21</c:f>
              <c:numCache>
                <c:formatCode>#,##0</c:formatCode>
                <c:ptCount val="2"/>
                <c:pt idx="0">
                  <c:v>2223154</c:v>
                </c:pt>
                <c:pt idx="1">
                  <c:v>1865862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5B-4770-8F41-64D7061B3D5A}"/>
            </c:ext>
          </c:extLst>
        </c:ser>
        <c:ser>
          <c:idx val="3"/>
          <c:order val="3"/>
          <c:tx>
            <c:strRef>
              <c:f>koond!$E$19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tint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523E-3"/>
                  <c:y val="0.212893700787401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5B-4770-8F41-64D7061B3D5A}"/>
                </c:ext>
              </c:extLst>
            </c:dLbl>
            <c:dLbl>
              <c:idx val="1"/>
              <c:layout>
                <c:manualLayout>
                  <c:x val="8.3333333333333332E-3"/>
                  <c:y val="0.194375182268883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5B-4770-8F41-64D7061B3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koond!$A$20:$A$21</c:f>
              <c:strCache>
                <c:ptCount val="2"/>
                <c:pt idx="0">
                  <c:v>  muusika</c:v>
                </c:pt>
                <c:pt idx="1">
                  <c:v>  teater</c:v>
                </c:pt>
              </c:strCache>
            </c:strRef>
          </c:cat>
          <c:val>
            <c:numRef>
              <c:f>koond!$E$20:$E$21</c:f>
              <c:numCache>
                <c:formatCode>#,##0</c:formatCode>
                <c:ptCount val="2"/>
                <c:pt idx="0">
                  <c:v>2203107</c:v>
                </c:pt>
                <c:pt idx="1">
                  <c:v>1849035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05B-4770-8F41-64D7061B3D5A}"/>
            </c:ext>
          </c:extLst>
        </c:ser>
        <c:ser>
          <c:idx val="4"/>
          <c:order val="4"/>
          <c:tx>
            <c:strRef>
              <c:f>koond!$F$19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072E-3"/>
                  <c:y val="0.166597404491105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5B-4770-8F41-64D7061B3D5A}"/>
                </c:ext>
              </c:extLst>
            </c:dLbl>
            <c:dLbl>
              <c:idx val="1"/>
              <c:layout>
                <c:manualLayout>
                  <c:x val="0"/>
                  <c:y val="0.152708515602216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5B-4770-8F41-64D7061B3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koond!$A$20:$A$21</c:f>
              <c:strCache>
                <c:ptCount val="2"/>
                <c:pt idx="0">
                  <c:v>  muusika</c:v>
                </c:pt>
                <c:pt idx="1">
                  <c:v>  teater</c:v>
                </c:pt>
              </c:strCache>
            </c:strRef>
          </c:cat>
          <c:val>
            <c:numRef>
              <c:f>koond!$F$20:$F$21</c:f>
              <c:numCache>
                <c:formatCode>#,##0</c:formatCode>
                <c:ptCount val="2"/>
                <c:pt idx="0">
                  <c:v>2245566</c:v>
                </c:pt>
                <c:pt idx="1">
                  <c:v>1884670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05B-4770-8F41-64D7061B3D5A}"/>
            </c:ext>
          </c:extLst>
        </c:ser>
        <c:ser>
          <c:idx val="5"/>
          <c:order val="5"/>
          <c:tx>
            <c:strRef>
              <c:f>koond!$G$19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shade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0.208264071157771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5B-4770-8F41-64D7061B3D5A}"/>
                </c:ext>
              </c:extLst>
            </c:dLbl>
            <c:dLbl>
              <c:idx val="1"/>
              <c:layout>
                <c:manualLayout>
                  <c:x val="0"/>
                  <c:y val="0.185115923009623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5B-4770-8F41-64D7061B3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koond!$A$20:$A$21</c:f>
              <c:strCache>
                <c:ptCount val="2"/>
                <c:pt idx="0">
                  <c:v>  muusika</c:v>
                </c:pt>
                <c:pt idx="1">
                  <c:v>  teater</c:v>
                </c:pt>
              </c:strCache>
            </c:strRef>
          </c:cat>
          <c:val>
            <c:numRef>
              <c:f>koond!$G$20:$G$21</c:f>
              <c:numCache>
                <c:formatCode>#,##0</c:formatCode>
                <c:ptCount val="2"/>
                <c:pt idx="0">
                  <c:v>2734564</c:v>
                </c:pt>
                <c:pt idx="1">
                  <c:v>2295082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05B-4770-8F41-64D7061B3D5A}"/>
            </c:ext>
          </c:extLst>
        </c:ser>
        <c:ser>
          <c:idx val="6"/>
          <c:order val="6"/>
          <c:tx>
            <c:strRef>
              <c:f>koond!$H$19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shade val="72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267E-3"/>
                  <c:y val="0.180486293379994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05B-4770-8F41-64D7061B3D5A}"/>
                </c:ext>
              </c:extLst>
            </c:dLbl>
            <c:dLbl>
              <c:idx val="1"/>
              <c:layout>
                <c:manualLayout>
                  <c:x val="1.1111111111111009E-2"/>
                  <c:y val="0.138819626713327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5B-4770-8F41-64D7061B3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koond!$A$20:$A$21</c:f>
              <c:strCache>
                <c:ptCount val="2"/>
                <c:pt idx="0">
                  <c:v>  muusika</c:v>
                </c:pt>
                <c:pt idx="1">
                  <c:v>  teater</c:v>
                </c:pt>
              </c:strCache>
            </c:strRef>
          </c:cat>
          <c:val>
            <c:numRef>
              <c:f>koond!$H$20:$H$21</c:f>
              <c:numCache>
                <c:formatCode>#,##0</c:formatCode>
                <c:ptCount val="2"/>
                <c:pt idx="0">
                  <c:v>2831131</c:v>
                </c:pt>
                <c:pt idx="1">
                  <c:v>2376128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05B-4770-8F41-64D7061B3D5A}"/>
            </c:ext>
          </c:extLst>
        </c:ser>
        <c:ser>
          <c:idx val="7"/>
          <c:order val="7"/>
          <c:tx>
            <c:strRef>
              <c:f>koond!$I$19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shade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8.3333333333333332E-3"/>
                  <c:y val="0.166597404491105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5B-4770-8F41-64D7061B3D5A}"/>
                </c:ext>
              </c:extLst>
            </c:dLbl>
            <c:dLbl>
              <c:idx val="1"/>
              <c:layout>
                <c:manualLayout>
                  <c:x val="0"/>
                  <c:y val="0.115671478565179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05B-4770-8F41-64D7061B3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koond!$A$20:$A$21</c:f>
              <c:strCache>
                <c:ptCount val="2"/>
                <c:pt idx="0">
                  <c:v>  muusika</c:v>
                </c:pt>
                <c:pt idx="1">
                  <c:v>  teater</c:v>
                </c:pt>
              </c:strCache>
            </c:strRef>
          </c:cat>
          <c:val>
            <c:numRef>
              <c:f>koond!$I$20:$I$21</c:f>
              <c:numCache>
                <c:formatCode>#,##0</c:formatCode>
                <c:ptCount val="2"/>
                <c:pt idx="0">
                  <c:v>3016556</c:v>
                </c:pt>
                <c:pt idx="1">
                  <c:v>2531752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05B-4770-8F41-64D7061B3D5A}"/>
            </c:ext>
          </c:extLst>
        </c:ser>
        <c:ser>
          <c:idx val="8"/>
          <c:order val="8"/>
          <c:tx>
            <c:strRef>
              <c:f>koond!$J$19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shade val="44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61967774861475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05B-4770-8F41-64D7061B3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koond!$A$20:$A$21</c:f>
              <c:strCache>
                <c:ptCount val="2"/>
                <c:pt idx="0">
                  <c:v>  muusika</c:v>
                </c:pt>
                <c:pt idx="1">
                  <c:v>  teater</c:v>
                </c:pt>
              </c:strCache>
            </c:strRef>
          </c:cat>
          <c:val>
            <c:numRef>
              <c:f>koond!$J$20:$J$21</c:f>
              <c:numCache>
                <c:formatCode>#,##0</c:formatCode>
                <c:ptCount val="2"/>
                <c:pt idx="0">
                  <c:v>3302531.3193600001</c:v>
                </c:pt>
                <c:pt idx="1">
                  <c:v>2771767.3573199995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805B-4770-8F41-64D7061B3D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2110592"/>
        <c:axId val="542092352"/>
      </c:barChart>
      <c:catAx>
        <c:axId val="5421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42092352"/>
        <c:crosses val="autoZero"/>
        <c:auto val="1"/>
        <c:lblAlgn val="ctr"/>
        <c:lblOffset val="100"/>
        <c:noMultiLvlLbl val="0"/>
      </c:catAx>
      <c:valAx>
        <c:axId val="542092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4211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muusika 16,8%</c:v>
                </c:pt>
              </c:strCache>
            </c:strRef>
          </c:tx>
          <c:spPr>
            <a:solidFill>
              <a:schemeClr val="accent6">
                <a:shade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Sheet2!$B$3:$F$3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Sheet2!$B$4:$F$4</c:f>
              <c:numCache>
                <c:formatCode>#,##0</c:formatCode>
                <c:ptCount val="5"/>
                <c:pt idx="0">
                  <c:v>2831131</c:v>
                </c:pt>
                <c:pt idx="1">
                  <c:v>3016556</c:v>
                </c:pt>
                <c:pt idx="2">
                  <c:v>3302531.3193600001</c:v>
                </c:pt>
                <c:pt idx="3">
                  <c:v>3873731.3193600001</c:v>
                </c:pt>
                <c:pt idx="4">
                  <c:v>4075331.3193600001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8C-4346-92E0-590752831217}"/>
            </c:ext>
          </c:extLst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teater      14,1%</c:v>
                </c:pt>
              </c:strCache>
            </c:strRef>
          </c:tx>
          <c:spPr>
            <a:solidFill>
              <a:schemeClr val="accent6">
                <a:shade val="8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Sheet2!$B$3:$F$3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Sheet2!$B$5:$F$5</c:f>
              <c:numCache>
                <c:formatCode>#,##0</c:formatCode>
                <c:ptCount val="5"/>
                <c:pt idx="0">
                  <c:v>2376128</c:v>
                </c:pt>
                <c:pt idx="1">
                  <c:v>2531752</c:v>
                </c:pt>
                <c:pt idx="2">
                  <c:v>2771767.3573199995</c:v>
                </c:pt>
                <c:pt idx="3">
                  <c:v>3251167.3573199995</c:v>
                </c:pt>
                <c:pt idx="4">
                  <c:v>3420367.3573199995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8C-4346-92E0-590752831217}"/>
            </c:ext>
          </c:extLst>
        </c:ser>
        <c:ser>
          <c:idx val="3"/>
          <c:order val="3"/>
          <c:tx>
            <c:strRef>
              <c:f>Sheet2!$A$7</c:f>
              <c:strCache>
                <c:ptCount val="1"/>
                <c:pt idx="0">
                  <c:v>nõukogu</c:v>
                </c:pt>
              </c:strCache>
            </c:strRef>
          </c:tx>
          <c:spPr>
            <a:solidFill>
              <a:schemeClr val="accent6">
                <a:tint val="58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Sheet2!$B$3:$F$3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Sheet2!$B$7:$F$7</c:f>
              <c:numCache>
                <c:formatCode>General</c:formatCode>
                <c:ptCount val="5"/>
                <c:pt idx="0">
                  <c:v>1536280</c:v>
                </c:pt>
                <c:pt idx="1">
                  <c:v>1594894</c:v>
                </c:pt>
                <c:pt idx="2">
                  <c:v>1757241</c:v>
                </c:pt>
                <c:pt idx="3">
                  <c:v>2700000</c:v>
                </c:pt>
                <c:pt idx="4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8C-4346-92E0-5907528312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2056352"/>
        <c:axId val="5420856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Sheet2!$A$6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tint val="86000"/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t-E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Sheet2!$B$3:$F$3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2027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Sheet2!$B$6:$F$6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E8C-4346-92E0-590752831217}"/>
                  </c:ext>
                </c:extLst>
              </c15:ser>
            </c15:filteredBarSeries>
          </c:ext>
        </c:extLst>
      </c:barChart>
      <c:catAx>
        <c:axId val="54205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542085632"/>
        <c:crosses val="autoZero"/>
        <c:auto val="1"/>
        <c:lblAlgn val="ctr"/>
        <c:lblOffset val="100"/>
        <c:noMultiLvlLbl val="0"/>
      </c:catAx>
      <c:valAx>
        <c:axId val="5420856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4205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EC396-6A2C-4ED6-9C47-E6A2EEB48367}" type="datetimeFigureOut">
              <a:rPr lang="et-EE" smtClean="0"/>
              <a:t>26.09.2025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CBC21-9B11-42BE-8926-5A571411DD2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942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CBC21-9B11-42BE-8926-5A571411DD2D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11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8B416-584F-B32C-B4DF-414A0CED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2D4D1C-5AD2-301A-D490-76D3350B7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E1C63-AB99-F558-4588-7DC67D3AE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CBDB7-311A-A1DA-0F73-A3529D709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CBC21-9B11-42BE-8926-5A571411DD2D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53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17A84-EF0E-D578-5D89-2A83D626A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A73EE-6CCD-B063-BD59-60AC7C402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8C711-F8D5-644E-91A3-49A693510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C8DD6-1D74-74A3-EF64-F8C192992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CBC21-9B11-42BE-8926-5A571411DD2D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354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CBC21-9B11-42BE-8926-5A571411DD2D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40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DEF40-27DE-BA05-58FB-835C9C9DB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31CEA-C1EB-D3E3-826F-990AF4574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91622F-6CB6-4E5A-72F6-ACAFC1BB7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A8085-0FC7-AC1B-F969-63B3AF304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CBC21-9B11-42BE-8926-5A571411DD2D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59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CBC21-9B11-42BE-8926-5A571411DD2D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597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3364C-6C47-9F9D-02AC-610CF4146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FE507-F133-F61C-BD39-ED5C85FB1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BE067C-1CF2-D356-F256-3904E58F9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D210D-DAAD-A7A6-0701-9680FC854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CBC21-9B11-42BE-8926-5A571411DD2D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49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3EEC5-9E70-A883-59D7-A51920C82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8AFA1-537D-F347-15DA-B0A71CA1D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7D4B4-A052-D747-22F7-2EBD89313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8F20F-088A-AB89-8B6C-E186A97C2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CBC21-9B11-42BE-8926-5A571411DD2D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317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CBC21-9B11-42BE-8926-5A571411DD2D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430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B382-8729-44F1-99E7-4C107CB10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443787"/>
            <a:ext cx="9153932" cy="4859733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17181-D171-4C51-B1B1-A405639A38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3" y="5646117"/>
            <a:ext cx="8145027" cy="76809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3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position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04E3267-EEE2-B54D-9FD2-96E513776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943" y="5496094"/>
            <a:ext cx="2911144" cy="9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4227AE06-BBC0-4704-A9FD-C372EF35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82575"/>
            <a:ext cx="12192000" cy="629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386F7-EB1A-47D6-AB4B-59D99DC36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5"/>
            <a:ext cx="11306175" cy="5975349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191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4227AE06-BBC0-4704-A9FD-C372EF35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82575"/>
            <a:ext cx="12192000" cy="629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386F7-EB1A-47D6-AB4B-59D99DC36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5"/>
            <a:ext cx="11306175" cy="5975349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083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86F7-EB1A-47D6-AB4B-59D99DC36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460428"/>
            <a:ext cx="11306175" cy="5975349"/>
          </a:xfrm>
        </p:spPr>
        <p:txBody>
          <a:bodyPr anchor="ctr" anchorCtr="0"/>
          <a:lstStyle>
            <a:lvl1pPr algn="ct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B08FEAC-11CE-0649-B9BA-FBA8D65AD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33" y="427064"/>
            <a:ext cx="2518727" cy="1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3B93-029D-4993-B0FE-164A5F000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308B3-00D3-43FB-9EBE-B45FC035D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9BF7D48A-AFB1-1D41-B98B-9F8316B2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33" y="428699"/>
            <a:ext cx="2518727" cy="1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3B93-029D-4993-B0FE-164A5F000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308B3-00D3-43FB-9EBE-B45FC035D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6E685F5-FA4F-C349-AA1C-CC72E8FFC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33" y="427064"/>
            <a:ext cx="2518727" cy="1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3B93-029D-4993-B0FE-164A5F000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308B3-00D3-43FB-9EBE-B45FC035D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1" name="Picture 30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E3606ABF-E8BE-3D44-A9CD-56EA02C68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33" y="428699"/>
            <a:ext cx="2518727" cy="1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41C6-2674-4D5F-8C09-C1C2FE5C6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2B00-FE61-4DA0-BDE9-BF88A4C3A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633181"/>
            <a:ext cx="5653087" cy="4783494"/>
          </a:xfrm>
        </p:spPr>
        <p:txBody>
          <a:bodyPr/>
          <a:lstStyle>
            <a:lvl1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1pPr>
            <a:lvl2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54CB7-A5C1-43B0-96A5-A69E9AB0D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7338" y="1633181"/>
            <a:ext cx="5361750" cy="4783494"/>
          </a:xfrm>
        </p:spPr>
        <p:txBody>
          <a:bodyPr/>
          <a:lstStyle>
            <a:lvl1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1pPr>
            <a:lvl2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8" name="Picture 27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330EA829-F8C2-3B48-AFCA-D6AE6FA14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33" y="428699"/>
            <a:ext cx="2518727" cy="1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41C6-2674-4D5F-8C09-C1C2FE5C6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2B00-FE61-4DA0-BDE9-BF88A4C3A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633181"/>
            <a:ext cx="5653087" cy="4783494"/>
          </a:xfrm>
        </p:spPr>
        <p:txBody>
          <a:bodyPr/>
          <a:lstStyle>
            <a:lvl1pPr indent="-234000">
              <a:buClr>
                <a:schemeClr val="tx1"/>
              </a:buClr>
              <a:defRPr sz="1800">
                <a:solidFill>
                  <a:schemeClr val="bg1"/>
                </a:solidFill>
              </a:defRPr>
            </a:lvl1pPr>
            <a:lvl2pPr indent="-234000">
              <a:buClr>
                <a:schemeClr val="tx1"/>
              </a:buClr>
              <a:defRPr sz="1800">
                <a:solidFill>
                  <a:schemeClr val="bg1"/>
                </a:solidFill>
              </a:defRPr>
            </a:lvl2pPr>
            <a:lvl3pPr indent="-234000">
              <a:buClr>
                <a:schemeClr val="tx1"/>
              </a:buClr>
              <a:defRPr sz="1800">
                <a:solidFill>
                  <a:schemeClr val="bg1"/>
                </a:solidFill>
              </a:defRPr>
            </a:lvl3pPr>
            <a:lvl4pPr indent="-234000">
              <a:buClr>
                <a:schemeClr val="tx1"/>
              </a:buClr>
              <a:defRPr sz="1800">
                <a:solidFill>
                  <a:schemeClr val="bg1"/>
                </a:solidFill>
              </a:defRPr>
            </a:lvl4pPr>
            <a:lvl5pPr indent="-234000">
              <a:buClr>
                <a:schemeClr val="tx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54CB7-A5C1-43B0-96A5-A69E9AB0D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7338" y="1633181"/>
            <a:ext cx="5361750" cy="4783494"/>
          </a:xfrm>
        </p:spPr>
        <p:txBody>
          <a:bodyPr/>
          <a:lstStyle>
            <a:lvl1pPr indent="-234000">
              <a:buClr>
                <a:schemeClr val="tx1"/>
              </a:buClr>
              <a:defRPr sz="1800">
                <a:solidFill>
                  <a:schemeClr val="bg1"/>
                </a:solidFill>
              </a:defRPr>
            </a:lvl1pPr>
            <a:lvl2pPr indent="-234000">
              <a:buClr>
                <a:schemeClr val="tx1"/>
              </a:buClr>
              <a:defRPr sz="1800">
                <a:solidFill>
                  <a:schemeClr val="bg1"/>
                </a:solidFill>
              </a:defRPr>
            </a:lvl2pPr>
            <a:lvl3pPr indent="-234000">
              <a:buClr>
                <a:schemeClr val="tx1"/>
              </a:buClr>
              <a:defRPr sz="1800">
                <a:solidFill>
                  <a:schemeClr val="bg1"/>
                </a:solidFill>
              </a:defRPr>
            </a:lvl3pPr>
            <a:lvl4pPr indent="-234000">
              <a:buClr>
                <a:schemeClr val="tx1"/>
              </a:buClr>
              <a:defRPr sz="1800">
                <a:solidFill>
                  <a:schemeClr val="bg1"/>
                </a:solidFill>
              </a:defRPr>
            </a:lvl4pPr>
            <a:lvl5pPr indent="-234000">
              <a:buClr>
                <a:schemeClr val="tx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4D91B92-5741-4D4E-9890-79382B528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33" y="427064"/>
            <a:ext cx="2518727" cy="1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41C6-2674-4D5F-8C09-C1C2FE5C6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2B00-FE61-4DA0-BDE9-BF88A4C3A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633181"/>
            <a:ext cx="5360400" cy="4783494"/>
          </a:xfrm>
        </p:spPr>
        <p:txBody>
          <a:bodyPr/>
          <a:lstStyle>
            <a:lvl1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1pPr>
            <a:lvl2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54CB7-A5C1-43B0-96A5-A69E9AB0D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7338" y="1633181"/>
            <a:ext cx="5361750" cy="4783494"/>
          </a:xfrm>
        </p:spPr>
        <p:txBody>
          <a:bodyPr/>
          <a:lstStyle>
            <a:lvl1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1pPr>
            <a:lvl2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indent="-234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8" name="Picture 27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2C16899C-259C-5D4F-8C97-F74E8BFA0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33" y="428699"/>
            <a:ext cx="2518727" cy="1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41C6-2674-4D5F-8C09-C1C2FE5C6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2B00-FE61-4DA0-BDE9-BF88A4C3A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633181"/>
            <a:ext cx="5653087" cy="4783494"/>
          </a:xfrm>
        </p:spPr>
        <p:txBody>
          <a:bodyPr anchor="b" anchorCtr="0"/>
          <a:lstStyle>
            <a:lvl1pPr marL="228600" indent="-234000">
              <a:buClr>
                <a:schemeClr val="accent1"/>
              </a:buClr>
              <a:buFont typeface="Webdings" panose="05030102010509060703" pitchFamily="18" charset="2"/>
              <a:buChar char="4"/>
              <a:defRPr sz="3400">
                <a:solidFill>
                  <a:schemeClr val="tx1"/>
                </a:solidFill>
              </a:defRPr>
            </a:lvl1pPr>
            <a:lvl2pPr marL="685800" indent="-234000">
              <a:buClr>
                <a:schemeClr val="accent1"/>
              </a:buClr>
              <a:buFont typeface="Webdings" panose="05030102010509060703" pitchFamily="18" charset="2"/>
              <a:buChar char="4"/>
              <a:defRPr sz="3400">
                <a:solidFill>
                  <a:schemeClr val="tx1"/>
                </a:solidFill>
              </a:defRPr>
            </a:lvl2pPr>
            <a:lvl3pPr marL="1143000" indent="-234000">
              <a:buClr>
                <a:schemeClr val="accent1"/>
              </a:buClr>
              <a:buFont typeface="Webdings" panose="05030102010509060703" pitchFamily="18" charset="2"/>
              <a:buChar char="4"/>
              <a:defRPr sz="3400">
                <a:solidFill>
                  <a:schemeClr val="tx1"/>
                </a:solidFill>
              </a:defRPr>
            </a:lvl3pPr>
            <a:lvl4pPr marL="1600200" indent="-234000">
              <a:buClr>
                <a:schemeClr val="accent1"/>
              </a:buClr>
              <a:buFont typeface="Webdings" panose="05030102010509060703" pitchFamily="18" charset="2"/>
              <a:buChar char="4"/>
              <a:defRPr sz="3400">
                <a:solidFill>
                  <a:schemeClr val="tx1"/>
                </a:solidFill>
              </a:defRPr>
            </a:lvl4pPr>
            <a:lvl5pPr marL="2057400" indent="-234000">
              <a:buClr>
                <a:schemeClr val="accent1"/>
              </a:buClr>
              <a:buFont typeface="Webdings" panose="05030102010509060703" pitchFamily="18" charset="2"/>
              <a:buChar char="4"/>
              <a:defRPr sz="3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54CB7-A5C1-43B0-96A5-A69E9AB0D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7338" y="1633181"/>
            <a:ext cx="5361750" cy="4783494"/>
          </a:xfrm>
        </p:spPr>
        <p:txBody>
          <a:bodyPr anchor="b" anchorCtr="0"/>
          <a:lstStyle>
            <a:lvl1pPr marL="228600" indent="-234000">
              <a:buClr>
                <a:schemeClr val="accent1"/>
              </a:buClr>
              <a:buFont typeface="Webdings" panose="05030102010509060703" pitchFamily="18" charset="2"/>
              <a:buChar char="4"/>
              <a:defRPr sz="3400">
                <a:solidFill>
                  <a:schemeClr val="tx1"/>
                </a:solidFill>
              </a:defRPr>
            </a:lvl1pPr>
            <a:lvl2pPr marL="685800" indent="-234000">
              <a:buClr>
                <a:schemeClr val="accent1"/>
              </a:buClr>
              <a:buFont typeface="Webdings" panose="05030102010509060703" pitchFamily="18" charset="2"/>
              <a:buChar char="4"/>
              <a:defRPr sz="3400">
                <a:solidFill>
                  <a:schemeClr val="tx1"/>
                </a:solidFill>
              </a:defRPr>
            </a:lvl2pPr>
            <a:lvl3pPr marL="1143000" indent="-234000">
              <a:buClr>
                <a:schemeClr val="accent1"/>
              </a:buClr>
              <a:buFont typeface="Webdings" panose="05030102010509060703" pitchFamily="18" charset="2"/>
              <a:buChar char="4"/>
              <a:defRPr sz="3400">
                <a:solidFill>
                  <a:schemeClr val="tx1"/>
                </a:solidFill>
              </a:defRPr>
            </a:lvl3pPr>
            <a:lvl4pPr marL="1600200" indent="-234000">
              <a:buClr>
                <a:schemeClr val="accent1"/>
              </a:buClr>
              <a:buFont typeface="Webdings" panose="05030102010509060703" pitchFamily="18" charset="2"/>
              <a:buChar char="4"/>
              <a:defRPr sz="3400">
                <a:solidFill>
                  <a:schemeClr val="tx1"/>
                </a:solidFill>
              </a:defRPr>
            </a:lvl4pPr>
            <a:lvl5pPr marL="2057400" indent="-234000">
              <a:buClr>
                <a:schemeClr val="accent1"/>
              </a:buClr>
              <a:buFont typeface="Webdings" panose="05030102010509060703" pitchFamily="18" charset="2"/>
              <a:buChar char="4"/>
              <a:defRPr sz="3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8" name="Picture 27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8266C6C9-99D9-2B4E-B2F4-1C1315AC9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33" y="428699"/>
            <a:ext cx="2518727" cy="1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0938-67CA-4941-9954-97AFAF81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41324"/>
            <a:ext cx="5940425" cy="2415607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7EBFA7B-224D-C242-B348-B60B9643C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33" y="427064"/>
            <a:ext cx="2518727" cy="1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C0C60-C3EC-4660-8A17-A132AC6F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11306174" cy="1191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79DB5-2417-46EB-BAE6-944B63489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633181"/>
            <a:ext cx="11306175" cy="47834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1FB4-B403-47CE-86F9-07BD163AA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3" y="6505433"/>
            <a:ext cx="3138487" cy="21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2A19-B196-40A8-BD6B-80CE75C1CC55}" type="datetimeFigureOut">
              <a:rPr lang="et-EE" smtClean="0"/>
              <a:t>26.09.2025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F36C1-CF19-41E4-84AF-222E21F36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5433"/>
            <a:ext cx="4114800" cy="21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5FA6-2E6C-41EE-ADD0-73D4DB41F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5433"/>
            <a:ext cx="3138488" cy="216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92DB-7469-4BA3-83F1-FCFDDFB63D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518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34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01">
          <p15:clr>
            <a:srgbClr val="F26B43"/>
          </p15:clr>
        </p15:guide>
        <p15:guide id="4" pos="279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pos="40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29" y="3371112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t-EE" sz="1400" b="1" dirty="0">
                <a:solidFill>
                  <a:srgbClr val="FFFF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26.09.25 </a:t>
            </a:r>
            <a:br>
              <a:rPr lang="et-EE" sz="1400" b="1" dirty="0">
                <a:solidFill>
                  <a:srgbClr val="FFFF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t-EE" sz="1400" b="1" dirty="0">
                <a:solidFill>
                  <a:srgbClr val="FFFFF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Margus Allikmaa </a:t>
            </a:r>
          </a:p>
        </p:txBody>
      </p:sp>
      <p:sp>
        <p:nvSpPr>
          <p:cNvPr id="19" name="Content Placeholder 2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810259" y="318052"/>
            <a:ext cx="6915019" cy="644055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t-EE" sz="2800" dirty="0"/>
          </a:p>
          <a:p>
            <a:pPr marL="0" indent="0">
              <a:buNone/>
            </a:pPr>
            <a:endParaRPr lang="et-EE" sz="2800" dirty="0"/>
          </a:p>
          <a:p>
            <a:endParaRPr lang="et-EE" sz="2800" dirty="0"/>
          </a:p>
          <a:p>
            <a:pPr marL="0" indent="0">
              <a:buNone/>
            </a:pPr>
            <a:endParaRPr lang="et-EE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35F762-8696-BA64-0732-A97541A68211}"/>
              </a:ext>
            </a:extLst>
          </p:cNvPr>
          <p:cNvSpPr txBox="1">
            <a:spLocks/>
          </p:cNvSpPr>
          <p:nvPr/>
        </p:nvSpPr>
        <p:spPr>
          <a:xfrm>
            <a:off x="4673398" y="586849"/>
            <a:ext cx="6915020" cy="559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3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3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t-EE" sz="4800" i="1" dirty="0">
              <a:latin typeface="Aleo" panose="00000500000000000000" pitchFamily="2" charset="-7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et-EE" sz="4800" b="1" i="1" dirty="0">
              <a:latin typeface="Aleo" panose="00000500000000000000" pitchFamily="2" charset="-7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sz="4800" b="1" i="1" dirty="0">
                <a:latin typeface="Aleo" panose="00000500000000000000" pitchFamily="2" charset="-7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t-EE" sz="4800" b="1" i="1" dirty="0">
                <a:latin typeface="Aleo" panose="00000500000000000000" pitchFamily="2" charset="-70"/>
                <a:ea typeface="Arial Unicode MS" panose="020B0604020202020204" pitchFamily="34" charset="-128"/>
                <a:cs typeface="Arial Unicode MS" panose="020B0604020202020204" pitchFamily="34" charset="-128"/>
              </a:rPr>
              <a:t>Infotund teatri- ja muusikafestivalide korraldajatele</a:t>
            </a:r>
          </a:p>
          <a:p>
            <a:pPr marL="0" indent="0" algn="ctr">
              <a:buNone/>
            </a:pPr>
            <a:endParaRPr lang="et-EE" sz="4800" i="1" dirty="0">
              <a:solidFill>
                <a:schemeClr val="bg2">
                  <a:lumMod val="10000"/>
                </a:schemeClr>
              </a:solidFill>
              <a:latin typeface="Aleo" panose="00000500000000000000" pitchFamily="2" charset="-7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9A875-65FC-328D-B381-28E584910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91" y="391313"/>
            <a:ext cx="3402743" cy="21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882437-E7B4-DE99-6E0C-C79B4450E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B2BF26-4C87-EC46-984E-70B65372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88867-9A15-CADB-5AE6-3168CF4A4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061404-49D9-F0B3-A4C4-E3D8DEB69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1E06C7-8260-C137-9ED9-5460AC5DA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55090-F6EF-A0C5-6D7A-2F0D65E3C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372AD2-92AA-9862-DF4F-D643C8064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D6A139-1E37-2CA6-70A5-9EC160F2A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1CA325D-CCEA-72B3-BF14-8B7E840024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810259" y="318052"/>
            <a:ext cx="6915019" cy="644055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t-EE" sz="2800" dirty="0"/>
          </a:p>
          <a:p>
            <a:pPr marL="0" indent="0">
              <a:buNone/>
            </a:pPr>
            <a:endParaRPr lang="et-EE" sz="2800" dirty="0"/>
          </a:p>
          <a:p>
            <a:endParaRPr lang="et-EE" sz="2800" dirty="0"/>
          </a:p>
          <a:p>
            <a:pPr marL="0" indent="0">
              <a:buNone/>
            </a:pPr>
            <a:endParaRPr lang="et-EE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42DAFD-2249-1A35-DEBF-B3FB0D2C54FD}"/>
              </a:ext>
            </a:extLst>
          </p:cNvPr>
          <p:cNvSpPr txBox="1">
            <a:spLocks/>
          </p:cNvSpPr>
          <p:nvPr/>
        </p:nvSpPr>
        <p:spPr>
          <a:xfrm>
            <a:off x="4673398" y="586849"/>
            <a:ext cx="6915020" cy="55952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3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3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t-EE" sz="4800" i="1" dirty="0">
              <a:latin typeface="Aleo" panose="00000500000000000000" pitchFamily="2" charset="-7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et-EE" sz="4800" b="1" i="1" dirty="0">
              <a:latin typeface="Aleo" panose="00000500000000000000" pitchFamily="2" charset="-7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sz="4800" b="1" i="1" dirty="0">
                <a:latin typeface="Aleo" panose="00000500000000000000" pitchFamily="2" charset="-7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t-EE" sz="4800" i="1" dirty="0">
              <a:solidFill>
                <a:schemeClr val="bg2">
                  <a:lumMod val="10000"/>
                </a:schemeClr>
              </a:solidFill>
              <a:latin typeface="Aleo" panose="00000500000000000000" pitchFamily="2" charset="-7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6A36C-0959-B824-1469-2F3AA9093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627" y="1892555"/>
            <a:ext cx="7706012" cy="385910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881C85-8762-A633-2C94-3C038320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900864"/>
            <a:ext cx="3334328" cy="1601120"/>
          </a:xfrm>
        </p:spPr>
        <p:txBody>
          <a:bodyPr/>
          <a:lstStyle/>
          <a:p>
            <a:r>
              <a:rPr lang="et-EE" sz="3600" dirty="0">
                <a:solidFill>
                  <a:schemeClr val="bg1"/>
                </a:solidFill>
              </a:rPr>
              <a:t>Festivalid ministeeriumilt</a:t>
            </a:r>
          </a:p>
        </p:txBody>
      </p:sp>
    </p:spTree>
    <p:extLst>
      <p:ext uri="{BB962C8B-B14F-4D97-AF65-F5344CB8AC3E}">
        <p14:creationId xmlns:p14="http://schemas.microsoft.com/office/powerpoint/2010/main" val="69477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5BD970-A204-C552-C1E2-86CA189D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4602695-E804-7800-120E-710164EBD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970945-1374-5D51-19C7-189024AC6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24F486-45BE-936A-CBAF-13E8D5DBD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53DE50-B1C7-A593-1B63-878304A79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A53E61-FE2D-014E-4589-E09291A7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BAA3A68-5B97-D504-A5C6-DE6727027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645340-D76B-2B2F-7258-219F9A6F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E65C2-5892-BB06-8DB6-6D31024B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56" y="51641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t-EE" sz="4000" dirty="0">
                <a:solidFill>
                  <a:srgbClr val="FFFFFF"/>
                </a:solidFill>
              </a:rPr>
              <a:t>Laekumiste ajalugu</a:t>
            </a:r>
            <a:br>
              <a:rPr lang="et-EE" sz="4000" dirty="0">
                <a:solidFill>
                  <a:srgbClr val="FFFFFF"/>
                </a:solidFill>
              </a:rPr>
            </a:br>
            <a:r>
              <a:rPr lang="et-EE" sz="4000" dirty="0">
                <a:solidFill>
                  <a:srgbClr val="FFFFFF"/>
                </a:solidFill>
              </a:rPr>
              <a:t>ja prognoos</a:t>
            </a:r>
            <a:br>
              <a:rPr lang="et-EE" sz="4000" dirty="0">
                <a:solidFill>
                  <a:srgbClr val="FFFFFF"/>
                </a:solidFill>
              </a:rPr>
            </a:br>
            <a:br>
              <a:rPr lang="et-EE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201</a:t>
            </a:r>
            <a:r>
              <a:rPr lang="et-EE" sz="4000" dirty="0">
                <a:solidFill>
                  <a:srgbClr val="FFFFFF"/>
                </a:solidFill>
              </a:rPr>
              <a:t>8</a:t>
            </a:r>
            <a:r>
              <a:rPr lang="en-US" sz="4000" dirty="0">
                <a:solidFill>
                  <a:srgbClr val="FFFFFF"/>
                </a:solidFill>
              </a:rPr>
              <a:t>–202</a:t>
            </a:r>
            <a:r>
              <a:rPr lang="et-EE" sz="4000" dirty="0">
                <a:solidFill>
                  <a:srgbClr val="FFFFFF"/>
                </a:solidFill>
              </a:rPr>
              <a:t>9</a:t>
            </a:r>
            <a:br>
              <a:rPr lang="et-EE" sz="4000" dirty="0">
                <a:solidFill>
                  <a:srgbClr val="FFFFFF"/>
                </a:solidFill>
              </a:rPr>
            </a:br>
            <a:endParaRPr lang="et-EE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FE4B8-A622-F48A-C245-34E90A93B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b="1" dirty="0"/>
          </a:p>
          <a:p>
            <a:pPr marL="0" indent="0">
              <a:buNone/>
            </a:pPr>
            <a:endParaRPr lang="et-EE" sz="2000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A16FEDDF-87FB-19AC-49AC-F74DA95D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33" r="3" b="3"/>
          <a:stretch/>
        </p:blipFill>
        <p:spPr>
          <a:xfrm>
            <a:off x="0" y="3943901"/>
            <a:ext cx="4037826" cy="28956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BD3EC5-1552-3B4F-B2AC-468CF87E0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71696"/>
              </p:ext>
            </p:extLst>
          </p:nvPr>
        </p:nvGraphicFramePr>
        <p:xfrm>
          <a:off x="4037826" y="-12993"/>
          <a:ext cx="8151126" cy="593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26ACDB-11AD-235A-E8B4-46943E96CF9D}"/>
              </a:ext>
            </a:extLst>
          </p:cNvPr>
          <p:cNvGraphicFramePr>
            <a:graphicFrameLocks noGrp="1"/>
          </p:cNvGraphicFramePr>
          <p:nvPr/>
        </p:nvGraphicFramePr>
        <p:xfrm>
          <a:off x="-3064" y="5943551"/>
          <a:ext cx="12192016" cy="941877"/>
        </p:xfrm>
        <a:graphic>
          <a:graphicData uri="http://schemas.openxmlformats.org/drawingml/2006/table">
            <a:tbl>
              <a:tblPr/>
              <a:tblGrid>
                <a:gridCol w="1501617">
                  <a:extLst>
                    <a:ext uri="{9D8B030D-6E8A-4147-A177-3AD203B41FA5}">
                      <a16:colId xmlns:a16="http://schemas.microsoft.com/office/drawing/2014/main" val="1729019328"/>
                    </a:ext>
                  </a:extLst>
                </a:gridCol>
                <a:gridCol w="854130">
                  <a:extLst>
                    <a:ext uri="{9D8B030D-6E8A-4147-A177-3AD203B41FA5}">
                      <a16:colId xmlns:a16="http://schemas.microsoft.com/office/drawing/2014/main" val="3729239528"/>
                    </a:ext>
                  </a:extLst>
                </a:gridCol>
                <a:gridCol w="895458">
                  <a:extLst>
                    <a:ext uri="{9D8B030D-6E8A-4147-A177-3AD203B41FA5}">
                      <a16:colId xmlns:a16="http://schemas.microsoft.com/office/drawing/2014/main" val="1894067704"/>
                    </a:ext>
                  </a:extLst>
                </a:gridCol>
                <a:gridCol w="895458">
                  <a:extLst>
                    <a:ext uri="{9D8B030D-6E8A-4147-A177-3AD203B41FA5}">
                      <a16:colId xmlns:a16="http://schemas.microsoft.com/office/drawing/2014/main" val="1826653435"/>
                    </a:ext>
                  </a:extLst>
                </a:gridCol>
                <a:gridCol w="840354">
                  <a:extLst>
                    <a:ext uri="{9D8B030D-6E8A-4147-A177-3AD203B41FA5}">
                      <a16:colId xmlns:a16="http://schemas.microsoft.com/office/drawing/2014/main" val="1167496668"/>
                    </a:ext>
                  </a:extLst>
                </a:gridCol>
                <a:gridCol w="867907">
                  <a:extLst>
                    <a:ext uri="{9D8B030D-6E8A-4147-A177-3AD203B41FA5}">
                      <a16:colId xmlns:a16="http://schemas.microsoft.com/office/drawing/2014/main" val="3748997109"/>
                    </a:ext>
                  </a:extLst>
                </a:gridCol>
                <a:gridCol w="895458">
                  <a:extLst>
                    <a:ext uri="{9D8B030D-6E8A-4147-A177-3AD203B41FA5}">
                      <a16:colId xmlns:a16="http://schemas.microsoft.com/office/drawing/2014/main" val="900918770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539098734"/>
                    </a:ext>
                  </a:extLst>
                </a:gridCol>
                <a:gridCol w="881683">
                  <a:extLst>
                    <a:ext uri="{9D8B030D-6E8A-4147-A177-3AD203B41FA5}">
                      <a16:colId xmlns:a16="http://schemas.microsoft.com/office/drawing/2014/main" val="1410076532"/>
                    </a:ext>
                  </a:extLst>
                </a:gridCol>
                <a:gridCol w="895458">
                  <a:extLst>
                    <a:ext uri="{9D8B030D-6E8A-4147-A177-3AD203B41FA5}">
                      <a16:colId xmlns:a16="http://schemas.microsoft.com/office/drawing/2014/main" val="2350812351"/>
                    </a:ext>
                  </a:extLst>
                </a:gridCol>
                <a:gridCol w="923011">
                  <a:extLst>
                    <a:ext uri="{9D8B030D-6E8A-4147-A177-3AD203B41FA5}">
                      <a16:colId xmlns:a16="http://schemas.microsoft.com/office/drawing/2014/main" val="4195171775"/>
                    </a:ext>
                  </a:extLst>
                </a:gridCol>
                <a:gridCol w="1005670">
                  <a:extLst>
                    <a:ext uri="{9D8B030D-6E8A-4147-A177-3AD203B41FA5}">
                      <a16:colId xmlns:a16="http://schemas.microsoft.com/office/drawing/2014/main" val="2451612349"/>
                    </a:ext>
                  </a:extLst>
                </a:gridCol>
                <a:gridCol w="812801">
                  <a:extLst>
                    <a:ext uri="{9D8B030D-6E8A-4147-A177-3AD203B41FA5}">
                      <a16:colId xmlns:a16="http://schemas.microsoft.com/office/drawing/2014/main" val="2006823370"/>
                    </a:ext>
                  </a:extLst>
                </a:gridCol>
              </a:tblGrid>
              <a:tr h="237448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688927"/>
                  </a:ext>
                </a:extLst>
              </a:tr>
              <a:tr h="229533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Alkoholi- ja tubakaaktsiis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15 418 695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15 876 559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15 534 051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16 092 369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17 078 357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17 533 906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17 386 336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18 025 000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18 796 000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19 837 000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19 752 000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20 458 000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761888"/>
                  </a:ext>
                </a:extLst>
              </a:tr>
              <a:tr h="237448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Hasartmängumaks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12 621 298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14 242 972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13 442 850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15 778 833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22 496 916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23 219 232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27 309 965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28 584 000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31 691 000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32 934 000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34 177 000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35 468 000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18383"/>
                  </a:ext>
                </a:extLst>
              </a:tr>
              <a:tr h="237448">
                <a:tc>
                  <a:txBody>
                    <a:bodyPr/>
                    <a:lstStyle/>
                    <a:p>
                      <a:pPr algn="l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KOKKU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28 039 993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30119531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28976901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31871202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39575273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40753138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44696301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46609000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50487000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52771000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53929000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55926000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08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3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56" y="51641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t-EE" sz="4000" dirty="0">
                <a:solidFill>
                  <a:srgbClr val="FFFFFF"/>
                </a:solidFill>
              </a:rPr>
              <a:t>Vahendite jagunemine </a:t>
            </a:r>
            <a:br>
              <a:rPr lang="et-EE" sz="4000" dirty="0">
                <a:solidFill>
                  <a:srgbClr val="FFFFFF"/>
                </a:solidFill>
              </a:rPr>
            </a:br>
            <a:br>
              <a:rPr lang="et-EE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20</a:t>
            </a:r>
            <a:r>
              <a:rPr lang="et-EE" sz="4000" dirty="0">
                <a:solidFill>
                  <a:srgbClr val="FFFFFF"/>
                </a:solidFill>
              </a:rPr>
              <a:t>19</a:t>
            </a:r>
            <a:r>
              <a:rPr lang="en-US" sz="4000" dirty="0">
                <a:solidFill>
                  <a:srgbClr val="FFFFFF"/>
                </a:solidFill>
              </a:rPr>
              <a:t>–20</a:t>
            </a:r>
            <a:r>
              <a:rPr lang="et-EE" sz="4000" dirty="0">
                <a:solidFill>
                  <a:srgbClr val="FFFFFF"/>
                </a:solidFill>
              </a:rPr>
              <a:t>25</a:t>
            </a:r>
            <a:br>
              <a:rPr lang="et-EE" sz="4000" dirty="0">
                <a:solidFill>
                  <a:srgbClr val="FFFFFF"/>
                </a:solidFill>
              </a:rPr>
            </a:br>
            <a:endParaRPr lang="et-EE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137" y="10136"/>
            <a:ext cx="7132697" cy="61438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b="1" dirty="0"/>
          </a:p>
          <a:p>
            <a:pPr marL="0" indent="0">
              <a:buNone/>
            </a:pPr>
            <a:endParaRPr lang="et-EE" sz="2000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CADC4B5-AD35-30CA-0147-27AD91E40B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33" r="3" b="3"/>
          <a:stretch/>
        </p:blipFill>
        <p:spPr>
          <a:xfrm>
            <a:off x="0" y="3943901"/>
            <a:ext cx="4037826" cy="28956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BEA30B-F60D-780F-172A-ADABFC463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11565"/>
              </p:ext>
            </p:extLst>
          </p:nvPr>
        </p:nvGraphicFramePr>
        <p:xfrm>
          <a:off x="4034778" y="913340"/>
          <a:ext cx="8154173" cy="2742998"/>
        </p:xfrm>
        <a:graphic>
          <a:graphicData uri="http://schemas.openxmlformats.org/drawingml/2006/table">
            <a:tbl>
              <a:tblPr/>
              <a:tblGrid>
                <a:gridCol w="1038307">
                  <a:extLst>
                    <a:ext uri="{9D8B030D-6E8A-4147-A177-3AD203B41FA5}">
                      <a16:colId xmlns:a16="http://schemas.microsoft.com/office/drawing/2014/main" val="3670782504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544602886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780610105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2993764666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1186397563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3551397297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1989458770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2941149949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3915797666"/>
                    </a:ext>
                  </a:extLst>
                </a:gridCol>
                <a:gridCol w="761425">
                  <a:extLst>
                    <a:ext uri="{9D8B030D-6E8A-4147-A177-3AD203B41FA5}">
                      <a16:colId xmlns:a16="http://schemas.microsoft.com/office/drawing/2014/main" val="331078858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3937565660"/>
                    </a:ext>
                  </a:extLst>
                </a:gridCol>
              </a:tblGrid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54221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Kokku sihtkapitalid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15 142 580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14 754 855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15 474 888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15 352 885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15 620 685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18 727 008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19 304 506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20 707 613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22 643 637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18305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kirjandus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1 614 127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1 575 389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1 654 132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1 639 216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1 670 807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2 034 697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2 106 497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2 244 461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2 457 241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311647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kunst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1 936 953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1 890 466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1 984 959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1 967 058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2 004 970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2 453 940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2 544 648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2 711 309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2 968 347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5021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arhitektuur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1 342 953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1 310 723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1 376 238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1 363 828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1 390 112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1 692 826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1 752 605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1 867 392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2 044 424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33223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film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2 078 995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2 029 100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2 130 523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2 111 309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2 151 999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2 608 261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2 696 316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2 872 910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3 145 268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83716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muusika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2 169 387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2 117 323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2 223 154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2 203 107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2 245 566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2 734 564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2 831 131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3 016 556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3 302 531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127594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teater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1 820 735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1 777 038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1 865 862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1 849 035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1 884 670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2 295 082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2 376 128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2 531 752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2 771 767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79246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rahvakultuur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1 949 866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1 903 069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1 998 192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1 980 173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2 018 336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2 457 854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2 544 648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2 711 309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2 968 347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18415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2 229 563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2 151 744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2 241 827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2 239 158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2 254 226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2 449 835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2 452 634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2 751 925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2 985 712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23807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82447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Nõukogule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1 877 563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1 701 122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1 808 141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1 770 639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1 805 590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505 717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1 536 280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1 594 894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1 757 241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552628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43677"/>
                  </a:ext>
                </a:extLst>
              </a:tr>
              <a:tr h="20348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Maakonnad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2 099 510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2 115 000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2 135 000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2 847 068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3 217 412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3 343 793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3 643 233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576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939BFA-8CFD-E069-E0DB-CCE765BA7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904487"/>
              </p:ext>
            </p:extLst>
          </p:nvPr>
        </p:nvGraphicFramePr>
        <p:xfrm>
          <a:off x="4013353" y="4664006"/>
          <a:ext cx="8154173" cy="709082"/>
        </p:xfrm>
        <a:graphic>
          <a:graphicData uri="http://schemas.openxmlformats.org/drawingml/2006/table">
            <a:tbl>
              <a:tblPr/>
              <a:tblGrid>
                <a:gridCol w="1038307">
                  <a:extLst>
                    <a:ext uri="{9D8B030D-6E8A-4147-A177-3AD203B41FA5}">
                      <a16:colId xmlns:a16="http://schemas.microsoft.com/office/drawing/2014/main" val="3794931915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3906130932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2055723323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250404607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927274905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1474503189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4014400664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1131548671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3153059613"/>
                    </a:ext>
                  </a:extLst>
                </a:gridCol>
                <a:gridCol w="761425">
                  <a:extLst>
                    <a:ext uri="{9D8B030D-6E8A-4147-A177-3AD203B41FA5}">
                      <a16:colId xmlns:a16="http://schemas.microsoft.com/office/drawing/2014/main" val="3925673118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880902157"/>
                    </a:ext>
                  </a:extLst>
                </a:gridCol>
              </a:tblGrid>
              <a:tr h="23312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4649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muusika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2 169 387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2 117 323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2 223 154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2 203 107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2 245 566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2 734 564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2 831 131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3 016 556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3 302 531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464489"/>
                  </a:ext>
                </a:extLst>
              </a:tr>
              <a:tr h="242836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teater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1 820 735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1 777 038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1 865 862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1 849 035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1 884 670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2 295 082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2 376 128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2 531 752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2 771 767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6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0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1CD2BE-315E-72E1-C2E6-D1E1A2E86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3AB184-6D4E-1A87-44E0-C2FF9F72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83EC60-AA3C-FD8B-9663-85F659E91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401C7A-D70E-16B3-2D8B-234E4B52E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EA3247-847E-9FD9-B6FD-08293A32E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1C1029-9E39-20B8-C776-161467071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8548A4-DFC5-BAC9-A536-31D63E0B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77C92D-511B-3BC2-7AB9-160A148D0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2EA27-2A3A-8156-F5E9-7902DB94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56" y="51641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t-EE" sz="4000" dirty="0">
                <a:solidFill>
                  <a:srgbClr val="FFFFFF"/>
                </a:solidFill>
              </a:rPr>
              <a:t>Vahendite jagunemine </a:t>
            </a:r>
            <a:br>
              <a:rPr lang="et-EE" sz="4000" dirty="0">
                <a:solidFill>
                  <a:srgbClr val="FFFFFF"/>
                </a:solidFill>
              </a:rPr>
            </a:br>
            <a:br>
              <a:rPr lang="et-EE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20</a:t>
            </a:r>
            <a:r>
              <a:rPr lang="et-EE" sz="4000" dirty="0">
                <a:solidFill>
                  <a:srgbClr val="FFFFFF"/>
                </a:solidFill>
              </a:rPr>
              <a:t>19</a:t>
            </a:r>
            <a:r>
              <a:rPr lang="en-US" sz="4000" dirty="0">
                <a:solidFill>
                  <a:srgbClr val="FFFFFF"/>
                </a:solidFill>
              </a:rPr>
              <a:t>–20</a:t>
            </a:r>
            <a:r>
              <a:rPr lang="et-EE" sz="4000" dirty="0">
                <a:solidFill>
                  <a:srgbClr val="FFFFFF"/>
                </a:solidFill>
              </a:rPr>
              <a:t>25</a:t>
            </a:r>
            <a:br>
              <a:rPr lang="et-EE" sz="4000" dirty="0">
                <a:solidFill>
                  <a:srgbClr val="FFFFFF"/>
                </a:solidFill>
              </a:rPr>
            </a:br>
            <a:endParaRPr lang="et-EE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AC83-0E03-4C82-02EC-1D24C5E9C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137" y="10136"/>
            <a:ext cx="7132697" cy="61438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b="1" dirty="0"/>
          </a:p>
          <a:p>
            <a:pPr marL="0" indent="0">
              <a:buNone/>
            </a:pPr>
            <a:endParaRPr lang="et-EE" sz="2000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E3F3C2B8-EE98-C84C-AAE0-5B2875B5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33" r="3" b="3"/>
          <a:stretch/>
        </p:blipFill>
        <p:spPr>
          <a:xfrm>
            <a:off x="0" y="3943901"/>
            <a:ext cx="4037826" cy="28956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07C1C0-BAEC-BC42-C14E-AE5DD3D14B39}"/>
              </a:ext>
            </a:extLst>
          </p:cNvPr>
          <p:cNvGraphicFramePr>
            <a:graphicFrameLocks noGrp="1"/>
          </p:cNvGraphicFramePr>
          <p:nvPr/>
        </p:nvGraphicFramePr>
        <p:xfrm>
          <a:off x="4037826" y="10137"/>
          <a:ext cx="8154173" cy="2742998"/>
        </p:xfrm>
        <a:graphic>
          <a:graphicData uri="http://schemas.openxmlformats.org/drawingml/2006/table">
            <a:tbl>
              <a:tblPr/>
              <a:tblGrid>
                <a:gridCol w="1038307">
                  <a:extLst>
                    <a:ext uri="{9D8B030D-6E8A-4147-A177-3AD203B41FA5}">
                      <a16:colId xmlns:a16="http://schemas.microsoft.com/office/drawing/2014/main" val="3670782504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544602886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780610105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2993764666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1186397563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3551397297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1989458770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2941149949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3915797666"/>
                    </a:ext>
                  </a:extLst>
                </a:gridCol>
                <a:gridCol w="761425">
                  <a:extLst>
                    <a:ext uri="{9D8B030D-6E8A-4147-A177-3AD203B41FA5}">
                      <a16:colId xmlns:a16="http://schemas.microsoft.com/office/drawing/2014/main" val="331078858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3937565660"/>
                    </a:ext>
                  </a:extLst>
                </a:gridCol>
              </a:tblGrid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54221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Kokku sihtkapitalid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15 142 580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14 754 855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15 474 888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15 352 885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15 620 685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18 727 008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19 304 506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20 707 613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22 643 637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018305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kirjandus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1 614 127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1 575 389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1 654 132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1 639 216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1 670 807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2 034 697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2 106 497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2 244 461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2 457 241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311647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kunst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1 936 953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1 890 466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1 984 959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1 967 058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2 004 970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2 453 940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2 544 648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2 711 309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2 968 347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65021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arhitektuur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1 342 953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1 310 723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1 376 238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1 363 828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1 390 112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1 692 826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1 752 605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1 867 392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2 044 424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233223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film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2 078 995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2 029 100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2 130 523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2 111 309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2 151 999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2 608 261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2 696 316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2 872 910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3 145 268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983716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muusika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2 169 387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2 117 323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2 223 154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2 203 107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2 245 566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2 734 564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2 831 131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3 016 556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3 302 531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127594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teater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1 820 735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1 777 038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1 865 862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1 849 035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1 884 670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2 295 082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2 376 128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2 531 752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2 771 767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079246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rahvakultuur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1 949 866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1 903 069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1 998 192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1 980 173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2 018 336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2 457 854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2 544 648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2 711 309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2 968 347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718415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2 229 563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2 151 744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2 241 827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2 239 158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2 254 226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2 449 835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2 452 634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2 751 925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2 985 712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723807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882447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Nõukogule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1 877 563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1 701 122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1 808 141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1 770 639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1 805 590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505 717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1 536 280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1 594 894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1 757 241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552628"/>
                  </a:ext>
                </a:extLst>
              </a:tr>
              <a:tr h="195347"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743677"/>
                  </a:ext>
                </a:extLst>
              </a:tr>
              <a:tr h="203487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Maakonnad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2 099 510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2 115 000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2 135 000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2 847 068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3 217 412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3 343 793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3 643 233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6576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05CDA5-0F75-D17D-DF66-4CAF70CF516E}"/>
              </a:ext>
            </a:extLst>
          </p:cNvPr>
          <p:cNvGraphicFramePr>
            <a:graphicFrameLocks noGrp="1"/>
          </p:cNvGraphicFramePr>
          <p:nvPr/>
        </p:nvGraphicFramePr>
        <p:xfrm>
          <a:off x="4034779" y="5741415"/>
          <a:ext cx="8154173" cy="709082"/>
        </p:xfrm>
        <a:graphic>
          <a:graphicData uri="http://schemas.openxmlformats.org/drawingml/2006/table">
            <a:tbl>
              <a:tblPr/>
              <a:tblGrid>
                <a:gridCol w="1038307">
                  <a:extLst>
                    <a:ext uri="{9D8B030D-6E8A-4147-A177-3AD203B41FA5}">
                      <a16:colId xmlns:a16="http://schemas.microsoft.com/office/drawing/2014/main" val="3794931915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3906130932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2055723323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250404607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927274905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1474503189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4014400664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1131548671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3153059613"/>
                    </a:ext>
                  </a:extLst>
                </a:gridCol>
                <a:gridCol w="761425">
                  <a:extLst>
                    <a:ext uri="{9D8B030D-6E8A-4147-A177-3AD203B41FA5}">
                      <a16:colId xmlns:a16="http://schemas.microsoft.com/office/drawing/2014/main" val="3925673118"/>
                    </a:ext>
                  </a:extLst>
                </a:gridCol>
                <a:gridCol w="706049">
                  <a:extLst>
                    <a:ext uri="{9D8B030D-6E8A-4147-A177-3AD203B41FA5}">
                      <a16:colId xmlns:a16="http://schemas.microsoft.com/office/drawing/2014/main" val="880902157"/>
                    </a:ext>
                  </a:extLst>
                </a:gridCol>
              </a:tblGrid>
              <a:tr h="23312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4649"/>
                  </a:ext>
                </a:extLst>
              </a:tr>
              <a:tr h="233123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muusika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2 169 387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2 117 323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2 223 154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2 203 107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2 245 566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2 734 564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2 831 131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3 016 556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3 302 531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464489"/>
                  </a:ext>
                </a:extLst>
              </a:tr>
              <a:tr h="242836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teater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1 820 735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1 777 038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1 865 862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1 849 035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1 884 670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2 295 082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2 376 128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2 531 752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2 771 767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769905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B94B6B7-2F2A-2008-98E9-0F6ED7D4F3EF}"/>
              </a:ext>
            </a:extLst>
          </p:cNvPr>
          <p:cNvGraphicFramePr>
            <a:graphicFrameLocks/>
          </p:cNvGraphicFramePr>
          <p:nvPr/>
        </p:nvGraphicFramePr>
        <p:xfrm>
          <a:off x="4024331" y="-1"/>
          <a:ext cx="8154173" cy="54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78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82" y="168111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t-EE" sz="4000" b="1" dirty="0">
                <a:solidFill>
                  <a:srgbClr val="FFFFFF"/>
                </a:solidFill>
                <a:latin typeface="+mn-lt"/>
              </a:rPr>
              <a:t>Järgmiste  aastate</a:t>
            </a:r>
            <a:br>
              <a:rPr lang="et-EE" sz="4000" b="1" dirty="0">
                <a:solidFill>
                  <a:srgbClr val="FFFFFF"/>
                </a:solidFill>
                <a:latin typeface="+mn-lt"/>
              </a:rPr>
            </a:br>
            <a:r>
              <a:rPr lang="et-EE" sz="4000" b="1" dirty="0">
                <a:solidFill>
                  <a:srgbClr val="FFFFFF"/>
                </a:solidFill>
                <a:latin typeface="+mn-lt"/>
              </a:rPr>
              <a:t>eelarvete kujunemist mõjutavad tegurid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920BEC-D1BB-EFB3-CA83-DF21C3E8E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817" y="823512"/>
            <a:ext cx="7390701" cy="4783493"/>
          </a:xfrm>
        </p:spPr>
        <p:txBody>
          <a:bodyPr/>
          <a:lstStyle/>
          <a:p>
            <a:r>
              <a:rPr lang="et-EE" sz="3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Aktsiiside maksumäärad tõusevad 10%</a:t>
            </a:r>
          </a:p>
          <a:p>
            <a:r>
              <a:rPr lang="et-EE" sz="3200" dirty="0">
                <a:solidFill>
                  <a:srgbClr val="202020"/>
                </a:solidFill>
                <a:latin typeface="Arial" panose="020B0604020202020204" pitchFamily="34" charset="0"/>
              </a:rPr>
              <a:t>Hasartmängumaksu laekumised kasvavad </a:t>
            </a:r>
          </a:p>
          <a:p>
            <a:r>
              <a:rPr lang="et-EE" sz="3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Kultuuriehitustele eraldatavate vahendite protsent väheneb 60,6%-</a:t>
            </a:r>
            <a:r>
              <a:rPr lang="et-EE" sz="3200" b="0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lt</a:t>
            </a:r>
            <a:r>
              <a:rPr lang="et-EE" sz="3200" b="0" i="0" dirty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 52</a:t>
            </a:r>
            <a:r>
              <a:rPr lang="et-EE" sz="3200" dirty="0">
                <a:solidFill>
                  <a:srgbClr val="202020"/>
                </a:solidFill>
                <a:latin typeface="Arial" panose="020B0604020202020204" pitchFamily="34" charset="0"/>
              </a:rPr>
              <a:t>%-</a:t>
            </a:r>
            <a:r>
              <a:rPr lang="et-EE" sz="3200" dirty="0" err="1">
                <a:solidFill>
                  <a:srgbClr val="202020"/>
                </a:solidFill>
                <a:latin typeface="Arial" panose="020B0604020202020204" pitchFamily="34" charset="0"/>
              </a:rPr>
              <a:t>le</a:t>
            </a:r>
            <a:endParaRPr lang="et-EE" sz="3200" b="0" i="0" dirty="0">
              <a:solidFill>
                <a:srgbClr val="202020"/>
              </a:solidFill>
              <a:effectLst/>
              <a:latin typeface="Arial" panose="020B0604020202020204" pitchFamily="34" charset="0"/>
            </a:endParaRPr>
          </a:p>
          <a:p>
            <a:r>
              <a:rPr lang="et-EE" sz="3200" dirty="0">
                <a:solidFill>
                  <a:srgbClr val="202020"/>
                </a:solidFill>
                <a:latin typeface="Arial" panose="020B0604020202020204" pitchFamily="34" charset="0"/>
              </a:rPr>
              <a:t>Kui </a:t>
            </a:r>
            <a:r>
              <a:rPr lang="et-EE" sz="3200" dirty="0" err="1">
                <a:solidFill>
                  <a:srgbClr val="202020"/>
                </a:solidFill>
                <a:latin typeface="Arial" panose="020B0604020202020204" pitchFamily="34" charset="0"/>
              </a:rPr>
              <a:t>KultKS</a:t>
            </a:r>
            <a:r>
              <a:rPr lang="et-EE" sz="3200" dirty="0">
                <a:solidFill>
                  <a:srgbClr val="202020"/>
                </a:solidFill>
                <a:latin typeface="Arial" panose="020B0604020202020204" pitchFamily="34" charset="0"/>
              </a:rPr>
              <a:t>-e muutmise eelnõu saab seaduseks, jaotuvad halduskulud ühtlasemalt  ja nõukogu kasutada olev eelarve kasvab veelgi</a:t>
            </a:r>
            <a:endParaRPr lang="et-EE" sz="3200" b="0" i="0" dirty="0">
              <a:solidFill>
                <a:srgbClr val="202020"/>
              </a:solidFill>
              <a:effectLst/>
              <a:latin typeface="Arial" panose="020B0604020202020204" pitchFamily="34" charset="0"/>
            </a:endParaRPr>
          </a:p>
          <a:p>
            <a:endParaRPr lang="et-EE" sz="3200" b="0" i="0" dirty="0">
              <a:solidFill>
                <a:srgbClr val="202020"/>
              </a:solidFill>
              <a:effectLst/>
              <a:latin typeface="Arial" panose="020B0604020202020204" pitchFamily="34" charset="0"/>
            </a:endParaRPr>
          </a:p>
          <a:p>
            <a:endParaRPr lang="et-EE" sz="3200" dirty="0">
              <a:solidFill>
                <a:srgbClr val="202020"/>
              </a:solidFill>
              <a:latin typeface="Arial" panose="020B0604020202020204" pitchFamily="34" charset="0"/>
            </a:endParaRPr>
          </a:p>
          <a:p>
            <a:endParaRPr lang="et-EE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A7EE0-3054-D022-3BA2-34C2AB4CE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" y="4144552"/>
            <a:ext cx="4003038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144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89616F-75E2-25F2-E7D5-EEAF05682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D44FBE-4376-D147-DC94-8079E32E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BAAB43-6FD5-4063-BCC4-AB479E904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8525D0-F6BA-36B5-4D84-429AB7BE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8854AB-83FC-6304-0764-530961BCE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7216C-0478-46DA-47B8-6F477DB5E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119D757-BB6D-C408-9606-360A4284E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6F2411-A959-9D99-B48D-CF00AE200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B31A9-75ED-F43B-66D2-1694B4299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51642"/>
            <a:ext cx="7132697" cy="61438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b="1" dirty="0"/>
          </a:p>
          <a:p>
            <a:pPr marL="0" indent="0">
              <a:buNone/>
            </a:pPr>
            <a:endParaRPr lang="et-EE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3FAF45-D8BC-3C30-D3DE-6706B1D8D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50674"/>
              </p:ext>
            </p:extLst>
          </p:nvPr>
        </p:nvGraphicFramePr>
        <p:xfrm>
          <a:off x="4037826" y="5240583"/>
          <a:ext cx="8151124" cy="1524000"/>
        </p:xfrm>
        <a:graphic>
          <a:graphicData uri="http://schemas.openxmlformats.org/drawingml/2006/table">
            <a:tbl>
              <a:tblPr/>
              <a:tblGrid>
                <a:gridCol w="1687856">
                  <a:extLst>
                    <a:ext uri="{9D8B030D-6E8A-4147-A177-3AD203B41FA5}">
                      <a16:colId xmlns:a16="http://schemas.microsoft.com/office/drawing/2014/main" val="880690951"/>
                    </a:ext>
                  </a:extLst>
                </a:gridCol>
                <a:gridCol w="1273217">
                  <a:extLst>
                    <a:ext uri="{9D8B030D-6E8A-4147-A177-3AD203B41FA5}">
                      <a16:colId xmlns:a16="http://schemas.microsoft.com/office/drawing/2014/main" val="514192459"/>
                    </a:ext>
                  </a:extLst>
                </a:gridCol>
                <a:gridCol w="1291305">
                  <a:extLst>
                    <a:ext uri="{9D8B030D-6E8A-4147-A177-3AD203B41FA5}">
                      <a16:colId xmlns:a16="http://schemas.microsoft.com/office/drawing/2014/main" val="2375549269"/>
                    </a:ext>
                  </a:extLst>
                </a:gridCol>
                <a:gridCol w="1266472">
                  <a:extLst>
                    <a:ext uri="{9D8B030D-6E8A-4147-A177-3AD203B41FA5}">
                      <a16:colId xmlns:a16="http://schemas.microsoft.com/office/drawing/2014/main" val="422777513"/>
                    </a:ext>
                  </a:extLst>
                </a:gridCol>
                <a:gridCol w="1316137">
                  <a:extLst>
                    <a:ext uri="{9D8B030D-6E8A-4147-A177-3AD203B41FA5}">
                      <a16:colId xmlns:a16="http://schemas.microsoft.com/office/drawing/2014/main" val="765493166"/>
                    </a:ext>
                  </a:extLst>
                </a:gridCol>
                <a:gridCol w="1316137">
                  <a:extLst>
                    <a:ext uri="{9D8B030D-6E8A-4147-A177-3AD203B41FA5}">
                      <a16:colId xmlns:a16="http://schemas.microsoft.com/office/drawing/2014/main" val="1954997105"/>
                    </a:ext>
                  </a:extLst>
                </a:gridCol>
              </a:tblGrid>
              <a:tr h="287703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739865"/>
                  </a:ext>
                </a:extLst>
              </a:tr>
              <a:tr h="287703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muusika 16,8%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2 831 131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3 016 556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3 302 531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3 873 731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4 075 331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32007"/>
                  </a:ext>
                </a:extLst>
              </a:tr>
              <a:tr h="287703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teater      14,1%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2 376 128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2 531 752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2 771 767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3 251 167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3 420 367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70557"/>
                  </a:ext>
                </a:extLst>
              </a:tr>
              <a:tr h="287703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679559"/>
                  </a:ext>
                </a:extLst>
              </a:tr>
              <a:tr h="287703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nõukogu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1536280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1594894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1757241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2700000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3000000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00972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F07AD9-A729-3519-25FD-713D82AA3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09568"/>
              </p:ext>
            </p:extLst>
          </p:nvPr>
        </p:nvGraphicFramePr>
        <p:xfrm>
          <a:off x="4037826" y="51637"/>
          <a:ext cx="8151126" cy="516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C8DF223-5CBC-9191-FEFA-B7A26807C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0599"/>
            <a:ext cx="1997765" cy="19639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BC1573-F79A-9568-8A36-F89A03EC0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334" y="4828210"/>
            <a:ext cx="1968201" cy="1963983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DEEEBE9D-1AE1-3B07-4042-18447C43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32" y="887229"/>
            <a:ext cx="3512622" cy="2987676"/>
          </a:xfrm>
        </p:spPr>
        <p:txBody>
          <a:bodyPr/>
          <a:lstStyle/>
          <a:p>
            <a:r>
              <a:rPr lang="et-EE" sz="4400" dirty="0">
                <a:solidFill>
                  <a:schemeClr val="bg1"/>
                </a:solidFill>
              </a:rPr>
              <a:t>Projektsioon järgnevaks kaheks aastaks</a:t>
            </a:r>
          </a:p>
        </p:txBody>
      </p:sp>
    </p:spTree>
    <p:extLst>
      <p:ext uri="{BB962C8B-B14F-4D97-AF65-F5344CB8AC3E}">
        <p14:creationId xmlns:p14="http://schemas.microsoft.com/office/powerpoint/2010/main" val="7853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989635-F165-04BC-B169-FCFBBEB64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6821B35-5F98-690F-F355-6AE69B33E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A379CB-AA04-D03F-6A8C-5E4005E75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E34C1F-B92F-052F-E8E2-1EDDEC3C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EEA24A-8F00-144E-A3D8-82677EA5C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A98862-C9C9-08FE-F98D-68BA670F4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1C5B04D-59D8-02ED-E786-E85FBD6D1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E57BAE-5E98-5252-BEF9-199D28831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1E740-0CF0-6117-F6B0-05CDEDA1E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904" y="149087"/>
            <a:ext cx="7957308" cy="6684033"/>
          </a:xfrm>
        </p:spPr>
        <p:txBody>
          <a:bodyPr/>
          <a:lstStyle/>
          <a:p>
            <a:r>
              <a:rPr lang="et-EE" b="1" dirty="0"/>
              <a:t>projekt on üleriigiliselt tuntud, kõnetab mitut sihtgruppi, on </a:t>
            </a:r>
            <a:r>
              <a:rPr lang="et-EE" b="1" dirty="0" err="1"/>
              <a:t>valdkondadevaheline</a:t>
            </a:r>
            <a:r>
              <a:rPr lang="et-EE" b="1" dirty="0"/>
              <a:t> või oma valdkonnas kultuuripoliitiliselt olulise tähendusega;</a:t>
            </a:r>
          </a:p>
          <a:p>
            <a:r>
              <a:rPr lang="et-EE" b="1" dirty="0"/>
              <a:t>projekt saab sihtkapitalilt või maakondlikult ekspertgrupilt vähemalt 20% suuruse kaasrahastuse;</a:t>
            </a:r>
          </a:p>
          <a:p>
            <a:r>
              <a:rPr lang="et-EE" b="1" dirty="0"/>
              <a:t>projektil puudub paralleelne toetus Kultuuriministeeriumilt;</a:t>
            </a:r>
          </a:p>
          <a:p>
            <a:r>
              <a:rPr lang="et-EE" b="1" dirty="0"/>
              <a:t>projekt toimub regulaarselt (nt iga-aastased festivalid, biennaalid, triennaalid vms);</a:t>
            </a:r>
          </a:p>
          <a:p>
            <a:r>
              <a:rPr lang="et-EE" b="1" dirty="0"/>
              <a:t>projekti taotletav kogusumma Kultuurkapitalilt on vähemalt 40 000 eurot;</a:t>
            </a:r>
          </a:p>
          <a:p>
            <a:r>
              <a:rPr lang="et-EE" b="1" dirty="0"/>
              <a:t>projekti oma- ja/või kaasfinantseering moodustab projekti kogu eelarvest vähemalt 20%;</a:t>
            </a:r>
          </a:p>
          <a:p>
            <a:r>
              <a:rPr lang="et-EE" b="1" dirty="0"/>
              <a:t>Sihtkapitalidelt edasi saadetud taotlusi menetleb nõukogu kaks korda aastas: juunis toimuval koosolekul järgmise kalendriaasta esimeses pooles toimuvatele projektidele ja detsembris toimuval koosolekul järgmise kalendriaasta teises pooles toimuvatele projektidele.</a:t>
            </a:r>
            <a:endParaRPr lang="et-EE" b="1" i="0" dirty="0">
              <a:solidFill>
                <a:srgbClr val="202020"/>
              </a:solidFill>
              <a:effectLst/>
              <a:latin typeface="Arial" panose="020B0604020202020204" pitchFamily="34" charset="0"/>
            </a:endParaRPr>
          </a:p>
          <a:p>
            <a:endParaRPr lang="et-EE" b="1" i="0" dirty="0">
              <a:solidFill>
                <a:srgbClr val="202020"/>
              </a:solidFill>
              <a:effectLst/>
              <a:latin typeface="Arial" panose="020B0604020202020204" pitchFamily="34" charset="0"/>
            </a:endParaRPr>
          </a:p>
          <a:p>
            <a:endParaRPr lang="et-EE" b="1" dirty="0">
              <a:solidFill>
                <a:srgbClr val="202020"/>
              </a:solidFill>
              <a:latin typeface="Arial" panose="020B0604020202020204" pitchFamily="34" charset="0"/>
            </a:endParaRPr>
          </a:p>
          <a:p>
            <a:endParaRPr lang="et-EE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E9471-4833-72C6-71BD-3AB1CCDE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" y="4144552"/>
            <a:ext cx="4003038" cy="268856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1ED163B-FD56-F0FA-AB17-92562626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4"/>
            <a:ext cx="3314078" cy="2987675"/>
          </a:xfrm>
        </p:spPr>
        <p:txBody>
          <a:bodyPr/>
          <a:lstStyle/>
          <a:p>
            <a:pPr algn="r"/>
            <a:r>
              <a:rPr lang="et-EE" sz="4400" dirty="0">
                <a:solidFill>
                  <a:schemeClr val="bg1"/>
                </a:solidFill>
              </a:rPr>
              <a:t>Olulised muutused nõukogu raha jagamise korras</a:t>
            </a:r>
          </a:p>
        </p:txBody>
      </p:sp>
    </p:spTree>
    <p:extLst>
      <p:ext uri="{BB962C8B-B14F-4D97-AF65-F5344CB8AC3E}">
        <p14:creationId xmlns:p14="http://schemas.microsoft.com/office/powerpoint/2010/main" val="34550662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ldiotsingu jazzkaar tule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94" y="3213279"/>
            <a:ext cx="5446267" cy="36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otud kuju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9" y="3310634"/>
            <a:ext cx="5321050" cy="35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0832" y="746975"/>
            <a:ext cx="3361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b="1" dirty="0"/>
              <a:t>Aitäh!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1B706-66A8-4825-871E-448100478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068" y="33294"/>
            <a:ext cx="6308212" cy="35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2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ultuurkapital_PPT_pohi ENG (1)">
  <a:themeElements>
    <a:clrScheme name="Kultuurkapital">
      <a:dk1>
        <a:srgbClr val="002D56"/>
      </a:dk1>
      <a:lt1>
        <a:sysClr val="window" lastClr="FFFFFF"/>
      </a:lt1>
      <a:dk2>
        <a:srgbClr val="002D56"/>
      </a:dk2>
      <a:lt2>
        <a:srgbClr val="DED9CA"/>
      </a:lt2>
      <a:accent1>
        <a:srgbClr val="99895A"/>
      </a:accent1>
      <a:accent2>
        <a:srgbClr val="E3C55E"/>
      </a:accent2>
      <a:accent3>
        <a:srgbClr val="BF6469"/>
      </a:accent3>
      <a:accent4>
        <a:srgbClr val="427F3C"/>
      </a:accent4>
      <a:accent5>
        <a:srgbClr val="3BE6BA"/>
      </a:accent5>
      <a:accent6>
        <a:srgbClr val="8F5291"/>
      </a:accent6>
      <a:hlink>
        <a:srgbClr val="99895A"/>
      </a:hlink>
      <a:folHlink>
        <a:srgbClr val="99895A"/>
      </a:folHlink>
    </a:clrScheme>
    <a:fontScheme name="Kultuurkapital">
      <a:majorFont>
        <a:latin typeface="Aleo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Kultuurkapitalist_märts_25</Template>
  <TotalTime>313</TotalTime>
  <Words>1239</Words>
  <Application>Microsoft Office PowerPoint</Application>
  <PresentationFormat>Widescreen</PresentationFormat>
  <Paragraphs>485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Aleo</vt:lpstr>
      <vt:lpstr>Aptos Narrow</vt:lpstr>
      <vt:lpstr>Arial</vt:lpstr>
      <vt:lpstr>Calibri</vt:lpstr>
      <vt:lpstr>IBM Plex Sans</vt:lpstr>
      <vt:lpstr>Webdings</vt:lpstr>
      <vt:lpstr>Kultuurkapital_PPT_pohi ENG (1)</vt:lpstr>
      <vt:lpstr>26.09.25  Margus Allikmaa </vt:lpstr>
      <vt:lpstr>Festivalid ministeeriumilt</vt:lpstr>
      <vt:lpstr>Laekumiste ajalugu ja prognoos  2018–2029 </vt:lpstr>
      <vt:lpstr>Vahendite jagunemine   2019–2025 </vt:lpstr>
      <vt:lpstr>Vahendite jagunemine   2019–2025 </vt:lpstr>
      <vt:lpstr>Järgmiste  aastate eelarvete kujunemist mõjutavad tegurid</vt:lpstr>
      <vt:lpstr>Projektsioon järgnevaks kaheks aastaks</vt:lpstr>
      <vt:lpstr>Olulised muutused nõukogu raha jagamise korras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Margus Allikmaa</dc:creator>
  <cp:lastModifiedBy>Margus Allikmaa</cp:lastModifiedBy>
  <cp:revision>8</cp:revision>
  <dcterms:created xsi:type="dcterms:W3CDTF">2025-09-25T16:58:37Z</dcterms:created>
  <dcterms:modified xsi:type="dcterms:W3CDTF">2025-09-26T11:37:13Z</dcterms:modified>
</cp:coreProperties>
</file>