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91" r:id="rId6"/>
    <p:sldId id="282" r:id="rId7"/>
    <p:sldId id="289" r:id="rId8"/>
    <p:sldId id="290" r:id="rId9"/>
    <p:sldId id="283" r:id="rId10"/>
    <p:sldId id="287" r:id="rId11"/>
    <p:sldId id="293" r:id="rId12"/>
    <p:sldId id="286" r:id="rId13"/>
    <p:sldId id="294" r:id="rId14"/>
    <p:sldId id="285" r:id="rId15"/>
    <p:sldId id="281" r:id="rId16"/>
    <p:sldId id="280" r:id="rId17"/>
  </p:sldIdLst>
  <p:sldSz cx="12152313" cy="6832600"/>
  <p:notesSz cx="6858000" cy="9144000"/>
  <p:defaultTextStyle>
    <a:defPPr>
      <a:defRPr lang="et-EE"/>
    </a:defPPr>
    <a:lvl1pPr marL="0" algn="l" defTabSz="1214963" rtl="0" eaLnBrk="1" latinLnBrk="0" hangingPunct="1">
      <a:defRPr sz="2400" kern="1200">
        <a:solidFill>
          <a:schemeClr val="tx1"/>
        </a:solidFill>
        <a:latin typeface="+mn-lt"/>
        <a:ea typeface="+mn-ea"/>
        <a:cs typeface="+mn-cs"/>
      </a:defRPr>
    </a:lvl1pPr>
    <a:lvl2pPr marL="607482" algn="l" defTabSz="1214963" rtl="0" eaLnBrk="1" latinLnBrk="0" hangingPunct="1">
      <a:defRPr sz="2400" kern="1200">
        <a:solidFill>
          <a:schemeClr val="tx1"/>
        </a:solidFill>
        <a:latin typeface="+mn-lt"/>
        <a:ea typeface="+mn-ea"/>
        <a:cs typeface="+mn-cs"/>
      </a:defRPr>
    </a:lvl2pPr>
    <a:lvl3pPr marL="1214963" algn="l" defTabSz="1214963" rtl="0" eaLnBrk="1" latinLnBrk="0" hangingPunct="1">
      <a:defRPr sz="2400" kern="1200">
        <a:solidFill>
          <a:schemeClr val="tx1"/>
        </a:solidFill>
        <a:latin typeface="+mn-lt"/>
        <a:ea typeface="+mn-ea"/>
        <a:cs typeface="+mn-cs"/>
      </a:defRPr>
    </a:lvl3pPr>
    <a:lvl4pPr marL="1822445" algn="l" defTabSz="1214963" rtl="0" eaLnBrk="1" latinLnBrk="0" hangingPunct="1">
      <a:defRPr sz="2400" kern="1200">
        <a:solidFill>
          <a:schemeClr val="tx1"/>
        </a:solidFill>
        <a:latin typeface="+mn-lt"/>
        <a:ea typeface="+mn-ea"/>
        <a:cs typeface="+mn-cs"/>
      </a:defRPr>
    </a:lvl4pPr>
    <a:lvl5pPr marL="2429927" algn="l" defTabSz="1214963" rtl="0" eaLnBrk="1" latinLnBrk="0" hangingPunct="1">
      <a:defRPr sz="2400" kern="1200">
        <a:solidFill>
          <a:schemeClr val="tx1"/>
        </a:solidFill>
        <a:latin typeface="+mn-lt"/>
        <a:ea typeface="+mn-ea"/>
        <a:cs typeface="+mn-cs"/>
      </a:defRPr>
    </a:lvl5pPr>
    <a:lvl6pPr marL="3037408" algn="l" defTabSz="1214963" rtl="0" eaLnBrk="1" latinLnBrk="0" hangingPunct="1">
      <a:defRPr sz="2400" kern="1200">
        <a:solidFill>
          <a:schemeClr val="tx1"/>
        </a:solidFill>
        <a:latin typeface="+mn-lt"/>
        <a:ea typeface="+mn-ea"/>
        <a:cs typeface="+mn-cs"/>
      </a:defRPr>
    </a:lvl6pPr>
    <a:lvl7pPr marL="3644890" algn="l" defTabSz="1214963" rtl="0" eaLnBrk="1" latinLnBrk="0" hangingPunct="1">
      <a:defRPr sz="2400" kern="1200">
        <a:solidFill>
          <a:schemeClr val="tx1"/>
        </a:solidFill>
        <a:latin typeface="+mn-lt"/>
        <a:ea typeface="+mn-ea"/>
        <a:cs typeface="+mn-cs"/>
      </a:defRPr>
    </a:lvl7pPr>
    <a:lvl8pPr marL="4252371" algn="l" defTabSz="1214963" rtl="0" eaLnBrk="1" latinLnBrk="0" hangingPunct="1">
      <a:defRPr sz="2400" kern="1200">
        <a:solidFill>
          <a:schemeClr val="tx1"/>
        </a:solidFill>
        <a:latin typeface="+mn-lt"/>
        <a:ea typeface="+mn-ea"/>
        <a:cs typeface="+mn-cs"/>
      </a:defRPr>
    </a:lvl8pPr>
    <a:lvl9pPr marL="4859853" algn="l" defTabSz="121496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2">
          <p15:clr>
            <a:srgbClr val="A4A3A4"/>
          </p15:clr>
        </p15:guide>
        <p15:guide id="2" pos="382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 Kiis" initials="MK" lastIdx="9" clrIdx="0">
    <p:extLst>
      <p:ext uri="{19B8F6BF-5375-455C-9EA6-DF929625EA0E}">
        <p15:presenceInfo xmlns:p15="http://schemas.microsoft.com/office/powerpoint/2012/main" userId="S-1-5-21-3696806401-2255899557-1704188946-256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087"/>
    <a:srgbClr val="006EB5"/>
    <a:srgbClr val="007BD1"/>
    <a:srgbClr val="0064B9"/>
    <a:srgbClr val="4F81BD"/>
    <a:srgbClr val="89B0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095" autoAdjust="0"/>
  </p:normalViewPr>
  <p:slideViewPr>
    <p:cSldViewPr>
      <p:cViewPr varScale="1">
        <p:scale>
          <a:sx n="70" d="100"/>
          <a:sy n="70" d="100"/>
        </p:scale>
        <p:origin x="544" y="80"/>
      </p:cViewPr>
      <p:guideLst>
        <p:guide orient="horz" pos="2152"/>
        <p:guide pos="3828"/>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1877" y="8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511DD8-E7A9-4B7F-924E-249F3EBED262}" type="datetimeFigureOut">
              <a:rPr lang="et-EE" smtClean="0"/>
              <a:t>28.01.2022</a:t>
            </a:fld>
            <a:endParaRPr lang="et-E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3484B2-7D45-46A9-AA10-C2234E88C9BE}" type="slidenum">
              <a:rPr lang="et-EE" smtClean="0"/>
              <a:t>‹#›</a:t>
            </a:fld>
            <a:endParaRPr lang="et-EE"/>
          </a:p>
        </p:txBody>
      </p:sp>
    </p:spTree>
    <p:extLst>
      <p:ext uri="{BB962C8B-B14F-4D97-AF65-F5344CB8AC3E}">
        <p14:creationId xmlns:p14="http://schemas.microsoft.com/office/powerpoint/2010/main" val="4236428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t-EE" dirty="0"/>
          </a:p>
        </p:txBody>
      </p:sp>
      <p:sp>
        <p:nvSpPr>
          <p:cNvPr id="4" name="Slide Number Placeholder 3"/>
          <p:cNvSpPr>
            <a:spLocks noGrp="1"/>
          </p:cNvSpPr>
          <p:nvPr>
            <p:ph type="sldNum" sz="quarter" idx="10"/>
          </p:nvPr>
        </p:nvSpPr>
        <p:spPr/>
        <p:txBody>
          <a:bodyPr/>
          <a:lstStyle/>
          <a:p>
            <a:fld id="{4F3484B2-7D45-46A9-AA10-C2234E88C9BE}" type="slidenum">
              <a:rPr lang="et-EE" smtClean="0"/>
              <a:t>1</a:t>
            </a:fld>
            <a:endParaRPr lang="et-EE"/>
          </a:p>
        </p:txBody>
      </p:sp>
    </p:spTree>
    <p:extLst>
      <p:ext uri="{BB962C8B-B14F-4D97-AF65-F5344CB8AC3E}">
        <p14:creationId xmlns:p14="http://schemas.microsoft.com/office/powerpoint/2010/main" val="118792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smtClean="0"/>
              <a:t>Aitäh kuulamast. Ma</a:t>
            </a:r>
            <a:r>
              <a:rPr lang="et-EE" baseline="0" dirty="0" smtClean="0"/>
              <a:t> loodan, et see aitas raamistada ENMAK arutelu kehtivate kliimaeesmärkide valguses.</a:t>
            </a:r>
            <a:endParaRPr lang="et-EE" dirty="0"/>
          </a:p>
        </p:txBody>
      </p:sp>
      <p:sp>
        <p:nvSpPr>
          <p:cNvPr id="4" name="Slaidinumbri kohatäide 3"/>
          <p:cNvSpPr>
            <a:spLocks noGrp="1"/>
          </p:cNvSpPr>
          <p:nvPr>
            <p:ph type="sldNum" sz="quarter" idx="10"/>
          </p:nvPr>
        </p:nvSpPr>
        <p:spPr/>
        <p:txBody>
          <a:bodyPr/>
          <a:lstStyle/>
          <a:p>
            <a:fld id="{4F3484B2-7D45-46A9-AA10-C2234E88C9BE}" type="slidenum">
              <a:rPr lang="et-EE" smtClean="0"/>
              <a:t>13</a:t>
            </a:fld>
            <a:endParaRPr lang="et-EE"/>
          </a:p>
        </p:txBody>
      </p:sp>
    </p:spTree>
    <p:extLst>
      <p:ext uri="{BB962C8B-B14F-4D97-AF65-F5344CB8AC3E}">
        <p14:creationId xmlns:p14="http://schemas.microsoft.com/office/powerpoint/2010/main" val="56491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itel 1">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smtClean="0"/>
              <a:t>Kirjuta siia esitluse nimi</a:t>
            </a:r>
            <a:endParaRPr lang="et-EE" dirty="0"/>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smtClean="0"/>
              <a:t>Kirjuta siia esitluse alapealkiri</a:t>
            </a:r>
            <a:endParaRPr lang="et-EE" dirty="0"/>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smtClean="0"/>
              <a:t>Koht, kuupäev (Tallinnas, 1.01.2019)</a:t>
            </a:r>
            <a:endParaRPr lang="et-EE" dirty="0"/>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smtClean="0"/>
              <a:t>Ametinimetus/Struktuuriüksuse nimetus</a:t>
            </a:r>
            <a:endParaRPr lang="en-US" dirty="0" smtClean="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smtClean="0"/>
              <a:t>Ettekandja Eesnimi Perekonnanimi</a:t>
            </a:r>
            <a:endParaRPr lang="en-US" dirty="0" smtClean="0"/>
          </a:p>
        </p:txBody>
      </p:sp>
      <p:pic>
        <p:nvPicPr>
          <p:cNvPr id="4" name="Pilt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7200" y="216000"/>
            <a:ext cx="3465001" cy="138600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äevakord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616" y="273621"/>
            <a:ext cx="11328416" cy="1138767"/>
          </a:xfrm>
        </p:spPr>
        <p:txBody>
          <a:bodyPr>
            <a:noAutofit/>
          </a:bodyPr>
          <a:lstStyle>
            <a:lvl1pPr>
              <a:defRPr baseline="0">
                <a:solidFill>
                  <a:srgbClr val="0064B9"/>
                </a:solidFill>
              </a:defRPr>
            </a:lvl1pPr>
          </a:lstStyle>
          <a:p>
            <a:r>
              <a:rPr lang="et-EE" dirty="0" smtClean="0"/>
              <a:t>Lühikese loeteluga võib kasutada ikoone</a:t>
            </a:r>
            <a:endParaRPr lang="et-EE" dirty="0"/>
          </a:p>
        </p:txBody>
      </p:sp>
      <p:sp>
        <p:nvSpPr>
          <p:cNvPr id="5"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35" name="Content Placeholder 2"/>
          <p:cNvSpPr>
            <a:spLocks noGrp="1"/>
          </p:cNvSpPr>
          <p:nvPr>
            <p:ph idx="1"/>
          </p:nvPr>
        </p:nvSpPr>
        <p:spPr>
          <a:xfrm>
            <a:off x="2043708" y="2739802"/>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6" name="Content Placeholder 2"/>
          <p:cNvSpPr>
            <a:spLocks noGrp="1"/>
          </p:cNvSpPr>
          <p:nvPr>
            <p:ph idx="13"/>
          </p:nvPr>
        </p:nvSpPr>
        <p:spPr>
          <a:xfrm>
            <a:off x="2041683" y="3683500"/>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7" name="Content Placeholder 2"/>
          <p:cNvSpPr>
            <a:spLocks noGrp="1"/>
          </p:cNvSpPr>
          <p:nvPr>
            <p:ph idx="14"/>
          </p:nvPr>
        </p:nvSpPr>
        <p:spPr>
          <a:xfrm>
            <a:off x="2041683" y="4585028"/>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8" name="Content Placeholder 2"/>
          <p:cNvSpPr>
            <a:spLocks noGrp="1"/>
          </p:cNvSpPr>
          <p:nvPr>
            <p:ph idx="15"/>
          </p:nvPr>
        </p:nvSpPr>
        <p:spPr>
          <a:xfrm>
            <a:off x="2041684" y="1818701"/>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9" name="Content Placeholder 2"/>
          <p:cNvSpPr>
            <a:spLocks noGrp="1"/>
          </p:cNvSpPr>
          <p:nvPr>
            <p:ph idx="16"/>
          </p:nvPr>
        </p:nvSpPr>
        <p:spPr>
          <a:xfrm>
            <a:off x="2041682" y="5498681"/>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Tree>
    <p:extLst>
      <p:ext uri="{BB962C8B-B14F-4D97-AF65-F5344CB8AC3E}">
        <p14:creationId xmlns:p14="http://schemas.microsoft.com/office/powerpoint/2010/main" val="12447805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aheleht 1">
    <p:bg>
      <p:bgPr>
        <a:solidFill>
          <a:srgbClr val="006EB5"/>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smtClean="0"/>
              <a:t>Teema</a:t>
            </a:r>
            <a:endParaRPr lang="et-EE" dirty="0"/>
          </a:p>
        </p:txBody>
      </p:sp>
      <p:sp>
        <p:nvSpPr>
          <p:cNvPr id="30" name="Subtitle 2"/>
          <p:cNvSpPr>
            <a:spLocks noGrp="1"/>
          </p:cNvSpPr>
          <p:nvPr>
            <p:ph type="subTitle" idx="1" hasCustomPrompt="1"/>
          </p:nvPr>
        </p:nvSpPr>
        <p:spPr>
          <a:xfrm>
            <a:off x="1440000" y="3704332"/>
            <a:ext cx="8308564" cy="1440160"/>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smtClean="0"/>
              <a:t>Vaheslaide võib kasutada ka ühe mõtte </a:t>
            </a:r>
          </a:p>
          <a:p>
            <a:r>
              <a:rPr lang="et-EE" dirty="0" smtClean="0"/>
              <a:t>või idee rõhutamiseks!</a:t>
            </a:r>
            <a:endParaRPr lang="et-EE" dirty="0"/>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Tree>
    <p:extLst>
      <p:ext uri="{BB962C8B-B14F-4D97-AF65-F5344CB8AC3E}">
        <p14:creationId xmlns:p14="http://schemas.microsoft.com/office/powerpoint/2010/main" val="18038218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aheleht 2">
    <p:bg>
      <p:bgPr>
        <a:solidFill>
          <a:srgbClr val="003087"/>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smtClean="0"/>
              <a:t>Teema</a:t>
            </a:r>
            <a:endParaRPr lang="et-EE" dirty="0"/>
          </a:p>
        </p:txBody>
      </p:sp>
      <p:sp>
        <p:nvSpPr>
          <p:cNvPr id="30" name="Subtitle 2"/>
          <p:cNvSpPr>
            <a:spLocks noGrp="1"/>
          </p:cNvSpPr>
          <p:nvPr>
            <p:ph type="subTitle" idx="1" hasCustomPrompt="1"/>
          </p:nvPr>
        </p:nvSpPr>
        <p:spPr>
          <a:xfrm>
            <a:off x="1440000" y="3704332"/>
            <a:ext cx="8308564" cy="1368152"/>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smtClean="0"/>
              <a:t>Vaheslaide võib kasutada ka ühe mõtte </a:t>
            </a:r>
          </a:p>
          <a:p>
            <a:r>
              <a:rPr lang="et-EE" dirty="0" smtClean="0"/>
              <a:t>või idee rõhutamiseks!</a:t>
            </a:r>
            <a:endParaRPr lang="et-EE" dirty="0"/>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Tree>
    <p:extLst>
      <p:ext uri="{BB962C8B-B14F-4D97-AF65-F5344CB8AC3E}">
        <p14:creationId xmlns:p14="http://schemas.microsoft.com/office/powerpoint/2010/main" val="26974846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aheleht 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smtClean="0"/>
              <a:t>Teema</a:t>
            </a:r>
            <a:endParaRPr lang="et-EE" dirty="0"/>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
        <p:nvSpPr>
          <p:cNvPr id="5" name="Subtitle 2"/>
          <p:cNvSpPr>
            <a:spLocks noGrp="1"/>
          </p:cNvSpPr>
          <p:nvPr>
            <p:ph type="subTitle" idx="1" hasCustomPrompt="1"/>
          </p:nvPr>
        </p:nvSpPr>
        <p:spPr>
          <a:xfrm>
            <a:off x="1440000" y="3704332"/>
            <a:ext cx="8308564" cy="1368152"/>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smtClean="0"/>
              <a:t>Vaheslaide võib kasutada ka ühe mõtte </a:t>
            </a:r>
          </a:p>
          <a:p>
            <a:r>
              <a:rPr lang="et-EE" dirty="0" smtClean="0"/>
              <a:t>või idee rõhutamiseks!</a:t>
            </a:r>
            <a:endParaRPr lang="et-EE" dirty="0"/>
          </a:p>
        </p:txBody>
      </p:sp>
    </p:spTree>
    <p:extLst>
      <p:ext uri="{BB962C8B-B14F-4D97-AF65-F5344CB8AC3E}">
        <p14:creationId xmlns:p14="http://schemas.microsoft.com/office/powerpoint/2010/main" val="147537661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heleht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smtClean="0"/>
              <a:t>Teema</a:t>
            </a:r>
            <a:endParaRPr lang="et-EE" dirty="0"/>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
        <p:nvSpPr>
          <p:cNvPr id="5" name="Subtitle 2"/>
          <p:cNvSpPr>
            <a:spLocks noGrp="1"/>
          </p:cNvSpPr>
          <p:nvPr>
            <p:ph type="subTitle" idx="1" hasCustomPrompt="1"/>
          </p:nvPr>
        </p:nvSpPr>
        <p:spPr>
          <a:xfrm>
            <a:off x="1440000" y="3704332"/>
            <a:ext cx="8308564" cy="1512168"/>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smtClean="0"/>
              <a:t>Vaheslaide võib kasutada ka ühe mõtte </a:t>
            </a:r>
          </a:p>
          <a:p>
            <a:r>
              <a:rPr lang="et-EE" dirty="0" smtClean="0"/>
              <a:t>või idee rõhutamiseks!</a:t>
            </a:r>
            <a:endParaRPr lang="et-EE" dirty="0"/>
          </a:p>
        </p:txBody>
      </p:sp>
    </p:spTree>
    <p:extLst>
      <p:ext uri="{BB962C8B-B14F-4D97-AF65-F5344CB8AC3E}">
        <p14:creationId xmlns:p14="http://schemas.microsoft.com/office/powerpoint/2010/main" val="29003548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aheleht 5">
    <p:bg>
      <p:bgPr>
        <a:solidFill>
          <a:schemeClr val="bg1"/>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tx1">
                    <a:lumMod val="65000"/>
                    <a:lumOff val="35000"/>
                  </a:schemeClr>
                </a:solidFill>
                <a:latin typeface="Arial Narrow" pitchFamily="34" charset="0"/>
              </a:defRPr>
            </a:lvl1pPr>
          </a:lstStyle>
          <a:p>
            <a:r>
              <a:rPr lang="et-EE" dirty="0" smtClean="0"/>
              <a:t>Teema</a:t>
            </a:r>
            <a:endParaRPr lang="et-EE"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059" r="9119" b="-114"/>
          <a:stretch/>
        </p:blipFill>
        <p:spPr>
          <a:xfrm>
            <a:off x="7880400" y="-40084"/>
            <a:ext cx="4316436" cy="6912768"/>
          </a:xfrm>
          <a:prstGeom prst="rect">
            <a:avLst/>
          </a:prstGeom>
        </p:spPr>
      </p:pic>
      <p:sp>
        <p:nvSpPr>
          <p:cNvPr id="6" name="Subtitle 2"/>
          <p:cNvSpPr>
            <a:spLocks noGrp="1"/>
          </p:cNvSpPr>
          <p:nvPr>
            <p:ph type="subTitle" idx="1" hasCustomPrompt="1"/>
          </p:nvPr>
        </p:nvSpPr>
        <p:spPr>
          <a:xfrm>
            <a:off x="1440000" y="3704332"/>
            <a:ext cx="8308564" cy="1440160"/>
          </a:xfrm>
        </p:spPr>
        <p:txBody>
          <a:bodyPr wrap="none">
            <a:noAutofit/>
          </a:bodyPr>
          <a:lstStyle>
            <a:lvl1pPr marL="0" indent="0" algn="l">
              <a:buNone/>
              <a:defRPr sz="3600" baseline="0">
                <a:solidFill>
                  <a:schemeClr val="tx1">
                    <a:lumMod val="50000"/>
                    <a:lumOff val="50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smtClean="0"/>
              <a:t>Vaheslaide võib kasutada ka ühe mõtte </a:t>
            </a:r>
          </a:p>
          <a:p>
            <a:r>
              <a:rPr lang="et-EE" dirty="0" smtClean="0"/>
              <a:t>või idee rõhutamiseks! </a:t>
            </a:r>
            <a:endParaRPr lang="et-EE" dirty="0"/>
          </a:p>
        </p:txBody>
      </p:sp>
    </p:spTree>
    <p:extLst>
      <p:ext uri="{BB962C8B-B14F-4D97-AF65-F5344CB8AC3E}">
        <p14:creationId xmlns:p14="http://schemas.microsoft.com/office/powerpoint/2010/main" val="64492403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aheleht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52313" cy="6832600"/>
          </a:xfrm>
          <a:prstGeom prst="rect">
            <a:avLst/>
          </a:prstGeom>
          <a:solidFill>
            <a:srgbClr val="003087">
              <a:alpha val="63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9" name="Title 1"/>
          <p:cNvSpPr>
            <a:spLocks noGrp="1"/>
          </p:cNvSpPr>
          <p:nvPr>
            <p:ph type="ctrTitle" hasCustomPrompt="1"/>
          </p:nvPr>
        </p:nvSpPr>
        <p:spPr>
          <a:xfrm>
            <a:off x="1440000" y="2624212"/>
            <a:ext cx="9532700" cy="1368152"/>
          </a:xfrm>
        </p:spPr>
        <p:txBody>
          <a:bodyPr wrap="none">
            <a:noAutofit/>
          </a:bodyPr>
          <a:lstStyle>
            <a:lvl1pPr algn="l">
              <a:defRPr sz="4800" baseline="0">
                <a:solidFill>
                  <a:schemeClr val="bg1"/>
                </a:solidFill>
                <a:latin typeface="Arial Narrow" pitchFamily="34" charset="0"/>
              </a:defRPr>
            </a:lvl1pPr>
          </a:lstStyle>
          <a:p>
            <a:r>
              <a:rPr lang="et-EE" dirty="0" smtClean="0"/>
              <a:t>Vaheslaidide taustaks võib kasutada </a:t>
            </a:r>
            <a:br>
              <a:rPr lang="et-EE" dirty="0" smtClean="0"/>
            </a:br>
            <a:r>
              <a:rPr lang="et-EE" dirty="0" smtClean="0"/>
              <a:t>temaatilisi koloreeritud fotosid</a:t>
            </a:r>
            <a:endParaRPr lang="et-EE" dirty="0"/>
          </a:p>
        </p:txBody>
      </p:sp>
    </p:spTree>
    <p:extLst>
      <p:ext uri="{BB962C8B-B14F-4D97-AF65-F5344CB8AC3E}">
        <p14:creationId xmlns:p14="http://schemas.microsoft.com/office/powerpoint/2010/main" val="412699429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Vaheslaid 7">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0"/>
            <a:ext cx="12152313" cy="6724316"/>
          </a:xfrm>
        </p:spPr>
        <p:txBody>
          <a:bodyPr/>
          <a:lstStyle>
            <a:lvl1pPr marL="0" indent="0">
              <a:buNone/>
              <a:defRPr sz="4300"/>
            </a:lvl1pPr>
            <a:lvl2pPr marL="607482" indent="0">
              <a:buNone/>
              <a:defRPr sz="3700"/>
            </a:lvl2pPr>
            <a:lvl3pPr marL="1214963" indent="0">
              <a:buNone/>
              <a:defRPr sz="3200"/>
            </a:lvl3pPr>
            <a:lvl4pPr marL="1822445" indent="0">
              <a:buNone/>
              <a:defRPr sz="2700"/>
            </a:lvl4pPr>
            <a:lvl5pPr marL="2429927" indent="0">
              <a:buNone/>
              <a:defRPr sz="2700"/>
            </a:lvl5pPr>
            <a:lvl6pPr marL="3037408" indent="0">
              <a:buNone/>
              <a:defRPr sz="2700"/>
            </a:lvl6pPr>
            <a:lvl7pPr marL="3644890" indent="0">
              <a:buNone/>
              <a:defRPr sz="2700"/>
            </a:lvl7pPr>
            <a:lvl8pPr marL="4252371" indent="0">
              <a:buNone/>
              <a:defRPr sz="2700"/>
            </a:lvl8pPr>
            <a:lvl9pPr marL="4859853" indent="0">
              <a:buNone/>
              <a:defRPr sz="2700"/>
            </a:lvl9pPr>
          </a:lstStyle>
          <a:p>
            <a:r>
              <a:rPr lang="et-EE" smtClean="0"/>
              <a:t>Pildi lisamiseks klõpsake ikooni</a:t>
            </a:r>
            <a:endParaRPr lang="et-EE" dirty="0"/>
          </a:p>
        </p:txBody>
      </p:sp>
      <p:sp>
        <p:nvSpPr>
          <p:cNvPr id="2" name="Title 1"/>
          <p:cNvSpPr>
            <a:spLocks noGrp="1"/>
          </p:cNvSpPr>
          <p:nvPr>
            <p:ph type="title" hasCustomPrompt="1"/>
          </p:nvPr>
        </p:nvSpPr>
        <p:spPr>
          <a:xfrm>
            <a:off x="1449064" y="1760116"/>
            <a:ext cx="9235604" cy="1572752"/>
          </a:xfrm>
        </p:spPr>
        <p:txBody>
          <a:bodyPr anchor="b">
            <a:noAutofit/>
          </a:bodyPr>
          <a:lstStyle>
            <a:lvl1pPr algn="l">
              <a:defRPr sz="4800" b="0">
                <a:solidFill>
                  <a:srgbClr val="006EB5"/>
                </a:solidFill>
              </a:defRPr>
            </a:lvl1pPr>
          </a:lstStyle>
          <a:p>
            <a:r>
              <a:rPr lang="et-EE" dirty="0" smtClean="0"/>
              <a:t>Vaheslaidide taustaks võib kasutada temaatilisi koloreeritud fotosid</a:t>
            </a:r>
            <a:endParaRPr lang="et-EE" dirty="0"/>
          </a:p>
        </p:txBody>
      </p:sp>
      <p:sp>
        <p:nvSpPr>
          <p:cNvPr id="4" name="Text Placeholder 3"/>
          <p:cNvSpPr>
            <a:spLocks noGrp="1"/>
          </p:cNvSpPr>
          <p:nvPr>
            <p:ph type="body" sz="half" idx="2" hasCustomPrompt="1"/>
          </p:nvPr>
        </p:nvSpPr>
        <p:spPr>
          <a:xfrm>
            <a:off x="1449064" y="3332867"/>
            <a:ext cx="9235604" cy="801882"/>
          </a:xfrm>
        </p:spPr>
        <p:txBody>
          <a:bodyPr>
            <a:normAutofit/>
          </a:bodyPr>
          <a:lstStyle>
            <a:lvl1pPr marL="0" indent="0">
              <a:buNone/>
              <a:defRPr sz="2400"/>
            </a:lvl1pPr>
            <a:lvl2pPr marL="607482" indent="0">
              <a:buNone/>
              <a:defRPr sz="1600"/>
            </a:lvl2pPr>
            <a:lvl3pPr marL="1214963" indent="0">
              <a:buNone/>
              <a:defRPr sz="1300"/>
            </a:lvl3pPr>
            <a:lvl4pPr marL="1822445" indent="0">
              <a:buNone/>
              <a:defRPr sz="1200"/>
            </a:lvl4pPr>
            <a:lvl5pPr marL="2429927" indent="0">
              <a:buNone/>
              <a:defRPr sz="1200"/>
            </a:lvl5pPr>
            <a:lvl6pPr marL="3037408" indent="0">
              <a:buNone/>
              <a:defRPr sz="1200"/>
            </a:lvl6pPr>
            <a:lvl7pPr marL="3644890" indent="0">
              <a:buNone/>
              <a:defRPr sz="1200"/>
            </a:lvl7pPr>
            <a:lvl8pPr marL="4252371" indent="0">
              <a:buNone/>
              <a:defRPr sz="1200"/>
            </a:lvl8pPr>
            <a:lvl9pPr marL="4859853" indent="0">
              <a:buNone/>
              <a:defRPr sz="1200"/>
            </a:lvl9pPr>
          </a:lstStyle>
          <a:p>
            <a:r>
              <a:rPr lang="et-EE" dirty="0" smtClean="0"/>
              <a:t>Vaheslaide võib kasutada ka ühe mõtte või idee rõhutamiseks!</a:t>
            </a:r>
            <a:endParaRPr lang="et-EE"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suslai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smtClean="0"/>
              <a:t>Esitlusslaidide</a:t>
            </a:r>
            <a:r>
              <a:rPr lang="en-US" dirty="0" smtClean="0"/>
              <a:t> </a:t>
            </a:r>
            <a:r>
              <a:rPr lang="en-US" dirty="0" err="1" smtClean="0"/>
              <a:t>kujundamine</a:t>
            </a:r>
            <a:endParaRPr lang="et-EE" dirty="0"/>
          </a:p>
        </p:txBody>
      </p:sp>
      <p:sp>
        <p:nvSpPr>
          <p:cNvPr id="5"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6" name="Content Placeholder 2"/>
          <p:cNvSpPr>
            <a:spLocks noGrp="1"/>
          </p:cNvSpPr>
          <p:nvPr>
            <p:ph sz="half" idx="1" hasCustomPrompt="1"/>
          </p:nvPr>
        </p:nvSpPr>
        <p:spPr>
          <a:xfrm>
            <a:off x="607614" y="1594275"/>
            <a:ext cx="10937083" cy="4735800"/>
          </a:xfrm>
        </p:spPr>
        <p:txBody>
          <a:bodyPr/>
          <a:lstStyle>
            <a:lvl1pPr>
              <a:buClr>
                <a:srgbClr val="0064B9"/>
              </a:buClr>
              <a:defRPr sz="3700"/>
            </a:lvl1pPr>
            <a:lvl2pPr>
              <a:buClr>
                <a:srgbClr val="0064B9"/>
              </a:buClr>
              <a:defRPr sz="3200" baseline="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n-US" dirty="0" err="1" smtClean="0"/>
              <a:t>Lähtuda</a:t>
            </a:r>
            <a:r>
              <a:rPr lang="en-US" dirty="0" smtClean="0"/>
              <a:t> </a:t>
            </a:r>
            <a:r>
              <a:rPr lang="en-US" dirty="0" err="1" smtClean="0"/>
              <a:t>stiiliraamatust</a:t>
            </a:r>
            <a:endParaRPr lang="en-US" dirty="0" smtClean="0"/>
          </a:p>
          <a:p>
            <a:pPr lvl="1"/>
            <a:r>
              <a:rPr lang="en-US" dirty="0" smtClean="0"/>
              <a:t>Font </a:t>
            </a:r>
            <a:r>
              <a:rPr lang="en-US" dirty="0" err="1" smtClean="0"/>
              <a:t>Roboto</a:t>
            </a:r>
            <a:r>
              <a:rPr lang="en-US" dirty="0" smtClean="0"/>
              <a:t> Condensed</a:t>
            </a:r>
            <a:r>
              <a:rPr lang="et-EE" dirty="0" smtClean="0"/>
              <a:t> või </a:t>
            </a:r>
            <a:r>
              <a:rPr lang="et-EE" dirty="0" err="1" smtClean="0"/>
              <a:t>Arial</a:t>
            </a:r>
            <a:r>
              <a:rPr lang="et-EE" dirty="0" smtClean="0"/>
              <a:t> </a:t>
            </a:r>
            <a:r>
              <a:rPr lang="et-EE" dirty="0" err="1" smtClean="0"/>
              <a:t>Narrow</a:t>
            </a:r>
            <a:endParaRPr lang="en-US" dirty="0" smtClean="0"/>
          </a:p>
          <a:p>
            <a:pPr lvl="3"/>
            <a:r>
              <a:rPr lang="en-US" dirty="0" err="1" smtClean="0"/>
              <a:t>Pealkirjad</a:t>
            </a:r>
            <a:r>
              <a:rPr lang="en-US" dirty="0" smtClean="0"/>
              <a:t> on 48pt Light, </a:t>
            </a:r>
            <a:r>
              <a:rPr lang="en-US" dirty="0" err="1" smtClean="0"/>
              <a:t>sisutekstid</a:t>
            </a:r>
            <a:r>
              <a:rPr lang="en-US" dirty="0" smtClean="0"/>
              <a:t> 24pt </a:t>
            </a:r>
            <a:r>
              <a:rPr lang="en-US" dirty="0" err="1" smtClean="0"/>
              <a:t>või</a:t>
            </a:r>
            <a:r>
              <a:rPr lang="en-US" dirty="0" smtClean="0"/>
              <a:t> 18 </a:t>
            </a:r>
            <a:r>
              <a:rPr lang="en-US" dirty="0" err="1" smtClean="0"/>
              <a:t>pt</a:t>
            </a:r>
            <a:endParaRPr lang="en-US" dirty="0" smtClean="0"/>
          </a:p>
          <a:p>
            <a:pPr lvl="4"/>
            <a:r>
              <a:rPr lang="en-US" dirty="0" err="1" smtClean="0"/>
              <a:t>Igale</a:t>
            </a:r>
            <a:r>
              <a:rPr lang="en-US" dirty="0" smtClean="0"/>
              <a:t> </a:t>
            </a:r>
            <a:r>
              <a:rPr lang="en-US" dirty="0" err="1" smtClean="0"/>
              <a:t>slaidile</a:t>
            </a:r>
            <a:r>
              <a:rPr lang="en-US" dirty="0" smtClean="0"/>
              <a:t> </a:t>
            </a:r>
            <a:r>
              <a:rPr lang="en-US" dirty="0" err="1" smtClean="0"/>
              <a:t>paigutada</a:t>
            </a:r>
            <a:r>
              <a:rPr lang="en-US" dirty="0" smtClean="0"/>
              <a:t> </a:t>
            </a:r>
            <a:r>
              <a:rPr lang="en-US" dirty="0" err="1" smtClean="0"/>
              <a:t>mõõdukas</a:t>
            </a:r>
            <a:r>
              <a:rPr lang="en-US" dirty="0" smtClean="0"/>
              <a:t> </a:t>
            </a:r>
            <a:r>
              <a:rPr lang="en-US" dirty="0" err="1" smtClean="0"/>
              <a:t>kogus</a:t>
            </a:r>
            <a:r>
              <a:rPr lang="en-US" dirty="0" smtClean="0"/>
              <a:t> </a:t>
            </a:r>
            <a:r>
              <a:rPr lang="en-US" dirty="0" err="1" smtClean="0"/>
              <a:t>infot</a:t>
            </a:r>
            <a:endParaRPr lang="et-EE" dirty="0"/>
          </a:p>
        </p:txBody>
      </p:sp>
      <p:sp>
        <p:nvSpPr>
          <p:cNvPr id="7" name="TextBox 6"/>
          <p:cNvSpPr txBox="1"/>
          <p:nvPr userDrawn="1"/>
        </p:nvSpPr>
        <p:spPr>
          <a:xfrm rot="-5400000">
            <a:off x="-486017" y="5604417"/>
            <a:ext cx="1526976" cy="338554"/>
          </a:xfrm>
          <a:prstGeom prst="rect">
            <a:avLst/>
          </a:prstGeom>
          <a:noFill/>
        </p:spPr>
        <p:txBody>
          <a:bodyPr wrap="square" rtlCol="0">
            <a:spAutoFit/>
          </a:bodyPr>
          <a:lstStyle/>
          <a:p>
            <a:r>
              <a:rPr lang="et-EE" sz="1600" dirty="0" smtClean="0">
                <a:solidFill>
                  <a:schemeClr val="bg1">
                    <a:lumMod val="75000"/>
                  </a:schemeClr>
                </a:solidFill>
              </a:rPr>
              <a:t>Eesti</a:t>
            </a:r>
            <a:r>
              <a:rPr lang="et-EE" sz="1600" baseline="0" dirty="0" smtClean="0">
                <a:solidFill>
                  <a:schemeClr val="bg1">
                    <a:lumMod val="75000"/>
                  </a:schemeClr>
                </a:solidFill>
              </a:rPr>
              <a:t> Vabariik</a:t>
            </a:r>
            <a:endParaRPr lang="et-EE" sz="1600" dirty="0">
              <a:solidFill>
                <a:schemeClr val="bg1">
                  <a:lumMod val="75000"/>
                </a:schemeClr>
              </a:solidFill>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suslaid 2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smtClean="0"/>
              <a:t>Pealkirjad</a:t>
            </a:r>
            <a:r>
              <a:rPr lang="en-US" dirty="0" smtClean="0"/>
              <a:t> on 48pt</a:t>
            </a:r>
            <a:endParaRPr lang="et-EE" dirty="0"/>
          </a:p>
        </p:txBody>
      </p:sp>
      <p:sp>
        <p:nvSpPr>
          <p:cNvPr id="3" name="Content Placeholder 2"/>
          <p:cNvSpPr>
            <a:spLocks noGrp="1"/>
          </p:cNvSpPr>
          <p:nvPr>
            <p:ph sz="half" idx="1" hasCustomPrompt="1"/>
          </p:nvPr>
        </p:nvSpPr>
        <p:spPr>
          <a:xfrm>
            <a:off x="607615" y="1594275"/>
            <a:ext cx="5367272"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smtClean="0"/>
              <a:t>Loetelu</a:t>
            </a:r>
            <a:endParaRPr lang="en-US" dirty="0" smtClean="0"/>
          </a:p>
          <a:p>
            <a:pPr lvl="1"/>
            <a:r>
              <a:rPr lang="et-EE" dirty="0" smtClean="0"/>
              <a:t>Teine tase</a:t>
            </a:r>
            <a:endParaRPr lang="en-US" dirty="0" smtClean="0"/>
          </a:p>
          <a:p>
            <a:pPr lvl="2"/>
            <a:r>
              <a:rPr lang="et-EE" dirty="0" smtClean="0"/>
              <a:t>Kolmas tase</a:t>
            </a:r>
            <a:endParaRPr lang="en-US" dirty="0" smtClean="0"/>
          </a:p>
          <a:p>
            <a:pPr lvl="3"/>
            <a:r>
              <a:rPr lang="et-EE" dirty="0" smtClean="0"/>
              <a:t>Neljas tase</a:t>
            </a:r>
            <a:endParaRPr lang="en-US" dirty="0" smtClean="0"/>
          </a:p>
          <a:p>
            <a:pPr lvl="4"/>
            <a:r>
              <a:rPr lang="et-EE" dirty="0" smtClean="0"/>
              <a:t>Viies tase</a:t>
            </a:r>
            <a:endParaRPr lang="et-EE" dirty="0"/>
          </a:p>
        </p:txBody>
      </p:sp>
      <p:sp>
        <p:nvSpPr>
          <p:cNvPr id="9"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11" name="Content Placeholder 2"/>
          <p:cNvSpPr>
            <a:spLocks noGrp="1"/>
          </p:cNvSpPr>
          <p:nvPr>
            <p:ph sz="half" idx="13" hasCustomPrompt="1"/>
          </p:nvPr>
        </p:nvSpPr>
        <p:spPr>
          <a:xfrm>
            <a:off x="6189485" y="1605263"/>
            <a:ext cx="5367272"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smtClean="0"/>
              <a:t>Loetelu</a:t>
            </a:r>
            <a:endParaRPr lang="en-US" dirty="0" smtClean="0"/>
          </a:p>
          <a:p>
            <a:pPr lvl="1"/>
            <a:r>
              <a:rPr lang="et-EE" dirty="0" smtClean="0"/>
              <a:t>Teine tase</a:t>
            </a:r>
            <a:endParaRPr lang="en-US" dirty="0" smtClean="0"/>
          </a:p>
          <a:p>
            <a:pPr lvl="2"/>
            <a:r>
              <a:rPr lang="et-EE" dirty="0" smtClean="0"/>
              <a:t>Kolmas tase</a:t>
            </a:r>
            <a:endParaRPr lang="en-US" dirty="0" smtClean="0"/>
          </a:p>
          <a:p>
            <a:pPr lvl="3"/>
            <a:r>
              <a:rPr lang="et-EE" dirty="0" smtClean="0"/>
              <a:t>Neljas tase</a:t>
            </a:r>
            <a:endParaRPr lang="en-US" dirty="0" smtClean="0"/>
          </a:p>
          <a:p>
            <a:pPr lvl="4"/>
            <a:r>
              <a:rPr lang="et-EE" dirty="0" smtClean="0"/>
              <a:t>Viies tase</a:t>
            </a:r>
            <a:endParaRPr lang="et-EE" dirty="0"/>
          </a:p>
        </p:txBody>
      </p:sp>
      <p:sp>
        <p:nvSpPr>
          <p:cNvPr id="10" name="TextBox 9"/>
          <p:cNvSpPr txBox="1"/>
          <p:nvPr userDrawn="1"/>
        </p:nvSpPr>
        <p:spPr>
          <a:xfrm rot="-5400000">
            <a:off x="-486017" y="5604417"/>
            <a:ext cx="1526976" cy="338554"/>
          </a:xfrm>
          <a:prstGeom prst="rect">
            <a:avLst/>
          </a:prstGeom>
          <a:noFill/>
        </p:spPr>
        <p:txBody>
          <a:bodyPr wrap="square" rtlCol="0">
            <a:spAutoFit/>
          </a:bodyPr>
          <a:lstStyle/>
          <a:p>
            <a:r>
              <a:rPr lang="et-EE" sz="1600" dirty="0" smtClean="0">
                <a:solidFill>
                  <a:schemeClr val="bg1">
                    <a:lumMod val="75000"/>
                  </a:schemeClr>
                </a:solidFill>
              </a:rPr>
              <a:t>Eesti</a:t>
            </a:r>
            <a:r>
              <a:rPr lang="et-EE" sz="1600" baseline="0" dirty="0" smtClean="0">
                <a:solidFill>
                  <a:schemeClr val="bg1">
                    <a:lumMod val="75000"/>
                  </a:schemeClr>
                </a:solidFill>
              </a:rPr>
              <a:t> Vabariik</a:t>
            </a:r>
            <a:endParaRPr lang="et-EE" sz="1600" dirty="0">
              <a:solidFill>
                <a:schemeClr val="bg1">
                  <a:lumMod val="75000"/>
                </a:schemeClr>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itel 2">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smtClean="0"/>
              <a:t>Kirjuta siia esitluse nimi</a:t>
            </a:r>
            <a:endParaRPr lang="et-EE" dirty="0"/>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smtClean="0"/>
              <a:t>Kirjuta siia esitluse alapealkiri</a:t>
            </a:r>
            <a:endParaRPr lang="et-EE" dirty="0"/>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smtClean="0"/>
              <a:t>Koht, kuupäev (Tallinnas, 1.01.2019)</a:t>
            </a:r>
            <a:endParaRPr lang="et-EE" dirty="0"/>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smtClean="0"/>
              <a:t>Ametinimetus/Struktuuriüksuse nimetus</a:t>
            </a:r>
            <a:endParaRPr lang="en-US" dirty="0" smtClean="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smtClean="0"/>
              <a:t>Ettekandja Eesnimi Perekonnanimi</a:t>
            </a:r>
            <a:endParaRPr lang="en-US" dirty="0" smtClean="0"/>
          </a:p>
        </p:txBody>
      </p:sp>
      <p:pic>
        <p:nvPicPr>
          <p:cNvPr id="10" name="Pilt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7200" y="216000"/>
            <a:ext cx="3465001" cy="1386000"/>
          </a:xfrm>
          <a:prstGeom prst="rect">
            <a:avLst/>
          </a:prstGeom>
        </p:spPr>
      </p:pic>
    </p:spTree>
    <p:extLst>
      <p:ext uri="{BB962C8B-B14F-4D97-AF65-F5344CB8AC3E}">
        <p14:creationId xmlns:p14="http://schemas.microsoft.com/office/powerpoint/2010/main" val="32689031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suslaid kolme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smtClean="0"/>
              <a:t>Pealkirjad</a:t>
            </a:r>
            <a:r>
              <a:rPr lang="en-US" dirty="0" smtClean="0"/>
              <a:t> on 48pt</a:t>
            </a:r>
            <a:endParaRPr lang="et-EE" dirty="0"/>
          </a:p>
        </p:txBody>
      </p:sp>
      <p:sp>
        <p:nvSpPr>
          <p:cNvPr id="9"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13" name="Content Placeholder 2"/>
          <p:cNvSpPr>
            <a:spLocks noGrp="1"/>
          </p:cNvSpPr>
          <p:nvPr>
            <p:ph sz="half" idx="15" hasCustomPrompt="1"/>
          </p:nvPr>
        </p:nvSpPr>
        <p:spPr>
          <a:xfrm>
            <a:off x="4322912" y="1581745"/>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smtClean="0"/>
              <a:t>Loetelu</a:t>
            </a:r>
            <a:endParaRPr lang="en-US" dirty="0" smtClean="0"/>
          </a:p>
          <a:p>
            <a:pPr lvl="1"/>
            <a:r>
              <a:rPr lang="et-EE" dirty="0" smtClean="0"/>
              <a:t>Teine tase</a:t>
            </a:r>
            <a:endParaRPr lang="en-US" dirty="0" smtClean="0"/>
          </a:p>
          <a:p>
            <a:pPr lvl="2"/>
            <a:r>
              <a:rPr lang="et-EE" dirty="0" smtClean="0"/>
              <a:t>Kolmas tase</a:t>
            </a:r>
            <a:endParaRPr lang="en-US" dirty="0" smtClean="0"/>
          </a:p>
          <a:p>
            <a:pPr lvl="3"/>
            <a:r>
              <a:rPr lang="et-EE" dirty="0" smtClean="0"/>
              <a:t>Neljas tase</a:t>
            </a:r>
            <a:endParaRPr lang="en-US" dirty="0" smtClean="0"/>
          </a:p>
          <a:p>
            <a:pPr lvl="4"/>
            <a:r>
              <a:rPr lang="et-EE" dirty="0" smtClean="0"/>
              <a:t>Viies tase</a:t>
            </a:r>
            <a:endParaRPr lang="et-EE" dirty="0"/>
          </a:p>
        </p:txBody>
      </p:sp>
      <p:sp>
        <p:nvSpPr>
          <p:cNvPr id="14" name="Content Placeholder 2"/>
          <p:cNvSpPr>
            <a:spLocks noGrp="1"/>
          </p:cNvSpPr>
          <p:nvPr>
            <p:ph sz="half" idx="16" hasCustomPrompt="1"/>
          </p:nvPr>
        </p:nvSpPr>
        <p:spPr>
          <a:xfrm>
            <a:off x="8020373" y="1594275"/>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smtClean="0"/>
              <a:t>Loetelu</a:t>
            </a:r>
            <a:endParaRPr lang="en-US" dirty="0" smtClean="0"/>
          </a:p>
          <a:p>
            <a:pPr lvl="1"/>
            <a:r>
              <a:rPr lang="et-EE" dirty="0" smtClean="0"/>
              <a:t>Teine tase</a:t>
            </a:r>
            <a:endParaRPr lang="en-US" dirty="0" smtClean="0"/>
          </a:p>
          <a:p>
            <a:pPr lvl="2"/>
            <a:r>
              <a:rPr lang="et-EE" dirty="0" smtClean="0"/>
              <a:t>Kolmas tase</a:t>
            </a:r>
            <a:endParaRPr lang="en-US" dirty="0" smtClean="0"/>
          </a:p>
          <a:p>
            <a:pPr lvl="3"/>
            <a:r>
              <a:rPr lang="et-EE" dirty="0" smtClean="0"/>
              <a:t>Neljas tase</a:t>
            </a:r>
            <a:endParaRPr lang="en-US" dirty="0" smtClean="0"/>
          </a:p>
        </p:txBody>
      </p:sp>
      <p:sp>
        <p:nvSpPr>
          <p:cNvPr id="16" name="Content Placeholder 2"/>
          <p:cNvSpPr>
            <a:spLocks noGrp="1"/>
          </p:cNvSpPr>
          <p:nvPr>
            <p:ph sz="half" idx="17" hasCustomPrompt="1"/>
          </p:nvPr>
        </p:nvSpPr>
        <p:spPr>
          <a:xfrm>
            <a:off x="607616" y="1591541"/>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smtClean="0"/>
              <a:t>Loetelu</a:t>
            </a:r>
            <a:endParaRPr lang="en-US" dirty="0" smtClean="0"/>
          </a:p>
          <a:p>
            <a:pPr lvl="1"/>
            <a:r>
              <a:rPr lang="et-EE" dirty="0" smtClean="0"/>
              <a:t>Teine tase</a:t>
            </a:r>
            <a:endParaRPr lang="en-US" dirty="0" smtClean="0"/>
          </a:p>
          <a:p>
            <a:pPr lvl="2"/>
            <a:r>
              <a:rPr lang="et-EE" dirty="0" smtClean="0"/>
              <a:t>Kolmas tase</a:t>
            </a:r>
            <a:endParaRPr lang="en-US" dirty="0" smtClean="0"/>
          </a:p>
          <a:p>
            <a:pPr lvl="3"/>
            <a:r>
              <a:rPr lang="et-EE" dirty="0" smtClean="0"/>
              <a:t>Neljas tase</a:t>
            </a:r>
            <a:endParaRPr lang="en-US" dirty="0" smtClean="0"/>
          </a:p>
          <a:p>
            <a:pPr lvl="4"/>
            <a:r>
              <a:rPr lang="et-EE" dirty="0" smtClean="0"/>
              <a:t>Viies tase</a:t>
            </a:r>
            <a:endParaRPr lang="et-EE" dirty="0"/>
          </a:p>
        </p:txBody>
      </p:sp>
      <p:sp>
        <p:nvSpPr>
          <p:cNvPr id="11" name="TextBox 10"/>
          <p:cNvSpPr txBox="1"/>
          <p:nvPr userDrawn="1"/>
        </p:nvSpPr>
        <p:spPr>
          <a:xfrm rot="-5400000">
            <a:off x="-486017" y="5604417"/>
            <a:ext cx="1526976" cy="338554"/>
          </a:xfrm>
          <a:prstGeom prst="rect">
            <a:avLst/>
          </a:prstGeom>
          <a:noFill/>
        </p:spPr>
        <p:txBody>
          <a:bodyPr wrap="square" rtlCol="0">
            <a:spAutoFit/>
          </a:bodyPr>
          <a:lstStyle/>
          <a:p>
            <a:r>
              <a:rPr lang="et-EE" sz="1600" dirty="0" smtClean="0">
                <a:solidFill>
                  <a:schemeClr val="bg1">
                    <a:lumMod val="75000"/>
                  </a:schemeClr>
                </a:solidFill>
              </a:rPr>
              <a:t>Eesti</a:t>
            </a:r>
            <a:r>
              <a:rPr lang="et-EE" sz="1600" baseline="0" dirty="0" smtClean="0">
                <a:solidFill>
                  <a:schemeClr val="bg1">
                    <a:lumMod val="75000"/>
                  </a:schemeClr>
                </a:solidFill>
              </a:rPr>
              <a:t> Vabariik</a:t>
            </a:r>
            <a:endParaRPr lang="et-EE" sz="1600" dirty="0">
              <a:solidFill>
                <a:schemeClr val="bg1">
                  <a:lumMod val="75000"/>
                </a:schemeClr>
              </a:solidFill>
            </a:endParaRPr>
          </a:p>
        </p:txBody>
      </p:sp>
    </p:spTree>
    <p:extLst>
      <p:ext uri="{BB962C8B-B14F-4D97-AF65-F5344CB8AC3E}">
        <p14:creationId xmlns:p14="http://schemas.microsoft.com/office/powerpoint/2010/main" val="325837746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slai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smtClean="0"/>
              <a:t>Pealkirjad</a:t>
            </a:r>
            <a:r>
              <a:rPr lang="en-US" dirty="0" smtClean="0"/>
              <a:t> on 48pt</a:t>
            </a:r>
          </a:p>
        </p:txBody>
      </p:sp>
      <p:sp>
        <p:nvSpPr>
          <p:cNvPr id="4" name="Content Placeholder 3"/>
          <p:cNvSpPr>
            <a:spLocks noGrp="1"/>
          </p:cNvSpPr>
          <p:nvPr>
            <p:ph sz="half" idx="2" hasCustomPrompt="1"/>
          </p:nvPr>
        </p:nvSpPr>
        <p:spPr>
          <a:xfrm>
            <a:off x="-1" y="1412388"/>
            <a:ext cx="12152313" cy="542021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smtClean="0"/>
              <a:t>Foto, graafik, tabel</a:t>
            </a:r>
            <a:endParaRPr lang="et-EE" dirty="0"/>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1" name="TextBox 10"/>
          <p:cNvSpPr txBox="1"/>
          <p:nvPr userDrawn="1"/>
        </p:nvSpPr>
        <p:spPr>
          <a:xfrm rot="-5400000">
            <a:off x="-486017" y="5604417"/>
            <a:ext cx="1526976" cy="338554"/>
          </a:xfrm>
          <a:prstGeom prst="rect">
            <a:avLst/>
          </a:prstGeom>
          <a:noFill/>
        </p:spPr>
        <p:txBody>
          <a:bodyPr wrap="square" rtlCol="0">
            <a:spAutoFit/>
          </a:bodyPr>
          <a:lstStyle/>
          <a:p>
            <a:r>
              <a:rPr lang="et-EE" sz="1600" dirty="0" smtClean="0">
                <a:solidFill>
                  <a:schemeClr val="bg1">
                    <a:lumMod val="75000"/>
                  </a:schemeClr>
                </a:solidFill>
              </a:rPr>
              <a:t>Eesti</a:t>
            </a:r>
            <a:r>
              <a:rPr lang="et-EE" sz="1600" baseline="0" dirty="0" smtClean="0">
                <a:solidFill>
                  <a:schemeClr val="bg1">
                    <a:lumMod val="75000"/>
                  </a:schemeClr>
                </a:solidFill>
              </a:rPr>
              <a:t> Vabariik</a:t>
            </a:r>
            <a:endParaRPr lang="et-EE" sz="1600" dirty="0">
              <a:solidFill>
                <a:schemeClr val="bg1">
                  <a:lumMod val="75000"/>
                </a:schemeClr>
              </a:solidFill>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Foto slaid 2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smtClean="0"/>
              <a:t>Pealkirjad</a:t>
            </a:r>
            <a:r>
              <a:rPr lang="en-US" dirty="0" smtClean="0"/>
              <a:t> on 48pt</a:t>
            </a:r>
          </a:p>
        </p:txBody>
      </p:sp>
      <p:sp>
        <p:nvSpPr>
          <p:cNvPr id="3" name="Text Placeholder 2"/>
          <p:cNvSpPr>
            <a:spLocks noGrp="1"/>
          </p:cNvSpPr>
          <p:nvPr>
            <p:ph type="body" idx="1" hasCustomPrompt="1"/>
          </p:nvPr>
        </p:nvSpPr>
        <p:spPr>
          <a:xfrm>
            <a:off x="607616" y="1529428"/>
            <a:ext cx="5369382" cy="637393"/>
          </a:xfrm>
        </p:spPr>
        <p:txBody>
          <a:bodyPr anchor="b">
            <a:noAutofit/>
          </a:bodyPr>
          <a:lstStyle>
            <a:lvl1pPr marL="0" indent="0">
              <a:buNone/>
              <a:defRPr sz="3600" b="1" i="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smtClean="0"/>
              <a:t>Rõhutamiseks kasuta </a:t>
            </a:r>
            <a:r>
              <a:rPr lang="et-EE" dirty="0" err="1" smtClean="0"/>
              <a:t>Boldi</a:t>
            </a:r>
            <a:endParaRPr lang="en-US" dirty="0" smtClean="0"/>
          </a:p>
        </p:txBody>
      </p:sp>
      <p:sp>
        <p:nvSpPr>
          <p:cNvPr id="4" name="Content Placeholder 3"/>
          <p:cNvSpPr>
            <a:spLocks noGrp="1"/>
          </p:cNvSpPr>
          <p:nvPr>
            <p:ph sz="half" idx="2" hasCustomPrompt="1"/>
          </p:nvPr>
        </p:nvSpPr>
        <p:spPr>
          <a:xfrm>
            <a:off x="0" y="2166818"/>
            <a:ext cx="6012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smtClean="0"/>
              <a:t>Foto, graafik, tabel</a:t>
            </a:r>
            <a:endParaRPr lang="et-EE" dirty="0"/>
          </a:p>
        </p:txBody>
      </p:sp>
      <p:sp>
        <p:nvSpPr>
          <p:cNvPr id="5" name="Text Placeholder 4"/>
          <p:cNvSpPr>
            <a:spLocks noGrp="1"/>
          </p:cNvSpPr>
          <p:nvPr>
            <p:ph type="body" sz="quarter" idx="3" hasCustomPrompt="1"/>
          </p:nvPr>
        </p:nvSpPr>
        <p:spPr>
          <a:xfrm>
            <a:off x="6173209" y="1529428"/>
            <a:ext cx="5371490" cy="637393"/>
          </a:xfrm>
        </p:spPr>
        <p:txBody>
          <a:bodyPr anchor="b"/>
          <a:lstStyle>
            <a:lvl1pPr marL="0" indent="0">
              <a:buNone/>
              <a:defRPr sz="3200" b="1"/>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smtClean="0"/>
              <a:t>Rõhutamiseks kasuta </a:t>
            </a:r>
            <a:r>
              <a:rPr lang="et-EE" dirty="0" err="1" smtClean="0"/>
              <a:t>Boldi</a:t>
            </a:r>
            <a:endParaRPr lang="en-US" dirty="0" smtClean="0"/>
          </a:p>
        </p:txBody>
      </p:sp>
      <p:sp>
        <p:nvSpPr>
          <p:cNvPr id="6" name="Content Placeholder 5"/>
          <p:cNvSpPr>
            <a:spLocks noGrp="1"/>
          </p:cNvSpPr>
          <p:nvPr>
            <p:ph sz="quarter" idx="4" hasCustomPrompt="1"/>
          </p:nvPr>
        </p:nvSpPr>
        <p:spPr>
          <a:xfrm>
            <a:off x="6173208" y="2191847"/>
            <a:ext cx="5976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smtClean="0"/>
              <a:t>Foto, graafik, tabel</a:t>
            </a:r>
            <a:endParaRPr lang="et-EE" dirty="0"/>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1" name="TextBox 10"/>
          <p:cNvSpPr txBox="1"/>
          <p:nvPr userDrawn="1"/>
        </p:nvSpPr>
        <p:spPr>
          <a:xfrm rot="-5400000">
            <a:off x="-486017" y="5604417"/>
            <a:ext cx="1526976" cy="338554"/>
          </a:xfrm>
          <a:prstGeom prst="rect">
            <a:avLst/>
          </a:prstGeom>
          <a:noFill/>
        </p:spPr>
        <p:txBody>
          <a:bodyPr wrap="square" rtlCol="0">
            <a:spAutoFit/>
          </a:bodyPr>
          <a:lstStyle/>
          <a:p>
            <a:r>
              <a:rPr lang="et-EE" sz="1600" dirty="0" smtClean="0">
                <a:solidFill>
                  <a:schemeClr val="bg1">
                    <a:lumMod val="75000"/>
                  </a:schemeClr>
                </a:solidFill>
              </a:rPr>
              <a:t>Eesti</a:t>
            </a:r>
            <a:r>
              <a:rPr lang="et-EE" sz="1600" baseline="0" dirty="0" smtClean="0">
                <a:solidFill>
                  <a:schemeClr val="bg1">
                    <a:lumMod val="75000"/>
                  </a:schemeClr>
                </a:solidFill>
              </a:rPr>
              <a:t> Vabariik</a:t>
            </a:r>
            <a:endParaRPr lang="et-EE" sz="1600" dirty="0">
              <a:solidFill>
                <a:schemeClr val="bg1">
                  <a:lumMod val="75000"/>
                </a:schemeClr>
              </a:solidFill>
            </a:endParaRPr>
          </a:p>
        </p:txBody>
      </p:sp>
    </p:spTree>
    <p:extLst>
      <p:ext uri="{BB962C8B-B14F-4D97-AF65-F5344CB8AC3E}">
        <p14:creationId xmlns:p14="http://schemas.microsoft.com/office/powerpoint/2010/main" val="31364200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 slaid 3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smtClean="0"/>
              <a:t>Pealkirjad</a:t>
            </a:r>
            <a:r>
              <a:rPr lang="en-US" dirty="0" smtClean="0"/>
              <a:t> on 48pt</a:t>
            </a:r>
          </a:p>
        </p:txBody>
      </p:sp>
      <p:sp>
        <p:nvSpPr>
          <p:cNvPr id="3" name="Text Placeholder 2"/>
          <p:cNvSpPr>
            <a:spLocks noGrp="1"/>
          </p:cNvSpPr>
          <p:nvPr>
            <p:ph type="body" idx="1" hasCustomPrompt="1"/>
          </p:nvPr>
        </p:nvSpPr>
        <p:spPr>
          <a:xfrm>
            <a:off x="531540"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smtClean="0"/>
              <a:t>Bold</a:t>
            </a:r>
            <a:r>
              <a:rPr lang="et-EE" dirty="0" smtClean="0"/>
              <a:t> tekst</a:t>
            </a:r>
            <a:endParaRPr lang="en-US" dirty="0" smtClean="0"/>
          </a:p>
        </p:txBody>
      </p:sp>
      <p:sp>
        <p:nvSpPr>
          <p:cNvPr id="4" name="Content Placeholder 3"/>
          <p:cNvSpPr>
            <a:spLocks noGrp="1"/>
          </p:cNvSpPr>
          <p:nvPr>
            <p:ph sz="half" idx="2" hasCustomPrompt="1"/>
          </p:nvPr>
        </p:nvSpPr>
        <p:spPr>
          <a:xfrm>
            <a:off x="0" y="2171682"/>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smtClean="0"/>
              <a:t>Foto, graafik, tabel</a:t>
            </a:r>
            <a:endParaRPr lang="et-EE" dirty="0"/>
          </a:p>
        </p:txBody>
      </p:sp>
      <p:sp>
        <p:nvSpPr>
          <p:cNvPr id="6" name="Content Placeholder 5"/>
          <p:cNvSpPr>
            <a:spLocks noGrp="1"/>
          </p:cNvSpPr>
          <p:nvPr>
            <p:ph sz="quarter" idx="4" hasCustomPrompt="1"/>
          </p:nvPr>
        </p:nvSpPr>
        <p:spPr>
          <a:xfrm>
            <a:off x="8164828" y="2166819"/>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smtClean="0"/>
              <a:t>Foto, graafik, tabel</a:t>
            </a:r>
            <a:endParaRPr lang="et-EE" dirty="0"/>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1" name="Content Placeholder 5"/>
          <p:cNvSpPr>
            <a:spLocks noGrp="1"/>
          </p:cNvSpPr>
          <p:nvPr>
            <p:ph sz="quarter" idx="13" hasCustomPrompt="1"/>
          </p:nvPr>
        </p:nvSpPr>
        <p:spPr>
          <a:xfrm>
            <a:off x="4082414" y="2171682"/>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smtClean="0"/>
              <a:t>Foto, graafik, tabel</a:t>
            </a:r>
            <a:endParaRPr lang="et-EE" dirty="0"/>
          </a:p>
        </p:txBody>
      </p:sp>
      <p:sp>
        <p:nvSpPr>
          <p:cNvPr id="12" name="Text Placeholder 2"/>
          <p:cNvSpPr>
            <a:spLocks noGrp="1"/>
          </p:cNvSpPr>
          <p:nvPr>
            <p:ph type="body" idx="14" hasCustomPrompt="1"/>
          </p:nvPr>
        </p:nvSpPr>
        <p:spPr>
          <a:xfrm>
            <a:off x="8711619"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smtClean="0"/>
              <a:t>Bold</a:t>
            </a:r>
            <a:r>
              <a:rPr lang="et-EE" dirty="0" smtClean="0"/>
              <a:t> tekst</a:t>
            </a:r>
            <a:endParaRPr lang="en-US" dirty="0" smtClean="0"/>
          </a:p>
        </p:txBody>
      </p:sp>
      <p:sp>
        <p:nvSpPr>
          <p:cNvPr id="13" name="Text Placeholder 2"/>
          <p:cNvSpPr>
            <a:spLocks noGrp="1"/>
          </p:cNvSpPr>
          <p:nvPr>
            <p:ph type="body" idx="15" hasCustomPrompt="1"/>
          </p:nvPr>
        </p:nvSpPr>
        <p:spPr>
          <a:xfrm>
            <a:off x="4621579"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smtClean="0"/>
              <a:t>Bold</a:t>
            </a:r>
            <a:r>
              <a:rPr lang="et-EE" dirty="0" smtClean="0"/>
              <a:t> tekst</a:t>
            </a:r>
            <a:endParaRPr lang="en-US" dirty="0" smtClean="0"/>
          </a:p>
        </p:txBody>
      </p:sp>
      <p:sp>
        <p:nvSpPr>
          <p:cNvPr id="14" name="TextBox 13"/>
          <p:cNvSpPr txBox="1"/>
          <p:nvPr userDrawn="1"/>
        </p:nvSpPr>
        <p:spPr>
          <a:xfrm rot="-5400000">
            <a:off x="-486017" y="5604417"/>
            <a:ext cx="1526976" cy="338554"/>
          </a:xfrm>
          <a:prstGeom prst="rect">
            <a:avLst/>
          </a:prstGeom>
          <a:noFill/>
        </p:spPr>
        <p:txBody>
          <a:bodyPr wrap="square" rtlCol="0">
            <a:spAutoFit/>
          </a:bodyPr>
          <a:lstStyle/>
          <a:p>
            <a:r>
              <a:rPr lang="et-EE" sz="1600" dirty="0" smtClean="0">
                <a:solidFill>
                  <a:schemeClr val="bg1">
                    <a:lumMod val="75000"/>
                  </a:schemeClr>
                </a:solidFill>
              </a:rPr>
              <a:t>Eesti</a:t>
            </a:r>
            <a:r>
              <a:rPr lang="et-EE" sz="1600" baseline="0" dirty="0" smtClean="0">
                <a:solidFill>
                  <a:schemeClr val="bg1">
                    <a:lumMod val="75000"/>
                  </a:schemeClr>
                </a:solidFill>
              </a:rPr>
              <a:t> Vabariik</a:t>
            </a:r>
            <a:endParaRPr lang="et-EE" sz="1600" dirty="0">
              <a:solidFill>
                <a:schemeClr val="bg1">
                  <a:lumMod val="75000"/>
                </a:schemeClr>
              </a:solidFill>
            </a:endParaRPr>
          </a:p>
        </p:txBody>
      </p:sp>
    </p:spTree>
    <p:extLst>
      <p:ext uri="{BB962C8B-B14F-4D97-AF65-F5344CB8AC3E}">
        <p14:creationId xmlns:p14="http://schemas.microsoft.com/office/powerpoint/2010/main" val="240803791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ühi">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5A551D-654A-4A19-8D78-C05E5488DAD8}" type="slidenum">
              <a:rPr lang="et-EE" smtClean="0"/>
              <a:pPr/>
              <a:t>‹#›</a:t>
            </a:fld>
            <a:endParaRPr lang="et-EE"/>
          </a:p>
        </p:txBody>
      </p:sp>
      <p:sp>
        <p:nvSpPr>
          <p:cNvPr id="5" name="Title 1"/>
          <p:cNvSpPr>
            <a:spLocks noGrp="1"/>
          </p:cNvSpPr>
          <p:nvPr>
            <p:ph type="title" hasCustomPrompt="1"/>
          </p:nvPr>
        </p:nvSpPr>
        <p:spPr>
          <a:xfrm>
            <a:off x="607614" y="273621"/>
            <a:ext cx="11877253" cy="1138767"/>
          </a:xfrm>
        </p:spPr>
        <p:txBody>
          <a:bodyPr>
            <a:noAutofit/>
          </a:bodyPr>
          <a:lstStyle>
            <a:lvl1pPr>
              <a:defRPr baseline="0">
                <a:solidFill>
                  <a:srgbClr val="006EB5"/>
                </a:solidFill>
              </a:defRPr>
            </a:lvl1pPr>
          </a:lstStyle>
          <a:p>
            <a:r>
              <a:rPr lang="et-EE" dirty="0" smtClean="0"/>
              <a:t>Graafikutes on ka laiendatud värvipalett</a:t>
            </a:r>
            <a:endParaRPr lang="et-EE" dirty="0"/>
          </a:p>
        </p:txBody>
      </p:sp>
      <p:sp>
        <p:nvSpPr>
          <p:cNvPr id="7" name="TextBox 6"/>
          <p:cNvSpPr txBox="1"/>
          <p:nvPr userDrawn="1"/>
        </p:nvSpPr>
        <p:spPr>
          <a:xfrm rot="-5400000">
            <a:off x="-486017" y="5604417"/>
            <a:ext cx="1526976" cy="338554"/>
          </a:xfrm>
          <a:prstGeom prst="rect">
            <a:avLst/>
          </a:prstGeom>
          <a:noFill/>
        </p:spPr>
        <p:txBody>
          <a:bodyPr wrap="square" rtlCol="0">
            <a:spAutoFit/>
          </a:bodyPr>
          <a:lstStyle/>
          <a:p>
            <a:r>
              <a:rPr lang="et-EE" sz="1600" dirty="0" smtClean="0">
                <a:solidFill>
                  <a:schemeClr val="bg1">
                    <a:lumMod val="75000"/>
                  </a:schemeClr>
                </a:solidFill>
              </a:rPr>
              <a:t>Eesti</a:t>
            </a:r>
            <a:r>
              <a:rPr lang="et-EE" sz="1600" baseline="0" dirty="0" smtClean="0">
                <a:solidFill>
                  <a:schemeClr val="bg1">
                    <a:lumMod val="75000"/>
                  </a:schemeClr>
                </a:solidFill>
              </a:rPr>
              <a:t> Vabariik</a:t>
            </a:r>
            <a:endParaRPr lang="et-EE" sz="1600" dirty="0">
              <a:solidFill>
                <a:schemeClr val="bg1">
                  <a:lumMod val="75000"/>
                </a:schemeClr>
              </a:solidFill>
            </a:endParaRP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618" y="272038"/>
            <a:ext cx="3998027" cy="1157747"/>
          </a:xfrm>
        </p:spPr>
        <p:txBody>
          <a:bodyPr anchor="b">
            <a:noAutofit/>
          </a:bodyPr>
          <a:lstStyle>
            <a:lvl1pPr algn="l">
              <a:defRPr sz="4800" b="0">
                <a:solidFill>
                  <a:srgbClr val="006EB5"/>
                </a:solidFill>
              </a:defRPr>
            </a:lvl1pPr>
          </a:lstStyle>
          <a:p>
            <a:r>
              <a:rPr lang="et-EE" dirty="0" smtClean="0"/>
              <a:t>Pealkiri</a:t>
            </a:r>
            <a:endParaRPr lang="et-EE" dirty="0"/>
          </a:p>
        </p:txBody>
      </p:sp>
      <p:sp>
        <p:nvSpPr>
          <p:cNvPr id="3" name="Content Placeholder 2"/>
          <p:cNvSpPr>
            <a:spLocks noGrp="1"/>
          </p:cNvSpPr>
          <p:nvPr>
            <p:ph idx="1"/>
          </p:nvPr>
        </p:nvSpPr>
        <p:spPr>
          <a:xfrm>
            <a:off x="4751217" y="272040"/>
            <a:ext cx="6793481" cy="64417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Text Placeholder 3"/>
          <p:cNvSpPr>
            <a:spLocks noGrp="1"/>
          </p:cNvSpPr>
          <p:nvPr>
            <p:ph type="body" sz="half" idx="2"/>
          </p:nvPr>
        </p:nvSpPr>
        <p:spPr>
          <a:xfrm>
            <a:off x="607618" y="1429786"/>
            <a:ext cx="3998027" cy="5266795"/>
          </a:xfrm>
        </p:spPr>
        <p:txBody>
          <a:bodyPr/>
          <a:lstStyle>
            <a:lvl1pPr marL="0" indent="0">
              <a:buNone/>
              <a:defRPr sz="1900"/>
            </a:lvl1pPr>
            <a:lvl2pPr marL="607482" indent="0">
              <a:buNone/>
              <a:defRPr sz="1600"/>
            </a:lvl2pPr>
            <a:lvl3pPr marL="1214963" indent="0">
              <a:buNone/>
              <a:defRPr sz="1300"/>
            </a:lvl3pPr>
            <a:lvl4pPr marL="1822445" indent="0">
              <a:buNone/>
              <a:defRPr sz="1200"/>
            </a:lvl4pPr>
            <a:lvl5pPr marL="2429927" indent="0">
              <a:buNone/>
              <a:defRPr sz="1200"/>
            </a:lvl5pPr>
            <a:lvl6pPr marL="3037408" indent="0">
              <a:buNone/>
              <a:defRPr sz="1200"/>
            </a:lvl6pPr>
            <a:lvl7pPr marL="3644890" indent="0">
              <a:buNone/>
              <a:defRPr sz="1200"/>
            </a:lvl7pPr>
            <a:lvl8pPr marL="4252371" indent="0">
              <a:buNone/>
              <a:defRPr sz="1200"/>
            </a:lvl8pPr>
            <a:lvl9pPr marL="4859853" indent="0">
              <a:buNone/>
              <a:defRPr sz="1200"/>
            </a:lvl9pPr>
          </a:lstStyle>
          <a:p>
            <a:pPr lvl="0"/>
            <a:r>
              <a:rPr lang="et-EE" smtClean="0"/>
              <a:t>Muutke teksti laade</a:t>
            </a:r>
          </a:p>
        </p:txBody>
      </p:sp>
      <p:sp>
        <p:nvSpPr>
          <p:cNvPr id="7" name="Slide Number Placeholder 6"/>
          <p:cNvSpPr>
            <a:spLocks noGrp="1"/>
          </p:cNvSpPr>
          <p:nvPr>
            <p:ph type="sldNum" sz="quarter" idx="12"/>
          </p:nvPr>
        </p:nvSpPr>
        <p:spPr/>
        <p:txBody>
          <a:bodyPr/>
          <a:lstStyle/>
          <a:p>
            <a:fld id="{225A551D-654A-4A19-8D78-C05E5488DAD8}" type="slidenum">
              <a:rPr lang="et-EE" smtClean="0"/>
              <a:pPr/>
              <a:t>‹#›</a:t>
            </a:fld>
            <a:endParaRPr lang="et-EE"/>
          </a:p>
        </p:txBody>
      </p:sp>
      <p:sp>
        <p:nvSpPr>
          <p:cNvPr id="9" name="TextBox 8"/>
          <p:cNvSpPr txBox="1"/>
          <p:nvPr userDrawn="1"/>
        </p:nvSpPr>
        <p:spPr>
          <a:xfrm rot="-5400000">
            <a:off x="-486017" y="5604417"/>
            <a:ext cx="1526976" cy="338554"/>
          </a:xfrm>
          <a:prstGeom prst="rect">
            <a:avLst/>
          </a:prstGeom>
          <a:noFill/>
        </p:spPr>
        <p:txBody>
          <a:bodyPr wrap="square" rtlCol="0">
            <a:spAutoFit/>
          </a:bodyPr>
          <a:lstStyle/>
          <a:p>
            <a:r>
              <a:rPr lang="et-EE" sz="1600" dirty="0" smtClean="0">
                <a:solidFill>
                  <a:schemeClr val="bg1">
                    <a:lumMod val="75000"/>
                  </a:schemeClr>
                </a:solidFill>
              </a:rPr>
              <a:t>Eesti</a:t>
            </a:r>
            <a:r>
              <a:rPr lang="et-EE" sz="1600" baseline="0" dirty="0" smtClean="0">
                <a:solidFill>
                  <a:schemeClr val="bg1">
                    <a:lumMod val="75000"/>
                  </a:schemeClr>
                </a:solidFill>
              </a:rPr>
              <a:t> Vabariik</a:t>
            </a:r>
            <a:endParaRPr lang="et-EE" sz="1600" dirty="0">
              <a:solidFill>
                <a:schemeClr val="bg1">
                  <a:lumMod val="75000"/>
                </a:schemeClr>
              </a:solidFill>
            </a:endParaRP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õpuslaid">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smtClean="0"/>
              <a:t>Täna kuulajaid!</a:t>
            </a:r>
            <a:endParaRPr lang="et-EE" dirty="0"/>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smtClean="0"/>
              <a:t>Vasta küsimustele ja tee kokkuvõte.</a:t>
            </a:r>
            <a:endParaRPr lang="et-EE" dirty="0"/>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smtClean="0"/>
              <a:t>Ametinimetus/Struktuuriüksuse nimetus</a:t>
            </a:r>
            <a:endParaRPr lang="en-US" dirty="0" smtClean="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smtClean="0"/>
              <a:t>Ettekandja Eesnimi Perekonnanimi</a:t>
            </a:r>
            <a:endParaRPr lang="en-US" dirty="0" smtClean="0"/>
          </a:p>
        </p:txBody>
      </p:sp>
      <p:sp>
        <p:nvSpPr>
          <p:cNvPr id="10"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smtClean="0"/>
              <a:t>Kontaktandmed (e-post, sotsmeedia, telefon jne)</a:t>
            </a:r>
            <a:endParaRPr lang="et-EE" dirty="0"/>
          </a:p>
        </p:txBody>
      </p:sp>
      <p:pic>
        <p:nvPicPr>
          <p:cNvPr id="11" name="Pilt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7200" y="216000"/>
            <a:ext cx="3465001" cy="1386000"/>
          </a:xfrm>
          <a:prstGeom prst="rect">
            <a:avLst/>
          </a:prstGeom>
        </p:spPr>
      </p:pic>
    </p:spTree>
    <p:extLst>
      <p:ext uri="{BB962C8B-B14F-4D97-AF65-F5344CB8AC3E}">
        <p14:creationId xmlns:p14="http://schemas.microsoft.com/office/powerpoint/2010/main" val="171973647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õpuslaid 2">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smtClean="0"/>
              <a:t>Täna kuulajaid!</a:t>
            </a:r>
            <a:endParaRPr lang="et-EE" dirty="0"/>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smtClean="0"/>
              <a:t>Vasta küsimustele ja tee kokkuvõte.</a:t>
            </a:r>
            <a:endParaRPr lang="et-EE" dirty="0"/>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smtClean="0"/>
              <a:t>Ametinimetus/Struktuuriüksuse nimetus</a:t>
            </a:r>
            <a:endParaRPr lang="en-US" dirty="0" smtClean="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smtClean="0"/>
              <a:t>Ettekandja Eesnimi Perekonnanimi</a:t>
            </a:r>
            <a:endParaRPr lang="en-US" dirty="0" smtClean="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smtClean="0"/>
              <a:t>Kontaktandmed (e-post, sotsmeedia, telefon jne)</a:t>
            </a:r>
            <a:endParaRPr lang="et-EE" dirty="0"/>
          </a:p>
        </p:txBody>
      </p:sp>
      <p:pic>
        <p:nvPicPr>
          <p:cNvPr id="15" name="Pilt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7200" y="216000"/>
            <a:ext cx="3465001" cy="1386000"/>
          </a:xfrm>
          <a:prstGeom prst="rect">
            <a:avLst/>
          </a:prstGeom>
        </p:spPr>
      </p:pic>
    </p:spTree>
    <p:extLst>
      <p:ext uri="{BB962C8B-B14F-4D97-AF65-F5344CB8AC3E}">
        <p14:creationId xmlns:p14="http://schemas.microsoft.com/office/powerpoint/2010/main" val="287608384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õpuslaid 3">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smtClean="0"/>
              <a:t>Täna kuulajaid!</a:t>
            </a:r>
            <a:endParaRPr lang="et-EE" dirty="0"/>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smtClean="0"/>
              <a:t>Vasta küsimustele ja tee kokkuvõte.</a:t>
            </a:r>
            <a:endParaRPr lang="et-EE" dirty="0"/>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smtClean="0"/>
              <a:t>Ametinimetus/Struktuuriüksuse nimetus</a:t>
            </a:r>
            <a:endParaRPr lang="en-US" dirty="0" smtClean="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smtClean="0"/>
              <a:t>Ettekandja Eesnimi Perekonnanimi</a:t>
            </a:r>
            <a:endParaRPr lang="en-US" dirty="0" smtClean="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smtClean="0"/>
              <a:t>Kontaktandmed (e-post, sotsmeedia, telefon jne)</a:t>
            </a:r>
            <a:endParaRPr lang="et-EE" dirty="0"/>
          </a:p>
        </p:txBody>
      </p:sp>
      <p:pic>
        <p:nvPicPr>
          <p:cNvPr id="15" name="Pilt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7200" y="216000"/>
            <a:ext cx="3465001" cy="1386000"/>
          </a:xfrm>
          <a:prstGeom prst="rect">
            <a:avLst/>
          </a:prstGeom>
        </p:spPr>
      </p:pic>
    </p:spTree>
    <p:extLst>
      <p:ext uri="{BB962C8B-B14F-4D97-AF65-F5344CB8AC3E}">
        <p14:creationId xmlns:p14="http://schemas.microsoft.com/office/powerpoint/2010/main" val="304154186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õpuslaid 4">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smtClean="0"/>
              <a:t>Täna kuulajaid!</a:t>
            </a:r>
            <a:endParaRPr lang="et-EE" dirty="0"/>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smtClean="0"/>
              <a:t>Vasta küsimustele ja tee kokkuvõte.</a:t>
            </a:r>
            <a:endParaRPr lang="et-EE" dirty="0"/>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smtClean="0"/>
              <a:t>Ametinimetus/Struktuuriüksuse nimetus</a:t>
            </a:r>
            <a:endParaRPr lang="en-US" dirty="0" smtClean="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smtClean="0"/>
              <a:t>Ettekandja Eesnimi Perekonnanimi</a:t>
            </a:r>
            <a:endParaRPr lang="en-US" dirty="0" smtClean="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smtClean="0"/>
              <a:t>Kontaktandmed (e-post, sotsmeedia, telefon jne)</a:t>
            </a:r>
            <a:endParaRPr lang="et-EE" dirty="0"/>
          </a:p>
        </p:txBody>
      </p:sp>
      <p:pic>
        <p:nvPicPr>
          <p:cNvPr id="15" name="Pilt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7200" y="216000"/>
            <a:ext cx="3465001" cy="1386000"/>
          </a:xfrm>
          <a:prstGeom prst="rect">
            <a:avLst/>
          </a:prstGeom>
        </p:spPr>
      </p:pic>
    </p:spTree>
    <p:extLst>
      <p:ext uri="{BB962C8B-B14F-4D97-AF65-F5344CB8AC3E}">
        <p14:creationId xmlns:p14="http://schemas.microsoft.com/office/powerpoint/2010/main" val="20272450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itel 3">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smtClean="0"/>
              <a:t>Kirjuta siia esitluse nimi</a:t>
            </a:r>
            <a:endParaRPr lang="et-EE" dirty="0"/>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smtClean="0"/>
              <a:t>Kirjuta siia esitluse alapealkiri</a:t>
            </a:r>
            <a:endParaRPr lang="et-EE" dirty="0"/>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smtClean="0"/>
              <a:t>Koht, kuupäev (Tallinnas, 1.01.2019)</a:t>
            </a:r>
            <a:endParaRPr lang="et-EE" dirty="0"/>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smtClean="0"/>
              <a:t>Ametinimetus/Struktuuriüksuse nimetus</a:t>
            </a:r>
            <a:endParaRPr lang="en-US" dirty="0" smtClean="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smtClean="0"/>
              <a:t>Ettekandja Eesnimi Perekonnanimi</a:t>
            </a:r>
            <a:endParaRPr lang="en-US" dirty="0" smtClean="0"/>
          </a:p>
        </p:txBody>
      </p:sp>
      <p:pic>
        <p:nvPicPr>
          <p:cNvPr id="10" name="Pilt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7200" y="216000"/>
            <a:ext cx="3465001" cy="1386000"/>
          </a:xfrm>
          <a:prstGeom prst="rect">
            <a:avLst/>
          </a:prstGeom>
        </p:spPr>
      </p:pic>
    </p:spTree>
    <p:extLst>
      <p:ext uri="{BB962C8B-B14F-4D97-AF65-F5344CB8AC3E}">
        <p14:creationId xmlns:p14="http://schemas.microsoft.com/office/powerpoint/2010/main" val="12536585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õpuslaid 5">
    <p:spTree>
      <p:nvGrpSpPr>
        <p:cNvPr id="1" name=""/>
        <p:cNvGrpSpPr/>
        <p:nvPr/>
      </p:nvGrpSpPr>
      <p:grpSpPr>
        <a:xfrm>
          <a:off x="0" y="0"/>
          <a:ext cx="0" cy="0"/>
          <a:chOff x="0" y="0"/>
          <a:chExt cx="0" cy="0"/>
        </a:xfrm>
      </p:grpSpPr>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a:ln>
            <a:noFill/>
          </a:ln>
        </p:spPr>
      </p:pic>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059" r="9119" b="14640"/>
          <a:stretch/>
        </p:blipFill>
        <p:spPr>
          <a:xfrm>
            <a:off x="7880400" y="968028"/>
            <a:ext cx="4316436" cy="5904656"/>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tx1">
                    <a:lumMod val="85000"/>
                    <a:lumOff val="15000"/>
                  </a:schemeClr>
                </a:solidFill>
                <a:latin typeface="Arial Narrow" pitchFamily="34" charset="0"/>
              </a:defRPr>
            </a:lvl1pPr>
          </a:lstStyle>
          <a:p>
            <a:r>
              <a:rPr lang="et-EE" dirty="0" smtClean="0"/>
              <a:t>Täna kuulajaid!</a:t>
            </a:r>
            <a:endParaRPr lang="et-EE" dirty="0"/>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tx1">
                    <a:lumMod val="85000"/>
                    <a:lumOff val="1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smtClean="0"/>
              <a:t>Vasta küsimustele ja tee kokkuvõte.</a:t>
            </a:r>
            <a:endParaRPr lang="et-EE" dirty="0"/>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smtClean="0"/>
              <a:t>Ametinimetus/Struktuuriüksuse nimetus</a:t>
            </a:r>
            <a:endParaRPr lang="en-US" dirty="0" smtClean="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smtClean="0"/>
              <a:t>Ettekandja Eesnimi Perekonnanimi</a:t>
            </a:r>
            <a:endParaRPr lang="en-US" dirty="0" smtClean="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tx1">
                    <a:lumMod val="85000"/>
                    <a:lumOff val="15000"/>
                  </a:schemeClr>
                </a:solidFill>
              </a:defRPr>
            </a:lvl1pPr>
          </a:lstStyle>
          <a:p>
            <a:pPr lvl="0"/>
            <a:r>
              <a:rPr lang="et-EE" dirty="0" smtClean="0"/>
              <a:t>Kontaktandmed (e-post, sotsmeedia, telefon jne)</a:t>
            </a:r>
            <a:endParaRPr lang="et-EE" dirty="0"/>
          </a:p>
        </p:txBody>
      </p:sp>
      <p:pic>
        <p:nvPicPr>
          <p:cNvPr id="15" name="Pilt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7200" y="216000"/>
            <a:ext cx="3465001" cy="1386000"/>
          </a:xfrm>
          <a:prstGeom prst="rect">
            <a:avLst/>
          </a:prstGeom>
        </p:spPr>
      </p:pic>
    </p:spTree>
    <p:extLst>
      <p:ext uri="{BB962C8B-B14F-4D97-AF65-F5344CB8AC3E}">
        <p14:creationId xmlns:p14="http://schemas.microsoft.com/office/powerpoint/2010/main" val="39738551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itel 4">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smtClean="0"/>
              <a:t>Kirjuta siia esitluse nimi</a:t>
            </a:r>
            <a:endParaRPr lang="et-EE" dirty="0"/>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smtClean="0"/>
              <a:t>Kirjuta siia esitluse alapealkiri</a:t>
            </a:r>
            <a:endParaRPr lang="et-EE" dirty="0"/>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smtClean="0"/>
              <a:t>Koht, kuupäev (Tallinnas, 1.01.2019)</a:t>
            </a:r>
            <a:endParaRPr lang="et-EE" dirty="0"/>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smtClean="0"/>
              <a:t>Ametinimetus/Struktuuriüksuse nimetus</a:t>
            </a:r>
            <a:endParaRPr lang="en-US" dirty="0" smtClean="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smtClean="0"/>
              <a:t>Ettekandja Eesnimi Perekonnanimi</a:t>
            </a:r>
            <a:endParaRPr lang="en-US" dirty="0" smtClean="0"/>
          </a:p>
        </p:txBody>
      </p:sp>
      <p:pic>
        <p:nvPicPr>
          <p:cNvPr id="10" name="Pilt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7200" y="216000"/>
            <a:ext cx="3465001" cy="1386000"/>
          </a:xfrm>
          <a:prstGeom prst="rect">
            <a:avLst/>
          </a:prstGeom>
        </p:spPr>
      </p:pic>
    </p:spTree>
    <p:extLst>
      <p:ext uri="{BB962C8B-B14F-4D97-AF65-F5344CB8AC3E}">
        <p14:creationId xmlns:p14="http://schemas.microsoft.com/office/powerpoint/2010/main" val="313845069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itel 5">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tx1">
                    <a:lumMod val="85000"/>
                    <a:lumOff val="15000"/>
                  </a:schemeClr>
                </a:solidFill>
                <a:latin typeface="Arial Narrow" pitchFamily="34" charset="0"/>
              </a:defRPr>
            </a:lvl1pPr>
          </a:lstStyle>
          <a:p>
            <a:r>
              <a:rPr lang="et-EE" dirty="0" smtClean="0"/>
              <a:t>Kirjuta siia esitluse nimi</a:t>
            </a:r>
            <a:endParaRPr lang="et-EE" dirty="0"/>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tx1">
                    <a:lumMod val="85000"/>
                    <a:lumOff val="1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smtClean="0"/>
              <a:t>Kirjuta siia esitluse alapealkiri</a:t>
            </a:r>
            <a:endParaRPr lang="et-EE" dirty="0"/>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a:ln>
            <a:noFill/>
          </a:ln>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tx1">
                    <a:lumMod val="85000"/>
                    <a:lumOff val="15000"/>
                  </a:schemeClr>
                </a:solidFill>
              </a:defRPr>
            </a:lvl1pPr>
          </a:lstStyle>
          <a:p>
            <a:pPr lvl="0"/>
            <a:r>
              <a:rPr lang="et-EE" dirty="0" smtClean="0"/>
              <a:t>Koht, kuupäev (Tallinnas, 1.01.2019)</a:t>
            </a:r>
            <a:endParaRPr lang="et-EE" dirty="0"/>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smtClean="0"/>
              <a:t>Ametinimetus/Struktuuriüksuse nimetus</a:t>
            </a:r>
            <a:endParaRPr lang="en-US" dirty="0" smtClean="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smtClean="0"/>
              <a:t>Ettekandja Eesnimi Perekonnanimi</a:t>
            </a:r>
            <a:endParaRPr lang="en-US" dirty="0" smtClean="0"/>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059" r="9119" b="14640"/>
          <a:stretch/>
        </p:blipFill>
        <p:spPr>
          <a:xfrm>
            <a:off x="7880400" y="968028"/>
            <a:ext cx="4316436" cy="5904656"/>
          </a:xfrm>
          <a:prstGeom prst="rect">
            <a:avLst/>
          </a:prstGeom>
        </p:spPr>
      </p:pic>
      <p:pic>
        <p:nvPicPr>
          <p:cNvPr id="10" name="Pilt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7200" y="216000"/>
            <a:ext cx="3465001" cy="1386000"/>
          </a:xfrm>
          <a:prstGeom prst="rect">
            <a:avLst/>
          </a:prstGeom>
        </p:spPr>
      </p:pic>
    </p:spTree>
    <p:extLst>
      <p:ext uri="{BB962C8B-B14F-4D97-AF65-F5344CB8AC3E}">
        <p14:creationId xmlns:p14="http://schemas.microsoft.com/office/powerpoint/2010/main" val="37116730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äevakord 1">
    <p:bg>
      <p:bgPr>
        <a:solidFill>
          <a:srgbClr val="006EB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smtClean="0"/>
              <a:t>Esitluse teemad/Tänased teemad</a:t>
            </a:r>
            <a:endParaRPr lang="et-EE" dirty="0"/>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äevakord 2">
    <p:bg>
      <p:bgPr>
        <a:solidFill>
          <a:srgbClr val="00308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smtClean="0"/>
              <a:t>Esitluse teemad/Tänased teemad</a:t>
            </a:r>
            <a:endParaRPr lang="et-EE" dirty="0"/>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Tree>
    <p:extLst>
      <p:ext uri="{BB962C8B-B14F-4D97-AF65-F5344CB8AC3E}">
        <p14:creationId xmlns:p14="http://schemas.microsoft.com/office/powerpoint/2010/main" val="5246862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äevakord 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smtClean="0"/>
              <a:t>Esitluse teemad/Tänased teemad</a:t>
            </a:r>
            <a:endParaRPr lang="et-EE" dirty="0"/>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Tree>
    <p:extLst>
      <p:ext uri="{BB962C8B-B14F-4D97-AF65-F5344CB8AC3E}">
        <p14:creationId xmlns:p14="http://schemas.microsoft.com/office/powerpoint/2010/main" val="18697813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äevakord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smtClean="0"/>
              <a:t>Esitluse teemad/Tänased teemad</a:t>
            </a:r>
            <a:endParaRPr lang="et-EE" dirty="0"/>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smtClean="0"/>
              <a:t>Muutke teksti laade</a:t>
            </a:r>
          </a:p>
          <a:p>
            <a:pPr lvl="1"/>
            <a:r>
              <a:rPr lang="et-EE" smtClean="0"/>
              <a:t>Teine tase</a:t>
            </a:r>
          </a:p>
        </p:txBody>
      </p:sp>
    </p:spTree>
    <p:extLst>
      <p:ext uri="{BB962C8B-B14F-4D97-AF65-F5344CB8AC3E}">
        <p14:creationId xmlns:p14="http://schemas.microsoft.com/office/powerpoint/2010/main" val="17773589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616" y="273621"/>
            <a:ext cx="10937082" cy="1138767"/>
          </a:xfrm>
          <a:prstGeom prst="rect">
            <a:avLst/>
          </a:prstGeom>
        </p:spPr>
        <p:txBody>
          <a:bodyPr vert="horz" lIns="121496" tIns="60748" rIns="121496" bIns="60748" rtlCol="0" anchor="ctr">
            <a:normAutofit/>
          </a:bodyPr>
          <a:lstStyle/>
          <a:p>
            <a:r>
              <a:rPr lang="et-EE" smtClean="0"/>
              <a:t>Muutke pealkirja laadi</a:t>
            </a:r>
            <a:endParaRPr lang="et-EE" dirty="0"/>
          </a:p>
        </p:txBody>
      </p:sp>
      <p:sp>
        <p:nvSpPr>
          <p:cNvPr id="3" name="Text Placeholder 2"/>
          <p:cNvSpPr>
            <a:spLocks noGrp="1"/>
          </p:cNvSpPr>
          <p:nvPr>
            <p:ph type="body" idx="1"/>
          </p:nvPr>
        </p:nvSpPr>
        <p:spPr>
          <a:xfrm>
            <a:off x="607616" y="1594275"/>
            <a:ext cx="10937082" cy="4414313"/>
          </a:xfrm>
          <a:prstGeom prst="rect">
            <a:avLst/>
          </a:prstGeom>
        </p:spPr>
        <p:txBody>
          <a:bodyPr vert="horz" lIns="121496" tIns="60748" rIns="121496" bIns="60748"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t-EE" dirty="0"/>
          </a:p>
        </p:txBody>
      </p:sp>
      <p:sp>
        <p:nvSpPr>
          <p:cNvPr id="4" name="Date Placeholder 3"/>
          <p:cNvSpPr>
            <a:spLocks noGrp="1"/>
          </p:cNvSpPr>
          <p:nvPr>
            <p:ph type="dt" sz="half" idx="2"/>
          </p:nvPr>
        </p:nvSpPr>
        <p:spPr>
          <a:xfrm rot="-5400000">
            <a:off x="-1130525" y="5114150"/>
            <a:ext cx="2835540" cy="363773"/>
          </a:xfrm>
          <a:prstGeom prst="rect">
            <a:avLst/>
          </a:prstGeom>
        </p:spPr>
        <p:txBody>
          <a:bodyPr vert="horz" wrap="none" lIns="121496" tIns="60748" rIns="121496" bIns="60748" rtlCol="0" anchor="ctr"/>
          <a:lstStyle>
            <a:lvl1pPr algn="l">
              <a:defRPr sz="1600">
                <a:solidFill>
                  <a:schemeClr val="tx1">
                    <a:tint val="75000"/>
                  </a:schemeClr>
                </a:solidFill>
                <a:latin typeface="Arial Narrow" pitchFamily="34" charset="0"/>
              </a:defRPr>
            </a:lvl1pPr>
          </a:lstStyle>
          <a:p>
            <a:r>
              <a:rPr lang="et-EE" dirty="0" smtClean="0"/>
              <a:t>Eesti Vabariik</a:t>
            </a:r>
            <a:endParaRPr lang="et-EE" dirty="0"/>
          </a:p>
        </p:txBody>
      </p:sp>
      <p:sp>
        <p:nvSpPr>
          <p:cNvPr id="5" name="Footer Placeholder 4"/>
          <p:cNvSpPr>
            <a:spLocks noGrp="1"/>
          </p:cNvSpPr>
          <p:nvPr>
            <p:ph type="ftr" sz="quarter" idx="3"/>
          </p:nvPr>
        </p:nvSpPr>
        <p:spPr>
          <a:xfrm>
            <a:off x="4152041" y="6332809"/>
            <a:ext cx="3848232" cy="363773"/>
          </a:xfrm>
          <a:prstGeom prst="rect">
            <a:avLst/>
          </a:prstGeom>
        </p:spPr>
        <p:txBody>
          <a:bodyPr vert="horz" lIns="121496" tIns="60748" rIns="121496" bIns="60748" rtlCol="0" anchor="ctr"/>
          <a:lstStyle>
            <a:lvl1pPr algn="l">
              <a:defRPr sz="1600">
                <a:solidFill>
                  <a:schemeClr val="tx1">
                    <a:tint val="75000"/>
                  </a:schemeClr>
                </a:solidFill>
                <a:latin typeface="Arial Narrow" pitchFamily="34" charset="0"/>
              </a:defRPr>
            </a:lvl1pPr>
          </a:lstStyle>
          <a:p>
            <a:endParaRPr lang="et-EE" dirty="0"/>
          </a:p>
        </p:txBody>
      </p:sp>
      <p:sp>
        <p:nvSpPr>
          <p:cNvPr id="6" name="Slide Number Placeholder 5"/>
          <p:cNvSpPr>
            <a:spLocks noGrp="1"/>
          </p:cNvSpPr>
          <p:nvPr>
            <p:ph type="sldNum" sz="quarter" idx="4"/>
          </p:nvPr>
        </p:nvSpPr>
        <p:spPr>
          <a:xfrm>
            <a:off x="11260732" y="6332809"/>
            <a:ext cx="648072" cy="363773"/>
          </a:xfrm>
          <a:prstGeom prst="rect">
            <a:avLst/>
          </a:prstGeom>
        </p:spPr>
        <p:txBody>
          <a:bodyPr vert="horz" lIns="121496" tIns="60748" rIns="121496" bIns="60748" rtlCol="0" anchor="ctr"/>
          <a:lstStyle>
            <a:lvl1pPr algn="r">
              <a:defRPr sz="1600">
                <a:solidFill>
                  <a:schemeClr val="tx1">
                    <a:tint val="75000"/>
                  </a:schemeClr>
                </a:solidFill>
              </a:defRPr>
            </a:lvl1pPr>
          </a:lstStyle>
          <a:p>
            <a:pPr algn="l"/>
            <a:fld id="{225A551D-654A-4A19-8D78-C05E5488DAD8}" type="slidenum">
              <a:rPr lang="et-EE" smtClean="0"/>
              <a:pPr algn="l"/>
              <a:t>‹#›</a:t>
            </a:fld>
            <a:endParaRPr lang="et-EE" dirty="0"/>
          </a:p>
        </p:txBody>
      </p:sp>
    </p:spTree>
  </p:cSld>
  <p:clrMap bg1="lt1" tx1="dk1" bg2="lt2" tx2="dk2" accent1="accent1" accent2="accent2" accent3="accent3" accent4="accent4" accent5="accent5" accent6="accent6" hlink="hlink" folHlink="folHlink"/>
  <p:sldLayoutIdLst>
    <p:sldLayoutId id="2147483649" r:id="rId1"/>
    <p:sldLayoutId id="2147483677" r:id="rId2"/>
    <p:sldLayoutId id="2147483662" r:id="rId3"/>
    <p:sldLayoutId id="2147483679" r:id="rId4"/>
    <p:sldLayoutId id="2147483663" r:id="rId5"/>
    <p:sldLayoutId id="2147483650" r:id="rId6"/>
    <p:sldLayoutId id="2147483678" r:id="rId7"/>
    <p:sldLayoutId id="2147483676" r:id="rId8"/>
    <p:sldLayoutId id="2147483680" r:id="rId9"/>
    <p:sldLayoutId id="2147483669" r:id="rId10"/>
    <p:sldLayoutId id="2147483664" r:id="rId11"/>
    <p:sldLayoutId id="2147483671" r:id="rId12"/>
    <p:sldLayoutId id="2147483665" r:id="rId13"/>
    <p:sldLayoutId id="2147483672" r:id="rId14"/>
    <p:sldLayoutId id="2147483666" r:id="rId15"/>
    <p:sldLayoutId id="2147483668" r:id="rId16"/>
    <p:sldLayoutId id="2147483657" r:id="rId17"/>
    <p:sldLayoutId id="2147483654" r:id="rId18"/>
    <p:sldLayoutId id="2147483652" r:id="rId19"/>
    <p:sldLayoutId id="2147483667" r:id="rId20"/>
    <p:sldLayoutId id="2147483653" r:id="rId21"/>
    <p:sldLayoutId id="2147483675" r:id="rId22"/>
    <p:sldLayoutId id="2147483674" r:id="rId23"/>
    <p:sldLayoutId id="2147483655" r:id="rId24"/>
    <p:sldLayoutId id="2147483656" r:id="rId25"/>
    <p:sldLayoutId id="2147483681" r:id="rId26"/>
    <p:sldLayoutId id="2147483682" r:id="rId27"/>
    <p:sldLayoutId id="2147483683" r:id="rId28"/>
    <p:sldLayoutId id="2147483684" r:id="rId29"/>
    <p:sldLayoutId id="2147483685" r:id="rId30"/>
  </p:sldLayoutIdLst>
  <p:timing>
    <p:tnLst>
      <p:par>
        <p:cTn id="1" dur="indefinite" restart="never" nodeType="tmRoot"/>
      </p:par>
    </p:tnLst>
  </p:timing>
  <p:txStyles>
    <p:titleStyle>
      <a:lvl1pPr algn="l" defTabSz="1214963" rtl="0" eaLnBrk="1" latinLnBrk="0" hangingPunct="1">
        <a:spcBef>
          <a:spcPct val="0"/>
        </a:spcBef>
        <a:buNone/>
        <a:defRPr sz="5800" kern="1200">
          <a:solidFill>
            <a:srgbClr val="006EB5"/>
          </a:solidFill>
          <a:latin typeface="Arial Narrow" pitchFamily="34" charset="0"/>
          <a:ea typeface="+mj-ea"/>
          <a:cs typeface="+mj-cs"/>
        </a:defRPr>
      </a:lvl1pPr>
    </p:titleStyle>
    <p:bodyStyle>
      <a:lvl1pPr marL="455611" indent="-455611" algn="l" defTabSz="1214963" rtl="0" eaLnBrk="1" latinLnBrk="0" hangingPunct="1">
        <a:spcBef>
          <a:spcPct val="20000"/>
        </a:spcBef>
        <a:buClr>
          <a:srgbClr val="0064B9"/>
        </a:buClr>
        <a:buFont typeface="Arial" pitchFamily="34" charset="0"/>
        <a:buChar char="•"/>
        <a:defRPr sz="4300" kern="1200">
          <a:solidFill>
            <a:schemeClr val="tx1"/>
          </a:solidFill>
          <a:latin typeface="Arial Narrow" pitchFamily="34" charset="0"/>
          <a:ea typeface="+mn-ea"/>
          <a:cs typeface="+mn-cs"/>
        </a:defRPr>
      </a:lvl1pPr>
      <a:lvl2pPr marL="987158" indent="-379676" algn="l" defTabSz="1214963" rtl="0" eaLnBrk="1" latinLnBrk="0" hangingPunct="1">
        <a:spcBef>
          <a:spcPct val="20000"/>
        </a:spcBef>
        <a:buClr>
          <a:srgbClr val="0064B9"/>
        </a:buClr>
        <a:buFont typeface="Arial" pitchFamily="34" charset="0"/>
        <a:buChar char="–"/>
        <a:defRPr sz="3700" kern="1200">
          <a:solidFill>
            <a:schemeClr val="tx1"/>
          </a:solidFill>
          <a:latin typeface="Arial Narrow" pitchFamily="34" charset="0"/>
          <a:ea typeface="+mn-ea"/>
          <a:cs typeface="+mn-cs"/>
        </a:defRPr>
      </a:lvl2pPr>
      <a:lvl3pPr marL="1518704" indent="-303741" algn="l" defTabSz="1214963" rtl="0" eaLnBrk="1" latinLnBrk="0" hangingPunct="1">
        <a:spcBef>
          <a:spcPct val="20000"/>
        </a:spcBef>
        <a:buClr>
          <a:srgbClr val="0064B9"/>
        </a:buClr>
        <a:buFont typeface="Arial" pitchFamily="34" charset="0"/>
        <a:buChar char="•"/>
        <a:defRPr sz="3200" kern="1200">
          <a:solidFill>
            <a:schemeClr val="tx1"/>
          </a:solidFill>
          <a:latin typeface="Arial Narrow" pitchFamily="34" charset="0"/>
          <a:ea typeface="+mn-ea"/>
          <a:cs typeface="+mn-cs"/>
        </a:defRPr>
      </a:lvl3pPr>
      <a:lvl4pPr marL="2126186"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4pPr>
      <a:lvl5pPr marL="2733667"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5pPr>
      <a:lvl6pPr marL="3341149"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48631"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6112"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3594"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t-EE"/>
      </a:defPPr>
      <a:lvl1pPr marL="0" algn="l" defTabSz="1214963" rtl="0" eaLnBrk="1" latinLnBrk="0" hangingPunct="1">
        <a:defRPr sz="2400" kern="1200">
          <a:solidFill>
            <a:schemeClr val="tx1"/>
          </a:solidFill>
          <a:latin typeface="+mn-lt"/>
          <a:ea typeface="+mn-ea"/>
          <a:cs typeface="+mn-cs"/>
        </a:defRPr>
      </a:lvl1pPr>
      <a:lvl2pPr marL="607482" algn="l" defTabSz="1214963" rtl="0" eaLnBrk="1" latinLnBrk="0" hangingPunct="1">
        <a:defRPr sz="2400" kern="1200">
          <a:solidFill>
            <a:schemeClr val="tx1"/>
          </a:solidFill>
          <a:latin typeface="+mn-lt"/>
          <a:ea typeface="+mn-ea"/>
          <a:cs typeface="+mn-cs"/>
        </a:defRPr>
      </a:lvl2pPr>
      <a:lvl3pPr marL="1214963" algn="l" defTabSz="1214963" rtl="0" eaLnBrk="1" latinLnBrk="0" hangingPunct="1">
        <a:defRPr sz="2400" kern="1200">
          <a:solidFill>
            <a:schemeClr val="tx1"/>
          </a:solidFill>
          <a:latin typeface="+mn-lt"/>
          <a:ea typeface="+mn-ea"/>
          <a:cs typeface="+mn-cs"/>
        </a:defRPr>
      </a:lvl3pPr>
      <a:lvl4pPr marL="1822445" algn="l" defTabSz="1214963" rtl="0" eaLnBrk="1" latinLnBrk="0" hangingPunct="1">
        <a:defRPr sz="2400" kern="1200">
          <a:solidFill>
            <a:schemeClr val="tx1"/>
          </a:solidFill>
          <a:latin typeface="+mn-lt"/>
          <a:ea typeface="+mn-ea"/>
          <a:cs typeface="+mn-cs"/>
        </a:defRPr>
      </a:lvl4pPr>
      <a:lvl5pPr marL="2429927" algn="l" defTabSz="1214963" rtl="0" eaLnBrk="1" latinLnBrk="0" hangingPunct="1">
        <a:defRPr sz="2400" kern="1200">
          <a:solidFill>
            <a:schemeClr val="tx1"/>
          </a:solidFill>
          <a:latin typeface="+mn-lt"/>
          <a:ea typeface="+mn-ea"/>
          <a:cs typeface="+mn-cs"/>
        </a:defRPr>
      </a:lvl5pPr>
      <a:lvl6pPr marL="3037408" algn="l" defTabSz="1214963" rtl="0" eaLnBrk="1" latinLnBrk="0" hangingPunct="1">
        <a:defRPr sz="2400" kern="1200">
          <a:solidFill>
            <a:schemeClr val="tx1"/>
          </a:solidFill>
          <a:latin typeface="+mn-lt"/>
          <a:ea typeface="+mn-ea"/>
          <a:cs typeface="+mn-cs"/>
        </a:defRPr>
      </a:lvl6pPr>
      <a:lvl7pPr marL="3644890" algn="l" defTabSz="1214963" rtl="0" eaLnBrk="1" latinLnBrk="0" hangingPunct="1">
        <a:defRPr sz="2400" kern="1200">
          <a:solidFill>
            <a:schemeClr val="tx1"/>
          </a:solidFill>
          <a:latin typeface="+mn-lt"/>
          <a:ea typeface="+mn-ea"/>
          <a:cs typeface="+mn-cs"/>
        </a:defRPr>
      </a:lvl7pPr>
      <a:lvl8pPr marL="4252371" algn="l" defTabSz="1214963" rtl="0" eaLnBrk="1" latinLnBrk="0" hangingPunct="1">
        <a:defRPr sz="2400" kern="1200">
          <a:solidFill>
            <a:schemeClr val="tx1"/>
          </a:solidFill>
          <a:latin typeface="+mn-lt"/>
          <a:ea typeface="+mn-ea"/>
          <a:cs typeface="+mn-cs"/>
        </a:defRPr>
      </a:lvl8pPr>
      <a:lvl9pPr marL="4859853" algn="l" defTabSz="121496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40000" y="3207018"/>
            <a:ext cx="6868404" cy="1080120"/>
          </a:xfrm>
        </p:spPr>
        <p:txBody>
          <a:bodyPr/>
          <a:lstStyle/>
          <a:p>
            <a:r>
              <a:rPr lang="et-EE" dirty="0"/>
              <a:t>Vabatahtliku süsinikuturu </a:t>
            </a:r>
            <a:r>
              <a:rPr lang="et-EE" dirty="0" smtClean="0"/>
              <a:t/>
            </a:r>
            <a:br>
              <a:rPr lang="et-EE" dirty="0" smtClean="0"/>
            </a:br>
            <a:r>
              <a:rPr lang="et-EE" dirty="0" smtClean="0"/>
              <a:t>võimalused </a:t>
            </a:r>
            <a:r>
              <a:rPr lang="et-EE" dirty="0"/>
              <a:t>ja väljakutsed </a:t>
            </a:r>
            <a:r>
              <a:rPr lang="et-EE" dirty="0" smtClean="0"/>
              <a:t/>
            </a:r>
            <a:br>
              <a:rPr lang="et-EE" dirty="0" smtClean="0"/>
            </a:br>
            <a:r>
              <a:rPr lang="et-EE" dirty="0" smtClean="0"/>
              <a:t>märgalade </a:t>
            </a:r>
            <a:r>
              <a:rPr lang="et-EE" dirty="0"/>
              <a:t>taastamise näitel</a:t>
            </a:r>
          </a:p>
        </p:txBody>
      </p:sp>
      <p:sp>
        <p:nvSpPr>
          <p:cNvPr id="7" name="Text Placeholder 6"/>
          <p:cNvSpPr>
            <a:spLocks noGrp="1"/>
          </p:cNvSpPr>
          <p:nvPr>
            <p:ph type="body" sz="quarter" idx="14"/>
          </p:nvPr>
        </p:nvSpPr>
        <p:spPr/>
        <p:txBody>
          <a:bodyPr/>
          <a:lstStyle/>
          <a:p>
            <a:r>
              <a:rPr lang="et-EE" dirty="0" smtClean="0"/>
              <a:t>2.02.2022</a:t>
            </a:r>
          </a:p>
          <a:p>
            <a:endParaRPr lang="et-EE" dirty="0"/>
          </a:p>
        </p:txBody>
      </p:sp>
      <p:sp>
        <p:nvSpPr>
          <p:cNvPr id="8" name="Text Placeholder 7"/>
          <p:cNvSpPr>
            <a:spLocks noGrp="1"/>
          </p:cNvSpPr>
          <p:nvPr>
            <p:ph type="body" sz="quarter" idx="15"/>
          </p:nvPr>
        </p:nvSpPr>
        <p:spPr/>
        <p:txBody>
          <a:bodyPr/>
          <a:lstStyle/>
          <a:p>
            <a:r>
              <a:rPr lang="et-EE" dirty="0" smtClean="0"/>
              <a:t>Kliimaosakonna nõunik</a:t>
            </a:r>
            <a:endParaRPr lang="et-EE" dirty="0"/>
          </a:p>
        </p:txBody>
      </p:sp>
      <p:sp>
        <p:nvSpPr>
          <p:cNvPr id="6" name="Text Placeholder 5"/>
          <p:cNvSpPr>
            <a:spLocks noGrp="1"/>
          </p:cNvSpPr>
          <p:nvPr>
            <p:ph type="body" sz="quarter" idx="13"/>
          </p:nvPr>
        </p:nvSpPr>
        <p:spPr/>
        <p:txBody>
          <a:bodyPr/>
          <a:lstStyle/>
          <a:p>
            <a:r>
              <a:rPr lang="et-EE" dirty="0" smtClean="0"/>
              <a:t>Laura Remmelgas</a:t>
            </a:r>
            <a:endParaRPr lang="et-E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3"/>
          <p:cNvPicPr>
            <a:picLocks noChangeAspect="1"/>
          </p:cNvPicPr>
          <p:nvPr/>
        </p:nvPicPr>
        <p:blipFill>
          <a:blip r:embed="rId2"/>
          <a:stretch>
            <a:fillRect/>
          </a:stretch>
        </p:blipFill>
        <p:spPr>
          <a:xfrm>
            <a:off x="747564" y="175940"/>
            <a:ext cx="10513168" cy="5688632"/>
          </a:xfrm>
          <a:prstGeom prst="rect">
            <a:avLst/>
          </a:prstGeom>
        </p:spPr>
      </p:pic>
      <p:sp>
        <p:nvSpPr>
          <p:cNvPr id="5" name="TextBox 4"/>
          <p:cNvSpPr txBox="1"/>
          <p:nvPr/>
        </p:nvSpPr>
        <p:spPr>
          <a:xfrm>
            <a:off x="891580" y="6008588"/>
            <a:ext cx="5976664" cy="307777"/>
          </a:xfrm>
          <a:prstGeom prst="rect">
            <a:avLst/>
          </a:prstGeom>
          <a:noFill/>
        </p:spPr>
        <p:txBody>
          <a:bodyPr wrap="square" rtlCol="0">
            <a:spAutoFit/>
          </a:bodyPr>
          <a:lstStyle/>
          <a:p>
            <a:r>
              <a:rPr lang="et-EE" sz="1400" i="1" dirty="0" smtClean="0"/>
              <a:t>Allikas: riiklik kasvuhoonegaaside inventuur</a:t>
            </a:r>
            <a:endParaRPr lang="et-EE" sz="1400" i="1" dirty="0"/>
          </a:p>
        </p:txBody>
      </p:sp>
    </p:spTree>
    <p:extLst>
      <p:ext uri="{BB962C8B-B14F-4D97-AF65-F5344CB8AC3E}">
        <p14:creationId xmlns:p14="http://schemas.microsoft.com/office/powerpoint/2010/main" val="502609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577492" y="19348"/>
            <a:ext cx="10937082" cy="1138767"/>
          </a:xfrm>
        </p:spPr>
        <p:txBody>
          <a:bodyPr/>
          <a:lstStyle/>
          <a:p>
            <a:r>
              <a:rPr lang="et-EE" sz="4000" dirty="0" smtClean="0"/>
              <a:t>Märgalade taastamine korvamise projektide toel</a:t>
            </a:r>
            <a:endParaRPr lang="et-EE" sz="4000" dirty="0"/>
          </a:p>
        </p:txBody>
      </p:sp>
      <p:sp>
        <p:nvSpPr>
          <p:cNvPr id="3" name="Sisu kohatäide 2"/>
          <p:cNvSpPr>
            <a:spLocks noGrp="1"/>
          </p:cNvSpPr>
          <p:nvPr>
            <p:ph sz="half" idx="1"/>
          </p:nvPr>
        </p:nvSpPr>
        <p:spPr>
          <a:xfrm>
            <a:off x="675556" y="1040036"/>
            <a:ext cx="10937083" cy="4857991"/>
          </a:xfrm>
        </p:spPr>
        <p:txBody>
          <a:bodyPr>
            <a:noAutofit/>
          </a:bodyPr>
          <a:lstStyle/>
          <a:p>
            <a:pPr marL="0" indent="0">
              <a:buNone/>
            </a:pPr>
            <a:r>
              <a:rPr lang="et-EE" sz="2800" b="1" dirty="0" smtClean="0"/>
              <a:t>Võimalused:</a:t>
            </a:r>
          </a:p>
          <a:p>
            <a:r>
              <a:rPr lang="et-EE" sz="2800" dirty="0" smtClean="0"/>
              <a:t>Suurendada taastatavate alade mahtu </a:t>
            </a:r>
          </a:p>
          <a:p>
            <a:r>
              <a:rPr lang="et-EE" sz="2800" dirty="0" smtClean="0"/>
              <a:t>Toetada riiklike kliimaeesmärkide saavutamist </a:t>
            </a:r>
            <a:r>
              <a:rPr lang="et-EE" sz="2800" dirty="0" err="1" smtClean="0"/>
              <a:t>LULUCFis</a:t>
            </a:r>
            <a:endParaRPr lang="et-EE" sz="2800" dirty="0" smtClean="0"/>
          </a:p>
          <a:p>
            <a:r>
              <a:rPr lang="et-EE" sz="2800" dirty="0" smtClean="0"/>
              <a:t>Täiendada metoodikaid ja riiklikku KHG inventuuri riigispetsiifiliste andmetega</a:t>
            </a:r>
          </a:p>
          <a:p>
            <a:endParaRPr lang="et-EE" sz="2800" dirty="0" smtClean="0"/>
          </a:p>
          <a:p>
            <a:pPr marL="0" indent="0">
              <a:buNone/>
            </a:pPr>
            <a:r>
              <a:rPr lang="et-EE" sz="2800" b="1" dirty="0" smtClean="0"/>
              <a:t>Väljakutsed:</a:t>
            </a:r>
          </a:p>
          <a:p>
            <a:r>
              <a:rPr lang="et-EE" sz="2800" dirty="0" smtClean="0"/>
              <a:t>Puuduvad metoodikad, mistõttu keeruline hinnata taastamisprojektide mõju KHG heite bilansile</a:t>
            </a:r>
          </a:p>
          <a:p>
            <a:r>
              <a:rPr lang="et-EE" sz="2800" dirty="0" smtClean="0"/>
              <a:t>Kliima ja looduskaitse eesmärgid – maakasutuspraktikate valik taastamisel</a:t>
            </a:r>
          </a:p>
          <a:p>
            <a:r>
              <a:rPr lang="et-EE" sz="2800" dirty="0" smtClean="0"/>
              <a:t>Maa-aladel erinevad omanikud (riik, era, rentnikud)</a:t>
            </a:r>
          </a:p>
          <a:p>
            <a:r>
              <a:rPr lang="et-EE" sz="2800" dirty="0"/>
              <a:t>S</a:t>
            </a:r>
            <a:r>
              <a:rPr lang="et-EE" sz="2800" dirty="0" smtClean="0"/>
              <a:t>üsinikukrediit </a:t>
            </a:r>
            <a:r>
              <a:rPr lang="et-EE" sz="2800" dirty="0"/>
              <a:t>ei tohi muutuda nö asjaks </a:t>
            </a:r>
            <a:r>
              <a:rPr lang="et-EE" sz="2800" dirty="0" smtClean="0"/>
              <a:t>iseeneses, st peamiseks eesmärgiks</a:t>
            </a:r>
            <a:endParaRPr lang="et-EE" sz="2800" dirty="0"/>
          </a:p>
        </p:txBody>
      </p:sp>
    </p:spTree>
    <p:extLst>
      <p:ext uri="{BB962C8B-B14F-4D97-AF65-F5344CB8AC3E}">
        <p14:creationId xmlns:p14="http://schemas.microsoft.com/office/powerpoint/2010/main" val="38808016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Korvamise projekti tingimused </a:t>
            </a:r>
            <a:r>
              <a:rPr lang="et-EE" sz="3600" i="1" dirty="0"/>
              <a:t>(</a:t>
            </a:r>
            <a:r>
              <a:rPr lang="et-EE" sz="3600" i="1" dirty="0" err="1"/>
              <a:t>environmental</a:t>
            </a:r>
            <a:r>
              <a:rPr lang="et-EE" sz="3600" i="1" dirty="0"/>
              <a:t> </a:t>
            </a:r>
            <a:r>
              <a:rPr lang="et-EE" sz="3600" i="1" dirty="0" err="1"/>
              <a:t>integrity</a:t>
            </a:r>
            <a:r>
              <a:rPr lang="et-EE" sz="3600" i="1" dirty="0"/>
              <a:t>)</a:t>
            </a:r>
          </a:p>
        </p:txBody>
      </p:sp>
      <p:sp>
        <p:nvSpPr>
          <p:cNvPr id="3" name="Sisu kohatäide 2"/>
          <p:cNvSpPr>
            <a:spLocks noGrp="1"/>
          </p:cNvSpPr>
          <p:nvPr>
            <p:ph sz="half" idx="1"/>
          </p:nvPr>
        </p:nvSpPr>
        <p:spPr>
          <a:xfrm>
            <a:off x="607614" y="1760115"/>
            <a:ext cx="10937083" cy="4569959"/>
          </a:xfrm>
        </p:spPr>
        <p:txBody>
          <a:bodyPr>
            <a:normAutofit fontScale="92500" lnSpcReduction="10000"/>
          </a:bodyPr>
          <a:lstStyle/>
          <a:p>
            <a:r>
              <a:rPr lang="et-EE" dirty="0"/>
              <a:t>Lisanduv, täiendav</a:t>
            </a:r>
          </a:p>
          <a:p>
            <a:r>
              <a:rPr lang="et-EE" dirty="0"/>
              <a:t>Püsiv</a:t>
            </a:r>
          </a:p>
          <a:p>
            <a:r>
              <a:rPr lang="et-EE" dirty="0"/>
              <a:t>Tegelik</a:t>
            </a:r>
          </a:p>
          <a:p>
            <a:r>
              <a:rPr lang="et-EE" dirty="0"/>
              <a:t>Mõõdetav ja mitte ülehinnatud</a:t>
            </a:r>
          </a:p>
          <a:p>
            <a:r>
              <a:rPr lang="et-EE" dirty="0"/>
              <a:t>Sõltumatult kontrollitud</a:t>
            </a:r>
          </a:p>
          <a:p>
            <a:r>
              <a:rPr lang="et-EE" dirty="0"/>
              <a:t>Unikaalne, keegi teine ei kasuta</a:t>
            </a:r>
          </a:p>
          <a:p>
            <a:r>
              <a:rPr lang="et-EE" dirty="0"/>
              <a:t>Ei põhjusta </a:t>
            </a:r>
            <a:r>
              <a:rPr lang="et-EE" dirty="0" smtClean="0"/>
              <a:t>olulist </a:t>
            </a:r>
            <a:r>
              <a:rPr lang="et-EE" dirty="0"/>
              <a:t>sotsiaalset ega </a:t>
            </a:r>
            <a:r>
              <a:rPr lang="et-EE" dirty="0" smtClean="0"/>
              <a:t>keskkonnakahju (DNSH printsiip)</a:t>
            </a:r>
            <a:endParaRPr lang="et-EE" dirty="0"/>
          </a:p>
        </p:txBody>
      </p:sp>
    </p:spTree>
    <p:extLst>
      <p:ext uri="{BB962C8B-B14F-4D97-AF65-F5344CB8AC3E}">
        <p14:creationId xmlns:p14="http://schemas.microsoft.com/office/powerpoint/2010/main" val="3675533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5"/>
          </p:nvPr>
        </p:nvSpPr>
        <p:spPr/>
        <p:txBody>
          <a:bodyPr/>
          <a:lstStyle/>
          <a:p>
            <a:r>
              <a:rPr lang="et-EE" dirty="0" smtClean="0"/>
              <a:t>Kliimaosakonna nõunik</a:t>
            </a:r>
            <a:endParaRPr lang="et-EE" dirty="0"/>
          </a:p>
        </p:txBody>
      </p:sp>
      <p:sp>
        <p:nvSpPr>
          <p:cNvPr id="16" name="Text Placeholder 15"/>
          <p:cNvSpPr>
            <a:spLocks noGrp="1"/>
          </p:cNvSpPr>
          <p:nvPr>
            <p:ph type="body" sz="quarter" idx="13"/>
          </p:nvPr>
        </p:nvSpPr>
        <p:spPr/>
        <p:txBody>
          <a:bodyPr/>
          <a:lstStyle/>
          <a:p>
            <a:r>
              <a:rPr lang="et-EE" dirty="0" smtClean="0"/>
              <a:t>Laura Remmelgas</a:t>
            </a:r>
            <a:endParaRPr lang="et-EE" dirty="0"/>
          </a:p>
        </p:txBody>
      </p:sp>
      <p:sp>
        <p:nvSpPr>
          <p:cNvPr id="18" name="Text Placeholder 17"/>
          <p:cNvSpPr>
            <a:spLocks noGrp="1"/>
          </p:cNvSpPr>
          <p:nvPr>
            <p:ph type="body" sz="quarter" idx="16"/>
          </p:nvPr>
        </p:nvSpPr>
        <p:spPr/>
        <p:txBody>
          <a:bodyPr/>
          <a:lstStyle/>
          <a:p>
            <a:r>
              <a:rPr lang="et-EE" dirty="0"/>
              <a:t>l</a:t>
            </a:r>
            <a:r>
              <a:rPr lang="et-EE" dirty="0" smtClean="0"/>
              <a:t>aura.remmelgas@envir.ee</a:t>
            </a:r>
            <a:endParaRPr lang="et-EE" dirty="0"/>
          </a:p>
        </p:txBody>
      </p:sp>
    </p:spTree>
    <p:extLst>
      <p:ext uri="{BB962C8B-B14F-4D97-AF65-F5344CB8AC3E}">
        <p14:creationId xmlns:p14="http://schemas.microsoft.com/office/powerpoint/2010/main" val="7810660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z="4400" dirty="0" smtClean="0"/>
              <a:t>Süsinikuturud</a:t>
            </a:r>
            <a:r>
              <a:rPr lang="et-EE" dirty="0" smtClean="0"/>
              <a:t> </a:t>
            </a:r>
            <a:r>
              <a:rPr lang="et-EE" sz="4400" dirty="0" smtClean="0"/>
              <a:t>praktikas</a:t>
            </a:r>
            <a:endParaRPr lang="et-EE" sz="4400" dirty="0"/>
          </a:p>
        </p:txBody>
      </p:sp>
      <p:sp>
        <p:nvSpPr>
          <p:cNvPr id="3" name="Sisu kohatäide 2"/>
          <p:cNvSpPr>
            <a:spLocks noGrp="1"/>
          </p:cNvSpPr>
          <p:nvPr>
            <p:ph sz="half" idx="1"/>
          </p:nvPr>
        </p:nvSpPr>
        <p:spPr>
          <a:xfrm>
            <a:off x="607614" y="1594274"/>
            <a:ext cx="10937083" cy="5134393"/>
          </a:xfrm>
        </p:spPr>
        <p:txBody>
          <a:bodyPr>
            <a:normAutofit fontScale="62500" lnSpcReduction="20000"/>
          </a:bodyPr>
          <a:lstStyle/>
          <a:p>
            <a:r>
              <a:rPr lang="et-EE" sz="3600" b="1" dirty="0"/>
              <a:t>Kohustuslikud heitkogusega kauplemise süsteemid </a:t>
            </a:r>
            <a:r>
              <a:rPr lang="et-EE" sz="3600" dirty="0"/>
              <a:t>(ingl k </a:t>
            </a:r>
            <a:r>
              <a:rPr lang="et-EE" sz="3600" dirty="0" smtClean="0"/>
              <a:t> </a:t>
            </a:r>
            <a:r>
              <a:rPr lang="et-EE" sz="3600" i="1" dirty="0"/>
              <a:t>ETS</a:t>
            </a:r>
            <a:r>
              <a:rPr lang="et-EE" sz="3600" dirty="0" smtClean="0"/>
              <a:t>)</a:t>
            </a:r>
          </a:p>
          <a:p>
            <a:pPr lvl="1"/>
            <a:r>
              <a:rPr lang="et-EE" dirty="0" smtClean="0"/>
              <a:t>Euroopa </a:t>
            </a:r>
            <a:r>
              <a:rPr lang="et-EE" dirty="0"/>
              <a:t>Liidus </a:t>
            </a:r>
            <a:r>
              <a:rPr lang="et-EE" dirty="0" smtClean="0"/>
              <a:t>heitkogustega </a:t>
            </a:r>
            <a:r>
              <a:rPr lang="et-EE" dirty="0"/>
              <a:t>kauplemise süsteem </a:t>
            </a:r>
            <a:r>
              <a:rPr lang="et-EE" dirty="0" smtClean="0"/>
              <a:t>EL HKS. </a:t>
            </a:r>
          </a:p>
          <a:p>
            <a:pPr lvl="1"/>
            <a:r>
              <a:rPr lang="et-EE" dirty="0" smtClean="0"/>
              <a:t>Ettevõtted </a:t>
            </a:r>
            <a:r>
              <a:rPr lang="et-EE" dirty="0"/>
              <a:t>peavad järgima reegleid, mis on paika pandud õigusaktidega. </a:t>
            </a:r>
          </a:p>
          <a:p>
            <a:pPr marL="742950" indent="-742950">
              <a:buAutoNum type="arabicParenR"/>
            </a:pPr>
            <a:endParaRPr lang="et-EE" sz="3600" b="1" dirty="0"/>
          </a:p>
          <a:p>
            <a:r>
              <a:rPr lang="et-EE" sz="3600" b="1" dirty="0"/>
              <a:t>Vabatahtlikud baastaseme ja krediteerimise mehhanismid </a:t>
            </a:r>
            <a:r>
              <a:rPr lang="et-EE" sz="3600" dirty="0"/>
              <a:t>(</a:t>
            </a:r>
            <a:r>
              <a:rPr lang="et-EE" sz="3600" i="1" dirty="0" err="1"/>
              <a:t>baseline</a:t>
            </a:r>
            <a:r>
              <a:rPr lang="et-EE" sz="3600" i="1" dirty="0"/>
              <a:t>-and-</a:t>
            </a:r>
            <a:r>
              <a:rPr lang="et-EE" sz="3600" i="1" dirty="0" err="1"/>
              <a:t>credit</a:t>
            </a:r>
            <a:r>
              <a:rPr lang="et-EE" sz="3600" i="1" dirty="0"/>
              <a:t> </a:t>
            </a:r>
            <a:r>
              <a:rPr lang="et-EE" sz="3600" i="1" dirty="0" err="1" smtClean="0"/>
              <a:t>mechanisms</a:t>
            </a:r>
            <a:r>
              <a:rPr lang="et-EE" sz="3600" dirty="0" smtClean="0"/>
              <a:t>)</a:t>
            </a:r>
          </a:p>
          <a:p>
            <a:pPr lvl="1"/>
            <a:r>
              <a:rPr lang="et-EE" dirty="0" smtClean="0"/>
              <a:t>Kyoto </a:t>
            </a:r>
            <a:r>
              <a:rPr lang="et-EE" dirty="0"/>
              <a:t>protokolli </a:t>
            </a:r>
            <a:r>
              <a:rPr lang="et-EE" dirty="0" err="1"/>
              <a:t>Ühisrakendus</a:t>
            </a:r>
            <a:r>
              <a:rPr lang="et-EE" dirty="0"/>
              <a:t> (JI – </a:t>
            </a:r>
            <a:r>
              <a:rPr lang="et-EE" dirty="0" err="1"/>
              <a:t>Joint</a:t>
            </a:r>
            <a:r>
              <a:rPr lang="et-EE" dirty="0"/>
              <a:t> </a:t>
            </a:r>
            <a:r>
              <a:rPr lang="et-EE" dirty="0" err="1"/>
              <a:t>Implementation</a:t>
            </a:r>
            <a:r>
              <a:rPr lang="et-EE" dirty="0"/>
              <a:t>) ja Puhta arengu mehhanism (CDM – </a:t>
            </a:r>
            <a:r>
              <a:rPr lang="et-EE" dirty="0" err="1"/>
              <a:t>Clean</a:t>
            </a:r>
            <a:r>
              <a:rPr lang="et-EE" dirty="0"/>
              <a:t> </a:t>
            </a:r>
            <a:r>
              <a:rPr lang="et-EE" dirty="0" err="1"/>
              <a:t>Development</a:t>
            </a:r>
            <a:r>
              <a:rPr lang="et-EE" dirty="0"/>
              <a:t> </a:t>
            </a:r>
            <a:r>
              <a:rPr lang="et-EE" dirty="0" err="1"/>
              <a:t>Mechanism</a:t>
            </a:r>
            <a:r>
              <a:rPr lang="et-EE" dirty="0"/>
              <a:t>) </a:t>
            </a:r>
            <a:endParaRPr lang="et-EE" dirty="0" smtClean="0"/>
          </a:p>
          <a:p>
            <a:pPr lvl="1"/>
            <a:r>
              <a:rPr lang="et-EE" dirty="0" smtClean="0"/>
              <a:t>Võimaldasid täita riiklikke või EL </a:t>
            </a:r>
            <a:r>
              <a:rPr lang="et-EE" dirty="0" err="1" smtClean="0"/>
              <a:t>HKSi</a:t>
            </a:r>
            <a:r>
              <a:rPr lang="et-EE" dirty="0" smtClean="0"/>
              <a:t> kohustusi.</a:t>
            </a:r>
            <a:endParaRPr lang="et-EE" dirty="0">
              <a:solidFill>
                <a:srgbClr val="FF0000"/>
              </a:solidFill>
            </a:endParaRPr>
          </a:p>
          <a:p>
            <a:pPr marL="742950" indent="-742950">
              <a:buAutoNum type="arabicParenR"/>
            </a:pPr>
            <a:endParaRPr lang="et-EE" sz="3600" b="1" dirty="0"/>
          </a:p>
          <a:p>
            <a:r>
              <a:rPr lang="et-EE" sz="3600" b="1" dirty="0"/>
              <a:t>Vabatahtlik turg</a:t>
            </a:r>
            <a:r>
              <a:rPr lang="et-EE" sz="3600" dirty="0"/>
              <a:t>, kus </a:t>
            </a:r>
            <a:r>
              <a:rPr lang="et-EE" sz="3600" b="1" dirty="0"/>
              <a:t>ettevõtted ostavad süsinikukrediiti oma keskkonnaväidete </a:t>
            </a:r>
            <a:r>
              <a:rPr lang="et-EE" sz="3600" dirty="0"/>
              <a:t>(süsinikujalajälje vähendamine, kliimaneutraalsus) </a:t>
            </a:r>
            <a:r>
              <a:rPr lang="et-EE" sz="3600" b="1" dirty="0" smtClean="0"/>
              <a:t>toetamise</a:t>
            </a:r>
            <a:r>
              <a:rPr lang="et-EE" sz="3600" dirty="0" smtClean="0"/>
              <a:t> </a:t>
            </a:r>
            <a:r>
              <a:rPr lang="et-EE" sz="3600" b="1" dirty="0" smtClean="0"/>
              <a:t>eesmärgil</a:t>
            </a:r>
            <a:endParaRPr lang="et-EE" sz="3600" dirty="0"/>
          </a:p>
          <a:p>
            <a:pPr lvl="1"/>
            <a:r>
              <a:rPr lang="et-EE" dirty="0"/>
              <a:t>T</a:t>
            </a:r>
            <a:r>
              <a:rPr lang="et-EE" dirty="0" smtClean="0"/>
              <a:t>eatud </a:t>
            </a:r>
            <a:r>
              <a:rPr lang="et-EE" dirty="0"/>
              <a:t>mõttes paralleelne ’süsteem’, kus ettevõtete süsinikujalajälje arvestus on eraldiseisev riiklikust KHG inventuurist. </a:t>
            </a:r>
            <a:endParaRPr lang="et-EE" dirty="0" smtClean="0"/>
          </a:p>
          <a:p>
            <a:pPr lvl="1"/>
            <a:r>
              <a:rPr lang="et-EE" dirty="0" smtClean="0"/>
              <a:t>Ettevõtete </a:t>
            </a:r>
            <a:r>
              <a:rPr lang="et-EE" dirty="0"/>
              <a:t>poolt </a:t>
            </a:r>
            <a:r>
              <a:rPr lang="et-EE" dirty="0" smtClean="0"/>
              <a:t>korvatud heitkogused kajastuvad nende </a:t>
            </a:r>
            <a:r>
              <a:rPr lang="et-EE" dirty="0"/>
              <a:t>ettevõtete jätkusuutlikkuse või aastaaruannetes. </a:t>
            </a:r>
          </a:p>
          <a:p>
            <a:pPr marL="0" indent="0">
              <a:buNone/>
            </a:pPr>
            <a:endParaRPr lang="et-EE" dirty="0"/>
          </a:p>
        </p:txBody>
      </p:sp>
    </p:spTree>
    <p:extLst>
      <p:ext uri="{BB962C8B-B14F-4D97-AF65-F5344CB8AC3E}">
        <p14:creationId xmlns:p14="http://schemas.microsoft.com/office/powerpoint/2010/main" val="1197760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Vabatahtlik süsinikuturg</a:t>
            </a:r>
            <a:endParaRPr lang="et-EE" dirty="0"/>
          </a:p>
        </p:txBody>
      </p:sp>
      <p:sp>
        <p:nvSpPr>
          <p:cNvPr id="3" name="Sisu kohatäide 2"/>
          <p:cNvSpPr>
            <a:spLocks noGrp="1"/>
          </p:cNvSpPr>
          <p:nvPr>
            <p:ph sz="half" idx="1"/>
          </p:nvPr>
        </p:nvSpPr>
        <p:spPr/>
        <p:txBody>
          <a:bodyPr/>
          <a:lstStyle/>
          <a:p>
            <a:r>
              <a:rPr lang="et-EE" dirty="0" smtClean="0"/>
              <a:t>Reguleerimata</a:t>
            </a:r>
          </a:p>
          <a:p>
            <a:r>
              <a:rPr lang="et-EE" dirty="0" smtClean="0"/>
              <a:t>Turgu </a:t>
            </a:r>
            <a:r>
              <a:rPr lang="et-EE" dirty="0"/>
              <a:t>suunavad </a:t>
            </a:r>
            <a:r>
              <a:rPr lang="et-EE" dirty="0" err="1"/>
              <a:t>sertifitseerijad</a:t>
            </a:r>
            <a:r>
              <a:rPr lang="et-EE" dirty="0"/>
              <a:t> </a:t>
            </a:r>
            <a:r>
              <a:rPr lang="et-EE" dirty="0" smtClean="0"/>
              <a:t>ja </a:t>
            </a:r>
            <a:r>
              <a:rPr lang="et-EE" dirty="0"/>
              <a:t>korvamise </a:t>
            </a:r>
            <a:r>
              <a:rPr lang="et-EE" dirty="0" smtClean="0"/>
              <a:t>programmid </a:t>
            </a:r>
          </a:p>
          <a:p>
            <a:r>
              <a:rPr lang="et-EE" dirty="0" smtClean="0"/>
              <a:t>Tugineb </a:t>
            </a:r>
            <a:r>
              <a:rPr lang="et-EE" dirty="0"/>
              <a:t>ostjate ja </a:t>
            </a:r>
            <a:r>
              <a:rPr lang="et-EE" dirty="0" err="1" smtClean="0"/>
              <a:t>sertifitseerijate</a:t>
            </a:r>
            <a:r>
              <a:rPr lang="et-EE" dirty="0" smtClean="0"/>
              <a:t>/pakkujate </a:t>
            </a:r>
            <a:r>
              <a:rPr lang="et-EE" dirty="0"/>
              <a:t>vahelisele usaldusele ning väitele, et turul müüdud krediit aitab tõesti kaasa heitkoguste </a:t>
            </a:r>
            <a:r>
              <a:rPr lang="et-EE" dirty="0" smtClean="0"/>
              <a:t>vähendamisele</a:t>
            </a:r>
          </a:p>
          <a:p>
            <a:r>
              <a:rPr lang="et-EE" dirty="0" smtClean="0"/>
              <a:t>Võimalike ostjate poolne suur huvi, aga palju küsimusi</a:t>
            </a:r>
          </a:p>
          <a:p>
            <a:endParaRPr lang="et-EE" dirty="0"/>
          </a:p>
        </p:txBody>
      </p:sp>
    </p:spTree>
    <p:extLst>
      <p:ext uri="{BB962C8B-B14F-4D97-AF65-F5344CB8AC3E}">
        <p14:creationId xmlns:p14="http://schemas.microsoft.com/office/powerpoint/2010/main" val="2355258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Peamised osapooled</a:t>
            </a:r>
            <a:endParaRPr lang="et-EE" dirty="0"/>
          </a:p>
        </p:txBody>
      </p:sp>
      <p:sp>
        <p:nvSpPr>
          <p:cNvPr id="5" name="Ristkülik 4"/>
          <p:cNvSpPr/>
          <p:nvPr/>
        </p:nvSpPr>
        <p:spPr>
          <a:xfrm>
            <a:off x="3227215" y="2626719"/>
            <a:ext cx="1920593"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t-EE" sz="2000" b="1" dirty="0" smtClean="0"/>
              <a:t>Projektide arendajad</a:t>
            </a:r>
            <a:endParaRPr lang="et-EE" sz="2000" b="1" dirty="0"/>
          </a:p>
        </p:txBody>
      </p:sp>
      <p:sp>
        <p:nvSpPr>
          <p:cNvPr id="6" name="Ristkülik 5"/>
          <p:cNvSpPr/>
          <p:nvPr/>
        </p:nvSpPr>
        <p:spPr>
          <a:xfrm>
            <a:off x="6108104" y="2656947"/>
            <a:ext cx="2115754"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t-EE" sz="2000" b="1" dirty="0" smtClean="0"/>
              <a:t>Maaklerid</a:t>
            </a:r>
          </a:p>
          <a:p>
            <a:pPr>
              <a:lnSpc>
                <a:spcPct val="150000"/>
              </a:lnSpc>
            </a:pPr>
            <a:r>
              <a:rPr lang="et-EE" sz="2000" b="1" dirty="0" smtClean="0"/>
              <a:t>Kauplejad</a:t>
            </a:r>
          </a:p>
          <a:p>
            <a:pPr>
              <a:lnSpc>
                <a:spcPct val="150000"/>
              </a:lnSpc>
            </a:pPr>
            <a:r>
              <a:rPr lang="et-EE" sz="2000" b="1" dirty="0" smtClean="0"/>
              <a:t>Edasimüüjad</a:t>
            </a:r>
          </a:p>
          <a:p>
            <a:pPr algn="ctr"/>
            <a:endParaRPr lang="et-EE" dirty="0"/>
          </a:p>
        </p:txBody>
      </p:sp>
      <p:sp>
        <p:nvSpPr>
          <p:cNvPr id="7" name="Ristkülik 6"/>
          <p:cNvSpPr/>
          <p:nvPr/>
        </p:nvSpPr>
        <p:spPr>
          <a:xfrm>
            <a:off x="9244508" y="2626719"/>
            <a:ext cx="2016224" cy="2101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t-EE" sz="2000" b="1" dirty="0" smtClean="0"/>
              <a:t>Ostjad</a:t>
            </a:r>
          </a:p>
          <a:p>
            <a:pPr marL="342900" indent="-342900">
              <a:lnSpc>
                <a:spcPct val="150000"/>
              </a:lnSpc>
              <a:buFontTx/>
              <a:buChar char="-"/>
            </a:pPr>
            <a:r>
              <a:rPr lang="et-EE" sz="2000" dirty="0"/>
              <a:t>e</a:t>
            </a:r>
            <a:r>
              <a:rPr lang="et-EE" sz="2000" dirty="0" smtClean="0"/>
              <a:t>ttevõtted</a:t>
            </a:r>
          </a:p>
          <a:p>
            <a:pPr marL="342900" indent="-342900">
              <a:lnSpc>
                <a:spcPct val="150000"/>
              </a:lnSpc>
              <a:buFontTx/>
              <a:buChar char="-"/>
            </a:pPr>
            <a:r>
              <a:rPr lang="et-EE" sz="2000" dirty="0" smtClean="0"/>
              <a:t>eraisikud</a:t>
            </a:r>
            <a:endParaRPr lang="et-EE" sz="2000" dirty="0"/>
          </a:p>
        </p:txBody>
      </p:sp>
      <p:sp>
        <p:nvSpPr>
          <p:cNvPr id="8" name="Paremnool 7"/>
          <p:cNvSpPr/>
          <p:nvPr/>
        </p:nvSpPr>
        <p:spPr>
          <a:xfrm>
            <a:off x="8286161" y="3362652"/>
            <a:ext cx="864096" cy="39106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9" name="Paremnool 8"/>
          <p:cNvSpPr/>
          <p:nvPr/>
        </p:nvSpPr>
        <p:spPr>
          <a:xfrm>
            <a:off x="5196883" y="3392457"/>
            <a:ext cx="864096" cy="39106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0" name="Ristkülik 9"/>
          <p:cNvSpPr/>
          <p:nvPr/>
        </p:nvSpPr>
        <p:spPr>
          <a:xfrm>
            <a:off x="315516" y="2626719"/>
            <a:ext cx="1920593" cy="2101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t-EE" sz="2000" b="1" dirty="0" err="1" smtClean="0"/>
              <a:t>Sertifitseerijad</a:t>
            </a:r>
            <a:endParaRPr lang="et-EE" sz="2000" b="1" dirty="0" smtClean="0"/>
          </a:p>
          <a:p>
            <a:r>
              <a:rPr lang="et-EE" sz="2000" dirty="0" smtClean="0"/>
              <a:t>Peamiselt </a:t>
            </a:r>
            <a:r>
              <a:rPr lang="et-EE" sz="2000" dirty="0" err="1" smtClean="0"/>
              <a:t>NGOd</a:t>
            </a:r>
            <a:endParaRPr lang="et-EE" sz="2000" dirty="0"/>
          </a:p>
        </p:txBody>
      </p:sp>
      <p:sp>
        <p:nvSpPr>
          <p:cNvPr id="11" name="Paremnool 10"/>
          <p:cNvSpPr/>
          <p:nvPr/>
        </p:nvSpPr>
        <p:spPr>
          <a:xfrm>
            <a:off x="2330360" y="3362652"/>
            <a:ext cx="864096" cy="39106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3790064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u kohatäide 2"/>
          <p:cNvSpPr>
            <a:spLocks noGrp="1"/>
          </p:cNvSpPr>
          <p:nvPr>
            <p:ph sz="half" idx="1"/>
          </p:nvPr>
        </p:nvSpPr>
        <p:spPr>
          <a:xfrm>
            <a:off x="607614" y="896020"/>
            <a:ext cx="10937083" cy="5434055"/>
          </a:xfrm>
        </p:spPr>
        <p:txBody>
          <a:bodyPr>
            <a:normAutofit lnSpcReduction="10000"/>
          </a:bodyPr>
          <a:lstStyle/>
          <a:p>
            <a:pPr marL="0" indent="0">
              <a:buNone/>
            </a:pPr>
            <a:r>
              <a:rPr lang="et-EE" b="1" dirty="0"/>
              <a:t>USALDUSE PUUDUS: rohepesu ja kuuma õhu müük</a:t>
            </a:r>
          </a:p>
          <a:p>
            <a:r>
              <a:rPr lang="et-EE" dirty="0"/>
              <a:t>roheinvesteeringud kui turunduse tööriist</a:t>
            </a:r>
          </a:p>
          <a:p>
            <a:r>
              <a:rPr lang="et-EE" dirty="0"/>
              <a:t>katteta heitkaubandus: olematud jalajäljed ja – investeeringud</a:t>
            </a:r>
          </a:p>
          <a:p>
            <a:pPr marL="0" indent="0">
              <a:buNone/>
            </a:pPr>
            <a:endParaRPr lang="et-EE" dirty="0"/>
          </a:p>
          <a:p>
            <a:pPr marL="0" indent="0">
              <a:buNone/>
            </a:pPr>
            <a:r>
              <a:rPr lang="et-EE" b="1" dirty="0"/>
              <a:t>KILLUSTATUS: lahendusi palju, tulemused segased</a:t>
            </a:r>
          </a:p>
          <a:p>
            <a:r>
              <a:rPr lang="et-EE" dirty="0"/>
              <a:t>platvorme arvukalt, kauplemise alused ja usaldusväärsus ebaselge (hinnakujunemine, tulemuste võrreldavus, saavutamine ja kestmine, võimalik </a:t>
            </a:r>
            <a:r>
              <a:rPr lang="et-EE" dirty="0" smtClean="0"/>
              <a:t>topelt-rahastamine)</a:t>
            </a:r>
            <a:endParaRPr lang="et-EE" dirty="0"/>
          </a:p>
        </p:txBody>
      </p:sp>
    </p:spTree>
    <p:extLst>
      <p:ext uri="{BB962C8B-B14F-4D97-AF65-F5344CB8AC3E}">
        <p14:creationId xmlns:p14="http://schemas.microsoft.com/office/powerpoint/2010/main" val="1109077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z="4400" dirty="0" smtClean="0"/>
              <a:t>Kuidas vabatahtlik süsinikuturg sobitub Pariisi leppe raamidesse?</a:t>
            </a:r>
            <a:endParaRPr lang="et-EE" sz="4400" dirty="0"/>
          </a:p>
        </p:txBody>
      </p:sp>
      <p:sp>
        <p:nvSpPr>
          <p:cNvPr id="3" name="Sisu kohatäide 2"/>
          <p:cNvSpPr>
            <a:spLocks noGrp="1"/>
          </p:cNvSpPr>
          <p:nvPr>
            <p:ph sz="half" idx="1"/>
          </p:nvPr>
        </p:nvSpPr>
        <p:spPr>
          <a:xfrm>
            <a:off x="609884" y="1688108"/>
            <a:ext cx="10937083" cy="4735800"/>
          </a:xfrm>
        </p:spPr>
        <p:txBody>
          <a:bodyPr>
            <a:normAutofit fontScale="70000" lnSpcReduction="20000"/>
          </a:bodyPr>
          <a:lstStyle/>
          <a:p>
            <a:r>
              <a:rPr lang="et-EE" dirty="0" smtClean="0"/>
              <a:t>COP </a:t>
            </a:r>
            <a:r>
              <a:rPr lang="et-EE" dirty="0"/>
              <a:t>26 </a:t>
            </a:r>
            <a:r>
              <a:rPr lang="et-EE" dirty="0" smtClean="0"/>
              <a:t>otsused </a:t>
            </a:r>
            <a:r>
              <a:rPr lang="et-EE" dirty="0"/>
              <a:t>lõid raamistiku kahele vabatahtliku süsinikuturu kliimameetmele (tootele):</a:t>
            </a:r>
          </a:p>
          <a:p>
            <a:pPr marL="988747" lvl="1" indent="-457200">
              <a:buFont typeface="Wingdings" panose="05000000000000000000" pitchFamily="2" charset="2"/>
              <a:buChar char="Ø"/>
            </a:pPr>
            <a:r>
              <a:rPr lang="et-EE" b="1" dirty="0" smtClean="0"/>
              <a:t>kohandatud </a:t>
            </a:r>
            <a:r>
              <a:rPr lang="et-EE" b="1" dirty="0"/>
              <a:t>krediit</a:t>
            </a:r>
            <a:r>
              <a:rPr lang="et-EE" dirty="0"/>
              <a:t>, mis sobib Pariisi leppega võetud kohustuste täitmiseks. Selles süsteemis ei tohiks kaks riiki näidata oma ÜROle esitatavast aruandes samu KHG ühikuid. Samale loogikale alluvad lisaks riikidele ka sektorid, kellel on heitkoguste vähendamise kohustused ning mis võivad neid osaliselt katta vabatahtliku turu mehhanismidega (nt lennundus ja </a:t>
            </a:r>
            <a:r>
              <a:rPr lang="et-EE" dirty="0" err="1"/>
              <a:t>Carbon</a:t>
            </a:r>
            <a:r>
              <a:rPr lang="et-EE" dirty="0"/>
              <a:t> </a:t>
            </a:r>
            <a:r>
              <a:rPr lang="et-EE" dirty="0" err="1"/>
              <a:t>Offsetting</a:t>
            </a:r>
            <a:r>
              <a:rPr lang="et-EE" dirty="0"/>
              <a:t> and </a:t>
            </a:r>
            <a:r>
              <a:rPr lang="et-EE" dirty="0" err="1"/>
              <a:t>Reduction</a:t>
            </a:r>
            <a:r>
              <a:rPr lang="et-EE" dirty="0"/>
              <a:t> </a:t>
            </a:r>
            <a:r>
              <a:rPr lang="et-EE" dirty="0" err="1"/>
              <a:t>Scheme</a:t>
            </a:r>
            <a:r>
              <a:rPr lang="et-EE" dirty="0"/>
              <a:t>, CORSIA</a:t>
            </a:r>
            <a:r>
              <a:rPr lang="et-EE" dirty="0" smtClean="0"/>
              <a:t>).</a:t>
            </a:r>
          </a:p>
          <a:p>
            <a:pPr marL="988747" lvl="1" indent="-457200">
              <a:buFont typeface="Wingdings" panose="05000000000000000000" pitchFamily="2" charset="2"/>
              <a:buChar char="Ø"/>
            </a:pPr>
            <a:r>
              <a:rPr lang="et-EE" b="1" dirty="0" smtClean="0"/>
              <a:t>kohandamata </a:t>
            </a:r>
            <a:r>
              <a:rPr lang="et-EE" b="1" dirty="0"/>
              <a:t>krediit</a:t>
            </a:r>
            <a:r>
              <a:rPr lang="et-EE" dirty="0"/>
              <a:t>, mis ei sobi Pariisi leppega võetud kohustuste täitmiseks, vaid üksnes ettevõtete keskkonnaväidete </a:t>
            </a:r>
            <a:r>
              <a:rPr lang="et-EE" dirty="0" smtClean="0"/>
              <a:t>toetamiseks, mis ei </a:t>
            </a:r>
            <a:r>
              <a:rPr lang="et-EE" dirty="0"/>
              <a:t>ole seotud riiklike eesmärkide ega kohustustega. </a:t>
            </a:r>
          </a:p>
          <a:p>
            <a:pPr marL="988747" lvl="1" indent="-457200">
              <a:buFont typeface="Wingdings" panose="05000000000000000000" pitchFamily="2" charset="2"/>
              <a:buChar char="Ø"/>
            </a:pPr>
            <a:endParaRPr lang="et-EE" dirty="0" smtClean="0"/>
          </a:p>
          <a:p>
            <a:r>
              <a:rPr lang="et-EE" dirty="0" smtClean="0"/>
              <a:t>Hetkel on Eestis võimalik </a:t>
            </a:r>
            <a:r>
              <a:rPr lang="et-EE" dirty="0"/>
              <a:t>rakendada nn riikliku volituseta kohandamata krediiti, sest riiklikust inventuurist väljaarvamiste tegemist või inventuuri mitte arvestamine ei ole mõistlik olukorras, kus riigil on seatud kõrged eesmärgid ning kus ELis ei saa ettevõtted vabatahtliku süsteemiga kohustusliku turu (EL HKS) kohustust täita. </a:t>
            </a:r>
          </a:p>
        </p:txBody>
      </p:sp>
    </p:spTree>
    <p:extLst>
      <p:ext uri="{BB962C8B-B14F-4D97-AF65-F5344CB8AC3E}">
        <p14:creationId xmlns:p14="http://schemas.microsoft.com/office/powerpoint/2010/main" val="3382536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Riigi võimalik roll</a:t>
            </a:r>
            <a:endParaRPr lang="et-EE" dirty="0"/>
          </a:p>
        </p:txBody>
      </p:sp>
      <p:sp>
        <p:nvSpPr>
          <p:cNvPr id="3" name="Sisu kohatäide 2"/>
          <p:cNvSpPr>
            <a:spLocks noGrp="1"/>
          </p:cNvSpPr>
          <p:nvPr>
            <p:ph sz="half" idx="1"/>
          </p:nvPr>
        </p:nvSpPr>
        <p:spPr/>
        <p:txBody>
          <a:bodyPr>
            <a:normAutofit/>
          </a:bodyPr>
          <a:lstStyle/>
          <a:p>
            <a:r>
              <a:rPr lang="et-EE" sz="4400" dirty="0"/>
              <a:t>Selguse </a:t>
            </a:r>
            <a:r>
              <a:rPr lang="et-EE" sz="4400" dirty="0" smtClean="0"/>
              <a:t>loomine turuosalistes </a:t>
            </a:r>
            <a:r>
              <a:rPr lang="et-EE" sz="4400" dirty="0"/>
              <a:t>usalduse </a:t>
            </a:r>
            <a:r>
              <a:rPr lang="et-EE" sz="4400" dirty="0" smtClean="0"/>
              <a:t>tekitamiseks, </a:t>
            </a:r>
            <a:r>
              <a:rPr lang="et-EE" sz="4400" dirty="0"/>
              <a:t>rohepesu </a:t>
            </a:r>
            <a:r>
              <a:rPr lang="et-EE" sz="4400" dirty="0" smtClean="0"/>
              <a:t>vältimiseks </a:t>
            </a:r>
            <a:r>
              <a:rPr lang="et-EE" sz="4400" dirty="0"/>
              <a:t>ja turutõrke </a:t>
            </a:r>
            <a:r>
              <a:rPr lang="et-EE" sz="4400" dirty="0" smtClean="0"/>
              <a:t>ületamiseks</a:t>
            </a:r>
          </a:p>
          <a:p>
            <a:r>
              <a:rPr lang="et-EE" sz="4400" dirty="0" smtClean="0"/>
              <a:t>Teadlikkuse tõstmine</a:t>
            </a:r>
          </a:p>
          <a:p>
            <a:r>
              <a:rPr lang="et-EE" sz="4400" dirty="0" smtClean="0"/>
              <a:t>Toe tekitamine</a:t>
            </a:r>
          </a:p>
          <a:p>
            <a:r>
              <a:rPr lang="et-EE" sz="4400" dirty="0" smtClean="0"/>
              <a:t>Oluline! Tagada piisav riigi poolne panus</a:t>
            </a:r>
            <a:endParaRPr lang="et-EE" sz="4400" dirty="0"/>
          </a:p>
        </p:txBody>
      </p:sp>
    </p:spTree>
    <p:extLst>
      <p:ext uri="{BB962C8B-B14F-4D97-AF65-F5344CB8AC3E}">
        <p14:creationId xmlns:p14="http://schemas.microsoft.com/office/powerpoint/2010/main" val="25258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z="4400" dirty="0" smtClean="0"/>
              <a:t>Prioriteetsed sektorid ehk miks alustada LULUCF sektorist</a:t>
            </a:r>
            <a:endParaRPr lang="et-EE" sz="4400" dirty="0"/>
          </a:p>
        </p:txBody>
      </p:sp>
      <p:sp>
        <p:nvSpPr>
          <p:cNvPr id="3" name="Sisu kohatäide 2"/>
          <p:cNvSpPr>
            <a:spLocks noGrp="1"/>
          </p:cNvSpPr>
          <p:nvPr>
            <p:ph sz="half" idx="1"/>
          </p:nvPr>
        </p:nvSpPr>
        <p:spPr>
          <a:xfrm>
            <a:off x="607614" y="1832123"/>
            <a:ext cx="10937083" cy="4497951"/>
          </a:xfrm>
        </p:spPr>
        <p:txBody>
          <a:bodyPr>
            <a:normAutofit fontScale="85000" lnSpcReduction="10000"/>
          </a:bodyPr>
          <a:lstStyle/>
          <a:p>
            <a:r>
              <a:rPr lang="et-EE" dirty="0" smtClean="0"/>
              <a:t>Kõrged riiklikud kliimaeesmärgid</a:t>
            </a:r>
          </a:p>
          <a:p>
            <a:r>
              <a:rPr lang="et-EE" dirty="0" smtClean="0"/>
              <a:t>Suur heite vähendamise potentsiaal</a:t>
            </a:r>
          </a:p>
          <a:p>
            <a:r>
              <a:rPr lang="et-EE" dirty="0" smtClean="0"/>
              <a:t>Ostjate huvi</a:t>
            </a:r>
          </a:p>
          <a:p>
            <a:r>
              <a:rPr lang="et-EE" dirty="0" smtClean="0"/>
              <a:t>Pakkujate huvi</a:t>
            </a:r>
          </a:p>
          <a:p>
            <a:r>
              <a:rPr lang="et-EE" dirty="0" smtClean="0"/>
              <a:t>Kohapealne ekspertteave </a:t>
            </a:r>
          </a:p>
          <a:p>
            <a:r>
              <a:rPr lang="et-EE" dirty="0" smtClean="0"/>
              <a:t>Tegevused ei ole ise majanduslikult tasuvad</a:t>
            </a:r>
          </a:p>
          <a:p>
            <a:r>
              <a:rPr lang="et-EE" dirty="0" smtClean="0"/>
              <a:t>Võimalik kaasuv panus teistesse keskkonnaeesmärkidesse (elurikkus)</a:t>
            </a:r>
          </a:p>
          <a:p>
            <a:r>
              <a:rPr lang="et-EE" dirty="0" smtClean="0"/>
              <a:t>Metoodikad olemas, kuid vajavad kohandamist</a:t>
            </a:r>
          </a:p>
          <a:p>
            <a:endParaRPr lang="et-EE" dirty="0"/>
          </a:p>
        </p:txBody>
      </p:sp>
    </p:spTree>
    <p:extLst>
      <p:ext uri="{BB962C8B-B14F-4D97-AF65-F5344CB8AC3E}">
        <p14:creationId xmlns:p14="http://schemas.microsoft.com/office/powerpoint/2010/main" val="40164582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z="4400" dirty="0" smtClean="0"/>
              <a:t>Kliimaeesmärgid</a:t>
            </a:r>
            <a:endParaRPr lang="et-EE" sz="4400" dirty="0"/>
          </a:p>
        </p:txBody>
      </p:sp>
      <p:sp>
        <p:nvSpPr>
          <p:cNvPr id="3" name="Sisu kohatäide 2"/>
          <p:cNvSpPr>
            <a:spLocks noGrp="1"/>
          </p:cNvSpPr>
          <p:nvPr>
            <p:ph sz="half" idx="1"/>
          </p:nvPr>
        </p:nvSpPr>
        <p:spPr>
          <a:xfrm>
            <a:off x="607616" y="1544092"/>
            <a:ext cx="10437092" cy="4735800"/>
          </a:xfrm>
        </p:spPr>
        <p:txBody>
          <a:bodyPr>
            <a:normAutofit/>
          </a:bodyPr>
          <a:lstStyle/>
          <a:p>
            <a:r>
              <a:rPr lang="et-EE" sz="3200" b="1" dirty="0" smtClean="0"/>
              <a:t>„Eesmärk 55</a:t>
            </a:r>
            <a:r>
              <a:rPr lang="et-EE" sz="3200" b="1" dirty="0"/>
              <a:t>“ </a:t>
            </a:r>
            <a:r>
              <a:rPr lang="et-EE" sz="3200" b="1" dirty="0" smtClean="0"/>
              <a:t>ettepanekute mõju LULUCF sektorile:</a:t>
            </a:r>
          </a:p>
          <a:p>
            <a:pPr lvl="1"/>
            <a:r>
              <a:rPr lang="et-EE" dirty="0" smtClean="0"/>
              <a:t>sektori </a:t>
            </a:r>
            <a:r>
              <a:rPr lang="et-EE" dirty="0"/>
              <a:t>sidumiskohustus suureneb oluliselt </a:t>
            </a:r>
            <a:r>
              <a:rPr lang="et-EE" dirty="0" smtClean="0"/>
              <a:t>võrreldes </a:t>
            </a:r>
            <a:r>
              <a:rPr lang="et-EE" dirty="0"/>
              <a:t>praeguse arvestusreeglite põhjal </a:t>
            </a:r>
            <a:r>
              <a:rPr lang="et-EE" dirty="0" smtClean="0"/>
              <a:t>seatud </a:t>
            </a:r>
            <a:r>
              <a:rPr lang="et-EE" dirty="0"/>
              <a:t>eesmärgiga </a:t>
            </a:r>
            <a:r>
              <a:rPr lang="et-EE" dirty="0" smtClean="0"/>
              <a:t>(ettepaneku kohaselt -2,5 miljoni tonni </a:t>
            </a:r>
            <a:r>
              <a:rPr lang="et-EE" dirty="0"/>
              <a:t>CO2 </a:t>
            </a:r>
            <a:r>
              <a:rPr lang="et-EE" dirty="0" err="1"/>
              <a:t>ekv</a:t>
            </a:r>
            <a:r>
              <a:rPr lang="et-EE" dirty="0"/>
              <a:t> 2030. </a:t>
            </a:r>
            <a:r>
              <a:rPr lang="et-EE" dirty="0" smtClean="0"/>
              <a:t>aastal)</a:t>
            </a:r>
          </a:p>
          <a:p>
            <a:pPr lvl="1"/>
            <a:r>
              <a:rPr lang="et-EE" dirty="0"/>
              <a:t>alates 2026. aastast </a:t>
            </a:r>
            <a:r>
              <a:rPr lang="et-EE" dirty="0" smtClean="0"/>
              <a:t>lisandub maakasutuskategooriana majandatud </a:t>
            </a:r>
            <a:r>
              <a:rPr lang="et-EE" dirty="0"/>
              <a:t>märgala (sh </a:t>
            </a:r>
            <a:r>
              <a:rPr lang="et-EE" dirty="0" smtClean="0"/>
              <a:t>jääksood). </a:t>
            </a:r>
          </a:p>
          <a:p>
            <a:pPr lvl="1"/>
            <a:endParaRPr lang="et-EE" dirty="0"/>
          </a:p>
        </p:txBody>
      </p:sp>
    </p:spTree>
    <p:extLst>
      <p:ext uri="{BB962C8B-B14F-4D97-AF65-F5344CB8AC3E}">
        <p14:creationId xmlns:p14="http://schemas.microsoft.com/office/powerpoint/2010/main" val="3007642625"/>
      </p:ext>
    </p:extLst>
  </p:cSld>
  <p:clrMapOvr>
    <a:masterClrMapping/>
  </p:clrMapOvr>
  <p:timing>
    <p:tnLst>
      <p:par>
        <p:cTn id="1" dur="indefinite" restart="never" nodeType="tmRoot"/>
      </p:par>
    </p:tnLst>
  </p:timing>
</p:sld>
</file>

<file path=ppt/theme/theme1.xml><?xml version="1.0" encoding="utf-8"?>
<a:theme xmlns:a="http://schemas.openxmlformats.org/drawingml/2006/main" name="val.vis.id_esitlus_2018">
  <a:themeElements>
    <a:clrScheme name="val.vis.id 2.0">
      <a:dk1>
        <a:srgbClr val="000000"/>
      </a:dk1>
      <a:lt1>
        <a:srgbClr val="FFFFFF"/>
      </a:lt1>
      <a:dk2>
        <a:srgbClr val="003087"/>
      </a:dk2>
      <a:lt2>
        <a:srgbClr val="FFFFFF"/>
      </a:lt2>
      <a:accent1>
        <a:srgbClr val="006EB5"/>
      </a:accent1>
      <a:accent2>
        <a:srgbClr val="F0A321"/>
      </a:accent2>
      <a:accent3>
        <a:srgbClr val="003087"/>
      </a:accent3>
      <a:accent4>
        <a:srgbClr val="90C8E8"/>
      </a:accent4>
      <a:accent5>
        <a:srgbClr val="E76000"/>
      </a:accent5>
      <a:accent6>
        <a:srgbClr val="B9D9EB"/>
      </a:accent6>
      <a:hlink>
        <a:srgbClr val="97999B"/>
      </a:hlink>
      <a:folHlink>
        <a:srgbClr val="F0A321"/>
      </a:folHlink>
    </a:clrScheme>
    <a:fontScheme name="Valitsusasutused">
      <a:majorFont>
        <a:latin typeface="Roboto Condensed Light"/>
        <a:ea typeface=""/>
        <a:cs typeface=""/>
      </a:majorFont>
      <a:minorFont>
        <a:latin typeface="Roboto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itlusslaidid_2.0" id="{F79D94D4-7318-46D5-B69E-3797256D7263}" vid="{80B8DB8B-CB66-4BAA-824C-FBE97BF2F5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CE8C97E5A3EC34D9488D5CA47383B1B" ma:contentTypeVersion="1" ma:contentTypeDescription="Loo uus dokument" ma:contentTypeScope="" ma:versionID="2aa9b769e2a05569b1b8d16d321a4668">
  <xsd:schema xmlns:xsd="http://www.w3.org/2001/XMLSchema" xmlns:xs="http://www.w3.org/2001/XMLSchema" xmlns:p="http://schemas.microsoft.com/office/2006/metadata/properties" xmlns:ns1="http://schemas.microsoft.com/sharepoint/v3" targetNamespace="http://schemas.microsoft.com/office/2006/metadata/properties" ma:root="true" ma:fieldsID="884c458161fe4a75947bdf2c89c323b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Ajastamise alguskuupäev" ma:description="Veerg Ajastamise alguskuupäev on avaldamisfunktsiooni loodud saidiveerg, mille abil määratakse kuupäev ja kellaaeg, kui lehte esimest korda külastajatele kuvatakse." ma:hidden="true" ma:internalName="PublishingStartDate">
      <xsd:simpleType>
        <xsd:restriction base="dms:Unknown"/>
      </xsd:simpleType>
    </xsd:element>
    <xsd:element name="PublishingExpirationDate" ma:index="9" nillable="true" ma:displayName="Ajastamise lõppkuupäev" ma:description="Veerg Ajastamise lõppkuupäev on avaldamisfunktsiooni loodud saidiveerg, mille abil määratakse kuupäev ja kellaaeg, kui lehte enam külastajatele ei kuvata."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utüüp"/>
        <xsd:element ref="dc:title" minOccurs="0" maxOccurs="1" ma:index="4"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04C685-E6FD-4C88-8057-34287D8B51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6B1987-4DF1-4CA8-8ED3-A208FD243A52}">
  <ds:schemaRefs>
    <ds:schemaRef ds:uri="http://schemas.microsoft.com/office/2006/documentManagement/types"/>
    <ds:schemaRef ds:uri="http://schemas.microsoft.com/office/2006/metadata/properties"/>
    <ds:schemaRef ds:uri="http://purl.org/dc/terms/"/>
    <ds:schemaRef ds:uri="http://schemas.microsoft.com/sharepoint/v3"/>
    <ds:schemaRef ds:uri="http://schemas.openxmlformats.org/package/2006/metadata/core-properties"/>
    <ds:schemaRef ds:uri="http://www.w3.org/XML/1998/namespace"/>
    <ds:schemaRef ds:uri="http://purl.org/dc/elements/1.1/"/>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B6DD39F1-9691-4EA4-97D0-146C847058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esitlusslaidid_2.0_3lovi</Template>
  <TotalTime>1692</TotalTime>
  <Words>607</Words>
  <Application>Microsoft Office PowerPoint</Application>
  <PresentationFormat>Kohandatud</PresentationFormat>
  <Paragraphs>87</Paragraphs>
  <Slides>13</Slides>
  <Notes>2</Notes>
  <HiddenSlides>0</HiddenSlides>
  <MMClips>0</MMClips>
  <ScaleCrop>false</ScaleCrop>
  <HeadingPairs>
    <vt:vector size="6" baseType="variant">
      <vt:variant>
        <vt:lpstr>Kasutatud fondid</vt:lpstr>
      </vt:variant>
      <vt:variant>
        <vt:i4>5</vt:i4>
      </vt:variant>
      <vt:variant>
        <vt:lpstr>Kujundus</vt:lpstr>
      </vt:variant>
      <vt:variant>
        <vt:i4>1</vt:i4>
      </vt:variant>
      <vt:variant>
        <vt:lpstr>Slaidipealkirjad</vt:lpstr>
      </vt:variant>
      <vt:variant>
        <vt:i4>13</vt:i4>
      </vt:variant>
    </vt:vector>
  </HeadingPairs>
  <TitlesOfParts>
    <vt:vector size="19" baseType="lpstr">
      <vt:lpstr>Arial</vt:lpstr>
      <vt:lpstr>Arial Narrow</vt:lpstr>
      <vt:lpstr>Calibri</vt:lpstr>
      <vt:lpstr>Roboto Condensed</vt:lpstr>
      <vt:lpstr>Wingdings</vt:lpstr>
      <vt:lpstr>val.vis.id_esitlus_2018</vt:lpstr>
      <vt:lpstr>Vabatahtliku süsinikuturu  võimalused ja väljakutsed  märgalade taastamise näitel</vt:lpstr>
      <vt:lpstr>Süsinikuturud praktikas</vt:lpstr>
      <vt:lpstr>Vabatahtlik süsinikuturg</vt:lpstr>
      <vt:lpstr>Peamised osapooled</vt:lpstr>
      <vt:lpstr>PowerPointi esitlus</vt:lpstr>
      <vt:lpstr>Kuidas vabatahtlik süsinikuturg sobitub Pariisi leppe raamidesse?</vt:lpstr>
      <vt:lpstr>Riigi võimalik roll</vt:lpstr>
      <vt:lpstr>Prioriteetsed sektorid ehk miks alustada LULUCF sektorist</vt:lpstr>
      <vt:lpstr>Kliimaeesmärgid</vt:lpstr>
      <vt:lpstr>PowerPointi esitlus</vt:lpstr>
      <vt:lpstr>Märgalade taastamine korvamise projektide toel</vt:lpstr>
      <vt:lpstr>Korvamise projekti tingimused (environmental integrity)</vt:lpstr>
      <vt:lpstr>PowerPointi esitlus</vt:lpstr>
    </vt:vector>
  </TitlesOfParts>
  <Company>Keskkonnaministeeriumi Infotehnoloogiakeskus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Karl Hallik</dc:creator>
  <cp:lastModifiedBy>Laura Remmelgas</cp:lastModifiedBy>
  <cp:revision>175</cp:revision>
  <dcterms:created xsi:type="dcterms:W3CDTF">2020-10-08T07:55:25Z</dcterms:created>
  <dcterms:modified xsi:type="dcterms:W3CDTF">2022-01-28T11:56:34Z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0x010100ACE8C97E5A3EC34D9488D5CA47383B1B</vt:lpwstr>
  </property>
</Properties>
</file>