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  <p:sldMasterId id="2147483673" r:id="rId2"/>
  </p:sldMasterIdLst>
  <p:notesMasterIdLst>
    <p:notesMasterId r:id="rId1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5143500" type="screen16x9"/>
  <p:notesSz cx="6858000" cy="9144000"/>
  <p:embeddedFontLst>
    <p:embeddedFont>
      <p:font typeface="Barlow" panose="020B0604020202020204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0ca4965e1b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g10ca4965e1b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0ca4965e1b_0_6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2" name="Google Shape;252;g10ca4965e1b_0_6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0ca4965e1b_0_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5" name="Google Shape;265;g10ca4965e1b_0_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0ca4965e1b_0_6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g10ca4965e1b_0_6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0ca4965e1b_0_6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9" name="Google Shape;279;g10ca4965e1b_0_6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0ca4965e1b_0_6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4" name="Google Shape;294;g10ca4965e1b_0_6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0ca4965e1b_0_6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" dirty="0">
                <a:solidFill>
                  <a:schemeClr val="dk1"/>
                </a:solidFill>
              </a:rPr>
              <a:t>mis veel põnevat teada saime?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" dirty="0">
                <a:solidFill>
                  <a:schemeClr val="dk1"/>
                </a:solidFill>
              </a:rPr>
              <a:t>kommunikatisoon, võtab aega, ei saa kõrvalt teha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" dirty="0">
                <a:solidFill>
                  <a:schemeClr val="dk1"/>
                </a:solidFill>
              </a:rPr>
              <a:t>Kertu, mis sa teada said?</a:t>
            </a:r>
            <a:endParaRPr dirty="0"/>
          </a:p>
        </p:txBody>
      </p:sp>
      <p:sp>
        <p:nvSpPr>
          <p:cNvPr id="304" name="Google Shape;304;g10ca4965e1b_0_6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0ca4965e1b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10ca4965e1b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0ca4965e1b_0_5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g10ca4965e1b_0_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0ca4965e1b_0_5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6" name="Google Shape;156;g10ca4965e1b_0_5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0ca4965e1b_0_5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7" name="Google Shape;167;g10ca4965e1b_0_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0ca4965e1b_0_6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9" name="Google Shape;179;g10ca4965e1b_0_6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109174d64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" name="Google Shape;187;g1109174d64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0ca4965e1b_0_5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g10ca4965e1b_0_5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0ca4965e1b_0_6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5" name="Google Shape;205;g10ca4965e1b_0_6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0ca4965e1b_0_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5" name="Google Shape;235;g10ca4965e1b_0_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80128" y="4695908"/>
            <a:ext cx="9063900" cy="477300"/>
          </a:xfrm>
          <a:prstGeom prst="rect">
            <a:avLst/>
          </a:prstGeom>
          <a:solidFill>
            <a:srgbClr val="F38867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" name="Google Shape;52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08316" y="2701528"/>
            <a:ext cx="5014013" cy="3400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18362" y="-1272536"/>
            <a:ext cx="758425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652244" y="921863"/>
            <a:ext cx="5635800" cy="1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45A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652244" y="2571750"/>
            <a:ext cx="4406700" cy="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lvl="1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lvl="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lvl="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lvl="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lvl="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lvl="6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lvl="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lvl="8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dt" idx="10"/>
          </p:nvPr>
        </p:nvSpPr>
        <p:spPr>
          <a:xfrm>
            <a:off x="6932047" y="4797601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title"/>
          </p:nvPr>
        </p:nvSpPr>
        <p:spPr>
          <a:xfrm>
            <a:off x="628650" y="834344"/>
            <a:ext cx="78867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45A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1"/>
          </p:nvPr>
        </p:nvSpPr>
        <p:spPr>
          <a:xfrm>
            <a:off x="628650" y="1726123"/>
            <a:ext cx="7886700" cy="29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latin typeface="Barlow"/>
                <a:ea typeface="Barlow"/>
                <a:cs typeface="Barlow"/>
                <a:sym typeface="Barlow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latin typeface="Barlow"/>
                <a:ea typeface="Barlow"/>
                <a:cs typeface="Barlow"/>
                <a:sym typeface="Barlow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/>
          <p:nvPr/>
        </p:nvSpPr>
        <p:spPr>
          <a:xfrm>
            <a:off x="80128" y="4695908"/>
            <a:ext cx="9063900" cy="477300"/>
          </a:xfrm>
          <a:prstGeom prst="rect">
            <a:avLst/>
          </a:prstGeom>
          <a:solidFill>
            <a:srgbClr val="F38867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" name="Google Shape;74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08316" y="2701528"/>
            <a:ext cx="5014013" cy="3400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18362" y="-1272536"/>
            <a:ext cx="758425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 txBox="1">
            <a:spLocks noGrp="1"/>
          </p:cNvSpPr>
          <p:nvPr>
            <p:ph type="ctrTitle"/>
          </p:nvPr>
        </p:nvSpPr>
        <p:spPr>
          <a:xfrm>
            <a:off x="652244" y="921863"/>
            <a:ext cx="5635800" cy="1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45A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ubTitle" idx="1"/>
          </p:nvPr>
        </p:nvSpPr>
        <p:spPr>
          <a:xfrm>
            <a:off x="652244" y="2571750"/>
            <a:ext cx="4406700" cy="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dt" idx="10"/>
          </p:nvPr>
        </p:nvSpPr>
        <p:spPr>
          <a:xfrm>
            <a:off x="6932047" y="4797601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628650" y="834344"/>
            <a:ext cx="78867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45A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body" idx="1"/>
          </p:nvPr>
        </p:nvSpPr>
        <p:spPr>
          <a:xfrm>
            <a:off x="628650" y="1726123"/>
            <a:ext cx="7886700" cy="29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Barlow"/>
                <a:ea typeface="Barlow"/>
                <a:cs typeface="Barlow"/>
                <a:sym typeface="Barlow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Barlow"/>
                <a:ea typeface="Barlow"/>
                <a:cs typeface="Barlow"/>
                <a:sym typeface="Barlow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45A"/>
              </a:buClr>
              <a:buSzPts val="4500"/>
              <a:buFont typeface="Arial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Barlow"/>
                <a:ea typeface="Barlow"/>
                <a:cs typeface="Barlow"/>
                <a:sym typeface="Barlow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Barlow"/>
                <a:ea typeface="Barlow"/>
                <a:cs typeface="Barlow"/>
                <a:sym typeface="Barlow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sldNum" idx="12"/>
          </p:nvPr>
        </p:nvSpPr>
        <p:spPr>
          <a:xfrm>
            <a:off x="606184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 txBox="1">
            <a:spLocks noGrp="1"/>
          </p:cNvSpPr>
          <p:nvPr>
            <p:ph type="title"/>
          </p:nvPr>
        </p:nvSpPr>
        <p:spPr>
          <a:xfrm>
            <a:off x="628650" y="73108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45A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body" idx="1"/>
          </p:nvPr>
        </p:nvSpPr>
        <p:spPr>
          <a:xfrm>
            <a:off x="628650" y="1859797"/>
            <a:ext cx="3886200" cy="27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body" idx="2"/>
          </p:nvPr>
        </p:nvSpPr>
        <p:spPr>
          <a:xfrm>
            <a:off x="4629150" y="1859797"/>
            <a:ext cx="3886200" cy="27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Barlow"/>
                <a:ea typeface="Barlow"/>
                <a:cs typeface="Barlow"/>
                <a:sym typeface="Barlow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Barlow"/>
                <a:ea typeface="Barlow"/>
                <a:cs typeface="Barlow"/>
                <a:sym typeface="Barlow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629841" y="776326"/>
            <a:ext cx="7886700" cy="7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45A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body" idx="1"/>
          </p:nvPr>
        </p:nvSpPr>
        <p:spPr>
          <a:xfrm>
            <a:off x="629841" y="1715186"/>
            <a:ext cx="38685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body" idx="2"/>
          </p:nvPr>
        </p:nvSpPr>
        <p:spPr>
          <a:xfrm>
            <a:off x="629841" y="2324746"/>
            <a:ext cx="3868500" cy="2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body" idx="3"/>
          </p:nvPr>
        </p:nvSpPr>
        <p:spPr>
          <a:xfrm>
            <a:off x="4629150" y="1715186"/>
            <a:ext cx="38874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body" idx="4"/>
          </p:nvPr>
        </p:nvSpPr>
        <p:spPr>
          <a:xfrm>
            <a:off x="4629150" y="2324746"/>
            <a:ext cx="3887400" cy="2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Barlow"/>
                <a:ea typeface="Barlow"/>
                <a:cs typeface="Barlow"/>
                <a:sym typeface="Barlow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Barlow"/>
                <a:ea typeface="Barlow"/>
                <a:cs typeface="Barlow"/>
                <a:sym typeface="Barlow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>
            <a:spLocks noGrp="1"/>
          </p:cNvSpPr>
          <p:nvPr>
            <p:ph type="title"/>
          </p:nvPr>
        </p:nvSpPr>
        <p:spPr>
          <a:xfrm>
            <a:off x="628650" y="796912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45A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Barlow"/>
                <a:ea typeface="Barlow"/>
                <a:cs typeface="Barlow"/>
                <a:sym typeface="Barlow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Barlow"/>
                <a:ea typeface="Barlow"/>
                <a:cs typeface="Barlow"/>
                <a:sym typeface="Barlow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606184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629841" y="740569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45A"/>
              </a:buClr>
              <a:buSzPts val="2400"/>
              <a:buFont typeface="Arial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5pPr>
            <a:lvl6pPr marL="274320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body" idx="2"/>
          </p:nvPr>
        </p:nvSpPr>
        <p:spPr>
          <a:xfrm>
            <a:off x="629841" y="2051144"/>
            <a:ext cx="2949000" cy="23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Barlow"/>
                <a:ea typeface="Barlow"/>
                <a:cs typeface="Barlow"/>
                <a:sym typeface="Barlow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Barlow"/>
                <a:ea typeface="Barlow"/>
                <a:cs typeface="Barlow"/>
                <a:sym typeface="Barlow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3"/>
          <p:cNvSpPr txBox="1">
            <a:spLocks noGrp="1"/>
          </p:cNvSpPr>
          <p:nvPr>
            <p:ph type="sldNum" idx="12"/>
          </p:nvPr>
        </p:nvSpPr>
        <p:spPr>
          <a:xfrm>
            <a:off x="606184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4"/>
          <p:cNvSpPr txBox="1">
            <a:spLocks noGrp="1"/>
          </p:cNvSpPr>
          <p:nvPr>
            <p:ph type="title"/>
          </p:nvPr>
        </p:nvSpPr>
        <p:spPr>
          <a:xfrm>
            <a:off x="629841" y="740569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45A"/>
              </a:buClr>
              <a:buSzPts val="2400"/>
              <a:buFont typeface="Arial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body" idx="1"/>
          </p:nvPr>
        </p:nvSpPr>
        <p:spPr>
          <a:xfrm>
            <a:off x="629841" y="2086460"/>
            <a:ext cx="2949000" cy="23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5"/>
          <p:cNvSpPr txBox="1">
            <a:spLocks noGrp="1"/>
          </p:cNvSpPr>
          <p:nvPr>
            <p:ph type="title"/>
          </p:nvPr>
        </p:nvSpPr>
        <p:spPr>
          <a:xfrm>
            <a:off x="628650" y="754876"/>
            <a:ext cx="78867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45A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5"/>
          <p:cNvSpPr txBox="1">
            <a:spLocks noGrp="1"/>
          </p:cNvSpPr>
          <p:nvPr>
            <p:ph type="body" idx="1"/>
          </p:nvPr>
        </p:nvSpPr>
        <p:spPr>
          <a:xfrm rot="5400000">
            <a:off x="3118650" y="-763877"/>
            <a:ext cx="29067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Barlow"/>
                <a:ea typeface="Barlow"/>
                <a:cs typeface="Barlow"/>
                <a:sym typeface="Barlow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Barlow"/>
                <a:ea typeface="Barlow"/>
                <a:cs typeface="Barlow"/>
                <a:sym typeface="Barlow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ldNum" idx="12"/>
          </p:nvPr>
        </p:nvSpPr>
        <p:spPr>
          <a:xfrm>
            <a:off x="606184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 txBox="1">
            <a:spLocks noGrp="1"/>
          </p:cNvSpPr>
          <p:nvPr>
            <p:ph type="title"/>
          </p:nvPr>
        </p:nvSpPr>
        <p:spPr>
          <a:xfrm rot="5400000">
            <a:off x="5681700" y="1799138"/>
            <a:ext cx="36099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45A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6"/>
          <p:cNvSpPr txBox="1">
            <a:spLocks noGrp="1"/>
          </p:cNvSpPr>
          <p:nvPr>
            <p:ph type="body" idx="1"/>
          </p:nvPr>
        </p:nvSpPr>
        <p:spPr>
          <a:xfrm rot="5400000">
            <a:off x="1724025" y="-72562"/>
            <a:ext cx="36099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Barlow"/>
                <a:ea typeface="Barlow"/>
                <a:cs typeface="Barlow"/>
                <a:sym typeface="Barlow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Barlow"/>
                <a:ea typeface="Barlow"/>
                <a:cs typeface="Barlow"/>
                <a:sym typeface="Barlow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 rotWithShape="1">
          <a:blip r:embed="rId13">
            <a:alphaModFix amt="27000"/>
          </a:blip>
          <a:srcRect/>
          <a:stretch/>
        </p:blipFill>
        <p:spPr>
          <a:xfrm>
            <a:off x="1456112" y="2108584"/>
            <a:ext cx="6173659" cy="4186859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5"/>
          <p:cNvSpPr/>
          <p:nvPr/>
        </p:nvSpPr>
        <p:spPr>
          <a:xfrm>
            <a:off x="-58119" y="-46494"/>
            <a:ext cx="9202200" cy="523800"/>
          </a:xfrm>
          <a:prstGeom prst="rect">
            <a:avLst/>
          </a:prstGeom>
          <a:solidFill>
            <a:srgbClr val="F38867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15"/>
          <p:cNvSpPr txBox="1">
            <a:spLocks noGrp="1"/>
          </p:cNvSpPr>
          <p:nvPr>
            <p:ph type="body" idx="1"/>
          </p:nvPr>
        </p:nvSpPr>
        <p:spPr>
          <a:xfrm>
            <a:off x="628650" y="1726123"/>
            <a:ext cx="7886700" cy="29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628650" y="664680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45A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19345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220922" y="109652"/>
            <a:ext cx="735163" cy="73516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jpg"/><Relationship Id="rId5" Type="http://schemas.openxmlformats.org/officeDocument/2006/relationships/image" Target="../media/image46.png"/><Relationship Id="rId4" Type="http://schemas.openxmlformats.org/officeDocument/2006/relationships/image" Target="../media/image45.jpg"/><Relationship Id="rId9" Type="http://schemas.openxmlformats.org/officeDocument/2006/relationships/image" Target="../media/image5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youtube.com/watch?v=8i4FLurE9mk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57.png"/><Relationship Id="rId7" Type="http://schemas.openxmlformats.org/officeDocument/2006/relationships/image" Target="../media/image6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jp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" Type="http://schemas.openxmlformats.org/officeDocument/2006/relationships/image" Target="../media/image16.png"/><Relationship Id="rId21" Type="http://schemas.openxmlformats.org/officeDocument/2006/relationships/image" Target="../media/image34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24" Type="http://schemas.openxmlformats.org/officeDocument/2006/relationships/image" Target="../media/image37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Relationship Id="rId27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7"/>
          <p:cNvSpPr/>
          <p:nvPr/>
        </p:nvSpPr>
        <p:spPr>
          <a:xfrm>
            <a:off x="80128" y="4695908"/>
            <a:ext cx="9063900" cy="477300"/>
          </a:xfrm>
          <a:prstGeom prst="rect">
            <a:avLst/>
          </a:prstGeom>
          <a:solidFill>
            <a:srgbClr val="F38867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" name="Google Shape;141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43416" y="2952853"/>
            <a:ext cx="5014013" cy="3400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12087" y="-2437711"/>
            <a:ext cx="758425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7"/>
          <p:cNvSpPr txBox="1">
            <a:spLocks noGrp="1"/>
          </p:cNvSpPr>
          <p:nvPr>
            <p:ph type="ctrTitle"/>
          </p:nvPr>
        </p:nvSpPr>
        <p:spPr>
          <a:xfrm>
            <a:off x="-510825" y="1214300"/>
            <a:ext cx="9144000" cy="28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45A"/>
              </a:buClr>
              <a:buSzPts val="5400"/>
              <a:buFont typeface="Arial"/>
              <a:buNone/>
            </a:pPr>
            <a:r>
              <a:rPr lang="et" sz="4800"/>
              <a:t>Kuidas kogu Euroopa nurmenukke otsis ja kuidas tehakse taimeteadust</a:t>
            </a:r>
            <a:endParaRPr sz="4800">
              <a:solidFill>
                <a:srgbClr val="19345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7"/>
          <p:cNvSpPr txBox="1">
            <a:spLocks noGrp="1"/>
          </p:cNvSpPr>
          <p:nvPr>
            <p:ph type="subTitle" idx="4294967295"/>
          </p:nvPr>
        </p:nvSpPr>
        <p:spPr>
          <a:xfrm>
            <a:off x="3518375" y="3457250"/>
            <a:ext cx="57468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19345A"/>
              </a:buClr>
              <a:buSzPts val="1800"/>
              <a:buFont typeface="Arial"/>
              <a:buNone/>
            </a:pPr>
            <a:r>
              <a:rPr lang="et" sz="1900">
                <a:solidFill>
                  <a:srgbClr val="19345A"/>
                </a:solidFill>
                <a:latin typeface="Barlow"/>
                <a:ea typeface="Barlow"/>
                <a:cs typeface="Barlow"/>
                <a:sym typeface="Barlow"/>
              </a:rPr>
              <a:t>Tsipe Aavik, Kertu Hool, Marianne Kaldra, Iris Reinula</a:t>
            </a:r>
            <a:endParaRPr sz="1900"/>
          </a:p>
        </p:txBody>
      </p:sp>
      <p:sp>
        <p:nvSpPr>
          <p:cNvPr id="145" name="Google Shape;145;p27"/>
          <p:cNvSpPr txBox="1">
            <a:spLocks noGrp="1"/>
          </p:cNvSpPr>
          <p:nvPr>
            <p:ph type="dt" idx="10"/>
          </p:nvPr>
        </p:nvSpPr>
        <p:spPr>
          <a:xfrm>
            <a:off x="6932047" y="4797601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01.02.2022</a:t>
            </a:r>
            <a:endParaRPr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6"/>
          <p:cNvSpPr txBox="1">
            <a:spLocks noGrp="1"/>
          </p:cNvSpPr>
          <p:nvPr>
            <p:ph type="title"/>
          </p:nvPr>
        </p:nvSpPr>
        <p:spPr>
          <a:xfrm>
            <a:off x="628650" y="834344"/>
            <a:ext cx="78867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45A"/>
              </a:buClr>
              <a:buSzPts val="3300"/>
              <a:buFont typeface="Arial"/>
              <a:buNone/>
            </a:pPr>
            <a:r>
              <a:rPr lang="et"/>
              <a:t>mida andis vaatlejale? </a:t>
            </a:r>
            <a:endParaRPr/>
          </a:p>
        </p:txBody>
      </p:sp>
      <p:sp>
        <p:nvSpPr>
          <p:cNvPr id="255" name="Google Shape;255;p36"/>
          <p:cNvSpPr txBox="1">
            <a:spLocks noGrp="1"/>
          </p:cNvSpPr>
          <p:nvPr>
            <p:ph type="body" idx="1"/>
          </p:nvPr>
        </p:nvSpPr>
        <p:spPr>
          <a:xfrm>
            <a:off x="628650" y="1726123"/>
            <a:ext cx="7886700" cy="29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t" sz="1400"/>
              <a:t>…</a:t>
            </a:r>
            <a:endParaRPr sz="1400"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pic>
        <p:nvPicPr>
          <p:cNvPr id="256" name="Google Shape;25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5450" y="441675"/>
            <a:ext cx="3700716" cy="277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5000" y="441675"/>
            <a:ext cx="3257990" cy="24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26750" y="2353625"/>
            <a:ext cx="3871950" cy="277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31475" y="3066075"/>
            <a:ext cx="2070523" cy="2070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6454400" y="3113902"/>
            <a:ext cx="2689603" cy="2017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228250" y="3060649"/>
            <a:ext cx="3450327" cy="2070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761075" y="441675"/>
            <a:ext cx="4700652" cy="2641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7"/>
          <p:cNvSpPr txBox="1">
            <a:spLocks noGrp="1"/>
          </p:cNvSpPr>
          <p:nvPr>
            <p:ph type="title"/>
          </p:nvPr>
        </p:nvSpPr>
        <p:spPr>
          <a:xfrm>
            <a:off x="628650" y="834344"/>
            <a:ext cx="78867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45A"/>
              </a:buClr>
              <a:buSzPts val="3300"/>
              <a:buFont typeface="Arial"/>
              <a:buNone/>
            </a:pPr>
            <a:r>
              <a:rPr lang="et"/>
              <a:t>mida teadlasele?</a:t>
            </a:r>
            <a:endParaRPr/>
          </a:p>
        </p:txBody>
      </p:sp>
      <p:sp>
        <p:nvSpPr>
          <p:cNvPr id="268" name="Google Shape;268;p37"/>
          <p:cNvSpPr txBox="1">
            <a:spLocks noGrp="1"/>
          </p:cNvSpPr>
          <p:nvPr>
            <p:ph type="body" idx="1"/>
          </p:nvPr>
        </p:nvSpPr>
        <p:spPr>
          <a:xfrm>
            <a:off x="628650" y="1726123"/>
            <a:ext cx="7886700" cy="29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t" sz="1400"/>
              <a:t>..</a:t>
            </a:r>
            <a:endParaRPr sz="1400"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pic>
        <p:nvPicPr>
          <p:cNvPr id="269" name="Google Shape;26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102" y="554350"/>
            <a:ext cx="6722300" cy="431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8"/>
          <p:cNvSpPr txBox="1">
            <a:spLocks noGrp="1"/>
          </p:cNvSpPr>
          <p:nvPr>
            <p:ph type="body" idx="1"/>
          </p:nvPr>
        </p:nvSpPr>
        <p:spPr>
          <a:xfrm>
            <a:off x="628650" y="1726123"/>
            <a:ext cx="7886700" cy="2906700"/>
          </a:xfr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lvl="0"/>
            <a:endParaRPr lang="en-GB"/>
          </a:p>
          <a:p>
            <a:pPr lvl="0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C74373-749C-4462-B72E-DAB8225CC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23" y="-12276"/>
            <a:ext cx="8257953" cy="46450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7AE36A-4384-49AF-A01E-C88C0B7E7538}"/>
              </a:ext>
            </a:extLst>
          </p:cNvPr>
          <p:cNvSpPr txBox="1"/>
          <p:nvPr/>
        </p:nvSpPr>
        <p:spPr>
          <a:xfrm>
            <a:off x="1013637" y="4706680"/>
            <a:ext cx="813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800" dirty="0">
                <a:latin typeface="Barlow" panose="020B0604020202020204" charset="0"/>
              </a:rPr>
              <a:t>Link animatsioonile: </a:t>
            </a:r>
            <a:r>
              <a:rPr lang="et-EE" sz="1800" dirty="0">
                <a:latin typeface="Barlow" panose="020B0604020202020204" charset="0"/>
                <a:hlinkClick r:id="rId4"/>
              </a:rPr>
              <a:t>https://www.youtube.com/watch?v=8i4FLurE9mk</a:t>
            </a:r>
            <a:endParaRPr lang="et-EE" sz="1800" dirty="0">
              <a:latin typeface="Barlow" panose="020B060402020202020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39"/>
          <p:cNvPicPr preferRelativeResize="0"/>
          <p:nvPr/>
        </p:nvPicPr>
        <p:blipFill rotWithShape="1">
          <a:blip r:embed="rId3">
            <a:alphaModFix/>
          </a:blip>
          <a:srcRect l="19114" r="23827"/>
          <a:stretch/>
        </p:blipFill>
        <p:spPr>
          <a:xfrm>
            <a:off x="4847626" y="1139939"/>
            <a:ext cx="3703450" cy="3651138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9"/>
          <p:cNvSpPr txBox="1">
            <a:spLocks noGrp="1"/>
          </p:cNvSpPr>
          <p:nvPr>
            <p:ph type="title"/>
          </p:nvPr>
        </p:nvSpPr>
        <p:spPr>
          <a:xfrm>
            <a:off x="187250" y="521669"/>
            <a:ext cx="78867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45A"/>
              </a:buClr>
              <a:buSzPts val="3300"/>
              <a:buFont typeface="Arial"/>
              <a:buNone/>
            </a:pPr>
            <a:r>
              <a:rPr lang="et"/>
              <a:t>Tulemused - 2019 ja 2020</a:t>
            </a:r>
            <a:endParaRPr/>
          </a:p>
        </p:txBody>
      </p:sp>
      <p:grpSp>
        <p:nvGrpSpPr>
          <p:cNvPr id="283" name="Google Shape;283;p39"/>
          <p:cNvGrpSpPr/>
          <p:nvPr/>
        </p:nvGrpSpPr>
        <p:grpSpPr>
          <a:xfrm>
            <a:off x="628646" y="1726114"/>
            <a:ext cx="3107865" cy="3064958"/>
            <a:chOff x="1626400" y="2602821"/>
            <a:chExt cx="4102792" cy="3692720"/>
          </a:xfrm>
        </p:grpSpPr>
        <p:pic>
          <p:nvPicPr>
            <p:cNvPr id="284" name="Google Shape;284;p39"/>
            <p:cNvPicPr preferRelativeResize="0"/>
            <p:nvPr/>
          </p:nvPicPr>
          <p:blipFill rotWithShape="1">
            <a:blip r:embed="rId4">
              <a:alphaModFix/>
            </a:blip>
            <a:srcRect l="16296"/>
            <a:stretch/>
          </p:blipFill>
          <p:spPr>
            <a:xfrm>
              <a:off x="1626400" y="2912287"/>
              <a:ext cx="4102792" cy="29507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5" name="Google Shape;285;p39"/>
            <p:cNvSpPr txBox="1"/>
            <p:nvPr/>
          </p:nvSpPr>
          <p:spPr>
            <a:xfrm>
              <a:off x="1979713" y="2602821"/>
              <a:ext cx="464400" cy="70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t" sz="3200" b="1">
                  <a:solidFill>
                    <a:srgbClr val="ED7D31"/>
                  </a:solidFill>
                  <a:latin typeface="Calibri"/>
                  <a:ea typeface="Calibri"/>
                  <a:cs typeface="Calibri"/>
                  <a:sym typeface="Calibri"/>
                </a:rPr>
                <a:t>S</a:t>
              </a:r>
              <a:endParaRPr sz="3200" b="1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39"/>
            <p:cNvSpPr txBox="1"/>
            <p:nvPr/>
          </p:nvSpPr>
          <p:spPr>
            <a:xfrm>
              <a:off x="3923928" y="3429001"/>
              <a:ext cx="464400" cy="70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t" sz="3200" b="1">
                  <a:solidFill>
                    <a:srgbClr val="ED7D31"/>
                  </a:solidFill>
                  <a:latin typeface="Calibri"/>
                  <a:ea typeface="Calibri"/>
                  <a:cs typeface="Calibri"/>
                  <a:sym typeface="Calibri"/>
                </a:rPr>
                <a:t>S</a:t>
              </a:r>
              <a:endParaRPr sz="3200" b="1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39"/>
            <p:cNvSpPr txBox="1"/>
            <p:nvPr/>
          </p:nvSpPr>
          <p:spPr>
            <a:xfrm>
              <a:off x="2921729" y="2918898"/>
              <a:ext cx="406500" cy="70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t" sz="3200" b="1">
                  <a:solidFill>
                    <a:srgbClr val="92D050"/>
                  </a:solidFill>
                  <a:latin typeface="Calibri"/>
                  <a:ea typeface="Calibri"/>
                  <a:cs typeface="Calibri"/>
                  <a:sym typeface="Calibri"/>
                </a:rPr>
                <a:t>L</a:t>
              </a:r>
              <a:endParaRPr sz="3200" b="1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39"/>
            <p:cNvSpPr txBox="1"/>
            <p:nvPr/>
          </p:nvSpPr>
          <p:spPr>
            <a:xfrm>
              <a:off x="4926127" y="3663437"/>
              <a:ext cx="406500" cy="70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t" sz="3200" b="1">
                  <a:solidFill>
                    <a:srgbClr val="92D050"/>
                  </a:solidFill>
                  <a:latin typeface="Calibri"/>
                  <a:ea typeface="Calibri"/>
                  <a:cs typeface="Calibri"/>
                  <a:sym typeface="Calibri"/>
                </a:rPr>
                <a:t>L</a:t>
              </a:r>
              <a:endParaRPr sz="3200" b="1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39"/>
            <p:cNvSpPr txBox="1"/>
            <p:nvPr/>
          </p:nvSpPr>
          <p:spPr>
            <a:xfrm>
              <a:off x="2071176" y="5733256"/>
              <a:ext cx="1065000" cy="55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t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2019</a:t>
              </a: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39"/>
            <p:cNvSpPr txBox="1"/>
            <p:nvPr/>
          </p:nvSpPr>
          <p:spPr>
            <a:xfrm>
              <a:off x="4075575" y="5739341"/>
              <a:ext cx="1065000" cy="55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t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2020</a:t>
              </a: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1" name="Google Shape;291;p39"/>
          <p:cNvSpPr txBox="1"/>
          <p:nvPr/>
        </p:nvSpPr>
        <p:spPr>
          <a:xfrm>
            <a:off x="6296001" y="4754509"/>
            <a:ext cx="806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2020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0"/>
          <p:cNvSpPr txBox="1">
            <a:spLocks noGrp="1"/>
          </p:cNvSpPr>
          <p:nvPr>
            <p:ph type="title"/>
          </p:nvPr>
        </p:nvSpPr>
        <p:spPr>
          <a:xfrm>
            <a:off x="199525" y="512644"/>
            <a:ext cx="78867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45A"/>
              </a:buClr>
              <a:buSzPts val="3300"/>
              <a:buFont typeface="Arial"/>
              <a:buNone/>
            </a:pPr>
            <a:r>
              <a:rPr lang="et"/>
              <a:t>Tulemused 2021</a:t>
            </a:r>
            <a:endParaRPr/>
          </a:p>
        </p:txBody>
      </p:sp>
      <p:sp>
        <p:nvSpPr>
          <p:cNvPr id="297" name="Google Shape;297;p40"/>
          <p:cNvSpPr txBox="1">
            <a:spLocks noGrp="1"/>
          </p:cNvSpPr>
          <p:nvPr>
            <p:ph type="body" idx="1"/>
          </p:nvPr>
        </p:nvSpPr>
        <p:spPr>
          <a:xfrm>
            <a:off x="628650" y="1726123"/>
            <a:ext cx="7886700" cy="29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pic>
        <p:nvPicPr>
          <p:cNvPr id="298" name="Google Shape;298;p40"/>
          <p:cNvPicPr preferRelativeResize="0"/>
          <p:nvPr/>
        </p:nvPicPr>
        <p:blipFill rotWithShape="1">
          <a:blip r:embed="rId3">
            <a:alphaModFix/>
          </a:blip>
          <a:srcRect t="11945" b="12066"/>
          <a:stretch/>
        </p:blipFill>
        <p:spPr>
          <a:xfrm>
            <a:off x="1729337" y="1269844"/>
            <a:ext cx="6933226" cy="3763301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0"/>
          <p:cNvSpPr txBox="1"/>
          <p:nvPr/>
        </p:nvSpPr>
        <p:spPr>
          <a:xfrm>
            <a:off x="7439975" y="1591550"/>
            <a:ext cx="1369800" cy="101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800">
                <a:latin typeface="Barlow"/>
                <a:ea typeface="Barlow"/>
                <a:cs typeface="Barlow"/>
                <a:sym typeface="Barlow"/>
              </a:rPr>
              <a:t>Absoluutne kõrvalekalle tasakaalust</a:t>
            </a:r>
            <a:endParaRPr sz="18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00" name="Google Shape;300;p40"/>
          <p:cNvSpPr/>
          <p:nvPr/>
        </p:nvSpPr>
        <p:spPr>
          <a:xfrm>
            <a:off x="7736675" y="2582475"/>
            <a:ext cx="171600" cy="75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40"/>
          <p:cNvSpPr/>
          <p:nvPr/>
        </p:nvSpPr>
        <p:spPr>
          <a:xfrm rot="10800000" flipH="1">
            <a:off x="8015300" y="2506200"/>
            <a:ext cx="238200" cy="131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41"/>
          <p:cNvPicPr preferRelativeResize="0"/>
          <p:nvPr/>
        </p:nvPicPr>
        <p:blipFill rotWithShape="1">
          <a:blip r:embed="rId3">
            <a:alphaModFix/>
          </a:blip>
          <a:srcRect l="3297"/>
          <a:stretch/>
        </p:blipFill>
        <p:spPr>
          <a:xfrm>
            <a:off x="3746850" y="834350"/>
            <a:ext cx="5312674" cy="39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41"/>
          <p:cNvSpPr txBox="1">
            <a:spLocks noGrp="1"/>
          </p:cNvSpPr>
          <p:nvPr>
            <p:ph type="title"/>
          </p:nvPr>
        </p:nvSpPr>
        <p:spPr>
          <a:xfrm>
            <a:off x="156625" y="949225"/>
            <a:ext cx="29301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45A"/>
              </a:buClr>
              <a:buSzPct val="100000"/>
              <a:buFont typeface="Arial"/>
              <a:buNone/>
            </a:pPr>
            <a:r>
              <a:rPr lang="et"/>
              <a:t>2021: Populatsiooni suuruse mõju</a:t>
            </a:r>
            <a:endParaRPr/>
          </a:p>
        </p:txBody>
      </p:sp>
      <p:sp>
        <p:nvSpPr>
          <p:cNvPr id="308" name="Google Shape;308;p41"/>
          <p:cNvSpPr txBox="1">
            <a:spLocks noGrp="1"/>
          </p:cNvSpPr>
          <p:nvPr>
            <p:ph type="body" idx="1"/>
          </p:nvPr>
        </p:nvSpPr>
        <p:spPr>
          <a:xfrm>
            <a:off x="628650" y="1726123"/>
            <a:ext cx="7886700" cy="29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t"/>
              <a:t> </a:t>
            </a:r>
            <a:endParaRPr/>
          </a:p>
        </p:txBody>
      </p:sp>
      <p:sp>
        <p:nvSpPr>
          <p:cNvPr id="309" name="Google Shape;309;p41"/>
          <p:cNvSpPr txBox="1"/>
          <p:nvPr/>
        </p:nvSpPr>
        <p:spPr>
          <a:xfrm>
            <a:off x="3746850" y="4566025"/>
            <a:ext cx="2175600" cy="4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2000">
                <a:latin typeface="Barlow"/>
                <a:ea typeface="Barlow"/>
                <a:cs typeface="Barlow"/>
                <a:sym typeface="Barlow"/>
              </a:rPr>
              <a:t>              väike</a:t>
            </a:r>
            <a:endParaRPr sz="20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10" name="Google Shape;310;p41"/>
          <p:cNvSpPr txBox="1"/>
          <p:nvPr/>
        </p:nvSpPr>
        <p:spPr>
          <a:xfrm>
            <a:off x="5841800" y="4566025"/>
            <a:ext cx="1764000" cy="4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2000">
                <a:latin typeface="Barlow"/>
                <a:ea typeface="Barlow"/>
                <a:cs typeface="Barlow"/>
                <a:sym typeface="Barlow"/>
              </a:rPr>
              <a:t> keskmine</a:t>
            </a:r>
            <a:endParaRPr sz="20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11" name="Google Shape;311;p41"/>
          <p:cNvSpPr txBox="1"/>
          <p:nvPr/>
        </p:nvSpPr>
        <p:spPr>
          <a:xfrm>
            <a:off x="7507100" y="4566025"/>
            <a:ext cx="1552500" cy="4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2000">
                <a:latin typeface="Barlow"/>
                <a:ea typeface="Barlow"/>
                <a:cs typeface="Barlow"/>
                <a:sym typeface="Barlow"/>
              </a:rPr>
              <a:t>     suur</a:t>
            </a:r>
            <a:endParaRPr sz="20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12" name="Google Shape;312;p41"/>
          <p:cNvSpPr txBox="1"/>
          <p:nvPr/>
        </p:nvSpPr>
        <p:spPr>
          <a:xfrm>
            <a:off x="2591900" y="560250"/>
            <a:ext cx="1300500" cy="369300"/>
          </a:xfrm>
          <a:prstGeom prst="rect">
            <a:avLst/>
          </a:prstGeom>
          <a:solidFill>
            <a:srgbClr val="C00000">
              <a:alpha val="20000"/>
            </a:srgbClr>
          </a:solidFill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800">
                <a:solidFill>
                  <a:srgbClr val="C00000"/>
                </a:solidFill>
              </a:rPr>
              <a:t>ebavõrdne</a:t>
            </a:r>
            <a:endParaRPr sz="18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41"/>
          <p:cNvSpPr/>
          <p:nvPr/>
        </p:nvSpPr>
        <p:spPr>
          <a:xfrm rot="10800000">
            <a:off x="3023004" y="1121845"/>
            <a:ext cx="438300" cy="1149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>
              <a:alpha val="20000"/>
            </a:srgbClr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41"/>
          <p:cNvSpPr/>
          <p:nvPr/>
        </p:nvSpPr>
        <p:spPr>
          <a:xfrm>
            <a:off x="3023009" y="2886436"/>
            <a:ext cx="438300" cy="1149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548235">
              <a:alpha val="20000"/>
            </a:srgbClr>
          </a:solidFill>
          <a:ln w="12700" cap="flat" cmpd="sng">
            <a:solidFill>
              <a:srgbClr val="5482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41"/>
          <p:cNvSpPr txBox="1"/>
          <p:nvPr/>
        </p:nvSpPr>
        <p:spPr>
          <a:xfrm>
            <a:off x="2685900" y="4263525"/>
            <a:ext cx="935100" cy="369300"/>
          </a:xfrm>
          <a:prstGeom prst="rect">
            <a:avLst/>
          </a:prstGeom>
          <a:solidFill>
            <a:srgbClr val="E1EFD8"/>
          </a:solidFill>
          <a:ln w="38100" cap="flat" cmpd="sng">
            <a:solidFill>
              <a:srgbClr val="70AD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800">
                <a:solidFill>
                  <a:srgbClr val="548235"/>
                </a:solidFill>
              </a:rPr>
              <a:t>võrdne</a:t>
            </a:r>
            <a:endParaRPr sz="1800">
              <a:solidFill>
                <a:srgbClr val="5482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2950" y="1134225"/>
            <a:ext cx="1849277" cy="457811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42"/>
          <p:cNvSpPr/>
          <p:nvPr/>
        </p:nvSpPr>
        <p:spPr>
          <a:xfrm>
            <a:off x="80128" y="4695908"/>
            <a:ext cx="9063900" cy="477300"/>
          </a:xfrm>
          <a:prstGeom prst="rect">
            <a:avLst/>
          </a:prstGeom>
          <a:solidFill>
            <a:srgbClr val="F38867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2" name="Google Shape;322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08316" y="2701528"/>
            <a:ext cx="5014013" cy="3400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18362" y="-1272536"/>
            <a:ext cx="758425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42"/>
          <p:cNvSpPr txBox="1">
            <a:spLocks noGrp="1"/>
          </p:cNvSpPr>
          <p:nvPr>
            <p:ph type="ctrTitle"/>
          </p:nvPr>
        </p:nvSpPr>
        <p:spPr>
          <a:xfrm>
            <a:off x="-440731" y="1746738"/>
            <a:ext cx="5635800" cy="1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t" sz="2400">
                <a:latin typeface="Barlow"/>
                <a:ea typeface="Barlow"/>
                <a:cs typeface="Barlow"/>
                <a:sym typeface="Barlow"/>
              </a:rPr>
              <a:t>Osale kampaanias ka sel kevadel!</a:t>
            </a:r>
            <a:endParaRPr sz="2400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45A"/>
              </a:buClr>
              <a:buSzPts val="5400"/>
              <a:buFont typeface="Arial"/>
              <a:buNone/>
            </a:pPr>
            <a:r>
              <a:rPr lang="et" sz="2400">
                <a:latin typeface="Barlow"/>
                <a:ea typeface="Barlow"/>
                <a:cs typeface="Barlow"/>
                <a:sym typeface="Barlow"/>
              </a:rPr>
              <a:t>www.nurmenukk.ee </a:t>
            </a:r>
            <a:endParaRPr sz="2400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45A"/>
              </a:buClr>
              <a:buSzPts val="5400"/>
              <a:buFont typeface="Arial"/>
              <a:buNone/>
            </a:pPr>
            <a:r>
              <a:rPr lang="et" sz="2400">
                <a:latin typeface="Barlow"/>
                <a:ea typeface="Barlow"/>
                <a:cs typeface="Barlow"/>
                <a:sym typeface="Barlow"/>
              </a:rPr>
              <a:t>cowslip.science</a:t>
            </a:r>
            <a:endParaRPr sz="24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25" name="Google Shape;325;p42"/>
          <p:cNvSpPr txBox="1">
            <a:spLocks noGrp="1"/>
          </p:cNvSpPr>
          <p:nvPr>
            <p:ph type="subTitle" idx="4294967295"/>
          </p:nvPr>
        </p:nvSpPr>
        <p:spPr>
          <a:xfrm>
            <a:off x="652244" y="2571750"/>
            <a:ext cx="4406700" cy="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19345A"/>
              </a:buClr>
              <a:buSzPts val="1800"/>
              <a:buFont typeface="Arial"/>
              <a:buNone/>
            </a:pPr>
            <a:r>
              <a:rPr lang="et">
                <a:solidFill>
                  <a:srgbClr val="19345A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endParaRPr/>
          </a:p>
        </p:txBody>
      </p:sp>
      <p:pic>
        <p:nvPicPr>
          <p:cNvPr id="326" name="Google Shape;326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117" y="258948"/>
            <a:ext cx="1194158" cy="1196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2" descr="Image result for university of tartu log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49749" y="208701"/>
            <a:ext cx="924400" cy="93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42" descr="Image result for ecolchang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74041" y="258952"/>
            <a:ext cx="1849281" cy="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2" descr="Image result for eesti arengu heaks logo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56936" y="1016038"/>
            <a:ext cx="978641" cy="566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8"/>
          <p:cNvSpPr txBox="1">
            <a:spLocks noGrp="1"/>
          </p:cNvSpPr>
          <p:nvPr>
            <p:ph type="title"/>
          </p:nvPr>
        </p:nvSpPr>
        <p:spPr>
          <a:xfrm>
            <a:off x="628650" y="742394"/>
            <a:ext cx="78867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45A"/>
              </a:buClr>
              <a:buSzPts val="3300"/>
              <a:buFont typeface="Arial"/>
              <a:buNone/>
            </a:pPr>
            <a:r>
              <a:rPr lang="et"/>
              <a:t>Kes me oleme?</a:t>
            </a:r>
            <a:endParaRPr/>
          </a:p>
        </p:txBody>
      </p:sp>
      <p:sp>
        <p:nvSpPr>
          <p:cNvPr id="151" name="Google Shape;151;p28"/>
          <p:cNvSpPr txBox="1">
            <a:spLocks noGrp="1"/>
          </p:cNvSpPr>
          <p:nvPr>
            <p:ph type="body" idx="1"/>
          </p:nvPr>
        </p:nvSpPr>
        <p:spPr>
          <a:xfrm>
            <a:off x="628650" y="1726123"/>
            <a:ext cx="7886700" cy="29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t" dirty="0"/>
              <a:t>Maastike elurikkuse töörühma ökoloogid: </a:t>
            </a:r>
            <a:endParaRPr dirty="0"/>
          </a:p>
          <a:p>
            <a:pPr marL="457200" lvl="0" indent="-317500" algn="l" rtl="0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t" dirty="0"/>
              <a:t>dr Tsipe Aavik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t" dirty="0"/>
              <a:t>Iris Reinula </a:t>
            </a:r>
            <a:endParaRPr dirty="0"/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t" dirty="0"/>
              <a:t>Marianne Kaldra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  <a:p>
            <a: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t" dirty="0"/>
              <a:t>Kertu Hool, kommunikatsioon</a:t>
            </a:r>
            <a:endParaRPr dirty="0"/>
          </a:p>
        </p:txBody>
      </p:sp>
      <p:pic>
        <p:nvPicPr>
          <p:cNvPr id="152" name="Google Shape;15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7175" y="486975"/>
            <a:ext cx="3037025" cy="450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6150" y="3802050"/>
            <a:ext cx="2517426" cy="100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250" y="1469669"/>
            <a:ext cx="4244276" cy="30667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9" name="Google Shape;159;p29"/>
          <p:cNvSpPr txBox="1">
            <a:spLocks noGrp="1"/>
          </p:cNvSpPr>
          <p:nvPr>
            <p:ph type="title"/>
          </p:nvPr>
        </p:nvSpPr>
        <p:spPr>
          <a:xfrm>
            <a:off x="628650" y="626644"/>
            <a:ext cx="78867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45A"/>
              </a:buClr>
              <a:buSzPts val="3300"/>
              <a:buFont typeface="Arial"/>
              <a:buNone/>
            </a:pPr>
            <a:r>
              <a:rPr lang="et"/>
              <a:t>Miks?</a:t>
            </a:r>
            <a:endParaRPr/>
          </a:p>
        </p:txBody>
      </p:sp>
      <p:pic>
        <p:nvPicPr>
          <p:cNvPr id="160" name="Google Shape;160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62000" y="1469668"/>
            <a:ext cx="4523361" cy="30667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1" name="Google Shape;161;p29"/>
          <p:cNvSpPr txBox="1"/>
          <p:nvPr/>
        </p:nvSpPr>
        <p:spPr>
          <a:xfrm>
            <a:off x="982825" y="4580475"/>
            <a:ext cx="1380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2000">
                <a:latin typeface="Barlow"/>
                <a:ea typeface="Barlow"/>
                <a:cs typeface="Barlow"/>
                <a:sym typeface="Barlow"/>
              </a:rPr>
              <a:t>1950ndad</a:t>
            </a:r>
            <a:endParaRPr sz="20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62" name="Google Shape;162;p29"/>
          <p:cNvSpPr txBox="1"/>
          <p:nvPr/>
        </p:nvSpPr>
        <p:spPr>
          <a:xfrm>
            <a:off x="6281075" y="4519275"/>
            <a:ext cx="876900" cy="5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2000">
                <a:latin typeface="Barlow"/>
                <a:ea typeface="Barlow"/>
                <a:cs typeface="Barlow"/>
                <a:sym typeface="Barlow"/>
              </a:rPr>
              <a:t>2020</a:t>
            </a:r>
            <a:endParaRPr sz="20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63" name="Google Shape;163;p29"/>
          <p:cNvSpPr/>
          <p:nvPr/>
        </p:nvSpPr>
        <p:spPr>
          <a:xfrm>
            <a:off x="4458600" y="1517525"/>
            <a:ext cx="1195200" cy="832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9"/>
          <p:cNvSpPr txBox="1"/>
          <p:nvPr/>
        </p:nvSpPr>
        <p:spPr>
          <a:xfrm>
            <a:off x="3303650" y="4580475"/>
            <a:ext cx="2046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2000">
                <a:latin typeface="Barlow"/>
                <a:ea typeface="Barlow"/>
                <a:cs typeface="Barlow"/>
                <a:sym typeface="Barlow"/>
              </a:rPr>
              <a:t>Niidukooslused</a:t>
            </a:r>
            <a:endParaRPr sz="2000"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0"/>
          <p:cNvSpPr txBox="1">
            <a:spLocks noGrp="1"/>
          </p:cNvSpPr>
          <p:nvPr>
            <p:ph type="title"/>
          </p:nvPr>
        </p:nvSpPr>
        <p:spPr>
          <a:xfrm>
            <a:off x="628650" y="834344"/>
            <a:ext cx="78867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45A"/>
              </a:buClr>
              <a:buSzPts val="3300"/>
              <a:buFont typeface="Arial"/>
              <a:buNone/>
            </a:pPr>
            <a:r>
              <a:rPr lang="et"/>
              <a:t>Eellugu</a:t>
            </a:r>
            <a:endParaRPr/>
          </a:p>
        </p:txBody>
      </p:sp>
      <p:sp>
        <p:nvSpPr>
          <p:cNvPr id="170" name="Google Shape;170;p30"/>
          <p:cNvSpPr txBox="1">
            <a:spLocks noGrp="1"/>
          </p:cNvSpPr>
          <p:nvPr>
            <p:ph type="body" idx="1"/>
          </p:nvPr>
        </p:nvSpPr>
        <p:spPr>
          <a:xfrm>
            <a:off x="628650" y="1726123"/>
            <a:ext cx="7886700" cy="29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t" sz="1400"/>
              <a:t>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pic>
        <p:nvPicPr>
          <p:cNvPr id="171" name="Google Shape;17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5475" y="1671801"/>
            <a:ext cx="4536575" cy="255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0300" y="705600"/>
            <a:ext cx="2026551" cy="255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67348" y="3257400"/>
            <a:ext cx="2132450" cy="111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41125" y="4368324"/>
            <a:ext cx="1384863" cy="4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0"/>
          <p:cNvSpPr txBox="1"/>
          <p:nvPr/>
        </p:nvSpPr>
        <p:spPr>
          <a:xfrm>
            <a:off x="819200" y="3854275"/>
            <a:ext cx="1384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2200">
                <a:latin typeface="Barlow"/>
                <a:ea typeface="Barlow"/>
                <a:cs typeface="Barlow"/>
                <a:sym typeface="Barlow"/>
              </a:rPr>
              <a:t>S-tüüp</a:t>
            </a:r>
            <a:endParaRPr sz="22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76" name="Google Shape;176;p30"/>
          <p:cNvSpPr txBox="1"/>
          <p:nvPr/>
        </p:nvSpPr>
        <p:spPr>
          <a:xfrm>
            <a:off x="2972600" y="4223600"/>
            <a:ext cx="1384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2200">
                <a:latin typeface="Barlow"/>
                <a:ea typeface="Barlow"/>
                <a:cs typeface="Barlow"/>
                <a:sym typeface="Barlow"/>
              </a:rPr>
              <a:t>L-tüüp</a:t>
            </a:r>
            <a:endParaRPr sz="2200"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/>
          <p:cNvSpPr txBox="1">
            <a:spLocks noGrp="1"/>
          </p:cNvSpPr>
          <p:nvPr>
            <p:ph type="title"/>
          </p:nvPr>
        </p:nvSpPr>
        <p:spPr>
          <a:xfrm>
            <a:off x="628650" y="834344"/>
            <a:ext cx="78867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45A"/>
              </a:buClr>
              <a:buSzPts val="3300"/>
              <a:buFont typeface="Arial"/>
              <a:buNone/>
            </a:pPr>
            <a:endParaRPr/>
          </a:p>
        </p:txBody>
      </p:sp>
      <p:sp>
        <p:nvSpPr>
          <p:cNvPr id="182" name="Google Shape;182;p31"/>
          <p:cNvSpPr txBox="1">
            <a:spLocks noGrp="1"/>
          </p:cNvSpPr>
          <p:nvPr>
            <p:ph type="body" idx="1"/>
          </p:nvPr>
        </p:nvSpPr>
        <p:spPr>
          <a:xfrm>
            <a:off x="628650" y="1726123"/>
            <a:ext cx="7886700" cy="29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t" sz="1400"/>
              <a:t>…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pic>
        <p:nvPicPr>
          <p:cNvPr id="183" name="Google Shape;183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650" y="1604810"/>
            <a:ext cx="3467601" cy="344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1591552"/>
            <a:ext cx="3467599" cy="3467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2"/>
          <p:cNvSpPr txBox="1">
            <a:spLocks noGrp="1"/>
          </p:cNvSpPr>
          <p:nvPr>
            <p:ph type="title"/>
          </p:nvPr>
        </p:nvSpPr>
        <p:spPr>
          <a:xfrm>
            <a:off x="1682950" y="834350"/>
            <a:ext cx="13590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45A"/>
              </a:buClr>
              <a:buSzPts val="3300"/>
              <a:buFont typeface="Arial"/>
              <a:buNone/>
            </a:pPr>
            <a:r>
              <a:rPr lang="et"/>
              <a:t>L-tüüp</a:t>
            </a:r>
            <a:endParaRPr/>
          </a:p>
        </p:txBody>
      </p:sp>
      <p:sp>
        <p:nvSpPr>
          <p:cNvPr id="190" name="Google Shape;190;p32"/>
          <p:cNvSpPr txBox="1">
            <a:spLocks noGrp="1"/>
          </p:cNvSpPr>
          <p:nvPr>
            <p:ph type="body" idx="1"/>
          </p:nvPr>
        </p:nvSpPr>
        <p:spPr>
          <a:xfrm>
            <a:off x="628650" y="1726123"/>
            <a:ext cx="7886700" cy="29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t" sz="1400"/>
              <a:t>…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pic>
        <p:nvPicPr>
          <p:cNvPr id="191" name="Google Shape;19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650" y="1604810"/>
            <a:ext cx="3467601" cy="344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1591552"/>
            <a:ext cx="3467599" cy="3467622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2"/>
          <p:cNvSpPr txBox="1">
            <a:spLocks noGrp="1"/>
          </p:cNvSpPr>
          <p:nvPr>
            <p:ph type="title"/>
          </p:nvPr>
        </p:nvSpPr>
        <p:spPr>
          <a:xfrm>
            <a:off x="5749975" y="834350"/>
            <a:ext cx="13590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45A"/>
              </a:buClr>
              <a:buSzPct val="100000"/>
              <a:buFont typeface="Arial"/>
              <a:buNone/>
            </a:pPr>
            <a:r>
              <a:rPr lang="et"/>
              <a:t>S-tüüp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3"/>
          <p:cNvSpPr txBox="1">
            <a:spLocks noGrp="1"/>
          </p:cNvSpPr>
          <p:nvPr>
            <p:ph type="title"/>
          </p:nvPr>
        </p:nvSpPr>
        <p:spPr>
          <a:xfrm>
            <a:off x="71275" y="480019"/>
            <a:ext cx="78867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45A"/>
              </a:buClr>
              <a:buSzPts val="3300"/>
              <a:buFont typeface="Arial"/>
              <a:buNone/>
            </a:pPr>
            <a:r>
              <a:rPr lang="et"/>
              <a:t>Kuidas see käis? </a:t>
            </a:r>
            <a:endParaRPr/>
          </a:p>
        </p:txBody>
      </p:sp>
      <p:sp>
        <p:nvSpPr>
          <p:cNvPr id="199" name="Google Shape;199;p33"/>
          <p:cNvSpPr txBox="1">
            <a:spLocks noGrp="1"/>
          </p:cNvSpPr>
          <p:nvPr>
            <p:ph type="body" idx="1"/>
          </p:nvPr>
        </p:nvSpPr>
        <p:spPr>
          <a:xfrm>
            <a:off x="628650" y="1726123"/>
            <a:ext cx="7886700" cy="29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t" sz="1400"/>
              <a:t>…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pic>
        <p:nvPicPr>
          <p:cNvPr id="200" name="Google Shape;20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9425" y="1316661"/>
            <a:ext cx="3560077" cy="3725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275" y="1579327"/>
            <a:ext cx="4500724" cy="339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4400" y="1198950"/>
            <a:ext cx="1720899" cy="7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13" y="542725"/>
            <a:ext cx="1815756" cy="65722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4"/>
          <p:cNvSpPr/>
          <p:nvPr/>
        </p:nvSpPr>
        <p:spPr>
          <a:xfrm>
            <a:off x="53575" y="1103700"/>
            <a:ext cx="9090300" cy="4037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9" name="Google Shape;20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550" y="3522304"/>
            <a:ext cx="2281751" cy="89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20854" y="3522292"/>
            <a:ext cx="2571225" cy="85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75625" y="2646463"/>
            <a:ext cx="2778991" cy="85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30138" y="2051700"/>
            <a:ext cx="1567699" cy="7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29600" y="527150"/>
            <a:ext cx="1600200" cy="74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36150" y="516700"/>
            <a:ext cx="1504950" cy="76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464298" y="518850"/>
            <a:ext cx="1600200" cy="719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088788" y="549750"/>
            <a:ext cx="1895475" cy="702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6676" y="1251301"/>
            <a:ext cx="1724025" cy="857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729603" y="1225128"/>
            <a:ext cx="1504950" cy="804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182503" y="1251303"/>
            <a:ext cx="2038350" cy="687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919188" y="1212177"/>
            <a:ext cx="1600200" cy="935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440500" y="1266302"/>
            <a:ext cx="2311619" cy="65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98038" y="2050451"/>
            <a:ext cx="1504950" cy="89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4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373475" y="2055263"/>
            <a:ext cx="1482508" cy="85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4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4571988" y="2078213"/>
            <a:ext cx="1971675" cy="704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448628" y="4309425"/>
            <a:ext cx="2485525" cy="75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4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93277" y="2945002"/>
            <a:ext cx="1971675" cy="795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4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6756050" y="1923525"/>
            <a:ext cx="1482500" cy="984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4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978775" y="2750938"/>
            <a:ext cx="2485515" cy="85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4"/>
          <p:cNvPicPr preferRelativeResize="0"/>
          <p:nvPr/>
        </p:nvPicPr>
        <p:blipFill rotWithShape="1">
          <a:blip r:embed="rId24">
            <a:alphaModFix/>
          </a:blip>
          <a:srcRect r="11824"/>
          <a:stretch/>
        </p:blipFill>
        <p:spPr>
          <a:xfrm>
            <a:off x="7059075" y="2830300"/>
            <a:ext cx="2038350" cy="79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4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6440503" y="4159041"/>
            <a:ext cx="2391790" cy="7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4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3182488" y="3419267"/>
            <a:ext cx="2038350" cy="890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4"/>
          <p:cNvPicPr preferRelativeResize="0"/>
          <p:nvPr/>
        </p:nvPicPr>
        <p:blipFill rotWithShape="1">
          <a:blip r:embed="rId27">
            <a:alphaModFix/>
          </a:blip>
          <a:srcRect l="4085"/>
          <a:stretch/>
        </p:blipFill>
        <p:spPr>
          <a:xfrm>
            <a:off x="4221949" y="4234275"/>
            <a:ext cx="1653650" cy="90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672" y="611350"/>
            <a:ext cx="3455825" cy="246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4096" y="1157900"/>
            <a:ext cx="3036675" cy="227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40372" y="1721257"/>
            <a:ext cx="2010924" cy="267907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5"/>
          <p:cNvSpPr/>
          <p:nvPr/>
        </p:nvSpPr>
        <p:spPr>
          <a:xfrm>
            <a:off x="788375" y="3753925"/>
            <a:ext cx="2491500" cy="297300"/>
          </a:xfrm>
          <a:prstGeom prst="flowChartAlternateProcess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">
                <a:solidFill>
                  <a:schemeClr val="dk1"/>
                </a:solidFill>
              </a:rPr>
              <a:t>Ma veeresin peaaegu kraavi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41" name="Google Shape;241;p35"/>
          <p:cNvSpPr/>
          <p:nvPr/>
        </p:nvSpPr>
        <p:spPr>
          <a:xfrm>
            <a:off x="4168275" y="716300"/>
            <a:ext cx="2832900" cy="387300"/>
          </a:xfrm>
          <a:prstGeom prst="flowChartAlternateProcess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>
                <a:solidFill>
                  <a:schemeClr val="dk1"/>
                </a:solidFill>
              </a:rPr>
              <a:t>Linnud laulavad ja tuju on hea :)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42" name="Google Shape;242;p35"/>
          <p:cNvSpPr/>
          <p:nvPr/>
        </p:nvSpPr>
        <p:spPr>
          <a:xfrm>
            <a:off x="80675" y="4567225"/>
            <a:ext cx="3003000" cy="479100"/>
          </a:xfrm>
          <a:prstGeom prst="flowChartAlternateProcess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>
                <a:solidFill>
                  <a:schemeClr val="dk1"/>
                </a:solidFill>
              </a:rPr>
              <a:t>Arvukus on sellel aastal suurem kui eelnevatel aastatel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</p:txBody>
      </p:sp>
      <p:sp>
        <p:nvSpPr>
          <p:cNvPr id="243" name="Google Shape;243;p35"/>
          <p:cNvSpPr/>
          <p:nvPr/>
        </p:nvSpPr>
        <p:spPr>
          <a:xfrm>
            <a:off x="5249400" y="3485525"/>
            <a:ext cx="3894600" cy="728700"/>
          </a:xfrm>
          <a:prstGeom prst="flowChartAlternateProcess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>
                <a:solidFill>
                  <a:schemeClr val="dk1"/>
                </a:solidFill>
              </a:rPr>
              <a:t>Tegu on hobuste kopliga, kus kasvab ka palju kullerkuppe ja angervaksasid. Lisaks igasugu muudele taimedele. Imeline rikkalik kooslus!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44" name="Google Shape;244;p35"/>
          <p:cNvSpPr/>
          <p:nvPr/>
        </p:nvSpPr>
        <p:spPr>
          <a:xfrm>
            <a:off x="4312100" y="4437100"/>
            <a:ext cx="3455700" cy="645900"/>
          </a:xfrm>
          <a:prstGeom prst="flowChartAlternateProcess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>
                <a:solidFill>
                  <a:schemeClr val="dk1"/>
                </a:solidFill>
              </a:rPr>
              <a:t>Nurmenukud on pikad ja selline tunne on, justkui oleksid sõnnikut saanud: võimsalt vohavad!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45" name="Google Shape;245;p35"/>
          <p:cNvSpPr/>
          <p:nvPr/>
        </p:nvSpPr>
        <p:spPr>
          <a:xfrm>
            <a:off x="2976500" y="1385550"/>
            <a:ext cx="2491500" cy="387300"/>
          </a:xfrm>
          <a:prstGeom prst="flowChartAlternateProcess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>
                <a:solidFill>
                  <a:schemeClr val="dk1"/>
                </a:solidFill>
              </a:rPr>
              <a:t>Astusin kogemata teo peale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</p:txBody>
      </p:sp>
      <p:sp>
        <p:nvSpPr>
          <p:cNvPr id="246" name="Google Shape;246;p35"/>
          <p:cNvSpPr/>
          <p:nvPr/>
        </p:nvSpPr>
        <p:spPr>
          <a:xfrm>
            <a:off x="5506075" y="2101975"/>
            <a:ext cx="3036600" cy="344100"/>
          </a:xfrm>
          <a:prstGeom prst="flowChartAlternateProcess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>
                <a:solidFill>
                  <a:schemeClr val="dk1"/>
                </a:solidFill>
              </a:rPr>
              <a:t>Nurmenukkudest saab ilusa kimbu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47" name="Google Shape;247;p35"/>
          <p:cNvSpPr/>
          <p:nvPr/>
        </p:nvSpPr>
        <p:spPr>
          <a:xfrm>
            <a:off x="80675" y="544700"/>
            <a:ext cx="3199200" cy="613200"/>
          </a:xfrm>
          <a:prstGeom prst="flowChartAlternateProcess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>
                <a:solidFill>
                  <a:schemeClr val="dk1"/>
                </a:solidFill>
              </a:rPr>
              <a:t>Märkasin, et miskipärast oli just ainult S-tüüpi nurmenukkudel väikesed teod sees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</p:txBody>
      </p:sp>
      <p:sp>
        <p:nvSpPr>
          <p:cNvPr id="248" name="Google Shape;248;p35"/>
          <p:cNvSpPr/>
          <p:nvPr/>
        </p:nvSpPr>
        <p:spPr>
          <a:xfrm>
            <a:off x="2454950" y="2667800"/>
            <a:ext cx="3534600" cy="508800"/>
          </a:xfrm>
          <a:prstGeom prst="flowChartAlternateProcess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>
                <a:solidFill>
                  <a:schemeClr val="dk1"/>
                </a:solidFill>
              </a:rPr>
              <a:t>After an hour of walking up and down the meadow, I found only a single cowslip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49" name="Google Shape;249;p35"/>
          <p:cNvSpPr/>
          <p:nvPr/>
        </p:nvSpPr>
        <p:spPr>
          <a:xfrm>
            <a:off x="0" y="3133913"/>
            <a:ext cx="2010900" cy="297300"/>
          </a:xfrm>
          <a:prstGeom prst="flowChartAlternateProcess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>
                <a:solidFill>
                  <a:schemeClr val="dk1"/>
                </a:solidFill>
              </a:rPr>
              <a:t>Millions of cowslips!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250</Words>
  <Application>Microsoft Office PowerPoint</Application>
  <PresentationFormat>On-screen Show (16:9)</PresentationFormat>
  <Paragraphs>75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Barlow</vt:lpstr>
      <vt:lpstr>Calibri</vt:lpstr>
      <vt:lpstr>Arial</vt:lpstr>
      <vt:lpstr>Simple Light</vt:lpstr>
      <vt:lpstr>Office Theme</vt:lpstr>
      <vt:lpstr>Kuidas kogu Euroopa nurmenukke otsis ja kuidas tehakse taimeteadust</vt:lpstr>
      <vt:lpstr>Kes me oleme?</vt:lpstr>
      <vt:lpstr>Miks?</vt:lpstr>
      <vt:lpstr>Eellugu</vt:lpstr>
      <vt:lpstr>PowerPoint Presentation</vt:lpstr>
      <vt:lpstr>L-tüüp</vt:lpstr>
      <vt:lpstr>Kuidas see käis? </vt:lpstr>
      <vt:lpstr>PowerPoint Presentation</vt:lpstr>
      <vt:lpstr>PowerPoint Presentation</vt:lpstr>
      <vt:lpstr>mida andis vaatlejale? </vt:lpstr>
      <vt:lpstr>mida teadlasele?</vt:lpstr>
      <vt:lpstr>PowerPoint Presentation</vt:lpstr>
      <vt:lpstr>Tulemused - 2019 ja 2020</vt:lpstr>
      <vt:lpstr>Tulemused 2021</vt:lpstr>
      <vt:lpstr>2021: Populatsiooni suuruse mõju</vt:lpstr>
      <vt:lpstr>Osale kampaanias ka sel kevadel! www.nurmenukk.ee  cowslip.science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Kuidas kogu Euroopa nurmenukke otsis ja kuidas tehakse taimeteadust</dc:title>
  <cp:lastModifiedBy>Iris Reinula</cp:lastModifiedBy>
  <cp:revision>3</cp:revision>
  <dcterms:modified xsi:type="dcterms:W3CDTF">2022-02-07T11:06:33Z</dcterms:modified>
</cp:coreProperties>
</file>