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6" r:id="rId5"/>
    <p:sldId id="506" r:id="rId6"/>
    <p:sldId id="503" r:id="rId7"/>
    <p:sldId id="280" r:id="rId8"/>
    <p:sldId id="401" r:id="rId9"/>
    <p:sldId id="505" r:id="rId10"/>
    <p:sldId id="502" r:id="rId11"/>
    <p:sldId id="504" r:id="rId12"/>
    <p:sldId id="508" r:id="rId13"/>
    <p:sldId id="510" r:id="rId14"/>
    <p:sldId id="874" r:id="rId15"/>
    <p:sldId id="845" r:id="rId16"/>
    <p:sldId id="853" r:id="rId17"/>
    <p:sldId id="857" r:id="rId18"/>
    <p:sldId id="877" r:id="rId19"/>
    <p:sldId id="878" r:id="rId20"/>
    <p:sldId id="397" r:id="rId21"/>
  </p:sldIdLst>
  <p:sldSz cx="12152313" cy="6832600"/>
  <p:notesSz cx="6858000" cy="9144000"/>
  <p:defaultTextStyle>
    <a:defPPr>
      <a:defRPr lang="et-EE"/>
    </a:defPPr>
    <a:lvl1pPr marL="0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7482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4963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2445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29927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37408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44890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52371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59853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2">
          <p15:clr>
            <a:srgbClr val="A4A3A4"/>
          </p15:clr>
        </p15:guide>
        <p15:guide id="2" pos="382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ne Jürjens" initials="EJ" lastIdx="3" clrIdx="0">
    <p:extLst>
      <p:ext uri="{19B8F6BF-5375-455C-9EA6-DF929625EA0E}">
        <p15:presenceInfo xmlns:p15="http://schemas.microsoft.com/office/powerpoint/2012/main" userId="S::ene.kadastik@mkm.ee::53616bd1-1688-4c06-95ac-fe490bc35a80" providerId="AD"/>
      </p:ext>
    </p:extLst>
  </p:cmAuthor>
  <p:cmAuthor id="2" name="Margus Raha" initials="MR" lastIdx="8" clrIdx="1">
    <p:extLst>
      <p:ext uri="{19B8F6BF-5375-455C-9EA6-DF929625EA0E}">
        <p15:presenceInfo xmlns:p15="http://schemas.microsoft.com/office/powerpoint/2012/main" userId="S::margus.raha@mkm.ee::c6112501-3505-4770-a7a7-5618ab342b19" providerId="AD"/>
      </p:ext>
    </p:extLst>
  </p:cmAuthor>
  <p:cmAuthor id="3" name="Lauri Joosu" initials="LJ" lastIdx="2" clrIdx="2">
    <p:extLst>
      <p:ext uri="{19B8F6BF-5375-455C-9EA6-DF929625EA0E}">
        <p15:presenceInfo xmlns:p15="http://schemas.microsoft.com/office/powerpoint/2012/main" userId="S::Lauri.Joosu@egt.ee::d970ef5d-36cb-4867-9fc5-07acee1150c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87"/>
    <a:srgbClr val="006EB5"/>
    <a:srgbClr val="007BD1"/>
    <a:srgbClr val="89B0DE"/>
    <a:srgbClr val="0064B9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08D233-2C1E-4842-A0B1-1141AA9D9DFA}" v="436" dt="2025-09-16T06:05:43.8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520" y="32"/>
      </p:cViewPr>
      <p:guideLst>
        <p:guide orient="horz" pos="2152"/>
        <p:guide pos="382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>
            <a:extLst>
              <a:ext uri="{FF2B5EF4-FFF2-40B4-BE49-F238E27FC236}">
                <a16:creationId xmlns:a16="http://schemas.microsoft.com/office/drawing/2014/main" id="{41A057D1-5E43-409E-892F-995585E315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Kuupäeva kohatäide 2">
            <a:extLst>
              <a:ext uri="{FF2B5EF4-FFF2-40B4-BE49-F238E27FC236}">
                <a16:creationId xmlns:a16="http://schemas.microsoft.com/office/drawing/2014/main" id="{E06AB4DB-5FEE-468E-84DA-E4A7A0EB51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91C5B4-CCBD-41CE-B8BA-EE1C796AC955}" type="datetimeFigureOut">
              <a:rPr lang="et-EE" smtClean="0"/>
              <a:t>15.09.2025</a:t>
            </a:fld>
            <a:endParaRPr lang="et-EE"/>
          </a:p>
        </p:txBody>
      </p: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44DC8ED9-8C3A-4EA7-8B26-B6184E666DD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B77B6D2F-A830-4F2E-A07A-5320EE6A2E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B742D-75E2-4757-A4DF-5DB6666A5291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0658270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11DD8-E7A9-4B7F-924E-249F3EBED262}" type="datetimeFigureOut">
              <a:rPr lang="et-EE" smtClean="0"/>
              <a:t>15.09.2025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3484B2-7D45-46A9-AA10-C2234E88C9BE}" type="slidenum">
              <a:rPr lang="et-EE" smtClean="0"/>
              <a:t>‹#›</a:t>
            </a:fld>
            <a:endParaRPr lang="et-E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484B2-7D45-46A9-AA10-C2234E88C9BE}" type="slidenum">
              <a:rPr lang="et-EE" smtClean="0"/>
              <a:t>1</a:t>
            </a:fld>
            <a:endParaRPr lang="et-E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76140"/>
            <a:ext cx="12168000" cy="4856460"/>
          </a:xfrm>
          <a:prstGeom prst="rect">
            <a:avLst/>
          </a:prstGeom>
          <a:solidFill>
            <a:srgbClr val="006E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/>
              <a:t>Kirjuta siia esitluse nimi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Kirjuta siia esitluse alapealkiri</a:t>
            </a:r>
          </a:p>
        </p:txBody>
      </p:sp>
      <p:pic>
        <p:nvPicPr>
          <p:cNvPr id="8" name="Picture 7" descr="1 realin_3L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43508" y="247948"/>
            <a:ext cx="2876200" cy="1440000"/>
          </a:xfrm>
          <a:prstGeom prst="rect">
            <a:avLst/>
          </a:prstGeom>
        </p:spPr>
      </p:pic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876356" y="1072568"/>
            <a:ext cx="4749524" cy="6832600"/>
          </a:xfrm>
          <a:prstGeom prst="rect">
            <a:avLst/>
          </a:prstGeom>
        </p:spPr>
      </p:pic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Ametinimetus/Struktuuriüksuse nimetus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Ettekandja Eesnimi Perekonnanimi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slaid 3 tulb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err="1"/>
              <a:t>Pealkirjad</a:t>
            </a:r>
            <a:r>
              <a:rPr lang="en-US"/>
              <a:t> on 48pt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1540" y="1554771"/>
            <a:ext cx="3424384" cy="637393"/>
          </a:xfrm>
        </p:spPr>
        <p:txBody>
          <a:bodyPr anchor="b">
            <a:noAutofit/>
          </a:bodyPr>
          <a:lstStyle>
            <a:lvl1pPr marL="0" indent="0">
              <a:buNone/>
              <a:defRPr sz="3600" b="1" i="0" baseline="0"/>
            </a:lvl1pPr>
            <a:lvl2pPr marL="607482" indent="0">
              <a:buNone/>
              <a:defRPr sz="2700" b="1"/>
            </a:lvl2pPr>
            <a:lvl3pPr marL="1214963" indent="0">
              <a:buNone/>
              <a:defRPr sz="2400" b="1"/>
            </a:lvl3pPr>
            <a:lvl4pPr marL="1822445" indent="0">
              <a:buNone/>
              <a:defRPr sz="2100" b="1"/>
            </a:lvl4pPr>
            <a:lvl5pPr marL="2429927" indent="0">
              <a:buNone/>
              <a:defRPr sz="2100" b="1"/>
            </a:lvl5pPr>
            <a:lvl6pPr marL="3037408" indent="0">
              <a:buNone/>
              <a:defRPr sz="2100" b="1"/>
            </a:lvl6pPr>
            <a:lvl7pPr marL="3644890" indent="0">
              <a:buNone/>
              <a:defRPr sz="2100" b="1"/>
            </a:lvl7pPr>
            <a:lvl8pPr marL="4252371" indent="0">
              <a:buNone/>
              <a:defRPr sz="2100" b="1"/>
            </a:lvl8pPr>
            <a:lvl9pPr marL="4859853" indent="0">
              <a:buNone/>
              <a:defRPr sz="2100" b="1"/>
            </a:lvl9pPr>
          </a:lstStyle>
          <a:p>
            <a:pPr lvl="0"/>
            <a:r>
              <a:rPr lang="et-EE" err="1"/>
              <a:t>Bold</a:t>
            </a:r>
            <a:r>
              <a:rPr lang="et-EE"/>
              <a:t> tekst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0" y="2171682"/>
            <a:ext cx="3960000" cy="466578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t-EE"/>
              <a:t>Foto, graafik, tabel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8164828" y="2166819"/>
            <a:ext cx="3960000" cy="466578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t-EE"/>
              <a:t>Foto, graafik, tabel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082414" y="2171682"/>
            <a:ext cx="3960000" cy="466578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t-EE"/>
              <a:t>Foto, graafik, tabel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8711619" y="1554771"/>
            <a:ext cx="3424384" cy="637393"/>
          </a:xfrm>
        </p:spPr>
        <p:txBody>
          <a:bodyPr anchor="b">
            <a:noAutofit/>
          </a:bodyPr>
          <a:lstStyle>
            <a:lvl1pPr marL="0" indent="0">
              <a:buNone/>
              <a:defRPr sz="3600" b="1" i="0" baseline="0"/>
            </a:lvl1pPr>
            <a:lvl2pPr marL="607482" indent="0">
              <a:buNone/>
              <a:defRPr sz="2700" b="1"/>
            </a:lvl2pPr>
            <a:lvl3pPr marL="1214963" indent="0">
              <a:buNone/>
              <a:defRPr sz="2400" b="1"/>
            </a:lvl3pPr>
            <a:lvl4pPr marL="1822445" indent="0">
              <a:buNone/>
              <a:defRPr sz="2100" b="1"/>
            </a:lvl4pPr>
            <a:lvl5pPr marL="2429927" indent="0">
              <a:buNone/>
              <a:defRPr sz="2100" b="1"/>
            </a:lvl5pPr>
            <a:lvl6pPr marL="3037408" indent="0">
              <a:buNone/>
              <a:defRPr sz="2100" b="1"/>
            </a:lvl6pPr>
            <a:lvl7pPr marL="3644890" indent="0">
              <a:buNone/>
              <a:defRPr sz="2100" b="1"/>
            </a:lvl7pPr>
            <a:lvl8pPr marL="4252371" indent="0">
              <a:buNone/>
              <a:defRPr sz="2100" b="1"/>
            </a:lvl8pPr>
            <a:lvl9pPr marL="4859853" indent="0">
              <a:buNone/>
              <a:defRPr sz="2100" b="1"/>
            </a:lvl9pPr>
          </a:lstStyle>
          <a:p>
            <a:pPr lvl="0"/>
            <a:r>
              <a:rPr lang="et-EE" err="1"/>
              <a:t>Bold</a:t>
            </a:r>
            <a:r>
              <a:rPr lang="et-EE"/>
              <a:t> tekst</a:t>
            </a:r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4621579" y="1554771"/>
            <a:ext cx="3424384" cy="637393"/>
          </a:xfrm>
        </p:spPr>
        <p:txBody>
          <a:bodyPr anchor="b">
            <a:noAutofit/>
          </a:bodyPr>
          <a:lstStyle>
            <a:lvl1pPr marL="0" indent="0">
              <a:buNone/>
              <a:defRPr sz="3600" b="1" i="0" baseline="0"/>
            </a:lvl1pPr>
            <a:lvl2pPr marL="607482" indent="0">
              <a:buNone/>
              <a:defRPr sz="2700" b="1"/>
            </a:lvl2pPr>
            <a:lvl3pPr marL="1214963" indent="0">
              <a:buNone/>
              <a:defRPr sz="2400" b="1"/>
            </a:lvl3pPr>
            <a:lvl4pPr marL="1822445" indent="0">
              <a:buNone/>
              <a:defRPr sz="2100" b="1"/>
            </a:lvl4pPr>
            <a:lvl5pPr marL="2429927" indent="0">
              <a:buNone/>
              <a:defRPr sz="2100" b="1"/>
            </a:lvl5pPr>
            <a:lvl6pPr marL="3037408" indent="0">
              <a:buNone/>
              <a:defRPr sz="2100" b="1"/>
            </a:lvl6pPr>
            <a:lvl7pPr marL="3644890" indent="0">
              <a:buNone/>
              <a:defRPr sz="2100" b="1"/>
            </a:lvl7pPr>
            <a:lvl8pPr marL="4252371" indent="0">
              <a:buNone/>
              <a:defRPr sz="2100" b="1"/>
            </a:lvl8pPr>
            <a:lvl9pPr marL="4859853" indent="0">
              <a:buNone/>
              <a:defRPr sz="2100" b="1"/>
            </a:lvl9pPr>
          </a:lstStyle>
          <a:p>
            <a:pPr lvl="0"/>
            <a:r>
              <a:rPr lang="et-EE" err="1"/>
              <a:t>Bold</a:t>
            </a:r>
            <a:r>
              <a:rPr lang="et-EE"/>
              <a:t> tekst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037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7614" y="273621"/>
            <a:ext cx="11877253" cy="1138767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006EB5"/>
                </a:solidFill>
              </a:defRPr>
            </a:lvl1pPr>
          </a:lstStyle>
          <a:p>
            <a:r>
              <a:rPr lang="et-EE"/>
              <a:t>Graafikutes on ka laiendatud värvipalett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618" y="272038"/>
            <a:ext cx="3998027" cy="1157747"/>
          </a:xfrm>
        </p:spPr>
        <p:txBody>
          <a:bodyPr anchor="b">
            <a:noAutofit/>
          </a:bodyPr>
          <a:lstStyle>
            <a:lvl1pPr algn="l">
              <a:defRPr sz="4800" b="0">
                <a:solidFill>
                  <a:srgbClr val="006EB5"/>
                </a:solidFill>
              </a:defRPr>
            </a:lvl1pPr>
          </a:lstStyle>
          <a:p>
            <a:r>
              <a:rPr lang="et-EE"/>
              <a:t>Pealkiri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1217" y="272040"/>
            <a:ext cx="6793481" cy="644176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7618" y="1429786"/>
            <a:ext cx="3998027" cy="5266795"/>
          </a:xfrm>
        </p:spPr>
        <p:txBody>
          <a:bodyPr/>
          <a:lstStyle>
            <a:lvl1pPr marL="0" indent="0">
              <a:buNone/>
              <a:defRPr sz="1900"/>
            </a:lvl1pPr>
            <a:lvl2pPr marL="607482" indent="0">
              <a:buNone/>
              <a:defRPr sz="1600"/>
            </a:lvl2pPr>
            <a:lvl3pPr marL="1214963" indent="0">
              <a:buNone/>
              <a:defRPr sz="1300"/>
            </a:lvl3pPr>
            <a:lvl4pPr marL="1822445" indent="0">
              <a:buNone/>
              <a:defRPr sz="1200"/>
            </a:lvl4pPr>
            <a:lvl5pPr marL="2429927" indent="0">
              <a:buNone/>
              <a:defRPr sz="1200"/>
            </a:lvl5pPr>
            <a:lvl6pPr marL="3037408" indent="0">
              <a:buNone/>
              <a:defRPr sz="1200"/>
            </a:lvl6pPr>
            <a:lvl7pPr marL="3644890" indent="0">
              <a:buNone/>
              <a:defRPr sz="1200"/>
            </a:lvl7pPr>
            <a:lvl8pPr marL="4252371" indent="0">
              <a:buNone/>
              <a:defRPr sz="1200"/>
            </a:lvl8pPr>
            <a:lvl9pPr marL="4859853" indent="0">
              <a:buNone/>
              <a:defRPr sz="12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04241" y="90151"/>
            <a:ext cx="648072" cy="363773"/>
          </a:xfrm>
          <a:prstGeom prst="rect">
            <a:avLst/>
          </a:prstGeom>
        </p:spPr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76140"/>
            <a:ext cx="12168000" cy="4856460"/>
          </a:xfrm>
          <a:prstGeom prst="rect">
            <a:avLst/>
          </a:prstGeom>
          <a:solidFill>
            <a:srgbClr val="006E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/>
              <a:t>Täna kuulajaid suuliselt, aga siia kirjuta mõte, </a:t>
            </a:r>
            <a:br>
              <a:rPr lang="et-EE"/>
            </a:br>
            <a:r>
              <a:rPr lang="et-EE"/>
              <a:t>mis peab jääma kõlama Su ettekandest</a:t>
            </a:r>
            <a:br>
              <a:rPr lang="et-EE"/>
            </a:br>
            <a:r>
              <a:rPr lang="et-EE"/>
              <a:t> a la „Põhjavesi on tähtsaim maavara“</a:t>
            </a:r>
          </a:p>
        </p:txBody>
      </p:sp>
      <p:pic>
        <p:nvPicPr>
          <p:cNvPr id="8" name="Picture 7" descr="1 realin_3L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43508" y="247948"/>
            <a:ext cx="2876200" cy="1440000"/>
          </a:xfrm>
          <a:prstGeom prst="rect">
            <a:avLst/>
          </a:prstGeom>
        </p:spPr>
      </p:pic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</p:spPr>
      </p:pic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Ametinimetus/Struktuuriüksuse nimetus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Ettekandja Eesnimi Perekonnanimi</a:t>
            </a:r>
            <a:endParaRPr lang="en-US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435808" y="5787006"/>
            <a:ext cx="6993160" cy="522436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t-EE"/>
              <a:t>Kontaktandmed (e-post, sotsmeedia, telefon jne)</a:t>
            </a:r>
          </a:p>
        </p:txBody>
      </p:sp>
    </p:spTree>
    <p:extLst>
      <p:ext uri="{BB962C8B-B14F-4D97-AF65-F5344CB8AC3E}">
        <p14:creationId xmlns:p14="http://schemas.microsoft.com/office/powerpoint/2010/main" val="1719736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6">
            <a:extLst>
              <a:ext uri="{FF2B5EF4-FFF2-40B4-BE49-F238E27FC236}">
                <a16:creationId xmlns:a16="http://schemas.microsoft.com/office/drawing/2014/main" id="{8D00E1A8-5F79-44EF-2251-E13513569ED9}"/>
              </a:ext>
            </a:extLst>
          </p:cNvPr>
          <p:cNvSpPr/>
          <p:nvPr/>
        </p:nvSpPr>
        <p:spPr>
          <a:xfrm>
            <a:off x="7238165" y="5255483"/>
            <a:ext cx="4916014" cy="1574709"/>
          </a:xfrm>
          <a:custGeom>
            <a:avLst/>
            <a:gdLst>
              <a:gd name="connsiteX0" fmla="*/ 0 w 4932068"/>
              <a:gd name="connsiteY0" fmla="*/ 1580563 h 1580563"/>
              <a:gd name="connsiteX1" fmla="*/ 2854741 w 4932068"/>
              <a:gd name="connsiteY1" fmla="*/ 310433 h 1580563"/>
              <a:gd name="connsiteX2" fmla="*/ 4932069 w 4932068"/>
              <a:gd name="connsiteY2" fmla="*/ 0 h 1580563"/>
              <a:gd name="connsiteX3" fmla="*/ 4932069 w 4932068"/>
              <a:gd name="connsiteY3" fmla="*/ 1580563 h 1580563"/>
              <a:gd name="connsiteX4" fmla="*/ 0 w 4932068"/>
              <a:gd name="connsiteY4" fmla="*/ 1580563 h 1580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2068" h="1580563">
                <a:moveTo>
                  <a:pt x="0" y="1580563"/>
                </a:moveTo>
                <a:cubicBezTo>
                  <a:pt x="879762" y="1201554"/>
                  <a:pt x="689684" y="10694"/>
                  <a:pt x="2854741" y="310433"/>
                </a:cubicBezTo>
                <a:cubicBezTo>
                  <a:pt x="4020225" y="471813"/>
                  <a:pt x="4622421" y="197087"/>
                  <a:pt x="4932069" y="0"/>
                </a:cubicBezTo>
                <a:lnTo>
                  <a:pt x="4932069" y="1580563"/>
                </a:lnTo>
                <a:lnTo>
                  <a:pt x="0" y="1580563"/>
                </a:lnTo>
                <a:close/>
              </a:path>
            </a:pathLst>
          </a:custGeom>
          <a:solidFill>
            <a:srgbClr val="3A69BC"/>
          </a:solidFill>
          <a:ln w="603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239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790">
                <a:solidFill>
                  <a:srgbClr val="3A69BC"/>
                </a:solidFill>
              </a:defRPr>
            </a:lvl1pPr>
          </a:lstStyle>
          <a:p>
            <a:r>
              <a:rPr lang="et-EE"/>
              <a:t>Pealkiri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391">
                <a:latin typeface="+mj-lt"/>
              </a:defRPr>
            </a:lvl1pPr>
            <a:lvl2pPr>
              <a:defRPr sz="1993">
                <a:latin typeface="+mj-lt"/>
              </a:defRPr>
            </a:lvl2pPr>
            <a:lvl3pPr>
              <a:defRPr sz="1793">
                <a:latin typeface="+mj-lt"/>
              </a:defRPr>
            </a:lvl3pPr>
            <a:lvl4pPr>
              <a:defRPr sz="1594">
                <a:latin typeface="+mj-lt"/>
              </a:defRPr>
            </a:lvl4pPr>
            <a:lvl5pPr>
              <a:defRPr sz="1594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225A551D-654A-4A19-8D78-C05E5488DAD8}" type="slidenum">
              <a:rPr lang="et-EE" smtClean="0"/>
              <a:pPr algn="l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699980924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CF818-1BEC-4473-9184-D31B8D7BF0E2}" type="datetimeFigureOut">
              <a:rPr lang="en-GB" smtClean="0"/>
              <a:t>15/09/2025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48674-23E9-40C6-9D88-4FDD9CC0F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35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4247" y="2857179"/>
            <a:ext cx="11323819" cy="11182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2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2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2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2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2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2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2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2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2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59838" y="6194595"/>
            <a:ext cx="729219" cy="5228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t" smtClean="0"/>
              <a:pPr algn="r"/>
              <a:t>‹#›</a:t>
            </a:fld>
            <a:endParaRPr lang="et"/>
          </a:p>
        </p:txBody>
      </p:sp>
    </p:spTree>
    <p:extLst>
      <p:ext uri="{BB962C8B-B14F-4D97-AF65-F5344CB8AC3E}">
        <p14:creationId xmlns:p14="http://schemas.microsoft.com/office/powerpoint/2010/main" val="3913347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59838" y="6194595"/>
            <a:ext cx="729219" cy="5228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t" smtClean="0"/>
              <a:pPr algn="r"/>
              <a:t>‹#›</a:t>
            </a:fld>
            <a:endParaRPr lang="et"/>
          </a:p>
        </p:txBody>
      </p:sp>
    </p:spTree>
    <p:extLst>
      <p:ext uri="{BB962C8B-B14F-4D97-AF65-F5344CB8AC3E}">
        <p14:creationId xmlns:p14="http://schemas.microsoft.com/office/powerpoint/2010/main" val="238129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evakord 1">
    <p:bg>
      <p:bgPr>
        <a:solidFill>
          <a:srgbClr val="006E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t-EE"/>
              <a:t>Esitluse teemad/Tänased teemad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idx="16"/>
          </p:nvPr>
        </p:nvSpPr>
        <p:spPr>
          <a:xfrm>
            <a:off x="607616" y="2192164"/>
            <a:ext cx="10937082" cy="4032448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evakor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616" y="273621"/>
            <a:ext cx="11328416" cy="1138767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0064B9"/>
                </a:solidFill>
              </a:defRPr>
            </a:lvl1pPr>
          </a:lstStyle>
          <a:p>
            <a:r>
              <a:rPr lang="et-EE"/>
              <a:t>Pealkiri</a:t>
            </a:r>
          </a:p>
        </p:txBody>
      </p:sp>
    </p:spTree>
    <p:extLst>
      <p:ext uri="{BB962C8B-B14F-4D97-AF65-F5344CB8AC3E}">
        <p14:creationId xmlns:p14="http://schemas.microsoft.com/office/powerpoint/2010/main" val="1244780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slaid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2152313" cy="6724316"/>
          </a:xfrm>
        </p:spPr>
        <p:txBody>
          <a:bodyPr/>
          <a:lstStyle>
            <a:lvl1pPr marL="0" indent="0">
              <a:buNone/>
              <a:defRPr sz="4300"/>
            </a:lvl1pPr>
            <a:lvl2pPr marL="607482" indent="0">
              <a:buNone/>
              <a:defRPr sz="3700"/>
            </a:lvl2pPr>
            <a:lvl3pPr marL="1214963" indent="0">
              <a:buNone/>
              <a:defRPr sz="3200"/>
            </a:lvl3pPr>
            <a:lvl4pPr marL="1822445" indent="0">
              <a:buNone/>
              <a:defRPr sz="2700"/>
            </a:lvl4pPr>
            <a:lvl5pPr marL="2429927" indent="0">
              <a:buNone/>
              <a:defRPr sz="2700"/>
            </a:lvl5pPr>
            <a:lvl6pPr marL="3037408" indent="0">
              <a:buNone/>
              <a:defRPr sz="2700"/>
            </a:lvl6pPr>
            <a:lvl7pPr marL="3644890" indent="0">
              <a:buNone/>
              <a:defRPr sz="2700"/>
            </a:lvl7pPr>
            <a:lvl8pPr marL="4252371" indent="0">
              <a:buNone/>
              <a:defRPr sz="2700"/>
            </a:lvl8pPr>
            <a:lvl9pPr marL="4859853" indent="0">
              <a:buNone/>
              <a:defRPr sz="2700"/>
            </a:lvl9pPr>
          </a:lstStyle>
          <a:p>
            <a:r>
              <a:rPr lang="et-EE"/>
              <a:t>Pildi lisamiseks klõpsake ikooni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9064" y="1760116"/>
            <a:ext cx="9235604" cy="1572752"/>
          </a:xfrm>
        </p:spPr>
        <p:txBody>
          <a:bodyPr anchor="b">
            <a:noAutofit/>
          </a:bodyPr>
          <a:lstStyle>
            <a:lvl1pPr algn="l">
              <a:defRPr sz="4800" b="0">
                <a:solidFill>
                  <a:srgbClr val="006EB5"/>
                </a:solidFill>
              </a:defRPr>
            </a:lvl1pPr>
          </a:lstStyle>
          <a:p>
            <a:r>
              <a:rPr lang="et-EE"/>
              <a:t>Vaheslaidide taustaks võib kasutada temaatilisi koloreeritud fotosid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449064" y="3332867"/>
            <a:ext cx="9235604" cy="80188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7482" indent="0">
              <a:buNone/>
              <a:defRPr sz="1600"/>
            </a:lvl2pPr>
            <a:lvl3pPr marL="1214963" indent="0">
              <a:buNone/>
              <a:defRPr sz="1300"/>
            </a:lvl3pPr>
            <a:lvl4pPr marL="1822445" indent="0">
              <a:buNone/>
              <a:defRPr sz="1200"/>
            </a:lvl4pPr>
            <a:lvl5pPr marL="2429927" indent="0">
              <a:buNone/>
              <a:defRPr sz="1200"/>
            </a:lvl5pPr>
            <a:lvl6pPr marL="3037408" indent="0">
              <a:buNone/>
              <a:defRPr sz="1200"/>
            </a:lvl6pPr>
            <a:lvl7pPr marL="3644890" indent="0">
              <a:buNone/>
              <a:defRPr sz="1200"/>
            </a:lvl7pPr>
            <a:lvl8pPr marL="4252371" indent="0">
              <a:buNone/>
              <a:defRPr sz="1200"/>
            </a:lvl8pPr>
            <a:lvl9pPr marL="4859853" indent="0">
              <a:buNone/>
              <a:defRPr sz="1200"/>
            </a:lvl9pPr>
          </a:lstStyle>
          <a:p>
            <a:r>
              <a:rPr lang="et-EE"/>
              <a:t>Vaheslaide võib kasutada ka ühe mõtte või idee rõhutamiseks!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err="1"/>
              <a:t>Esitlusslaidide</a:t>
            </a:r>
            <a:r>
              <a:rPr lang="en-US"/>
              <a:t> </a:t>
            </a:r>
            <a:r>
              <a:rPr lang="en-US" err="1"/>
              <a:t>kujundamine</a:t>
            </a:r>
            <a:endParaRPr lang="et-EE"/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88371" y="1623313"/>
            <a:ext cx="10937083" cy="4735800"/>
          </a:xfrm>
        </p:spPr>
        <p:txBody>
          <a:bodyPr/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 baseline="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err="1"/>
              <a:t>Lähtuda</a:t>
            </a:r>
            <a:r>
              <a:rPr lang="en-US"/>
              <a:t> </a:t>
            </a:r>
            <a:r>
              <a:rPr lang="en-US" err="1"/>
              <a:t>stiiliraamatust</a:t>
            </a:r>
            <a:endParaRPr lang="en-US"/>
          </a:p>
          <a:p>
            <a:pPr lvl="1"/>
            <a:r>
              <a:rPr lang="en-US"/>
              <a:t>Font </a:t>
            </a:r>
            <a:r>
              <a:rPr lang="en-US" err="1"/>
              <a:t>Roboto</a:t>
            </a:r>
            <a:r>
              <a:rPr lang="en-US"/>
              <a:t> Condensed</a:t>
            </a:r>
            <a:r>
              <a:rPr lang="et-EE"/>
              <a:t> või </a:t>
            </a:r>
            <a:r>
              <a:rPr lang="et-EE" err="1"/>
              <a:t>Arial</a:t>
            </a:r>
            <a:r>
              <a:rPr lang="et-EE"/>
              <a:t> </a:t>
            </a:r>
            <a:r>
              <a:rPr lang="et-EE" err="1"/>
              <a:t>Narrow</a:t>
            </a:r>
            <a:endParaRPr lang="en-US"/>
          </a:p>
          <a:p>
            <a:pPr lvl="3"/>
            <a:r>
              <a:rPr lang="en-US" err="1"/>
              <a:t>Pealkirjad</a:t>
            </a:r>
            <a:r>
              <a:rPr lang="en-US"/>
              <a:t> on 48pt Light, </a:t>
            </a:r>
            <a:r>
              <a:rPr lang="en-US" err="1"/>
              <a:t>sisutekstid</a:t>
            </a:r>
            <a:r>
              <a:rPr lang="en-US"/>
              <a:t> 24pt </a:t>
            </a:r>
            <a:r>
              <a:rPr lang="en-US" err="1"/>
              <a:t>või</a:t>
            </a:r>
            <a:r>
              <a:rPr lang="en-US"/>
              <a:t> 18 </a:t>
            </a:r>
            <a:r>
              <a:rPr lang="en-US" err="1"/>
              <a:t>pt</a:t>
            </a:r>
            <a:endParaRPr lang="en-US"/>
          </a:p>
          <a:p>
            <a:pPr lvl="4"/>
            <a:r>
              <a:rPr lang="en-US" err="1"/>
              <a:t>Igale</a:t>
            </a:r>
            <a:r>
              <a:rPr lang="en-US"/>
              <a:t> </a:t>
            </a:r>
            <a:r>
              <a:rPr lang="en-US" err="1"/>
              <a:t>slaidile</a:t>
            </a:r>
            <a:r>
              <a:rPr lang="en-US"/>
              <a:t> </a:t>
            </a:r>
            <a:r>
              <a:rPr lang="en-US" err="1"/>
              <a:t>paigutada</a:t>
            </a:r>
            <a:r>
              <a:rPr lang="en-US"/>
              <a:t> </a:t>
            </a:r>
            <a:r>
              <a:rPr lang="en-US" err="1"/>
              <a:t>mõõdukas</a:t>
            </a:r>
            <a:r>
              <a:rPr lang="en-US"/>
              <a:t> </a:t>
            </a:r>
            <a:r>
              <a:rPr lang="en-US" err="1"/>
              <a:t>kogus</a:t>
            </a:r>
            <a:r>
              <a:rPr lang="en-US"/>
              <a:t> </a:t>
            </a:r>
            <a:r>
              <a:rPr lang="en-US" err="1"/>
              <a:t>infot</a:t>
            </a:r>
            <a:endParaRPr lang="et-E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slaid 2 tulb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err="1"/>
              <a:t>Pealkirjad</a:t>
            </a:r>
            <a:r>
              <a:rPr lang="en-US"/>
              <a:t> on 48pt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7615" y="1594275"/>
            <a:ext cx="5367272" cy="4738534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/>
              <a:t>Loetelu</a:t>
            </a:r>
            <a:endParaRPr lang="en-US"/>
          </a:p>
          <a:p>
            <a:pPr lvl="1"/>
            <a:r>
              <a:rPr lang="et-EE"/>
              <a:t>Teine tase</a:t>
            </a:r>
            <a:endParaRPr lang="en-US"/>
          </a:p>
          <a:p>
            <a:pPr lvl="2"/>
            <a:r>
              <a:rPr lang="et-EE"/>
              <a:t>Kolmas tase</a:t>
            </a:r>
            <a:endParaRPr lang="en-US"/>
          </a:p>
          <a:p>
            <a:pPr lvl="3"/>
            <a:r>
              <a:rPr lang="et-EE"/>
              <a:t>Neljas tase</a:t>
            </a:r>
            <a:endParaRPr lang="en-US"/>
          </a:p>
          <a:p>
            <a:pPr lvl="4"/>
            <a:r>
              <a:rPr lang="et-EE"/>
              <a:t>Viies tase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6189485" y="1605263"/>
            <a:ext cx="5367272" cy="4738534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/>
              <a:t>Loetelu</a:t>
            </a:r>
            <a:endParaRPr lang="en-US"/>
          </a:p>
          <a:p>
            <a:pPr lvl="1"/>
            <a:r>
              <a:rPr lang="et-EE"/>
              <a:t>Teine tase</a:t>
            </a:r>
            <a:endParaRPr lang="en-US"/>
          </a:p>
          <a:p>
            <a:pPr lvl="2"/>
            <a:r>
              <a:rPr lang="et-EE"/>
              <a:t>Kolmas tase</a:t>
            </a:r>
            <a:endParaRPr lang="en-US"/>
          </a:p>
          <a:p>
            <a:pPr lvl="3"/>
            <a:r>
              <a:rPr lang="et-EE"/>
              <a:t>Neljas tase</a:t>
            </a:r>
            <a:endParaRPr lang="en-US"/>
          </a:p>
          <a:p>
            <a:pPr lvl="4"/>
            <a:r>
              <a:rPr lang="et-EE"/>
              <a:t>Viies tase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slaid kolme tulb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err="1"/>
              <a:t>Pealkirjad</a:t>
            </a:r>
            <a:r>
              <a:rPr lang="en-US"/>
              <a:t> on 48pt</a:t>
            </a:r>
            <a:endParaRPr lang="et-EE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4322912" y="1581745"/>
            <a:ext cx="3524325" cy="4738534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/>
              <a:t>Loetelu</a:t>
            </a:r>
            <a:endParaRPr lang="en-US"/>
          </a:p>
          <a:p>
            <a:pPr lvl="1"/>
            <a:r>
              <a:rPr lang="et-EE"/>
              <a:t>Teine tase</a:t>
            </a:r>
            <a:endParaRPr lang="en-US"/>
          </a:p>
          <a:p>
            <a:pPr lvl="2"/>
            <a:r>
              <a:rPr lang="et-EE"/>
              <a:t>Kolmas tase</a:t>
            </a:r>
            <a:endParaRPr lang="en-US"/>
          </a:p>
          <a:p>
            <a:pPr lvl="3"/>
            <a:r>
              <a:rPr lang="et-EE"/>
              <a:t>Neljas tase</a:t>
            </a:r>
            <a:endParaRPr lang="en-US"/>
          </a:p>
          <a:p>
            <a:pPr lvl="4"/>
            <a:r>
              <a:rPr lang="et-EE"/>
              <a:t>Viies tase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6" hasCustomPrompt="1"/>
          </p:nvPr>
        </p:nvSpPr>
        <p:spPr>
          <a:xfrm>
            <a:off x="8020373" y="1594275"/>
            <a:ext cx="3524325" cy="4738534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/>
              <a:t>Loetelu</a:t>
            </a:r>
            <a:endParaRPr lang="en-US"/>
          </a:p>
          <a:p>
            <a:pPr lvl="1"/>
            <a:r>
              <a:rPr lang="et-EE"/>
              <a:t>Teine tase</a:t>
            </a:r>
            <a:endParaRPr lang="en-US"/>
          </a:p>
          <a:p>
            <a:pPr lvl="2"/>
            <a:r>
              <a:rPr lang="et-EE"/>
              <a:t>Kolmas tase</a:t>
            </a:r>
            <a:endParaRPr lang="en-US"/>
          </a:p>
          <a:p>
            <a:pPr lvl="3"/>
            <a:r>
              <a:rPr lang="et-EE"/>
              <a:t>Neljas tase</a:t>
            </a:r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607616" y="1591541"/>
            <a:ext cx="3524325" cy="4738534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/>
              <a:t>Loetelu</a:t>
            </a:r>
            <a:endParaRPr lang="en-US"/>
          </a:p>
          <a:p>
            <a:pPr lvl="1"/>
            <a:r>
              <a:rPr lang="et-EE"/>
              <a:t>Teine tase</a:t>
            </a:r>
            <a:endParaRPr lang="en-US"/>
          </a:p>
          <a:p>
            <a:pPr lvl="2"/>
            <a:r>
              <a:rPr lang="et-EE"/>
              <a:t>Kolmas tase</a:t>
            </a:r>
            <a:endParaRPr lang="en-US"/>
          </a:p>
          <a:p>
            <a:pPr lvl="3"/>
            <a:r>
              <a:rPr lang="et-EE"/>
              <a:t>Neljas tase</a:t>
            </a:r>
            <a:endParaRPr lang="en-US"/>
          </a:p>
          <a:p>
            <a:pPr lvl="4"/>
            <a:r>
              <a:rPr lang="et-EE"/>
              <a:t>Viies tase</a:t>
            </a:r>
          </a:p>
        </p:txBody>
      </p:sp>
    </p:spTree>
    <p:extLst>
      <p:ext uri="{BB962C8B-B14F-4D97-AF65-F5344CB8AC3E}">
        <p14:creationId xmlns:p14="http://schemas.microsoft.com/office/powerpoint/2010/main" val="3258377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err="1"/>
              <a:t>Pealkirjad</a:t>
            </a:r>
            <a:r>
              <a:rPr lang="en-US"/>
              <a:t> on 48pt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slaid 2 tulb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err="1"/>
              <a:t>Pealkirjad</a:t>
            </a:r>
            <a:r>
              <a:rPr lang="en-US"/>
              <a:t> on 48pt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7616" y="1529428"/>
            <a:ext cx="5369382" cy="637393"/>
          </a:xfrm>
        </p:spPr>
        <p:txBody>
          <a:bodyPr anchor="b">
            <a:noAutofit/>
          </a:bodyPr>
          <a:lstStyle>
            <a:lvl1pPr marL="0" indent="0">
              <a:buNone/>
              <a:defRPr sz="3600" b="1" i="0"/>
            </a:lvl1pPr>
            <a:lvl2pPr marL="607482" indent="0">
              <a:buNone/>
              <a:defRPr sz="2700" b="1"/>
            </a:lvl2pPr>
            <a:lvl3pPr marL="1214963" indent="0">
              <a:buNone/>
              <a:defRPr sz="2400" b="1"/>
            </a:lvl3pPr>
            <a:lvl4pPr marL="1822445" indent="0">
              <a:buNone/>
              <a:defRPr sz="2100" b="1"/>
            </a:lvl4pPr>
            <a:lvl5pPr marL="2429927" indent="0">
              <a:buNone/>
              <a:defRPr sz="2100" b="1"/>
            </a:lvl5pPr>
            <a:lvl6pPr marL="3037408" indent="0">
              <a:buNone/>
              <a:defRPr sz="2100" b="1"/>
            </a:lvl6pPr>
            <a:lvl7pPr marL="3644890" indent="0">
              <a:buNone/>
              <a:defRPr sz="2100" b="1"/>
            </a:lvl7pPr>
            <a:lvl8pPr marL="4252371" indent="0">
              <a:buNone/>
              <a:defRPr sz="2100" b="1"/>
            </a:lvl8pPr>
            <a:lvl9pPr marL="4859853" indent="0">
              <a:buNone/>
              <a:defRPr sz="2100" b="1"/>
            </a:lvl9pPr>
          </a:lstStyle>
          <a:p>
            <a:pPr lvl="0"/>
            <a:r>
              <a:rPr lang="et-EE"/>
              <a:t>Rõhutamiseks kasuta </a:t>
            </a:r>
            <a:r>
              <a:rPr lang="et-EE" err="1"/>
              <a:t>Boldi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3209" y="1529428"/>
            <a:ext cx="5371490" cy="63739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7482" indent="0">
              <a:buNone/>
              <a:defRPr sz="2700" b="1"/>
            </a:lvl2pPr>
            <a:lvl3pPr marL="1214963" indent="0">
              <a:buNone/>
              <a:defRPr sz="2400" b="1"/>
            </a:lvl3pPr>
            <a:lvl4pPr marL="1822445" indent="0">
              <a:buNone/>
              <a:defRPr sz="2100" b="1"/>
            </a:lvl4pPr>
            <a:lvl5pPr marL="2429927" indent="0">
              <a:buNone/>
              <a:defRPr sz="2100" b="1"/>
            </a:lvl5pPr>
            <a:lvl6pPr marL="3037408" indent="0">
              <a:buNone/>
              <a:defRPr sz="2100" b="1"/>
            </a:lvl6pPr>
            <a:lvl7pPr marL="3644890" indent="0">
              <a:buNone/>
              <a:defRPr sz="2100" b="1"/>
            </a:lvl7pPr>
            <a:lvl8pPr marL="4252371" indent="0">
              <a:buNone/>
              <a:defRPr sz="2100" b="1"/>
            </a:lvl8pPr>
            <a:lvl9pPr marL="4859853" indent="0">
              <a:buNone/>
              <a:defRPr sz="2100" b="1"/>
            </a:lvl9pPr>
          </a:lstStyle>
          <a:p>
            <a:pPr lvl="0"/>
            <a:r>
              <a:rPr lang="et-EE"/>
              <a:t>Rõhutamiseks kasuta </a:t>
            </a:r>
            <a:r>
              <a:rPr lang="et-EE" err="1"/>
              <a:t>Boldi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3208" y="2191847"/>
            <a:ext cx="5976000" cy="466578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t-EE"/>
              <a:t>Foto, graafik, tabel</a:t>
            </a:r>
          </a:p>
        </p:txBody>
      </p:sp>
    </p:spTree>
    <p:extLst>
      <p:ext uri="{BB962C8B-B14F-4D97-AF65-F5344CB8AC3E}">
        <p14:creationId xmlns:p14="http://schemas.microsoft.com/office/powerpoint/2010/main" val="313642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7616" y="273621"/>
            <a:ext cx="10937082" cy="1138767"/>
          </a:xfrm>
          <a:prstGeom prst="rect">
            <a:avLst/>
          </a:prstGeom>
        </p:spPr>
        <p:txBody>
          <a:bodyPr vert="horz" lIns="121496" tIns="60748" rIns="121496" bIns="60748" rtlCol="0" anchor="ctr">
            <a:normAutofit/>
          </a:bodyPr>
          <a:lstStyle/>
          <a:p>
            <a:r>
              <a:rPr lang="et-EE"/>
              <a:t>Klõpsake pealkirja laadiredigeerimiseks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616" y="1594275"/>
            <a:ext cx="10937082" cy="4414313"/>
          </a:xfrm>
          <a:prstGeom prst="rect">
            <a:avLst/>
          </a:prstGeom>
        </p:spPr>
        <p:txBody>
          <a:bodyPr vert="horz" lIns="121496" tIns="60748" rIns="121496" bIns="60748" rtlCol="0">
            <a:normAutofit/>
          </a:bodyPr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D1458B-601D-46F3-AEA0-21472E75D000}"/>
              </a:ext>
            </a:extLst>
          </p:cNvPr>
          <p:cNvSpPr txBox="1"/>
          <p:nvPr userDrawn="1"/>
        </p:nvSpPr>
        <p:spPr>
          <a:xfrm rot="-5400000">
            <a:off x="-1460990" y="4564929"/>
            <a:ext cx="34595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noProof="0">
                <a:solidFill>
                  <a:srgbClr val="999999"/>
                </a:solidFill>
              </a:rPr>
              <a:t>The Geological Survey of Estonia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9" r:id="rId3"/>
    <p:sldLayoutId id="2147483657" r:id="rId4"/>
    <p:sldLayoutId id="2147483654" r:id="rId5"/>
    <p:sldLayoutId id="2147483652" r:id="rId6"/>
    <p:sldLayoutId id="2147483667" r:id="rId7"/>
    <p:sldLayoutId id="2147483653" r:id="rId8"/>
    <p:sldLayoutId id="2147483675" r:id="rId9"/>
    <p:sldLayoutId id="2147483674" r:id="rId10"/>
    <p:sldLayoutId id="2147483655" r:id="rId11"/>
    <p:sldLayoutId id="2147483656" r:id="rId12"/>
    <p:sldLayoutId id="2147483681" r:id="rId13"/>
    <p:sldLayoutId id="2147483684" r:id="rId14"/>
    <p:sldLayoutId id="2147483685" r:id="rId15"/>
    <p:sldLayoutId id="2147483686" r:id="rId16"/>
    <p:sldLayoutId id="2147483687" r:id="rId17"/>
  </p:sldLayoutIdLst>
  <p:hf sldNum="0" hdr="0" dt="0"/>
  <p:txStyles>
    <p:titleStyle>
      <a:lvl1pPr algn="l" defTabSz="1214963" rtl="0" eaLnBrk="1" latinLnBrk="0" hangingPunct="1">
        <a:spcBef>
          <a:spcPct val="0"/>
        </a:spcBef>
        <a:buNone/>
        <a:defRPr sz="5800" kern="1200">
          <a:solidFill>
            <a:srgbClr val="006EB5"/>
          </a:solidFill>
          <a:latin typeface="Arial Narrow" pitchFamily="34" charset="0"/>
          <a:ea typeface="+mj-ea"/>
          <a:cs typeface="+mj-cs"/>
        </a:defRPr>
      </a:lvl1pPr>
    </p:titleStyle>
    <p:bodyStyle>
      <a:lvl1pPr marL="455611" indent="-455611" algn="l" defTabSz="1214963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•"/>
        <a:defRPr sz="43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987158" indent="-379676" algn="l" defTabSz="1214963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–"/>
        <a:defRPr sz="37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1518704" indent="-303741" algn="l" defTabSz="1214963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•"/>
        <a:defRPr sz="32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2126186" indent="-303741" algn="l" defTabSz="1214963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–"/>
        <a:defRPr sz="27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2733667" indent="-303741" algn="l" defTabSz="1214963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»"/>
        <a:defRPr sz="27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3341149" indent="-303741" algn="l" defTabSz="121496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48631" indent="-303741" algn="l" defTabSz="121496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56112" indent="-303741" algn="l" defTabSz="121496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63594" indent="-303741" algn="l" defTabSz="121496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7482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4963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2445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9927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7408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4890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2371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9853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22436" y="1978242"/>
            <a:ext cx="8208912" cy="2659848"/>
          </a:xfrm>
        </p:spPr>
        <p:txBody>
          <a:bodyPr/>
          <a:lstStyle/>
          <a:p>
            <a:r>
              <a:rPr lang="en-US" dirty="0"/>
              <a:t>Welcome to Estonia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004732" y="3655599"/>
            <a:ext cx="6984776" cy="431800"/>
          </a:xfrm>
        </p:spPr>
        <p:txBody>
          <a:bodyPr/>
          <a:lstStyle/>
          <a:p>
            <a:r>
              <a:rPr lang="en-US" dirty="0"/>
              <a:t>Sirli Sipp Kulli</a:t>
            </a:r>
            <a:r>
              <a:rPr lang="et-EE" dirty="0"/>
              <a:t>, </a:t>
            </a:r>
            <a:r>
              <a:rPr lang="et-EE" dirty="0" err="1"/>
              <a:t>Director</a:t>
            </a:r>
            <a:endParaRPr lang="en-US" dirty="0"/>
          </a:p>
        </p:txBody>
      </p:sp>
      <p:pic>
        <p:nvPicPr>
          <p:cNvPr id="3" name="Pilt 2">
            <a:extLst>
              <a:ext uri="{FF2B5EF4-FFF2-40B4-BE49-F238E27FC236}">
                <a16:creationId xmlns:a16="http://schemas.microsoft.com/office/drawing/2014/main" id="{994A59DD-67A9-4196-A72D-D8F396AC55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508" y="84985"/>
            <a:ext cx="4968552" cy="18932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03C72B-42F6-42DB-A73F-7209E65314C7}"/>
              </a:ext>
            </a:extLst>
          </p:cNvPr>
          <p:cNvSpPr txBox="1"/>
          <p:nvPr/>
        </p:nvSpPr>
        <p:spPr>
          <a:xfrm>
            <a:off x="1107604" y="4738295"/>
            <a:ext cx="8208912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Social License to Operate </a:t>
            </a:r>
            <a:endParaRPr lang="et-EE" sz="4400" b="1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Responsible Mineral Exploration Conference</a:t>
            </a:r>
            <a:endParaRPr lang="et-EE" dirty="0">
              <a:solidFill>
                <a:schemeClr val="bg1"/>
              </a:solidFill>
            </a:endParaRPr>
          </a:p>
          <a:p>
            <a:pPr algn="ctr"/>
            <a:r>
              <a:rPr lang="et-EE" dirty="0">
                <a:solidFill>
                  <a:schemeClr val="bg1"/>
                </a:solidFill>
              </a:rPr>
              <a:t>16th </a:t>
            </a:r>
            <a:r>
              <a:rPr lang="nn-NO" dirty="0">
                <a:solidFill>
                  <a:schemeClr val="bg1"/>
                </a:solidFill>
              </a:rPr>
              <a:t>Sept 2025, Tallinn, Estonia</a:t>
            </a:r>
            <a:endParaRPr lang="et-EE" dirty="0">
              <a:solidFill>
                <a:schemeClr val="bg1"/>
              </a:solidFill>
            </a:endParaRPr>
          </a:p>
        </p:txBody>
      </p:sp>
      <p:pic>
        <p:nvPicPr>
          <p:cNvPr id="7" name="Pilt 6">
            <a:extLst>
              <a:ext uri="{FF2B5EF4-FFF2-40B4-BE49-F238E27FC236}">
                <a16:creationId xmlns:a16="http://schemas.microsoft.com/office/drawing/2014/main" id="{C5460230-18C3-3A28-A065-F53C9C05A07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7833" y="374934"/>
            <a:ext cx="4530972" cy="4226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>
            <a:extLst>
              <a:ext uri="{FF2B5EF4-FFF2-40B4-BE49-F238E27FC236}">
                <a16:creationId xmlns:a16="http://schemas.microsoft.com/office/drawing/2014/main" id="{9A747047-EE32-D487-67E8-EA40956BD2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745" t="20339"/>
          <a:stretch>
            <a:fillRect/>
          </a:stretch>
        </p:blipFill>
        <p:spPr>
          <a:xfrm>
            <a:off x="4972049" y="270245"/>
            <a:ext cx="6833071" cy="4110369"/>
          </a:xfrm>
          <a:prstGeom prst="rect">
            <a:avLst/>
          </a:prstGeom>
        </p:spPr>
      </p:pic>
      <p:pic>
        <p:nvPicPr>
          <p:cNvPr id="7" name="Pilt 6">
            <a:extLst>
              <a:ext uri="{FF2B5EF4-FFF2-40B4-BE49-F238E27FC236}">
                <a16:creationId xmlns:a16="http://schemas.microsoft.com/office/drawing/2014/main" id="{F98851F7-1426-E720-3490-25F5096A1F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474" r="-1780"/>
          <a:stretch>
            <a:fillRect/>
          </a:stretch>
        </p:blipFill>
        <p:spPr>
          <a:xfrm>
            <a:off x="7588586" y="3614166"/>
            <a:ext cx="4495427" cy="294818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D654DD-CD2A-88BC-1848-CE3AA8A7F154}"/>
              </a:ext>
            </a:extLst>
          </p:cNvPr>
          <p:cNvSpPr txBox="1"/>
          <p:nvPr/>
        </p:nvSpPr>
        <p:spPr>
          <a:xfrm>
            <a:off x="-322218" y="135552"/>
            <a:ext cx="56623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4400" dirty="0" err="1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Raising</a:t>
            </a:r>
            <a:r>
              <a:rPr lang="et-EE" sz="4400" dirty="0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t-EE" sz="4400" dirty="0" err="1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awareness</a:t>
            </a:r>
            <a:r>
              <a:rPr lang="et-EE" sz="4400" dirty="0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algn="ctr"/>
            <a:r>
              <a:rPr lang="et-EE" sz="4400" dirty="0" err="1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among</a:t>
            </a:r>
            <a:r>
              <a:rPr lang="et-EE" sz="4400" dirty="0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t-EE" sz="4400" dirty="0" err="1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politicians</a:t>
            </a:r>
            <a:r>
              <a:rPr lang="et-EE" sz="4400" dirty="0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pic>
        <p:nvPicPr>
          <p:cNvPr id="12" name="Pilt 11">
            <a:extLst>
              <a:ext uri="{FF2B5EF4-FFF2-40B4-BE49-F238E27FC236}">
                <a16:creationId xmlns:a16="http://schemas.microsoft.com/office/drawing/2014/main" id="{BF3C86D5-61BB-1A5C-C107-B631D32A65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904" t="9921" r="22037" b="2084"/>
          <a:stretch>
            <a:fillRect/>
          </a:stretch>
        </p:blipFill>
        <p:spPr>
          <a:xfrm>
            <a:off x="530352" y="1582102"/>
            <a:ext cx="3662199" cy="3414866"/>
          </a:xfrm>
          <a:prstGeom prst="rect">
            <a:avLst/>
          </a:prstGeom>
        </p:spPr>
      </p:pic>
      <p:pic>
        <p:nvPicPr>
          <p:cNvPr id="6" name="Pilt 5">
            <a:extLst>
              <a:ext uri="{FF2B5EF4-FFF2-40B4-BE49-F238E27FC236}">
                <a16:creationId xmlns:a16="http://schemas.microsoft.com/office/drawing/2014/main" id="{297C2C6E-2D65-89CC-3973-AF65E33CF4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052" t="9321" r="8044"/>
          <a:stretch>
            <a:fillRect/>
          </a:stretch>
        </p:blipFill>
        <p:spPr>
          <a:xfrm>
            <a:off x="3081337" y="3279072"/>
            <a:ext cx="4878426" cy="328328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21337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A person digging a hole in a rocky hill&#10;&#10;AI-generated content may be incorrect.">
            <a:extLst>
              <a:ext uri="{FF2B5EF4-FFF2-40B4-BE49-F238E27FC236}">
                <a16:creationId xmlns:a16="http://schemas.microsoft.com/office/drawing/2014/main" id="{BF3F66D8-DE48-887F-F037-6356B8F277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90"/>
          <a:stretch/>
        </p:blipFill>
        <p:spPr>
          <a:xfrm>
            <a:off x="7031807" y="3146696"/>
            <a:ext cx="2805046" cy="3538844"/>
          </a:xfrm>
          <a:prstGeom prst="rect">
            <a:avLst/>
          </a:prstGeom>
          <a:ln w="28575">
            <a:solidFill>
              <a:srgbClr val="003087"/>
            </a:solidFill>
          </a:ln>
        </p:spPr>
      </p:pic>
      <p:pic>
        <p:nvPicPr>
          <p:cNvPr id="4" name="Picture 5" descr="A person in a blue jacket and boots standing in a stream&#10;&#10;AI-generated content may be incorrect.">
            <a:extLst>
              <a:ext uri="{FF2B5EF4-FFF2-40B4-BE49-F238E27FC236}">
                <a16:creationId xmlns:a16="http://schemas.microsoft.com/office/drawing/2014/main" id="{60A9ED84-F3BC-C75B-088F-5C108E9AD3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28"/>
          <a:stretch/>
        </p:blipFill>
        <p:spPr>
          <a:xfrm>
            <a:off x="9096011" y="641719"/>
            <a:ext cx="2794126" cy="3531854"/>
          </a:xfrm>
          <a:prstGeom prst="rect">
            <a:avLst/>
          </a:prstGeom>
          <a:ln w="28575">
            <a:solidFill>
              <a:srgbClr val="003087"/>
            </a:solidFill>
          </a:ln>
        </p:spPr>
      </p:pic>
      <p:pic>
        <p:nvPicPr>
          <p:cNvPr id="5" name="Picture 7" descr="A group of people walking on a wooden bridge&#10;&#10;AI-generated content may be incorrect.">
            <a:extLst>
              <a:ext uri="{FF2B5EF4-FFF2-40B4-BE49-F238E27FC236}">
                <a16:creationId xmlns:a16="http://schemas.microsoft.com/office/drawing/2014/main" id="{D251BFCF-A331-8620-8A52-DAA20DD3E8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84"/>
          <a:stretch/>
        </p:blipFill>
        <p:spPr>
          <a:xfrm>
            <a:off x="4024240" y="3146696"/>
            <a:ext cx="2798238" cy="3538844"/>
          </a:xfrm>
          <a:prstGeom prst="rect">
            <a:avLst/>
          </a:prstGeom>
          <a:ln w="28575">
            <a:solidFill>
              <a:srgbClr val="003087"/>
            </a:solidFill>
          </a:ln>
        </p:spPr>
      </p:pic>
      <p:pic>
        <p:nvPicPr>
          <p:cNvPr id="7" name="Picture 13" descr="A person in a red suit standing in the water&#10;&#10;AI-generated content may be incorrect.">
            <a:extLst>
              <a:ext uri="{FF2B5EF4-FFF2-40B4-BE49-F238E27FC236}">
                <a16:creationId xmlns:a16="http://schemas.microsoft.com/office/drawing/2014/main" id="{7A419DEB-2AAC-55FE-8751-C4E979E37B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84"/>
          <a:stretch/>
        </p:blipFill>
        <p:spPr>
          <a:xfrm>
            <a:off x="1010380" y="3146696"/>
            <a:ext cx="2804532" cy="3538844"/>
          </a:xfrm>
          <a:prstGeom prst="rect">
            <a:avLst/>
          </a:prstGeom>
          <a:ln w="28575">
            <a:solidFill>
              <a:srgbClr val="003087"/>
            </a:solidFill>
          </a:ln>
        </p:spPr>
      </p:pic>
      <p:pic>
        <p:nvPicPr>
          <p:cNvPr id="6" name="Picture 11" descr="A person driving a boat&#10;&#10;AI-generated content may be incorrect.">
            <a:extLst>
              <a:ext uri="{FF2B5EF4-FFF2-40B4-BE49-F238E27FC236}">
                <a16:creationId xmlns:a16="http://schemas.microsoft.com/office/drawing/2014/main" id="{265ECBAF-894E-6C02-37C9-020E872D8F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262176" y="147060"/>
            <a:ext cx="2662980" cy="3347556"/>
          </a:xfrm>
          <a:prstGeom prst="rect">
            <a:avLst/>
          </a:prstGeom>
          <a:ln w="28575">
            <a:solidFill>
              <a:srgbClr val="003087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CAB7CF-FF37-2BDE-6371-D36ECFAAA67D}"/>
              </a:ext>
            </a:extLst>
          </p:cNvPr>
          <p:cNvSpPr txBox="1"/>
          <p:nvPr/>
        </p:nvSpPr>
        <p:spPr>
          <a:xfrm>
            <a:off x="3503953" y="471598"/>
            <a:ext cx="470230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4400" dirty="0" err="1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Raising</a:t>
            </a:r>
            <a:r>
              <a:rPr lang="et-EE" sz="4400" dirty="0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t-EE" sz="4400" dirty="0" err="1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knowledge</a:t>
            </a:r>
            <a:r>
              <a:rPr lang="et-EE" sz="4400" dirty="0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and </a:t>
            </a:r>
          </a:p>
          <a:p>
            <a:pPr algn="ctr"/>
            <a:r>
              <a:rPr lang="et-EE" sz="4400" dirty="0" err="1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new</a:t>
            </a:r>
            <a:r>
              <a:rPr lang="et-EE" sz="4400" dirty="0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t-EE" sz="4400" dirty="0" err="1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geologists</a:t>
            </a:r>
            <a:endParaRPr lang="et-EE" sz="4400" dirty="0">
              <a:solidFill>
                <a:srgbClr val="00308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489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A35A5-F38A-0E37-C081-204816317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F0D526-C6DD-EC52-D135-7BE0A87AE5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801"/>
          <a:stretch/>
        </p:blipFill>
        <p:spPr>
          <a:xfrm>
            <a:off x="9673898" y="2617142"/>
            <a:ext cx="2386795" cy="382801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8C0F2D-0C61-BAF9-EA52-91151972B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21" y="328526"/>
            <a:ext cx="9685605" cy="896133"/>
          </a:xfrm>
        </p:spPr>
        <p:txBody>
          <a:bodyPr>
            <a:noAutofit/>
          </a:bodyPr>
          <a:lstStyle/>
          <a:p>
            <a:r>
              <a:rPr lang="et-EE" sz="4000" dirty="0" err="1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Trainings</a:t>
            </a:r>
            <a:r>
              <a:rPr lang="et-EE" sz="4000" dirty="0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t-EE" sz="4000" dirty="0" err="1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</a:t>
            </a:r>
            <a:r>
              <a:rPr lang="et-EE" sz="4000" dirty="0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t-EE" sz="4000" dirty="0" err="1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teachers</a:t>
            </a:r>
            <a:r>
              <a:rPr lang="et-EE" sz="4000" dirty="0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t-EE" sz="4000" dirty="0" err="1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from</a:t>
            </a:r>
            <a:r>
              <a:rPr lang="et-EE" sz="4000" dirty="0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t-EE" sz="4000" dirty="0" err="1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Secondary</a:t>
            </a:r>
            <a:r>
              <a:rPr lang="et-EE" sz="4000" dirty="0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t-EE" sz="4000" dirty="0" err="1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Schools</a:t>
            </a:r>
            <a:r>
              <a:rPr lang="et-EE" sz="4000" dirty="0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t-EE" sz="4000" dirty="0" err="1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samples</a:t>
            </a:r>
            <a:r>
              <a:rPr lang="et-EE" sz="4000" dirty="0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videos and </a:t>
            </a:r>
            <a:r>
              <a:rPr lang="et-EE" sz="4000" dirty="0" err="1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posters</a:t>
            </a:r>
            <a:endParaRPr lang="et-EE" sz="4000" dirty="0">
              <a:solidFill>
                <a:srgbClr val="00308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24143F5-6726-8866-96B4-918BEC767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73" y="3665051"/>
            <a:ext cx="5247979" cy="2951828"/>
          </a:xfrm>
          <a:prstGeom prst="rect">
            <a:avLst/>
          </a:prstGeom>
          <a:noFill/>
          <a:ln w="28575">
            <a:solidFill>
              <a:srgbClr val="00308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53D4F47-16B2-D15C-BB71-8AAB7EC913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4" b="16386"/>
          <a:stretch/>
        </p:blipFill>
        <p:spPr bwMode="auto">
          <a:xfrm>
            <a:off x="10111789" y="154362"/>
            <a:ext cx="1871887" cy="227523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1CC5AE4A-8EE0-BCD9-85C3-B624A30BD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134" y="3565321"/>
            <a:ext cx="3839978" cy="287983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0B5DC7-85E1-2535-E246-096F4E388A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393" y="1412204"/>
            <a:ext cx="5055707" cy="284383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7FCE37AF-DC0E-B634-AFFC-157CF33963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5" b="1"/>
          <a:stretch/>
        </p:blipFill>
        <p:spPr bwMode="auto">
          <a:xfrm>
            <a:off x="5436480" y="1412204"/>
            <a:ext cx="4479984" cy="241084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730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lt 16" descr="Pilt, millel on kujutatud tekst, Font, kuvatõmmis, algebra&#10;&#10;Tehisintellekti genereeritud sisu ei pruugi olla õige.">
            <a:extLst>
              <a:ext uri="{FF2B5EF4-FFF2-40B4-BE49-F238E27FC236}">
                <a16:creationId xmlns:a16="http://schemas.microsoft.com/office/drawing/2014/main" id="{B3CB41E4-30D1-4D61-59C1-E5E94FB567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03"/>
          <a:stretch>
            <a:fillRect/>
          </a:stretch>
        </p:blipFill>
        <p:spPr>
          <a:xfrm rot="466055">
            <a:off x="2520566" y="-172716"/>
            <a:ext cx="8110074" cy="20597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Sisu kohatäide 4" descr="Pilt, millel on kujutatud Font, logo, Graafika, tekst&#10;&#10;Tehisintellekti genereeritud sisu ei pruugi olla õige.">
            <a:extLst>
              <a:ext uri="{FF2B5EF4-FFF2-40B4-BE49-F238E27FC236}">
                <a16:creationId xmlns:a16="http://schemas.microsoft.com/office/drawing/2014/main" id="{35B4FAE2-6736-9919-8A40-3A66AB1121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0605" y="98174"/>
            <a:ext cx="2430139" cy="1791159"/>
          </a:xfrm>
        </p:spPr>
      </p:pic>
      <p:pic>
        <p:nvPicPr>
          <p:cNvPr id="9" name="Pilt 8" descr="Pilt, millel on kujutatud tekst, Font, kuvatõmmis, algebra&#10;&#10;Tehisintellekti genereeritud sisu ei pruugi olla õige.">
            <a:extLst>
              <a:ext uri="{FF2B5EF4-FFF2-40B4-BE49-F238E27FC236}">
                <a16:creationId xmlns:a16="http://schemas.microsoft.com/office/drawing/2014/main" id="{5804C206-66CA-1322-A91E-88BD8C53D5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353"/>
          <a:stretch>
            <a:fillRect/>
          </a:stretch>
        </p:blipFill>
        <p:spPr>
          <a:xfrm>
            <a:off x="429894" y="1810734"/>
            <a:ext cx="8314050" cy="30044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lt 12" descr="Pilt, millel on kujutatud tekst, kuvatõmmis, Font, dokument&#10;&#10;Tehisintellekti genereeritud sisu ei pruugi olla õige.">
            <a:extLst>
              <a:ext uri="{FF2B5EF4-FFF2-40B4-BE49-F238E27FC236}">
                <a16:creationId xmlns:a16="http://schemas.microsoft.com/office/drawing/2014/main" id="{292454AE-B2B7-399E-BF7C-BC72A2B7F1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50" t="3818" r="55212" b="67509"/>
          <a:stretch>
            <a:fillRect/>
          </a:stretch>
        </p:blipFill>
        <p:spPr>
          <a:xfrm>
            <a:off x="7665857" y="176773"/>
            <a:ext cx="4407973" cy="178344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5" name="Pilt 14" descr="Pilt, millel on kujutatud tekst, Font, kuvatõmmis, algebra&#10;&#10;Tehisintellekti genereeritud sisu ei pruugi olla õige.">
            <a:extLst>
              <a:ext uri="{FF2B5EF4-FFF2-40B4-BE49-F238E27FC236}">
                <a16:creationId xmlns:a16="http://schemas.microsoft.com/office/drawing/2014/main" id="{C887A953-4970-5AA4-E7E8-BBD640E31C5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906"/>
          <a:stretch>
            <a:fillRect/>
          </a:stretch>
        </p:blipFill>
        <p:spPr>
          <a:xfrm rot="299482">
            <a:off x="4857867" y="3293803"/>
            <a:ext cx="7772154" cy="22015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lt 10" descr="Pilt, millel on kujutatud tekst, Font, kuvatõmmis, algebra&#10;&#10;Tehisintellekti genereeritud sisu ei pruugi olla õige.">
            <a:extLst>
              <a:ext uri="{FF2B5EF4-FFF2-40B4-BE49-F238E27FC236}">
                <a16:creationId xmlns:a16="http://schemas.microsoft.com/office/drawing/2014/main" id="{78360379-D20F-474A-7819-DCB5F8D3130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257" r="7710"/>
          <a:stretch>
            <a:fillRect/>
          </a:stretch>
        </p:blipFill>
        <p:spPr>
          <a:xfrm rot="21327420">
            <a:off x="2752754" y="4446413"/>
            <a:ext cx="8504936" cy="215561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78277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24ADB-53CB-546D-878B-A9B40C88F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lt 4">
            <a:extLst>
              <a:ext uri="{FF2B5EF4-FFF2-40B4-BE49-F238E27FC236}">
                <a16:creationId xmlns:a16="http://schemas.microsoft.com/office/drawing/2014/main" id="{996B88D6-0FE4-7099-ACE2-6E2947591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4967">
            <a:off x="8723462" y="96716"/>
            <a:ext cx="2918628" cy="5166387"/>
          </a:xfrm>
          <a:prstGeom prst="rect">
            <a:avLst/>
          </a:prstGeom>
        </p:spPr>
      </p:pic>
      <p:pic>
        <p:nvPicPr>
          <p:cNvPr id="4" name="Pilt 3">
            <a:extLst>
              <a:ext uri="{FF2B5EF4-FFF2-40B4-BE49-F238E27FC236}">
                <a16:creationId xmlns:a16="http://schemas.microsoft.com/office/drawing/2014/main" id="{6FAC9F42-65F3-280D-B6EF-6778F3D2F7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389"/>
          <a:stretch>
            <a:fillRect/>
          </a:stretch>
        </p:blipFill>
        <p:spPr>
          <a:xfrm>
            <a:off x="611085" y="160030"/>
            <a:ext cx="7823337" cy="4554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lt 1">
            <a:extLst>
              <a:ext uri="{FF2B5EF4-FFF2-40B4-BE49-F238E27FC236}">
                <a16:creationId xmlns:a16="http://schemas.microsoft.com/office/drawing/2014/main" id="{296520C1-601C-6DE3-6248-F922641E2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1219" y="3223089"/>
            <a:ext cx="6130341" cy="3539902"/>
          </a:xfrm>
          <a:prstGeom prst="rect">
            <a:avLst/>
          </a:prstGeom>
          <a:ln>
            <a:noFill/>
          </a:ln>
        </p:spPr>
      </p:pic>
      <p:pic>
        <p:nvPicPr>
          <p:cNvPr id="6" name="Pilt 5">
            <a:extLst>
              <a:ext uri="{FF2B5EF4-FFF2-40B4-BE49-F238E27FC236}">
                <a16:creationId xmlns:a16="http://schemas.microsoft.com/office/drawing/2014/main" id="{7CF24C36-CD24-B56E-525B-A2A99AF9E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673" y="3680667"/>
            <a:ext cx="4873975" cy="2741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lt 2">
            <a:extLst>
              <a:ext uri="{FF2B5EF4-FFF2-40B4-BE49-F238E27FC236}">
                <a16:creationId xmlns:a16="http://schemas.microsoft.com/office/drawing/2014/main" id="{25E76B0D-73C5-8236-713D-7B7D366C10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14240">
            <a:off x="196532" y="2796373"/>
            <a:ext cx="1891956" cy="3363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39A219-C487-FCDA-36C9-CBB6D53A584C}"/>
              </a:ext>
            </a:extLst>
          </p:cNvPr>
          <p:cNvSpPr txBox="1"/>
          <p:nvPr/>
        </p:nvSpPr>
        <p:spPr>
          <a:xfrm>
            <a:off x="5943378" y="160030"/>
            <a:ext cx="23503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t-EE" sz="4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Rock </a:t>
            </a:r>
            <a:r>
              <a:rPr lang="et-EE" sz="4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lab</a:t>
            </a:r>
            <a:endParaRPr lang="et-EE" sz="4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77FC1B-31E7-DF53-36CD-25846440C978}"/>
              </a:ext>
            </a:extLst>
          </p:cNvPr>
          <p:cNvSpPr txBox="1"/>
          <p:nvPr/>
        </p:nvSpPr>
        <p:spPr>
          <a:xfrm>
            <a:off x="10589342" y="5167656"/>
            <a:ext cx="178996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t-EE" sz="4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Rock </a:t>
            </a:r>
            <a:r>
              <a:rPr lang="et-EE" sz="4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pile</a:t>
            </a:r>
            <a:endParaRPr lang="et-EE" sz="4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295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495A3-7683-11C7-B814-765621AA3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lt 7">
            <a:extLst>
              <a:ext uri="{FF2B5EF4-FFF2-40B4-BE49-F238E27FC236}">
                <a16:creationId xmlns:a16="http://schemas.microsoft.com/office/drawing/2014/main" id="{753E08D8-12E7-168A-A475-B974B2D76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92" y="3334004"/>
            <a:ext cx="6581670" cy="3254335"/>
          </a:xfrm>
          <a:prstGeom prst="rect">
            <a:avLst/>
          </a:prstGeom>
        </p:spPr>
      </p:pic>
      <p:sp>
        <p:nvSpPr>
          <p:cNvPr id="6" name="Pealkiri 5">
            <a:extLst>
              <a:ext uri="{FF2B5EF4-FFF2-40B4-BE49-F238E27FC236}">
                <a16:creationId xmlns:a16="http://schemas.microsoft.com/office/drawing/2014/main" id="{C3ECD557-8B20-F940-DADA-9D7A0D3CF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69" y="404627"/>
            <a:ext cx="3496358" cy="770347"/>
          </a:xfrm>
        </p:spPr>
        <p:txBody>
          <a:bodyPr>
            <a:noAutofit/>
          </a:bodyPr>
          <a:lstStyle/>
          <a:p>
            <a:r>
              <a:rPr lang="et-EE" sz="4400" dirty="0" err="1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Effect</a:t>
            </a:r>
            <a:r>
              <a:rPr lang="et-EE" sz="4400" dirty="0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…</a:t>
            </a:r>
            <a:endParaRPr lang="en-US" sz="4400" dirty="0">
              <a:solidFill>
                <a:srgbClr val="00308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AECD20-0339-BE9F-4459-815EDF06EE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0011"/>
          <a:stretch>
            <a:fillRect/>
          </a:stretch>
        </p:blipFill>
        <p:spPr>
          <a:xfrm>
            <a:off x="2637703" y="564212"/>
            <a:ext cx="8634776" cy="3063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3915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56FBF-8B62-D5DC-8D59-4CBAEFE8A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lt 5">
            <a:extLst>
              <a:ext uri="{FF2B5EF4-FFF2-40B4-BE49-F238E27FC236}">
                <a16:creationId xmlns:a16="http://schemas.microsoft.com/office/drawing/2014/main" id="{D90F44A3-D690-6BC2-80CD-C9AD44A25D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886" t="14568" r="21873" b="8729"/>
          <a:stretch>
            <a:fillRect/>
          </a:stretch>
        </p:blipFill>
        <p:spPr>
          <a:xfrm>
            <a:off x="7165662" y="3788978"/>
            <a:ext cx="4008306" cy="2609780"/>
          </a:xfrm>
          <a:prstGeom prst="rect">
            <a:avLst/>
          </a:prstGeom>
          <a:ln>
            <a:solidFill>
              <a:srgbClr val="003087"/>
            </a:solidFill>
          </a:ln>
        </p:spPr>
      </p:pic>
      <p:pic>
        <p:nvPicPr>
          <p:cNvPr id="7" name="Pilt 6">
            <a:extLst>
              <a:ext uri="{FF2B5EF4-FFF2-40B4-BE49-F238E27FC236}">
                <a16:creationId xmlns:a16="http://schemas.microsoft.com/office/drawing/2014/main" id="{4FE45CEE-184B-94EC-5774-DA6460DA4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61" y="433842"/>
            <a:ext cx="3874186" cy="1574415"/>
          </a:xfrm>
          <a:prstGeom prst="rect">
            <a:avLst/>
          </a:prstGeom>
        </p:spPr>
      </p:pic>
      <p:pic>
        <p:nvPicPr>
          <p:cNvPr id="8" name="Pilt 7">
            <a:extLst>
              <a:ext uri="{FF2B5EF4-FFF2-40B4-BE49-F238E27FC236}">
                <a16:creationId xmlns:a16="http://schemas.microsoft.com/office/drawing/2014/main" id="{10FE95A7-F3EC-7726-5B46-DFFD35C86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2097" y="433842"/>
            <a:ext cx="6070953" cy="3413548"/>
          </a:xfrm>
          <a:prstGeom prst="rect">
            <a:avLst/>
          </a:prstGeom>
          <a:ln>
            <a:solidFill>
              <a:srgbClr val="003087"/>
            </a:solidFill>
          </a:ln>
        </p:spPr>
      </p:pic>
      <p:pic>
        <p:nvPicPr>
          <p:cNvPr id="10" name="Pilt 9">
            <a:extLst>
              <a:ext uri="{FF2B5EF4-FFF2-40B4-BE49-F238E27FC236}">
                <a16:creationId xmlns:a16="http://schemas.microsoft.com/office/drawing/2014/main" id="{B0267EB7-93A4-7FB8-3EA2-0BD2DCA4890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278" b="13964"/>
          <a:stretch>
            <a:fillRect/>
          </a:stretch>
        </p:blipFill>
        <p:spPr>
          <a:xfrm>
            <a:off x="514361" y="3070342"/>
            <a:ext cx="5780755" cy="332841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63104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03A1C3A7-D108-4169-B9D6-5DBC1A04D8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516" y="123696"/>
            <a:ext cx="4680520" cy="1783504"/>
          </a:xfrm>
          <a:prstGeom prst="rect">
            <a:avLst/>
          </a:prstGeom>
        </p:spPr>
      </p:pic>
      <p:sp>
        <p:nvSpPr>
          <p:cNvPr id="4" name="Pealkiri 3">
            <a:extLst>
              <a:ext uri="{FF2B5EF4-FFF2-40B4-BE49-F238E27FC236}">
                <a16:creationId xmlns:a16="http://schemas.microsoft.com/office/drawing/2014/main" id="{B31190F8-80E2-4677-AC5D-8C169F093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5564" y="2211503"/>
            <a:ext cx="3744416" cy="2520280"/>
          </a:xfrm>
        </p:spPr>
        <p:txBody>
          <a:bodyPr/>
          <a:lstStyle/>
          <a:p>
            <a:pPr algn="ctr"/>
            <a:r>
              <a:rPr lang="et-EE"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SLO</a:t>
            </a:r>
            <a:br>
              <a:rPr lang="et-EE"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based on</a:t>
            </a:r>
            <a:r>
              <a:rPr lang="et-EE"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t-EE"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raised</a:t>
            </a:r>
            <a:r>
              <a:rPr lang="en-US"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t-EE"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br>
              <a:rPr lang="et-EE"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t-EE"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knowledge</a:t>
            </a:r>
            <a:endParaRPr lang="et-EE" sz="4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9C1EC26-4994-4D20-AEFC-4B424480083B}"/>
              </a:ext>
            </a:extLst>
          </p:cNvPr>
          <p:cNvSpPr txBox="1">
            <a:spLocks/>
          </p:cNvSpPr>
          <p:nvPr/>
        </p:nvSpPr>
        <p:spPr>
          <a:xfrm>
            <a:off x="675564" y="5246398"/>
            <a:ext cx="3744416" cy="552475"/>
          </a:xfrm>
          <a:prstGeom prst="rect">
            <a:avLst/>
          </a:prstGeom>
        </p:spPr>
        <p:txBody>
          <a:bodyPr vert="horz" wrap="none" lIns="121496" tIns="60748" rIns="121496" bIns="60748" rtlCol="0">
            <a:noAutofit/>
          </a:bodyPr>
          <a:lstStyle>
            <a:lvl1pPr marL="455611" indent="-455611" algn="l" defTabSz="1214963" rtl="0" eaLnBrk="1" latinLnBrk="0" hangingPunct="1">
              <a:spcBef>
                <a:spcPct val="20000"/>
              </a:spcBef>
              <a:buClr>
                <a:srgbClr val="0064B9"/>
              </a:buClr>
              <a:buFont typeface="Arial" pitchFamily="34" charset="0"/>
              <a:buNone/>
              <a:defRPr sz="2400" kern="1200" baseline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987158" indent="-379676" algn="l" defTabSz="1214963" rtl="0" eaLnBrk="1" latinLnBrk="0" hangingPunct="1">
              <a:spcBef>
                <a:spcPct val="20000"/>
              </a:spcBef>
              <a:buClr>
                <a:srgbClr val="0064B9"/>
              </a:buClr>
              <a:buFont typeface="Arial" pitchFamily="34" charset="0"/>
              <a:buNone/>
              <a:defRPr sz="37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518704" indent="-303741" algn="l" defTabSz="1214963" rtl="0" eaLnBrk="1" latinLnBrk="0" hangingPunct="1">
              <a:spcBef>
                <a:spcPct val="20000"/>
              </a:spcBef>
              <a:buClr>
                <a:srgbClr val="0064B9"/>
              </a:buClr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2126186" indent="-303741" algn="l" defTabSz="1214963" rtl="0" eaLnBrk="1" latinLnBrk="0" hangingPunct="1">
              <a:spcBef>
                <a:spcPct val="20000"/>
              </a:spcBef>
              <a:buClr>
                <a:srgbClr val="0064B9"/>
              </a:buClr>
              <a:buFont typeface="Arial" pitchFamily="34" charset="0"/>
              <a:buNone/>
              <a:defRPr sz="27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733667" indent="-303741" algn="l" defTabSz="1214963" rtl="0" eaLnBrk="1" latinLnBrk="0" hangingPunct="1">
              <a:spcBef>
                <a:spcPct val="20000"/>
              </a:spcBef>
              <a:buClr>
                <a:srgbClr val="0064B9"/>
              </a:buClr>
              <a:buFont typeface="Arial" pitchFamily="34" charset="0"/>
              <a:buNone/>
              <a:defRPr sz="27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3341149" indent="-303741" algn="l" defTabSz="12149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48631" indent="-303741" algn="l" defTabSz="12149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6112" indent="-303741" algn="l" defTabSz="12149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63594" indent="-303741" algn="l" defTabSz="12149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t-E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Sirli Sipp Kulli, </a:t>
            </a:r>
            <a:r>
              <a:rPr lang="et-E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director</a:t>
            </a:r>
            <a:endParaRPr lang="et-E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t-E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sirli.sipp@egt.ee</a:t>
            </a:r>
          </a:p>
          <a:p>
            <a:pPr algn="ctr"/>
            <a:r>
              <a:rPr lang="et-E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+372 54 110 333</a:t>
            </a:r>
          </a:p>
        </p:txBody>
      </p:sp>
      <p:pic>
        <p:nvPicPr>
          <p:cNvPr id="6" name="Pilt 5">
            <a:extLst>
              <a:ext uri="{FF2B5EF4-FFF2-40B4-BE49-F238E27FC236}">
                <a16:creationId xmlns:a16="http://schemas.microsoft.com/office/drawing/2014/main" id="{E2F591EA-26B7-D50C-A21C-7384CABD1F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576"/>
          <a:stretch>
            <a:fillRect/>
          </a:stretch>
        </p:blipFill>
        <p:spPr>
          <a:xfrm>
            <a:off x="4782312" y="2294758"/>
            <a:ext cx="6976872" cy="371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52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lt 6">
            <a:extLst>
              <a:ext uri="{FF2B5EF4-FFF2-40B4-BE49-F238E27FC236}">
                <a16:creationId xmlns:a16="http://schemas.microsoft.com/office/drawing/2014/main" id="{89FD9616-A967-E1C9-1F18-AB9BEE404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  <a14:imgEffect>
                      <a14:saturation sat="106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944" y="956754"/>
            <a:ext cx="8851272" cy="5669280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29E5D4EE-874A-7565-71D1-510424D5C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195" y="188502"/>
            <a:ext cx="2192515" cy="176350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lt 2">
            <a:extLst>
              <a:ext uri="{FF2B5EF4-FFF2-40B4-BE49-F238E27FC236}">
                <a16:creationId xmlns:a16="http://schemas.microsoft.com/office/drawing/2014/main" id="{4E4FBF13-687A-F773-6A3B-29B66E3D2D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2413" y="140783"/>
            <a:ext cx="4293139" cy="901857"/>
          </a:xfrm>
          <a:prstGeom prst="rect">
            <a:avLst/>
          </a:prstGeom>
        </p:spPr>
      </p:pic>
      <p:pic>
        <p:nvPicPr>
          <p:cNvPr id="10" name="Pilt 9">
            <a:extLst>
              <a:ext uri="{FF2B5EF4-FFF2-40B4-BE49-F238E27FC236}">
                <a16:creationId xmlns:a16="http://schemas.microsoft.com/office/drawing/2014/main" id="{8B58CC67-6329-16D8-69DB-DD0432CD8EC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8261" r="9260"/>
          <a:stretch>
            <a:fillRect/>
          </a:stretch>
        </p:blipFill>
        <p:spPr>
          <a:xfrm>
            <a:off x="8230311" y="226669"/>
            <a:ext cx="3570052" cy="369417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657440-875F-E884-DA6A-3081260CCA97}"/>
              </a:ext>
            </a:extLst>
          </p:cNvPr>
          <p:cNvSpPr txBox="1"/>
          <p:nvPr/>
        </p:nvSpPr>
        <p:spPr>
          <a:xfrm>
            <a:off x="5724838" y="5425705"/>
            <a:ext cx="607552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t-EE" sz="3600" dirty="0"/>
              <a:t>„Industrial </a:t>
            </a:r>
            <a:r>
              <a:rPr lang="et-EE" sz="3600" dirty="0" err="1"/>
              <a:t>scale</a:t>
            </a:r>
            <a:r>
              <a:rPr lang="et-EE" sz="3600" dirty="0"/>
              <a:t> </a:t>
            </a:r>
            <a:r>
              <a:rPr lang="et-EE" sz="3600" dirty="0" err="1"/>
              <a:t>mining</a:t>
            </a:r>
            <a:r>
              <a:rPr lang="et-EE" sz="3600" dirty="0"/>
              <a:t> </a:t>
            </a:r>
            <a:r>
              <a:rPr lang="et-EE" sz="3600" dirty="0" err="1"/>
              <a:t>starts</a:t>
            </a:r>
            <a:r>
              <a:rPr lang="et-EE" sz="3600" dirty="0"/>
              <a:t> in 1997-1998“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1AC7B9-356B-9E75-25B5-C857ECC3B056}"/>
              </a:ext>
            </a:extLst>
          </p:cNvPr>
          <p:cNvSpPr txBox="1"/>
          <p:nvPr/>
        </p:nvSpPr>
        <p:spPr>
          <a:xfrm>
            <a:off x="10241280" y="3459180"/>
            <a:ext cx="2058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t-EE" dirty="0">
                <a:solidFill>
                  <a:schemeClr val="bg1"/>
                </a:solidFill>
              </a:rPr>
              <a:t>Juhan Aare</a:t>
            </a:r>
          </a:p>
        </p:txBody>
      </p:sp>
    </p:spTree>
    <p:extLst>
      <p:ext uri="{BB962C8B-B14F-4D97-AF65-F5344CB8AC3E}">
        <p14:creationId xmlns:p14="http://schemas.microsoft.com/office/powerpoint/2010/main" val="505602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1F61B96-BB7D-4071-8929-AE98786FD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667" y="291478"/>
            <a:ext cx="10673293" cy="550391"/>
          </a:xfrm>
        </p:spPr>
        <p:txBody>
          <a:bodyPr/>
          <a:lstStyle/>
          <a:p>
            <a:r>
              <a:rPr lang="et-EE" sz="4400" dirty="0" err="1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Let’s</a:t>
            </a:r>
            <a:r>
              <a:rPr lang="et-EE" sz="4400" dirty="0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look </a:t>
            </a:r>
            <a:r>
              <a:rPr lang="et-EE" sz="4400" dirty="0" err="1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back</a:t>
            </a:r>
            <a:r>
              <a:rPr lang="et-EE" sz="4400" dirty="0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… 38,5 </a:t>
            </a:r>
            <a:r>
              <a:rPr lang="et-EE" sz="4400" dirty="0" err="1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years</a:t>
            </a:r>
            <a:endParaRPr lang="en-US" sz="4400" dirty="0">
              <a:solidFill>
                <a:srgbClr val="00308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35F09A-7205-4FEC-8C50-B03C578DFCED}"/>
              </a:ext>
            </a:extLst>
          </p:cNvPr>
          <p:cNvSpPr txBox="1"/>
          <p:nvPr/>
        </p:nvSpPr>
        <p:spPr>
          <a:xfrm>
            <a:off x="544283" y="1045422"/>
            <a:ext cx="11224045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Successful </a:t>
            </a:r>
            <a:r>
              <a:rPr lang="en-US" sz="2200" b="1" i="0" dirty="0"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Phosphorite War</a:t>
            </a:r>
            <a:r>
              <a:rPr lang="en-US" sz="2200" b="0" i="0" dirty="0"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was the national protest movement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GB" sz="2200" noProof="0" dirty="0">
                <a:latin typeface="Arial" panose="020B0604020202020204" pitchFamily="34" charset="0"/>
                <a:cs typeface="Arial" panose="020B0604020202020204" pitchFamily="34" charset="0"/>
              </a:rPr>
              <a:t>late-1980’ies </a:t>
            </a:r>
            <a:r>
              <a:rPr lang="en-GB" sz="2200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against the opening of large </a:t>
            </a:r>
            <a:r>
              <a:rPr lang="en-GB" sz="2200" b="0" i="0" u="none" strike="noStrike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phosphorite</a:t>
            </a:r>
            <a:r>
              <a:rPr lang="en-GB" sz="2200" b="0" i="0" noProof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mines in Estonia by the Soviet Union.</a:t>
            </a:r>
            <a:endParaRPr lang="en-US" sz="22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b="0" i="0" dirty="0"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ountry-wide </a:t>
            </a:r>
            <a:r>
              <a:rPr lang="en-US" sz="22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campaign</a:t>
            </a:r>
            <a:r>
              <a:rPr lang="en-US" sz="2200" b="0" i="0" dirty="0"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created opportunities for the public to pressure the political decision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s, that</a:t>
            </a:r>
            <a:r>
              <a:rPr lang="en-US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led to the </a:t>
            </a:r>
            <a:r>
              <a:rPr lang="en-US" sz="2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restoration of </a:t>
            </a:r>
            <a:r>
              <a:rPr lang="en-US" sz="22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Estonian independence</a:t>
            </a:r>
            <a:r>
              <a:rPr lang="en-US" sz="2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in 1991</a:t>
            </a:r>
            <a:r>
              <a:rPr lang="en-GB" sz="2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endParaRPr lang="et-EE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B0F304-B936-40A9-9274-CE3BE5EC0439}"/>
              </a:ext>
            </a:extLst>
          </p:cNvPr>
          <p:cNvSpPr txBox="1"/>
          <p:nvPr/>
        </p:nvSpPr>
        <p:spPr>
          <a:xfrm>
            <a:off x="7645805" y="6255704"/>
            <a:ext cx="45065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i="1" dirty="0">
                <a:effectLst/>
                <a:latin typeface="Montserrat" panose="00000500000000000000" pitchFamily="2" charset="-70"/>
              </a:rPr>
              <a:t>Protest </a:t>
            </a:r>
            <a:r>
              <a:rPr lang="et-EE" sz="2000" i="1" dirty="0">
                <a:effectLst/>
                <a:latin typeface="Montserrat" panose="00000500000000000000" pitchFamily="2" charset="-70"/>
              </a:rPr>
              <a:t>meeting in </a:t>
            </a:r>
            <a:r>
              <a:rPr lang="en-GB" sz="2000" i="1" dirty="0">
                <a:effectLst/>
                <a:latin typeface="Montserrat" panose="00000500000000000000" pitchFamily="2" charset="-70"/>
              </a:rPr>
              <a:t>1987</a:t>
            </a:r>
            <a:r>
              <a:rPr lang="et-EE" sz="2000" i="1" dirty="0">
                <a:effectLst/>
                <a:latin typeface="Montserrat" panose="00000500000000000000" pitchFamily="2" charset="-70"/>
              </a:rPr>
              <a:t>, Tartu</a:t>
            </a:r>
            <a:endParaRPr lang="en-US" sz="20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856401-0709-4469-B0C9-13F458DA33F7}"/>
              </a:ext>
            </a:extLst>
          </p:cNvPr>
          <p:cNvSpPr txBox="1"/>
          <p:nvPr/>
        </p:nvSpPr>
        <p:spPr>
          <a:xfrm>
            <a:off x="544283" y="2809286"/>
            <a:ext cx="5497789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related turmoil the </a:t>
            </a:r>
            <a:r>
              <a:rPr lang="en-US" sz="2200" b="1" dirty="0">
                <a:solidFill>
                  <a:srgbClr val="202122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public image of geologists became negative</a:t>
            </a:r>
            <a:r>
              <a:rPr lang="en-US" sz="22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resulting a significant drop in the amount of geology students for the next 30 years.</a:t>
            </a:r>
            <a:endParaRPr lang="et-EE" sz="2200" dirty="0">
              <a:solidFill>
                <a:srgbClr val="2021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2021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For decades, geological services were provided by state-owned company, with main goal to create profit via providing services</a:t>
            </a:r>
            <a:r>
              <a:rPr lang="et-EE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solidFill>
                <a:srgbClr val="2021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lt 10">
            <a:extLst>
              <a:ext uri="{FF2B5EF4-FFF2-40B4-BE49-F238E27FC236}">
                <a16:creationId xmlns:a16="http://schemas.microsoft.com/office/drawing/2014/main" id="{BAC33596-8339-4374-AA35-887B033B2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242" y="2727933"/>
            <a:ext cx="5497789" cy="3436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57326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lt 4">
            <a:extLst>
              <a:ext uri="{FF2B5EF4-FFF2-40B4-BE49-F238E27FC236}">
                <a16:creationId xmlns:a16="http://schemas.microsoft.com/office/drawing/2014/main" id="{0758E4FB-4F7A-F69E-9FCE-39F7BD7C5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603" y="1050130"/>
            <a:ext cx="10443971" cy="5158646"/>
          </a:xfrm>
          <a:prstGeom prst="rect">
            <a:avLst/>
          </a:prstGeom>
        </p:spPr>
      </p:pic>
      <p:sp>
        <p:nvSpPr>
          <p:cNvPr id="246790" name="Rectangle 6"/>
          <p:cNvSpPr>
            <a:spLocks noGrp="1" noChangeArrowheads="1"/>
          </p:cNvSpPr>
          <p:nvPr>
            <p:ph type="title"/>
          </p:nvPr>
        </p:nvSpPr>
        <p:spPr>
          <a:xfrm>
            <a:off x="443452" y="420624"/>
            <a:ext cx="11265408" cy="1259012"/>
          </a:xfrm>
        </p:spPr>
        <p:txBody>
          <a:bodyPr>
            <a:noAutofit/>
          </a:bodyPr>
          <a:lstStyle/>
          <a:p>
            <a:r>
              <a:rPr lang="et-EE" sz="4000" dirty="0" err="1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Public</a:t>
            </a:r>
            <a:r>
              <a:rPr lang="et-EE" sz="4000" dirty="0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t-EE" sz="4000" dirty="0" err="1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opinion</a:t>
            </a:r>
            <a:r>
              <a:rPr lang="et-EE" sz="4000" dirty="0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t-EE" sz="4000" dirty="0" err="1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about</a:t>
            </a:r>
            <a:r>
              <a:rPr lang="et-EE" sz="4000" dirty="0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phosphorite </a:t>
            </a:r>
            <a:r>
              <a:rPr lang="et-EE" sz="4000" dirty="0" err="1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exploration</a:t>
            </a:r>
            <a:r>
              <a:rPr lang="et-EE" sz="4000" dirty="0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2011-2013</a:t>
            </a:r>
          </a:p>
        </p:txBody>
      </p:sp>
      <p:sp>
        <p:nvSpPr>
          <p:cNvPr id="2" name="Ristkülik 1">
            <a:extLst>
              <a:ext uri="{FF2B5EF4-FFF2-40B4-BE49-F238E27FC236}">
                <a16:creationId xmlns:a16="http://schemas.microsoft.com/office/drawing/2014/main" id="{8C7B733C-45D1-D047-5772-40100893FC08}"/>
              </a:ext>
            </a:extLst>
          </p:cNvPr>
          <p:cNvSpPr/>
          <p:nvPr/>
        </p:nvSpPr>
        <p:spPr>
          <a:xfrm>
            <a:off x="7905168" y="5176414"/>
            <a:ext cx="1956391" cy="60605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4" name="Ristkülik 3">
            <a:extLst>
              <a:ext uri="{FF2B5EF4-FFF2-40B4-BE49-F238E27FC236}">
                <a16:creationId xmlns:a16="http://schemas.microsoft.com/office/drawing/2014/main" id="{8031B1EF-7521-AC7C-1A81-4C82135B8209}"/>
              </a:ext>
            </a:extLst>
          </p:cNvPr>
          <p:cNvSpPr/>
          <p:nvPr/>
        </p:nvSpPr>
        <p:spPr>
          <a:xfrm>
            <a:off x="9692640" y="2073349"/>
            <a:ext cx="658368" cy="249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50818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FFB429D-6A86-26D3-1DC4-4BBEA97668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92"/>
          <a:stretch/>
        </p:blipFill>
        <p:spPr>
          <a:xfrm>
            <a:off x="5751422" y="2516761"/>
            <a:ext cx="6025425" cy="4054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Pealkiri 1">
            <a:extLst>
              <a:ext uri="{FF2B5EF4-FFF2-40B4-BE49-F238E27FC236}">
                <a16:creationId xmlns:a16="http://schemas.microsoft.com/office/drawing/2014/main" id="{E1F61B96-BB7D-4071-8929-AE98786FD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83" y="232130"/>
            <a:ext cx="5142358" cy="550391"/>
          </a:xfrm>
        </p:spPr>
        <p:txBody>
          <a:bodyPr/>
          <a:lstStyle/>
          <a:p>
            <a:r>
              <a:rPr lang="et-EE" sz="4000" dirty="0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New Start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35F09A-7205-4FEC-8C50-B03C578DFCED}"/>
              </a:ext>
            </a:extLst>
          </p:cNvPr>
          <p:cNvSpPr txBox="1"/>
          <p:nvPr/>
        </p:nvSpPr>
        <p:spPr>
          <a:xfrm>
            <a:off x="723302" y="939019"/>
            <a:ext cx="926962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Parliament of Estonia approved 2017 the framework strategy called “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General principles of the Earth’s Crust policy until 2050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” with the main goals of securing science-based management of geological resources and increase resource efficiency</a:t>
            </a:r>
            <a:r>
              <a:rPr lang="et-EE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D9E14E-2B73-3249-85A4-622AACC51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2097" y="164592"/>
            <a:ext cx="1971962" cy="2779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E457887-F034-DDFB-9B02-D8A90005BC57}"/>
              </a:ext>
            </a:extLst>
          </p:cNvPr>
          <p:cNvSpPr txBox="1"/>
          <p:nvPr/>
        </p:nvSpPr>
        <p:spPr>
          <a:xfrm>
            <a:off x="723302" y="3034509"/>
            <a:ext cx="46805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Geological Survey of Estonia as 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 national authority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was re-established on 1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of Jan 2018 under the administration of the Ministry of Economic Affairs and Communications.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C0B44B1-EA8C-A358-D75D-03C927EE16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75" t="10774" r="3536" b="25616"/>
          <a:stretch>
            <a:fillRect/>
          </a:stretch>
        </p:blipFill>
        <p:spPr>
          <a:xfrm rot="20852445">
            <a:off x="2430610" y="5276892"/>
            <a:ext cx="3554351" cy="1233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91409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3B150D30-9650-B0D3-72F9-659941512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615" y="273621"/>
            <a:ext cx="10346898" cy="969963"/>
          </a:xfrm>
        </p:spPr>
        <p:txBody>
          <a:bodyPr/>
          <a:lstStyle/>
          <a:p>
            <a:r>
              <a:rPr lang="et-EE" sz="4400" dirty="0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2020 EGT started to drill phosphorite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8577589D-3B65-2265-BCC9-56DF65E03E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22963" y="32639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t-EE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7DC6CC33-22FB-7C52-812C-DD388A2C8A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027" r="3837" b="1498"/>
          <a:stretch>
            <a:fillRect/>
          </a:stretch>
        </p:blipFill>
        <p:spPr>
          <a:xfrm>
            <a:off x="1355535" y="1243584"/>
            <a:ext cx="9134856" cy="531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195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>
            <a:extLst>
              <a:ext uri="{FF2B5EF4-FFF2-40B4-BE49-F238E27FC236}">
                <a16:creationId xmlns:a16="http://schemas.microsoft.com/office/drawing/2014/main" id="{E2DFD62C-AFD2-4AC8-AE18-97ACF239E4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 l="11221" t="18154" r="20368"/>
          <a:stretch>
            <a:fillRect/>
          </a:stretch>
        </p:blipFill>
        <p:spPr>
          <a:xfrm>
            <a:off x="7388886" y="659211"/>
            <a:ext cx="4556508" cy="2453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Sisu kohatäide 2">
            <a:extLst>
              <a:ext uri="{FF2B5EF4-FFF2-40B4-BE49-F238E27FC236}">
                <a16:creationId xmlns:a16="http://schemas.microsoft.com/office/drawing/2014/main" id="{3F429817-834E-4973-8EC6-4121DA2CB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2449" y="937734"/>
            <a:ext cx="7182207" cy="140373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Movie clips about explorations - </a:t>
            </a:r>
            <a:r>
              <a:rPr lang="et-EE" sz="2400" dirty="0">
                <a:latin typeface="Arial" panose="020B0604020202020204" pitchFamily="34" charset="0"/>
                <a:cs typeface="Arial" panose="020B0604020202020204" pitchFamily="34" charset="0"/>
              </a:rPr>
              <a:t>made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by Juhan Aare, a former leader of the Phosphorite war</a:t>
            </a:r>
            <a:r>
              <a:rPr lang="et-EE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t-EE" sz="2400" dirty="0" err="1">
                <a:latin typeface="Arial" panose="020B0604020202020204" pitchFamily="34" charset="0"/>
                <a:cs typeface="Arial" panose="020B0604020202020204" pitchFamily="34" charset="0"/>
              </a:rPr>
              <a:t>public</a:t>
            </a:r>
            <a:r>
              <a:rPr lang="et-EE" sz="2400" dirty="0">
                <a:latin typeface="Arial" panose="020B0604020202020204" pitchFamily="34" charset="0"/>
                <a:cs typeface="Arial" panose="020B0604020202020204" pitchFamily="34" charset="0"/>
              </a:rPr>
              <a:t> on EGT </a:t>
            </a:r>
            <a:r>
              <a:rPr lang="et-EE" sz="2400" dirty="0" err="1">
                <a:latin typeface="Arial" panose="020B0604020202020204" pitchFamily="34" charset="0"/>
                <a:cs typeface="Arial" panose="020B0604020202020204" pitchFamily="34" charset="0"/>
              </a:rPr>
              <a:t>webpage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ealkiri 5">
            <a:extLst>
              <a:ext uri="{FF2B5EF4-FFF2-40B4-BE49-F238E27FC236}">
                <a16:creationId xmlns:a16="http://schemas.microsoft.com/office/drawing/2014/main" id="{B22E4086-2AC0-4F33-8FB8-948172897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919" y="140068"/>
            <a:ext cx="8359946" cy="770347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Communication</a:t>
            </a:r>
            <a:r>
              <a:rPr lang="et-EE" sz="4400" dirty="0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t-EE" sz="4400" dirty="0" err="1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was</a:t>
            </a:r>
            <a:r>
              <a:rPr lang="et-EE" sz="4400" dirty="0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&amp; </a:t>
            </a:r>
            <a:r>
              <a:rPr lang="et-EE" sz="4400" dirty="0" err="1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</a:t>
            </a:r>
            <a:r>
              <a:rPr lang="et-EE" sz="4400" dirty="0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the </a:t>
            </a:r>
            <a:r>
              <a:rPr lang="et-EE" sz="4400" dirty="0" err="1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key</a:t>
            </a:r>
            <a:endParaRPr lang="en-US" sz="4400" dirty="0">
              <a:solidFill>
                <a:srgbClr val="00308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Pilt 9">
            <a:extLst>
              <a:ext uri="{FF2B5EF4-FFF2-40B4-BE49-F238E27FC236}">
                <a16:creationId xmlns:a16="http://schemas.microsoft.com/office/drawing/2014/main" id="{C303CC23-44A8-9171-610B-87D37A364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5000"/>
                    </a14:imgEffect>
                  </a14:imgLayer>
                </a14:imgProps>
              </a:ext>
            </a:extLst>
          </a:blip>
          <a:srcRect r="11286"/>
          <a:stretch>
            <a:fillRect/>
          </a:stretch>
        </p:blipFill>
        <p:spPr>
          <a:xfrm>
            <a:off x="5424330" y="2829638"/>
            <a:ext cx="6727983" cy="358899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lt 10">
            <a:extLst>
              <a:ext uri="{FF2B5EF4-FFF2-40B4-BE49-F238E27FC236}">
                <a16:creationId xmlns:a16="http://schemas.microsoft.com/office/drawing/2014/main" id="{15ACE47F-AE99-F952-2859-AC1D4F602A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1000"/>
                    </a14:imgEffect>
                    <a14:imgEffect>
                      <a14:brightnessContrast contrast="2000"/>
                    </a14:imgEffect>
                  </a14:imgLayer>
                </a14:imgProps>
              </a:ext>
            </a:extLst>
          </a:blip>
          <a:srcRect l="9182" t="6516" r="29756"/>
          <a:stretch>
            <a:fillRect/>
          </a:stretch>
        </p:blipFill>
        <p:spPr>
          <a:xfrm>
            <a:off x="645153" y="2529419"/>
            <a:ext cx="4779177" cy="346253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44555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lt 5">
            <a:extLst>
              <a:ext uri="{FF2B5EF4-FFF2-40B4-BE49-F238E27FC236}">
                <a16:creationId xmlns:a16="http://schemas.microsoft.com/office/drawing/2014/main" id="{44BD2FA4-2134-47C7-2FE8-EF3024DD2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1777" y="354203"/>
            <a:ext cx="2124075" cy="400050"/>
          </a:xfrm>
          <a:prstGeom prst="rect">
            <a:avLst/>
          </a:prstGeom>
        </p:spPr>
      </p:pic>
      <p:pic>
        <p:nvPicPr>
          <p:cNvPr id="11" name="Pilt 10">
            <a:extLst>
              <a:ext uri="{FF2B5EF4-FFF2-40B4-BE49-F238E27FC236}">
                <a16:creationId xmlns:a16="http://schemas.microsoft.com/office/drawing/2014/main" id="{F91DC589-835E-7517-4C9B-D9A3B86E2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l="1929" t="2544" r="7693" b="2724"/>
          <a:stretch>
            <a:fillRect/>
          </a:stretch>
        </p:blipFill>
        <p:spPr>
          <a:xfrm>
            <a:off x="6076156" y="788582"/>
            <a:ext cx="5733289" cy="5724144"/>
          </a:xfrm>
          <a:prstGeom prst="rect">
            <a:avLst/>
          </a:prstGeom>
        </p:spPr>
      </p:pic>
      <p:pic>
        <p:nvPicPr>
          <p:cNvPr id="4" name="Pilt 3">
            <a:extLst>
              <a:ext uri="{FF2B5EF4-FFF2-40B4-BE49-F238E27FC236}">
                <a16:creationId xmlns:a16="http://schemas.microsoft.com/office/drawing/2014/main" id="{8C9DC818-971C-9C1F-8955-6244B6A54D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841" y="247488"/>
            <a:ext cx="6918230" cy="4169064"/>
          </a:xfrm>
          <a:prstGeom prst="rect">
            <a:avLst/>
          </a:prstGeom>
        </p:spPr>
      </p:pic>
      <p:pic>
        <p:nvPicPr>
          <p:cNvPr id="7" name="Pilt 6">
            <a:extLst>
              <a:ext uri="{FF2B5EF4-FFF2-40B4-BE49-F238E27FC236}">
                <a16:creationId xmlns:a16="http://schemas.microsoft.com/office/drawing/2014/main" id="{FF8DB8B3-55A8-4B7D-DDD3-509B9B21F39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3097" b="25419"/>
          <a:stretch>
            <a:fillRect/>
          </a:stretch>
        </p:blipFill>
        <p:spPr>
          <a:xfrm>
            <a:off x="9406874" y="167943"/>
            <a:ext cx="2464277" cy="8163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2C48DB-FDF9-4219-A7B3-C49779579051}"/>
              </a:ext>
            </a:extLst>
          </p:cNvPr>
          <p:cNvSpPr txBox="1"/>
          <p:nvPr/>
        </p:nvSpPr>
        <p:spPr>
          <a:xfrm>
            <a:off x="10131552" y="6252908"/>
            <a:ext cx="193208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t-EE" sz="1600" dirty="0"/>
              <a:t>Foto: Tiina Kõrtsini</a:t>
            </a:r>
          </a:p>
        </p:txBody>
      </p:sp>
      <p:sp>
        <p:nvSpPr>
          <p:cNvPr id="13" name="Ristkülik 12">
            <a:extLst>
              <a:ext uri="{FF2B5EF4-FFF2-40B4-BE49-F238E27FC236}">
                <a16:creationId xmlns:a16="http://schemas.microsoft.com/office/drawing/2014/main" id="{8C725AD0-A014-BF8F-6049-8C3F58FEE2C2}"/>
              </a:ext>
            </a:extLst>
          </p:cNvPr>
          <p:cNvSpPr/>
          <p:nvPr/>
        </p:nvSpPr>
        <p:spPr>
          <a:xfrm>
            <a:off x="3002472" y="3319909"/>
            <a:ext cx="4019323" cy="369316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4" name="Ristkülik 13">
            <a:extLst>
              <a:ext uri="{FF2B5EF4-FFF2-40B4-BE49-F238E27FC236}">
                <a16:creationId xmlns:a16="http://schemas.microsoft.com/office/drawing/2014/main" id="{6C2591A4-0CB8-590A-EA0C-44AEF0FD0C89}"/>
              </a:ext>
            </a:extLst>
          </p:cNvPr>
          <p:cNvSpPr/>
          <p:nvPr/>
        </p:nvSpPr>
        <p:spPr>
          <a:xfrm>
            <a:off x="387859" y="3689225"/>
            <a:ext cx="6643909" cy="369316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5" name="Ristkülik 14">
            <a:extLst>
              <a:ext uri="{FF2B5EF4-FFF2-40B4-BE49-F238E27FC236}">
                <a16:creationId xmlns:a16="http://schemas.microsoft.com/office/drawing/2014/main" id="{4268485C-F483-1141-DE6A-79475C8FCD6E}"/>
              </a:ext>
            </a:extLst>
          </p:cNvPr>
          <p:cNvSpPr/>
          <p:nvPr/>
        </p:nvSpPr>
        <p:spPr>
          <a:xfrm>
            <a:off x="387859" y="4058541"/>
            <a:ext cx="1486695" cy="279275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CC36ECA7-AEF5-9D00-0780-5038A438E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184" y="4427857"/>
            <a:ext cx="5215244" cy="2132001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1109" rIns="0" bIns="-1110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t-EE" altLang="et-EE" sz="2800" b="0" i="0" u="none" strike="noStrike" cap="none" normalizeH="0" baseline="0" dirty="0">
                <a:ln>
                  <a:noFill/>
                </a:ln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„</a:t>
            </a:r>
            <a:r>
              <a:rPr kumimoji="0" lang="et-EE" altLang="et-EE" sz="2800" b="0" i="0" u="none" strike="noStrike" cap="none" normalizeH="0" baseline="0" dirty="0" err="1">
                <a:ln>
                  <a:noFill/>
                </a:ln>
                <a:effectLst/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It</a:t>
            </a:r>
            <a:r>
              <a:rPr kumimoji="0" lang="et-EE" altLang="et-EE" sz="2800" b="0" i="0" u="none" strike="noStrike" cap="none" normalizeH="0" baseline="0" dirty="0">
                <a:ln>
                  <a:noFill/>
                </a:ln>
                <a:effectLst/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t-EE" altLang="et-EE" sz="2800" b="0" i="0" u="none" strike="noStrike" cap="none" normalizeH="0" baseline="0" dirty="0" err="1">
                <a:ln>
                  <a:noFill/>
                </a:ln>
                <a:effectLst/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</a:t>
            </a:r>
            <a:r>
              <a:rPr kumimoji="0" lang="et-EE" altLang="et-EE" sz="2800" b="0" i="0" u="none" strike="noStrike" cap="none" normalizeH="0" baseline="0" dirty="0">
                <a:ln>
                  <a:noFill/>
                </a:ln>
                <a:effectLst/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t-EE" altLang="et-EE" sz="2800" b="0" i="0" u="none" strike="noStrike" cap="none" normalizeH="0" baseline="0" dirty="0" err="1">
                <a:ln>
                  <a:noFill/>
                </a:ln>
                <a:effectLst/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unreasonable</a:t>
            </a:r>
            <a:r>
              <a:rPr kumimoji="0" lang="et-EE" altLang="et-EE" sz="2800" b="0" i="0" u="none" strike="noStrike" cap="none" normalizeH="0" baseline="0" dirty="0">
                <a:ln>
                  <a:noFill/>
                </a:ln>
                <a:effectLst/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to </a:t>
            </a:r>
            <a:r>
              <a:rPr kumimoji="0" lang="et-EE" altLang="et-EE" sz="2800" b="0" i="0" u="none" strike="noStrike" cap="none" normalizeH="0" baseline="0" dirty="0" err="1">
                <a:ln>
                  <a:noFill/>
                </a:ln>
                <a:effectLst/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criticize</a:t>
            </a:r>
            <a:r>
              <a:rPr kumimoji="0" lang="et-EE" altLang="et-EE" sz="2800" b="0" i="0" u="none" strike="noStrike" cap="none" normalizeH="0" baseline="0" dirty="0">
                <a:ln>
                  <a:noFill/>
                </a:ln>
                <a:effectLst/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t-EE" altLang="et-EE" sz="2800" b="0" i="0" u="none" strike="noStrike" cap="none" normalizeH="0" baseline="0" dirty="0" err="1">
                <a:ln>
                  <a:noFill/>
                </a:ln>
                <a:effectLst/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scientists</a:t>
            </a:r>
            <a:r>
              <a:rPr kumimoji="0" lang="et-EE" altLang="et-EE" sz="2800" b="0" i="0" u="none" strike="noStrike" cap="none" normalizeH="0" baseline="0" dirty="0">
                <a:ln>
                  <a:noFill/>
                </a:ln>
                <a:effectLst/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t-EE" altLang="et-EE" sz="2800" b="0" i="0" u="none" strike="noStrike" cap="none" normalizeH="0" baseline="0" dirty="0" err="1">
                <a:ln>
                  <a:noFill/>
                </a:ln>
                <a:effectLst/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</a:t>
            </a:r>
            <a:r>
              <a:rPr kumimoji="0" lang="et-EE" altLang="et-EE" sz="2800" b="0" i="0" u="none" strike="noStrike" cap="none" normalizeH="0" baseline="0" dirty="0">
                <a:ln>
                  <a:noFill/>
                </a:ln>
                <a:effectLst/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t-EE" altLang="et-EE" sz="2800" b="0" i="0" u="none" strike="noStrike" cap="none" normalizeH="0" baseline="0" dirty="0" err="1">
                <a:ln>
                  <a:noFill/>
                </a:ln>
                <a:effectLst/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exploring</a:t>
            </a:r>
            <a:r>
              <a:rPr kumimoji="0" lang="et-EE" altLang="et-EE" sz="2800" b="0" i="0" u="none" strike="noStrike" cap="none" normalizeH="0" baseline="0" dirty="0">
                <a:ln>
                  <a:noFill/>
                </a:ln>
                <a:effectLst/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Estonian </a:t>
            </a:r>
            <a:r>
              <a:rPr kumimoji="0" lang="et-EE" altLang="et-EE" sz="2800" b="0" i="0" u="none" strike="noStrike" cap="none" normalizeH="0" baseline="0" dirty="0" err="1">
                <a:ln>
                  <a:noFill/>
                </a:ln>
                <a:effectLst/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mineral</a:t>
            </a:r>
            <a:r>
              <a:rPr kumimoji="0" lang="et-EE" altLang="et-EE" sz="2800" b="0" i="0" u="none" strike="noStrike" cap="none" normalizeH="0" baseline="0" dirty="0">
                <a:ln>
                  <a:noFill/>
                </a:ln>
                <a:effectLst/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t-EE" altLang="et-EE" sz="2800" b="0" i="0" u="none" strike="noStrike" cap="none" normalizeH="0" baseline="0" dirty="0" err="1">
                <a:ln>
                  <a:noFill/>
                </a:ln>
                <a:effectLst/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resources</a:t>
            </a:r>
            <a:r>
              <a:rPr kumimoji="0" lang="et-EE" altLang="et-EE" sz="2800" b="0" i="0" u="none" strike="noStrike" cap="none" normalizeH="0" baseline="0" dirty="0">
                <a:ln>
                  <a:noFill/>
                </a:ln>
                <a:effectLst/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t-EE" sz="2800" b="0" i="0" u="none" strike="noStrike" cap="none" normalizeH="0" baseline="0" dirty="0">
                <a:ln>
                  <a:noFill/>
                </a:ln>
                <a:effectLst/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Let's give them peace and time. </a:t>
            </a:r>
            <a:endParaRPr kumimoji="0" lang="et-EE" altLang="et-EE" sz="2800" b="0" i="0" u="none" strike="noStrike" cap="none" normalizeH="0" baseline="0" dirty="0">
              <a:ln>
                <a:noFill/>
              </a:ln>
              <a:effectLst/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t-EE" sz="2800" b="0" i="0" u="none" strike="noStrike" cap="none" normalizeH="0" baseline="0" dirty="0">
                <a:ln>
                  <a:noFill/>
                </a:ln>
                <a:effectLst/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Let them </a:t>
            </a:r>
            <a:r>
              <a:rPr lang="et-EE" altLang="et-EE" sz="2800" dirty="0" err="1"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</a:t>
            </a:r>
            <a:r>
              <a:rPr kumimoji="0" lang="et-EE" altLang="et-EE" sz="2800" b="0" i="0" u="none" strike="noStrike" cap="none" normalizeH="0" baseline="0" dirty="0" err="1">
                <a:ln>
                  <a:noFill/>
                </a:ln>
                <a:effectLst/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xplore</a:t>
            </a:r>
            <a:r>
              <a:rPr kumimoji="0" lang="en-US" altLang="et-EE" sz="2800" b="0" i="0" u="none" strike="noStrike" cap="none" normalizeH="0" baseline="0" dirty="0">
                <a:ln>
                  <a:noFill/>
                </a:ln>
                <a:effectLst/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!</a:t>
            </a:r>
            <a:r>
              <a:rPr kumimoji="0" lang="et-EE" altLang="et-EE" sz="2800" b="0" i="0" u="none" strike="noStrike" cap="none" normalizeH="0" baseline="0" dirty="0">
                <a:ln>
                  <a:noFill/>
                </a:ln>
                <a:effectLst/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907674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81110-8786-6FA8-B40A-AD6B95A84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su kohatäide 2">
            <a:extLst>
              <a:ext uri="{FF2B5EF4-FFF2-40B4-BE49-F238E27FC236}">
                <a16:creationId xmlns:a16="http://schemas.microsoft.com/office/drawing/2014/main" id="{6EF985EF-3B22-EE9F-F4E6-CE7431C57B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637" y="1418383"/>
            <a:ext cx="6051179" cy="1579905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t-EE" sz="2400" dirty="0" err="1">
                <a:latin typeface="Arial" panose="020B0604020202020204" pitchFamily="34" charset="0"/>
                <a:cs typeface="Arial" panose="020B0604020202020204" pitchFamily="34" charset="0"/>
              </a:rPr>
              <a:t>Talks</a:t>
            </a:r>
            <a:r>
              <a:rPr lang="et-E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2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t-E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2400" dirty="0" err="1">
                <a:latin typeface="Arial" panose="020B0604020202020204" pitchFamily="34" charset="0"/>
                <a:cs typeface="Arial" panose="020B0604020202020204" pitchFamily="34" charset="0"/>
              </a:rPr>
              <a:t>media</a:t>
            </a:r>
            <a:r>
              <a:rPr lang="et-EE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t-EE" sz="2400" dirty="0" err="1">
                <a:latin typeface="Arial" panose="020B0604020202020204" pitchFamily="34" charset="0"/>
                <a:cs typeface="Arial" panose="020B0604020202020204" pitchFamily="34" charset="0"/>
              </a:rPr>
              <a:t>locals</a:t>
            </a:r>
            <a:r>
              <a:rPr lang="et-EE" sz="2400" dirty="0">
                <a:latin typeface="Arial" panose="020B0604020202020204" pitchFamily="34" charset="0"/>
                <a:cs typeface="Arial" panose="020B0604020202020204" pitchFamily="34" charset="0"/>
              </a:rPr>
              <a:t>, g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overnment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t-EE" sz="2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arliament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t-E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political parties</a:t>
            </a:r>
            <a:r>
              <a:rPr lang="et-EE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t-EE" sz="2400" dirty="0">
                <a:latin typeface="Arial" panose="020B0604020202020204" pitchFamily="34" charset="0"/>
                <a:cs typeface="Arial" panose="020B0604020202020204" pitchFamily="34" charset="0"/>
              </a:rPr>
              <a:t>Fall24, </a:t>
            </a:r>
            <a:r>
              <a:rPr lang="et-EE" sz="2400" dirty="0" err="1"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et-E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2400" dirty="0" err="1">
                <a:latin typeface="Arial" panose="020B0604020202020204" pitchFamily="34" charset="0"/>
                <a:cs typeface="Arial" panose="020B0604020202020204" pitchFamily="34" charset="0"/>
              </a:rPr>
              <a:t>sampling</a:t>
            </a:r>
            <a:r>
              <a:rPr lang="et-E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2400" dirty="0" err="1">
                <a:latin typeface="Arial" panose="020B0604020202020204" pitchFamily="34" charset="0"/>
                <a:cs typeface="Arial" panose="020B0604020202020204" pitchFamily="34" charset="0"/>
              </a:rPr>
              <a:t>tons</a:t>
            </a:r>
            <a:r>
              <a:rPr lang="et-EE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t-EE" sz="2400" dirty="0" err="1">
                <a:latin typeface="Arial" panose="020B0604020202020204" pitchFamily="34" charset="0"/>
                <a:cs typeface="Arial" panose="020B0604020202020204" pitchFamily="34" charset="0"/>
              </a:rPr>
              <a:t>geologists</a:t>
            </a:r>
            <a:r>
              <a:rPr lang="et-E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2400" dirty="0" err="1"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et-E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t-EE" sz="2400" dirty="0" err="1">
                <a:latin typeface="Arial" panose="020B0604020202020204" pitchFamily="34" charset="0"/>
                <a:cs typeface="Arial" panose="020B0604020202020204" pitchFamily="34" charset="0"/>
              </a:rPr>
              <a:t>stars</a:t>
            </a:r>
            <a:r>
              <a:rPr lang="et-EE" sz="2400" dirty="0"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et-EE" sz="2400" dirty="0" err="1">
                <a:latin typeface="Arial" panose="020B0604020202020204" pitchFamily="34" charset="0"/>
                <a:cs typeface="Arial" panose="020B0604020202020204" pitchFamily="34" charset="0"/>
              </a:rPr>
              <a:t>media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ealkiri 5">
            <a:extLst>
              <a:ext uri="{FF2B5EF4-FFF2-40B4-BE49-F238E27FC236}">
                <a16:creationId xmlns:a16="http://schemas.microsoft.com/office/drawing/2014/main" id="{85F53A50-5DE4-35C7-F05E-01A65823A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37" y="444440"/>
            <a:ext cx="8359946" cy="770347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Communication</a:t>
            </a:r>
            <a:r>
              <a:rPr lang="et-EE" sz="4400" dirty="0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t-EE" sz="4400" dirty="0" err="1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was</a:t>
            </a:r>
            <a:r>
              <a:rPr lang="et-EE" sz="4400" dirty="0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br>
              <a:rPr lang="et-EE" sz="4400" dirty="0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t-EE" sz="4400" dirty="0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&amp; </a:t>
            </a:r>
            <a:r>
              <a:rPr lang="et-EE" sz="4400" dirty="0" err="1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</a:t>
            </a:r>
            <a:r>
              <a:rPr lang="et-EE" sz="4400" dirty="0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the </a:t>
            </a:r>
            <a:r>
              <a:rPr lang="et-EE" sz="4400" dirty="0" err="1">
                <a:solidFill>
                  <a:srgbClr val="00308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key</a:t>
            </a:r>
            <a:endParaRPr lang="en-US" sz="4400" dirty="0">
              <a:solidFill>
                <a:srgbClr val="00308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5" name="Pilt 14">
            <a:extLst>
              <a:ext uri="{FF2B5EF4-FFF2-40B4-BE49-F238E27FC236}">
                <a16:creationId xmlns:a16="http://schemas.microsoft.com/office/drawing/2014/main" id="{5769C83E-5FCD-9AD8-97F5-FB1F4EEB6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9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l="7618" r="3159" b="6068"/>
          <a:stretch>
            <a:fillRect/>
          </a:stretch>
        </p:blipFill>
        <p:spPr>
          <a:xfrm>
            <a:off x="6669012" y="3518952"/>
            <a:ext cx="5062559" cy="3047198"/>
          </a:xfrm>
          <a:prstGeom prst="rect">
            <a:avLst/>
          </a:prstGeom>
          <a:ln>
            <a:solidFill>
              <a:srgbClr val="003087"/>
            </a:solidFill>
          </a:ln>
        </p:spPr>
      </p:pic>
      <p:pic>
        <p:nvPicPr>
          <p:cNvPr id="17" name="Pilt 16">
            <a:extLst>
              <a:ext uri="{FF2B5EF4-FFF2-40B4-BE49-F238E27FC236}">
                <a16:creationId xmlns:a16="http://schemas.microsoft.com/office/drawing/2014/main" id="{E2EE7A32-5A04-71EC-EF55-D1391F068D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403" r="8042"/>
          <a:stretch>
            <a:fillRect/>
          </a:stretch>
        </p:blipFill>
        <p:spPr>
          <a:xfrm>
            <a:off x="6725908" y="266451"/>
            <a:ext cx="4948768" cy="3047198"/>
          </a:xfrm>
          <a:prstGeom prst="rect">
            <a:avLst/>
          </a:prstGeom>
          <a:ln>
            <a:solidFill>
              <a:srgbClr val="003087"/>
            </a:solidFill>
          </a:ln>
        </p:spPr>
      </p:pic>
      <p:pic>
        <p:nvPicPr>
          <p:cNvPr id="21" name="Pilt 20">
            <a:extLst>
              <a:ext uri="{FF2B5EF4-FFF2-40B4-BE49-F238E27FC236}">
                <a16:creationId xmlns:a16="http://schemas.microsoft.com/office/drawing/2014/main" id="{3B559248-56B8-6835-1FD5-0B07ABBBCB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603" y="3292228"/>
            <a:ext cx="5930213" cy="327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71458"/>
      </p:ext>
    </p:extLst>
  </p:cSld>
  <p:clrMapOvr>
    <a:masterClrMapping/>
  </p:clrMapOvr>
</p:sld>
</file>

<file path=ppt/theme/theme1.xml><?xml version="1.0" encoding="utf-8"?>
<a:theme xmlns:a="http://schemas.openxmlformats.org/drawingml/2006/main" name="val.vis.id_esitlus_2018">
  <a:themeElements>
    <a:clrScheme name="val.vis.id 2.0">
      <a:dk1>
        <a:srgbClr val="000000"/>
      </a:dk1>
      <a:lt1>
        <a:srgbClr val="FFFFFF"/>
      </a:lt1>
      <a:dk2>
        <a:srgbClr val="003087"/>
      </a:dk2>
      <a:lt2>
        <a:srgbClr val="FFFFFF"/>
      </a:lt2>
      <a:accent1>
        <a:srgbClr val="006EB5"/>
      </a:accent1>
      <a:accent2>
        <a:srgbClr val="F0A321"/>
      </a:accent2>
      <a:accent3>
        <a:srgbClr val="003087"/>
      </a:accent3>
      <a:accent4>
        <a:srgbClr val="90C8E8"/>
      </a:accent4>
      <a:accent5>
        <a:srgbClr val="E76000"/>
      </a:accent5>
      <a:accent6>
        <a:srgbClr val="B9D9EB"/>
      </a:accent6>
      <a:hlink>
        <a:srgbClr val="97999B"/>
      </a:hlink>
      <a:folHlink>
        <a:srgbClr val="F0A321"/>
      </a:folHlink>
    </a:clrScheme>
    <a:fontScheme name="Valitsusasutused">
      <a:majorFont>
        <a:latin typeface="Roboto Condensed Light"/>
        <a:ea typeface=""/>
        <a:cs typeface=""/>
      </a:majorFont>
      <a:minorFont>
        <a:latin typeface="Roboto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600" dirty="0" smtClean="0">
            <a:solidFill>
              <a:schemeClr val="bg1">
                <a:lumMod val="7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sitlusslaidid_2.0" id="{F79D94D4-7318-46D5-B69E-3797256D7263}" vid="{80B8DB8B-CB66-4BAA-824C-FBE97BF2F53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C53765057CD3498D784B3E795891AB" ma:contentTypeVersion="13" ma:contentTypeDescription="Create a new document." ma:contentTypeScope="" ma:versionID="2c24300292b975c94e7594ffd432cae6">
  <xsd:schema xmlns:xsd="http://www.w3.org/2001/XMLSchema" xmlns:xs="http://www.w3.org/2001/XMLSchema" xmlns:p="http://schemas.microsoft.com/office/2006/metadata/properties" xmlns:ns3="49140d6d-7420-4617-885a-2230d42bf58f" xmlns:ns4="351cf4f9-30d2-41ef-832b-70e032bfb81c" targetNamespace="http://schemas.microsoft.com/office/2006/metadata/properties" ma:root="true" ma:fieldsID="8ed61d0fd9aed07c8aad96e10bdc3c74" ns3:_="" ns4:_="">
    <xsd:import namespace="49140d6d-7420-4617-885a-2230d42bf58f"/>
    <xsd:import namespace="351cf4f9-30d2-41ef-832b-70e032bfb81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140d6d-7420-4617-885a-2230d42bf5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1cf4f9-30d2-41ef-832b-70e032bfb81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CD96A57-D4B0-495F-A215-DC436A13AB5D}">
  <ds:schemaRefs>
    <ds:schemaRef ds:uri="http://schemas.microsoft.com/office/2006/documentManagement/types"/>
    <ds:schemaRef ds:uri="http://purl.org/dc/dcmitype/"/>
    <ds:schemaRef ds:uri="http://purl.org/dc/elements/1.1/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351cf4f9-30d2-41ef-832b-70e032bfb81c"/>
    <ds:schemaRef ds:uri="49140d6d-7420-4617-885a-2230d42bf58f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F978E7E3-D9C8-4794-BA40-5FA26154E6B1}">
  <ds:schemaRefs>
    <ds:schemaRef ds:uri="351cf4f9-30d2-41ef-832b-70e032bfb81c"/>
    <ds:schemaRef ds:uri="49140d6d-7420-4617-885a-2230d42bf58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E65959C-23B6-449D-A6D9-240B9E5D841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esitlusslaidid_2.0_3lovi</Template>
  <TotalTime>1970</TotalTime>
  <Words>365</Words>
  <Application>Microsoft Office PowerPoint</Application>
  <PresentationFormat>Kohandatud</PresentationFormat>
  <Paragraphs>42</Paragraphs>
  <Slides>17</Slides>
  <Notes>1</Notes>
  <HiddenSlides>0</HiddenSlides>
  <MMClips>0</MMClips>
  <ScaleCrop>false</ScaleCrop>
  <HeadingPairs>
    <vt:vector size="6" baseType="variant">
      <vt:variant>
        <vt:lpstr>Kasutatud fondid</vt:lpstr>
      </vt:variant>
      <vt:variant>
        <vt:i4>7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17</vt:i4>
      </vt:variant>
    </vt:vector>
  </HeadingPairs>
  <TitlesOfParts>
    <vt:vector size="25" baseType="lpstr">
      <vt:lpstr>Arial</vt:lpstr>
      <vt:lpstr>Arial Narrow</vt:lpstr>
      <vt:lpstr>Calibri</vt:lpstr>
      <vt:lpstr>Montserrat</vt:lpstr>
      <vt:lpstr>Roboto</vt:lpstr>
      <vt:lpstr>Roboto Condensed</vt:lpstr>
      <vt:lpstr>Wingdings</vt:lpstr>
      <vt:lpstr>val.vis.id_esitlus_2018</vt:lpstr>
      <vt:lpstr>Welcome to Estonia</vt:lpstr>
      <vt:lpstr>PowerPointi esitlus</vt:lpstr>
      <vt:lpstr>Let’s look back… 38,5 years</vt:lpstr>
      <vt:lpstr>Public opinion about phosphorite exploration, 2011-2013</vt:lpstr>
      <vt:lpstr>The New Start</vt:lpstr>
      <vt:lpstr>2020 EGT started to drill phosphorite</vt:lpstr>
      <vt:lpstr>Communication was &amp; is the key</vt:lpstr>
      <vt:lpstr>PowerPointi esitlus</vt:lpstr>
      <vt:lpstr>Communication was  &amp; is the key</vt:lpstr>
      <vt:lpstr>PowerPointi esitlus</vt:lpstr>
      <vt:lpstr>PowerPointi esitlus</vt:lpstr>
      <vt:lpstr>Trainings for teachers from Secondary Schools, samples, videos and posters</vt:lpstr>
      <vt:lpstr>PowerPointi esitlus</vt:lpstr>
      <vt:lpstr>PowerPointi esitlus</vt:lpstr>
      <vt:lpstr>Effect …</vt:lpstr>
      <vt:lpstr>PowerPointi esitlus</vt:lpstr>
      <vt:lpstr>SLO based on raised   knowledge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PowerPointi esitlus</dc:title>
  <dc:creator>Maris Lanno</dc:creator>
  <cp:lastModifiedBy>Sirli Sipp Kulli</cp:lastModifiedBy>
  <cp:revision>4</cp:revision>
  <cp:lastPrinted>2020-10-14T16:36:44Z</cp:lastPrinted>
  <dcterms:created xsi:type="dcterms:W3CDTF">2020-05-27T07:49:54Z</dcterms:created>
  <dcterms:modified xsi:type="dcterms:W3CDTF">2025-09-16T06:07:04Z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0x0101009CC53765057CD3498D784B3E795891AB</vt:lpwstr>
  </property>
</Properties>
</file>