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72" r:id="rId2"/>
    <p:sldId id="363" r:id="rId3"/>
    <p:sldId id="257" r:id="rId4"/>
    <p:sldId id="947" r:id="rId5"/>
    <p:sldId id="258" r:id="rId6"/>
    <p:sldId id="261" r:id="rId7"/>
    <p:sldId id="898" r:id="rId8"/>
    <p:sldId id="262" r:id="rId9"/>
    <p:sldId id="264" r:id="rId10"/>
    <p:sldId id="265" r:id="rId11"/>
    <p:sldId id="266" r:id="rId12"/>
    <p:sldId id="958" r:id="rId13"/>
    <p:sldId id="925" r:id="rId14"/>
    <p:sldId id="957" r:id="rId15"/>
    <p:sldId id="267" r:id="rId16"/>
    <p:sldId id="88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BC14-816F-72DC-B7E0-C8F7F4352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90273-5D18-E933-C8BB-27001F5FB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B6EDE-3C72-A9FF-3991-156CECF4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3303-29EB-F9D6-14EA-B19BF1AE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0648-F3FC-9C7A-F812-FC662F0C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63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F563-E4B3-882A-183C-EC453646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9287B-05C0-4C3B-F676-C1492C3F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F8D9-2B07-7D96-78D6-0242E0E8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362F6-3A31-1E7C-E113-5AE6374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AA00B-F215-A29C-D96D-3B8B427E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63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212C4-B456-BAF3-81E0-599DDDAAA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445D1-262A-3EF7-BB4E-609F4F9A5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07342-B8B1-186D-08AE-00C21A92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15FC7-919B-0ACA-2851-B4E917EA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84857-822D-3596-DEBE-BA9F6192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41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CBD8-4BA7-3720-3DA8-BDA4B4C6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0611-A0A7-586C-C50C-DF362DF9B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3EC0-A035-86B4-0C3B-ECD1B396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8633-9655-3BB4-34EE-A67DEC67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DBB46-D46B-21D5-16AB-30090159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94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82A4-0B54-C3E7-8F20-10340C654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94C5-C0FD-31B4-D661-DD54A3A61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A874-15F5-61E6-2395-40B9FF82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F66F6-448B-51E7-231F-53560B21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6916F-FCA8-BA1B-DEB2-1EE7507C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92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CF5E-90E4-94F7-DB78-7BFD9CFF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4C0ED-3BA2-39F7-38E0-2C7A79464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D4021-27E1-A388-2B28-1682C307F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EE69-C7FD-CFE1-273A-EED28372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525E8-006A-9E66-2291-A0C15EDB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717CE-7D6C-0CC0-F8D5-D119C960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07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D21-8A61-B6C0-AC20-D00BE411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F8C9-AE47-2F63-EA30-AA71D3625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C008F-6F5F-F4CE-FE0C-14CF78A67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DB869-8941-C006-1A19-C63B06967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C5E06-3B19-B82D-F4B9-459087847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33BFB-A9F2-6812-57F6-63E1C74F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2DD91-ECCF-7CF3-DBCA-7CCD7DB4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C9C44-ED6D-58A2-826C-DBDD8F1B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6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BCB9-30C0-7F35-66E7-64B9E962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B2AD5-8BE4-0474-1826-CF06C161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8949F-05DB-68F6-059E-A4F2E5B4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62090-71F8-8D7D-0A4F-2376CD2F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41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35E1B-2F27-3871-F546-B4D2DD01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9A31A-6DE4-B48D-503F-05401283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7D14B-3309-43E5-6E29-10EB353D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80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A221-9AF5-3A6D-60A4-561B8445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8059-901E-D59B-E655-BA3757FD3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DFCC8-60BC-713E-39E9-61405CDD0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15D55-2999-BB41-B9C9-E59DA2DA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9ADE7-5431-DB5F-3E06-5894504C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EEBE9-7551-3194-57CD-101817A4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6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EEFB-3A96-1252-C8A7-65BC009B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ED1D5-7919-1382-4AA9-9DD59CEC1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F729F-7CF7-A232-7959-7DC317F1C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7BC60-DA8B-8573-FACD-D0D9088B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692E-D8F6-5263-847D-8323EE96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0D5D-39F1-B493-BC33-7F6B8B65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41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86823-E265-2243-90DD-EDDDBCD6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2F0C2-C7BB-E0FD-9329-D2D936C0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38AD6-1E3A-15AB-158E-5AA013E1A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0D908-55B5-4BFE-A9CF-5D0418CB1504}" type="datetimeFigureOut">
              <a:rPr lang="fi-FI" smtClean="0"/>
              <a:t>16.9.2025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D6DD-8DA9-86C1-DA1C-1FB082545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ED06-DEB4-818B-F191-56B855BFF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CE6EE-905A-4FC9-BAF2-8DA595BA5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9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FA4C-C74B-4FC1-8462-253BA5CB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89" y="111125"/>
            <a:ext cx="6594049" cy="3097531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>
                <a:solidFill>
                  <a:srgbClr val="0070C0"/>
                </a:solidFill>
              </a:rPr>
              <a:t>How the Urgency Can Influence the Acceptance of EV Battery Industry Projects: Learnings to  Critical Minerals Mining?</a:t>
            </a:r>
            <a:endParaRPr lang="fi-FI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43BC-125D-4B61-8110-773F1449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88" y="2893462"/>
            <a:ext cx="7180109" cy="37988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sz="3800" b="1" dirty="0"/>
              <a:t>Rauno Sairinen, Juha M. Kotilainen, </a:t>
            </a:r>
          </a:p>
          <a:p>
            <a:pPr marL="0" indent="0">
              <a:buNone/>
            </a:pPr>
            <a:r>
              <a:rPr lang="fi-FI" sz="3800" b="1" dirty="0"/>
              <a:t>Hanna Lehtimäki &amp; Nuppu Mielonen</a:t>
            </a:r>
          </a:p>
          <a:p>
            <a:pPr marL="0" indent="0">
              <a:buNone/>
            </a:pPr>
            <a:endParaRPr lang="fi-FI" sz="4000" b="1" dirty="0"/>
          </a:p>
          <a:p>
            <a:pPr marL="0" indent="0">
              <a:buNone/>
            </a:pPr>
            <a:r>
              <a:rPr lang="fi-FI" sz="3200" b="1" dirty="0" err="1"/>
              <a:t>University</a:t>
            </a:r>
            <a:r>
              <a:rPr lang="fi-FI" sz="3200" b="1" dirty="0"/>
              <a:t> of Eastern Finland / GOVERMAT –Project </a:t>
            </a:r>
            <a:r>
              <a:rPr lang="fi-FI" sz="3200" b="1" dirty="0" err="1"/>
              <a:t>funded</a:t>
            </a:r>
            <a:r>
              <a:rPr lang="fi-FI" sz="3200" b="1" dirty="0"/>
              <a:t> </a:t>
            </a:r>
            <a:r>
              <a:rPr lang="fi-FI" sz="3200" b="1" dirty="0" err="1"/>
              <a:t>by</a:t>
            </a:r>
            <a:r>
              <a:rPr lang="fi-FI" sz="3200" b="1" dirty="0"/>
              <a:t> Academy of Finland</a:t>
            </a:r>
          </a:p>
          <a:p>
            <a:pPr marL="0" indent="0">
              <a:buNone/>
            </a:pPr>
            <a:endParaRPr lang="fi-FI" sz="4000" b="1" dirty="0"/>
          </a:p>
          <a:p>
            <a:pPr marL="0" indent="0">
              <a:buNone/>
            </a:pPr>
            <a:r>
              <a:rPr lang="fi-FI" dirty="0"/>
              <a:t>16th </a:t>
            </a:r>
            <a:r>
              <a:rPr lang="fi-FI" dirty="0" err="1"/>
              <a:t>September</a:t>
            </a:r>
            <a:r>
              <a:rPr lang="fi-FI" dirty="0"/>
              <a:t> 2025 SLO Conference in </a:t>
            </a:r>
            <a:r>
              <a:rPr lang="fi-FI" dirty="0" err="1"/>
              <a:t>Tallinn</a:t>
            </a:r>
            <a:r>
              <a:rPr lang="fi-FI" dirty="0"/>
              <a:t>, EGT-TWINN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 descr="A picture containing person, outdoor, people, crowd&#10;&#10;Description automatically generated">
            <a:extLst>
              <a:ext uri="{FF2B5EF4-FFF2-40B4-BE49-F238E27FC236}">
                <a16:creationId xmlns:a16="http://schemas.microsoft.com/office/drawing/2014/main" id="{CDA51F85-0379-406F-AC7C-29D8FA3A5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r="11789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4" name="Content Placeholder 4" descr="A picture containing blue, car&#10;&#10;Description automatically generated">
            <a:extLst>
              <a:ext uri="{FF2B5EF4-FFF2-40B4-BE49-F238E27FC236}">
                <a16:creationId xmlns:a16="http://schemas.microsoft.com/office/drawing/2014/main" id="{5830E041-15F4-5089-9422-9FCB01FC1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r="21866" b="-4"/>
          <a:stretch/>
        </p:blipFill>
        <p:spPr>
          <a:xfrm>
            <a:off x="7315199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393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DC178-70C3-FCDA-0913-75BB0C00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D702-72FD-1327-7C40-D858E986C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Three-Dimensional Framework for Analyzing Urgency in MLG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30DE7-7181-0350-482F-19432BF8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sz="3000" b="1" dirty="0">
                <a:latin typeface="Arial" panose="020B0604020202020204" pitchFamily="34" charset="0"/>
              </a:rPr>
              <a:t>3. </a:t>
            </a:r>
            <a:r>
              <a:rPr lang="en-US" sz="3000" b="1" dirty="0"/>
              <a:t>Societal Tensions in MLG Related to Urgency:</a:t>
            </a:r>
            <a:endParaRPr lang="fi-FI" altLang="fi-FI" sz="3000" b="1" dirty="0">
              <a:latin typeface="Arial" panose="020B0604020202020204" pitchFamily="34" charset="0"/>
            </a:endParaRPr>
          </a:p>
          <a:p>
            <a:endParaRPr lang="fi-FI" altLang="fi-FI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b="1" dirty="0">
                <a:latin typeface="Arial" panose="020B0604020202020204" pitchFamily="34" charset="0"/>
              </a:rPr>
              <a:t> Key </a:t>
            </a:r>
            <a:r>
              <a:rPr lang="fi-FI" altLang="fi-FI" b="1" dirty="0" err="1">
                <a:latin typeface="Arial" panose="020B0604020202020204" pitchFamily="34" charset="0"/>
              </a:rPr>
              <a:t>Question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en-US" dirty="0"/>
              <a:t>How does urgency intensify societal tensions?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b="1" dirty="0">
                <a:latin typeface="Arial" panose="020B0604020202020204" pitchFamily="34" charset="0"/>
              </a:rPr>
              <a:t> </a:t>
            </a:r>
            <a:r>
              <a:rPr lang="fi-FI" altLang="fi-FI" b="1" dirty="0" err="1">
                <a:latin typeface="Arial" panose="020B0604020202020204" pitchFamily="34" charset="0"/>
              </a:rPr>
              <a:t>Impact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en-US" dirty="0"/>
              <a:t>Rapid, urgency-driven decisions often lead to trade-offs that generate conflicts or resistance from local communities, affecting social acceptance and legitimacy.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16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0AC7-0620-BCD0-7CFD-F2814AC1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427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0070C0"/>
                </a:solidFill>
              </a:rPr>
              <a:t>Urgency</a:t>
            </a:r>
            <a:r>
              <a:rPr lang="fi-FI" sz="3600" b="1" dirty="0">
                <a:solidFill>
                  <a:srgbClr val="0070C0"/>
                </a:solidFill>
              </a:rPr>
              <a:t> vs. SLO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27753-3373-66BB-8F05-5579AAB90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125"/>
            <a:ext cx="10515600" cy="4788838"/>
          </a:xfrm>
        </p:spPr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 It is important </a:t>
            </a:r>
            <a:r>
              <a:rPr lang="en-US" b="1" dirty="0">
                <a:latin typeface="Aptos" panose="020B0004020202020204" pitchFamily="34" charset="0"/>
                <a:cs typeface="Arial" panose="020B0604020202020204" pitchFamily="34" charset="0"/>
              </a:rPr>
              <a:t>how urgency is being felt and experienced by the policymakers and the public in the local level</a:t>
            </a:r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, because its emotional weight – fear, anxiety and hope – can mobilize or paralyze collective action (Anderson 2010).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Rapid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’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green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’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industrialization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driven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by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urgency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can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increase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opposition and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tensions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particularly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where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communities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feel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their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social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license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to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operate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(SLO) is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being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undermined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or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 err="1">
                <a:latin typeface="Aptos" panose="020B0004020202020204" pitchFamily="34" charset="0"/>
                <a:cs typeface="Arial" panose="020B0604020202020204" pitchFamily="34" charset="0"/>
              </a:rPr>
              <a:t>from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fears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over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environmental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damage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loss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of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livelihoods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, and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insufficient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consultation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fi-FI" altLang="fi-FI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b="1" dirty="0" err="1">
                <a:latin typeface="Aptos" panose="020B0004020202020204" pitchFamily="34" charset="0"/>
                <a:cs typeface="Arial" panose="020B0604020202020204" pitchFamily="34" charset="0"/>
              </a:rPr>
              <a:t>populations</a:t>
            </a:r>
            <a:r>
              <a:rPr lang="fi-FI" altLang="fi-FI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79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9A97F-4158-89FB-F0E9-27149BB4D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4" y="299383"/>
            <a:ext cx="4542373" cy="6268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BA532-FA53-3134-FEDD-40A098C1FE07}"/>
              </a:ext>
            </a:extLst>
          </p:cNvPr>
          <p:cNvSpPr txBox="1"/>
          <p:nvPr/>
        </p:nvSpPr>
        <p:spPr>
          <a:xfrm>
            <a:off x="8656320" y="5090775"/>
            <a:ext cx="3535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https://eurogeologists.eu/dehaine-battery-minerals-from-finland-improving-the-supply-chain-for-the-eu-battery-industry-using-a-geometallurgical-approach/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90B93-5E0C-7F9B-A896-ADBBCEC19630}"/>
              </a:ext>
            </a:extLst>
          </p:cNvPr>
          <p:cNvSpPr txBox="1"/>
          <p:nvPr/>
        </p:nvSpPr>
        <p:spPr>
          <a:xfrm>
            <a:off x="5943279" y="555632"/>
            <a:ext cx="612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Overview of the Finnish battery ecosystem 2020: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Battery mineral deposits, projects and mines, processing plants, smelters and refineries, as well as mining technology </a:t>
            </a:r>
            <a:r>
              <a:rPr lang="en-US" sz="2000" dirty="0" err="1">
                <a:solidFill>
                  <a:srgbClr val="0070C0"/>
                </a:solidFill>
              </a:rPr>
              <a:t>centres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Dehaine</a:t>
            </a:r>
            <a:r>
              <a:rPr lang="en-US" sz="2000" dirty="0">
                <a:solidFill>
                  <a:srgbClr val="0070C0"/>
                </a:solidFill>
              </a:rPr>
              <a:t> et al 2020)</a:t>
            </a:r>
            <a:r>
              <a:rPr lang="en-US" sz="2000" i="1" dirty="0"/>
              <a:t>. </a:t>
            </a:r>
            <a:endParaRPr lang="fi-FI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F1352-F322-43AA-6B90-94C0D93EC477}"/>
              </a:ext>
            </a:extLst>
          </p:cNvPr>
          <p:cNvSpPr txBox="1"/>
          <p:nvPr/>
        </p:nvSpPr>
        <p:spPr>
          <a:xfrm>
            <a:off x="6004399" y="2665214"/>
            <a:ext cx="5303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GOVERMAT case city regions:</a:t>
            </a:r>
          </a:p>
          <a:p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Kokkola, Vaasa, Kotka-Hamina,</a:t>
            </a:r>
          </a:p>
          <a:p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Pori-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Harjavalta</a:t>
            </a:r>
            <a:r>
              <a:rPr lang="en-US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Salo</a:t>
            </a:r>
            <a:endParaRPr lang="fi-FI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ody of water with clouds in the sky&#10;&#10;AI-generated content may be incorrect.">
            <a:extLst>
              <a:ext uri="{FF2B5EF4-FFF2-40B4-BE49-F238E27FC236}">
                <a16:creationId xmlns:a16="http://schemas.microsoft.com/office/drawing/2014/main" id="{F359AEBA-F238-05EB-C76B-7A3A63D57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" y="0"/>
            <a:ext cx="12218484" cy="6842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B2994-BDFC-CED1-F3B1-74FB22C0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48" y="257398"/>
            <a:ext cx="2469503" cy="1154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CE979-B66B-132F-05D3-12B017107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851" y="257398"/>
            <a:ext cx="7288530" cy="287941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BDD7047C-F584-D153-B302-8BB9A662DA9D}"/>
              </a:ext>
            </a:extLst>
          </p:cNvPr>
          <p:cNvSpPr>
            <a:spLocks noChangeArrowheads="1"/>
          </p:cNvSpPr>
          <p:nvPr/>
        </p:nvSpPr>
        <p:spPr bwMode="auto">
          <a:xfrm rot="20942801">
            <a:off x="805444" y="1447301"/>
            <a:ext cx="27390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3600" b="1" dirty="0" err="1">
                <a:solidFill>
                  <a:srgbClr val="C00000"/>
                </a:solidFill>
              </a:rPr>
              <a:t>Regional</a:t>
            </a:r>
            <a:r>
              <a:rPr lang="fi-FI" altLang="fi-FI" sz="3600" b="1" dirty="0">
                <a:solidFill>
                  <a:srgbClr val="C00000"/>
                </a:solidFill>
              </a:rPr>
              <a:t> </a:t>
            </a:r>
            <a:r>
              <a:rPr lang="fi-FI" altLang="fi-FI" sz="3600" b="1" dirty="0" err="1">
                <a:solidFill>
                  <a:srgbClr val="C00000"/>
                </a:solidFill>
              </a:rPr>
              <a:t>eNGO</a:t>
            </a:r>
            <a:r>
              <a:rPr lang="fi-FI" altLang="fi-FI" sz="3600" b="1" dirty="0">
                <a:solidFill>
                  <a:srgbClr val="C00000"/>
                </a:solidFill>
              </a:rPr>
              <a:t>: ”</a:t>
            </a:r>
            <a:r>
              <a:rPr lang="fi-FI" altLang="fi-FI" sz="3600" b="1" dirty="0" err="1">
                <a:solidFill>
                  <a:srgbClr val="C00000"/>
                </a:solidFill>
              </a:rPr>
              <a:t>V</a:t>
            </a:r>
            <a:r>
              <a:rPr kumimoji="0" lang="fi-FI" altLang="fi-FI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oids</a:t>
            </a: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fi-FI" altLang="fi-FI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all</a:t>
            </a: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fi-FI" altLang="fi-FI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protection</a:t>
            </a:r>
            <a:r>
              <a:rPr kumimoji="0" lang="fi-FI" altLang="fi-FI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fi-FI" altLang="fi-FI" sz="36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measures</a:t>
            </a:r>
            <a:r>
              <a:rPr lang="fi-FI" altLang="fi-FI" sz="3600" b="1" dirty="0">
                <a:solidFill>
                  <a:srgbClr val="C00000"/>
                </a:solidFill>
              </a:rPr>
              <a:t>”</a:t>
            </a:r>
            <a:endParaRPr kumimoji="0" lang="fi-FI" altLang="fi-FI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2DCF2-22EC-902D-A118-9922992C7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702" y="4263099"/>
            <a:ext cx="9198625" cy="1514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26996-F5F4-053B-6C6F-7D4C8775D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157" y="5938003"/>
            <a:ext cx="1735540" cy="584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1567B0-C76E-5873-1919-90DF95A97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2014" y="5988429"/>
            <a:ext cx="2857852" cy="5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8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431E7-3619-A196-C961-FEB0B533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C1E8A-F443-5C60-1817-DD673958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177" y="1277957"/>
            <a:ext cx="10515600" cy="5199920"/>
          </a:xfrm>
        </p:spPr>
        <p:txBody>
          <a:bodyPr>
            <a:normAutofit fontScale="92500" lnSpcReduction="20000"/>
          </a:bodyPr>
          <a:lstStyle/>
          <a:p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Finland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tried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fast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among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first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inventors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first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movers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battery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industry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Europe: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European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urgencý</a:t>
            </a:r>
            <a:endParaRPr kumimoji="0" lang="fi-FI" altLang="fi-FI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Some </a:t>
            </a:r>
            <a:r>
              <a:rPr lang="fi-FI" altLang="fi-FI" sz="2600" b="1" dirty="0"/>
              <a:t>city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regions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Finland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good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opportunity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for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new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industrial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development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required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quick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actions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national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support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  <a:p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state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acted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as an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enabler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rapid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development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strategies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organisatory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solutions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regulatory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development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R&amp;D,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streamlining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environmental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permits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planning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systems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 (BF &amp; FMG)</a:t>
            </a:r>
          </a:p>
          <a:p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Challenge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How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well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can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rapidly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developing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industry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take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care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environmental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social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responsibilities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risks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At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local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level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concerns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about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water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pollution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/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sulphite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emissions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from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precursory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production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en-US" sz="2600" dirty="0"/>
              <a:t>Industry </a:t>
            </a:r>
            <a:r>
              <a:rPr lang="en-US" sz="2600" b="1" dirty="0"/>
              <a:t>complains the permit systems and court processes</a:t>
            </a:r>
            <a:r>
              <a:rPr lang="en-US" sz="2600" dirty="0"/>
              <a:t>.</a:t>
            </a:r>
          </a:p>
          <a:p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Last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2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years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Downturn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lang="fi-FI" altLang="fi-FI" sz="2600" dirty="0" err="1"/>
              <a:t>b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attery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industry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Europe and Finland: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reality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check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trend</a:t>
            </a:r>
            <a:r>
              <a:rPr kumimoji="0" lang="fi-FI" altLang="fi-FI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Influence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Trump’s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tariff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other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politics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will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i-FI" altLang="fi-FI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seen</a:t>
            </a:r>
            <a:r>
              <a:rPr kumimoji="0" lang="fi-FI" altLang="fi-FI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…?</a:t>
            </a:r>
          </a:p>
          <a:p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fi-FI" altLang="fi-FI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9FC27A-03F6-B5B0-A971-4E6490674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7177" y="380123"/>
            <a:ext cx="7768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i-FI" sz="3600" b="1" dirty="0" err="1">
                <a:solidFill>
                  <a:srgbClr val="0070C0"/>
                </a:solidFill>
              </a:rPr>
              <a:t>Results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from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Finland’s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battery</a:t>
            </a:r>
            <a:r>
              <a:rPr lang="fi-FI" sz="3600" b="1" dirty="0">
                <a:solidFill>
                  <a:srgbClr val="0070C0"/>
                </a:solidFill>
              </a:rPr>
              <a:t> </a:t>
            </a:r>
            <a:r>
              <a:rPr lang="fi-FI" sz="3600" b="1" dirty="0" err="1">
                <a:solidFill>
                  <a:srgbClr val="0070C0"/>
                </a:solidFill>
              </a:rPr>
              <a:t>industry</a:t>
            </a:r>
            <a:endParaRPr kumimoji="0" lang="fi-FI" altLang="fi-FI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15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B889-2B87-489B-20C9-EEDE93BF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461"/>
          </a:xfrm>
        </p:spPr>
        <p:txBody>
          <a:bodyPr>
            <a:normAutofit fontScale="90000"/>
          </a:bodyPr>
          <a:lstStyle/>
          <a:p>
            <a:r>
              <a:rPr lang="fi-FI" b="1" dirty="0" err="1">
                <a:solidFill>
                  <a:srgbClr val="0070C0"/>
                </a:solidFill>
              </a:rPr>
              <a:t>Conclusions</a:t>
            </a:r>
            <a:endParaRPr lang="fi-FI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908B-8300-AAF7-A13B-DB7063DB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906"/>
            <a:ext cx="10515600" cy="52479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the case of Finland’s battery industry, urgency has </a:t>
            </a:r>
            <a:r>
              <a:rPr lang="en-US" b="1" dirty="0"/>
              <a:t>accelerated industrial development</a:t>
            </a:r>
            <a:r>
              <a:rPr lang="en-US" dirty="0"/>
              <a:t> but also </a:t>
            </a:r>
            <a:r>
              <a:rPr lang="en-US" b="1" dirty="0"/>
              <a:t>generated complex governance challenges and societal pushback.</a:t>
            </a:r>
          </a:p>
          <a:p>
            <a:r>
              <a:rPr lang="en-US" dirty="0"/>
              <a:t>We have </a:t>
            </a:r>
            <a:r>
              <a:rPr lang="en-US" b="1" dirty="0"/>
              <a:t>not </a:t>
            </a:r>
            <a:r>
              <a:rPr lang="en-US" b="1" dirty="0" err="1"/>
              <a:t>analysed</a:t>
            </a:r>
            <a:r>
              <a:rPr lang="en-US" b="1" dirty="0"/>
              <a:t> mining </a:t>
            </a:r>
            <a:r>
              <a:rPr lang="en-US" dirty="0"/>
              <a:t>in Finland from this perspective, but we would guess that the results are quite same kind.</a:t>
            </a:r>
          </a:p>
          <a:p>
            <a:r>
              <a:rPr lang="en-US" dirty="0"/>
              <a:t>Urgency has influenced need for </a:t>
            </a:r>
            <a:r>
              <a:rPr lang="en-US" b="1" dirty="0"/>
              <a:t>streamlining the permit systems</a:t>
            </a:r>
            <a:r>
              <a:rPr lang="en-US" dirty="0"/>
              <a:t>, </a:t>
            </a:r>
            <a:r>
              <a:rPr lang="en-US" b="1" dirty="0"/>
              <a:t>fast-tracked development </a:t>
            </a:r>
            <a:r>
              <a:rPr lang="en-US" dirty="0"/>
              <a:t>and shortening of assessment processes, which </a:t>
            </a:r>
            <a:r>
              <a:rPr lang="en-US" b="1" dirty="0"/>
              <a:t>concerns many local people and NGOs </a:t>
            </a:r>
            <a:r>
              <a:rPr lang="en-US" dirty="0"/>
              <a:t>and have most probably negative effect to SLO.</a:t>
            </a:r>
          </a:p>
          <a:p>
            <a:r>
              <a:rPr lang="en-US" dirty="0"/>
              <a:t>While urgency can open policy windows for fast-tracked industrial development, it can also </a:t>
            </a:r>
            <a:r>
              <a:rPr lang="en-US" b="1" dirty="0"/>
              <a:t>risk undermining long-term sustainability goals and longer the project timescales through complaints.</a:t>
            </a:r>
          </a:p>
          <a:p>
            <a:r>
              <a:rPr lang="en-US" b="1"/>
              <a:t>The </a:t>
            </a:r>
            <a:r>
              <a:rPr lang="en-US" b="1" dirty="0"/>
              <a:t>attitudes and practices between </a:t>
            </a:r>
            <a:r>
              <a:rPr lang="en-US" b="1"/>
              <a:t>companies vary.</a:t>
            </a:r>
            <a:endParaRPr lang="en-US" b="1" dirty="0"/>
          </a:p>
          <a:p>
            <a:r>
              <a:rPr lang="en-US" dirty="0"/>
              <a:t>We need better understanding on </a:t>
            </a:r>
            <a:r>
              <a:rPr lang="en-US" b="1" dirty="0"/>
              <a:t>how urgency shapes multilevel governance: </a:t>
            </a:r>
            <a:r>
              <a:rPr lang="en-US" dirty="0"/>
              <a:t>helps policymakers, the industry and communities to navigate between speed, sustainability, local benefits, and public acceptance in green industrialization efforts.</a:t>
            </a:r>
          </a:p>
          <a:p>
            <a:pPr lvl="1"/>
            <a:endParaRPr lang="en-US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406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sky, rock&#10;&#10;Description automatically generated">
            <a:extLst>
              <a:ext uri="{FF2B5EF4-FFF2-40B4-BE49-F238E27FC236}">
                <a16:creationId xmlns:a16="http://schemas.microsoft.com/office/drawing/2014/main" id="{A449FDA2-30F8-467F-A899-F24270C81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2"/>
          <a:stretch/>
        </p:blipFill>
        <p:spPr>
          <a:xfrm>
            <a:off x="1281363" y="1"/>
            <a:ext cx="962927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21349-C838-40B2-867C-4B8EB1FD4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529" y="4781320"/>
            <a:ext cx="3879232" cy="10697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424325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96217-0DA8-4C06-83B3-2A5C849A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5" y="119133"/>
            <a:ext cx="11161850" cy="63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6D24-80A3-F55A-2839-D7468AD2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444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70C0"/>
                </a:solidFill>
              </a:rPr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6A9EB-E7C5-399B-6C2F-D5D0E908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737"/>
            <a:ext cx="10515600" cy="5277079"/>
          </a:xfrm>
        </p:spPr>
        <p:txBody>
          <a:bodyPr>
            <a:normAutofit fontScale="77500" lnSpcReduction="20000"/>
          </a:bodyPr>
          <a:lstStyle/>
          <a:p>
            <a:endParaRPr lang="en-US" sz="3300" b="1" dirty="0"/>
          </a:p>
          <a:p>
            <a:r>
              <a:rPr lang="en-US" sz="3300" b="1" dirty="0"/>
              <a:t>Urgency as a Driver for Action</a:t>
            </a:r>
            <a:endParaRPr lang="en-US" sz="3300" dirty="0"/>
          </a:p>
          <a:p>
            <a:pPr lvl="1"/>
            <a:r>
              <a:rPr lang="en-US" sz="3300" dirty="0"/>
              <a:t>Urgency is nowadays central to </a:t>
            </a:r>
            <a:r>
              <a:rPr lang="en-US" sz="3300" b="1" dirty="0"/>
              <a:t>addressing global climate politics, green transition </a:t>
            </a:r>
            <a:r>
              <a:rPr lang="en-US" sz="3300" dirty="0"/>
              <a:t>and green industrialization.</a:t>
            </a:r>
          </a:p>
          <a:p>
            <a:pPr lvl="1"/>
            <a:r>
              <a:rPr lang="en-US" sz="3300" dirty="0"/>
              <a:t>Urgency is also </a:t>
            </a:r>
            <a:r>
              <a:rPr lang="en-US" sz="3300" b="1" dirty="0"/>
              <a:t>connected to recent geopolitical </a:t>
            </a:r>
            <a:r>
              <a:rPr lang="en-US" sz="3300" dirty="0"/>
              <a:t>developments, </a:t>
            </a:r>
            <a:r>
              <a:rPr lang="en-US" sz="3300" b="1" dirty="0"/>
              <a:t>security concerns </a:t>
            </a:r>
            <a:r>
              <a:rPr lang="en-US" sz="3300" dirty="0"/>
              <a:t>as well as major </a:t>
            </a:r>
            <a:r>
              <a:rPr lang="en-US" sz="3300" b="1" dirty="0"/>
              <a:t>economic opportunities </a:t>
            </a:r>
            <a:r>
              <a:rPr lang="en-US" sz="3300" dirty="0"/>
              <a:t>for stagnating regions.</a:t>
            </a:r>
          </a:p>
          <a:p>
            <a:pPr lvl="1"/>
            <a:r>
              <a:rPr lang="en-US" sz="3300" b="1" dirty="0"/>
              <a:t>In Europe policy activities aim to accelerate green industries’ development to meet urgent resource needs</a:t>
            </a:r>
            <a:r>
              <a:rPr lang="en-US" sz="3300" dirty="0"/>
              <a:t>, particularly for critical minerals and battery industries (e.g. CRMA Act / BATTERY Act) and to develop self-sufficiency and .</a:t>
            </a:r>
          </a:p>
          <a:p>
            <a:pPr lvl="1"/>
            <a:endParaRPr lang="en-US" sz="3300" dirty="0"/>
          </a:p>
          <a:p>
            <a:r>
              <a:rPr lang="en-US" sz="3300" b="1" dirty="0"/>
              <a:t>Focus of the GOVERMAT Study</a:t>
            </a:r>
            <a:endParaRPr lang="en-US" sz="3300" dirty="0"/>
          </a:p>
          <a:p>
            <a:pPr lvl="1"/>
            <a:r>
              <a:rPr lang="en-US" sz="3300" dirty="0"/>
              <a:t>Understanding how urgency influences multilevel governance (MLG) systems in the context of battery industry.</a:t>
            </a: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55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260E3-CBB3-24C5-A8AB-E8035506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44" y="0"/>
            <a:ext cx="11447362" cy="6071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FD5B5-D858-8DE2-8814-DF07DCFC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08" y="6210059"/>
            <a:ext cx="32575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5AB5-DAF0-59BE-330D-D2B77C95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Concept of Urgency in Governance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9B9E5-AB95-74DD-7E4B-25F612B5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108"/>
            <a:ext cx="10515600" cy="479985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Urgency Defined</a:t>
            </a:r>
            <a:endParaRPr lang="en-US" dirty="0"/>
          </a:p>
          <a:p>
            <a:pPr lvl="1"/>
            <a:r>
              <a:rPr lang="en-US" dirty="0"/>
              <a:t>Urgency refers to an immediate need for action, often framed to trigger quick responses from policymakers (Cambridge Dictionary).</a:t>
            </a:r>
          </a:p>
          <a:p>
            <a:pPr lvl="1"/>
            <a:r>
              <a:rPr lang="en-US" dirty="0"/>
              <a:t>In the context of governance, urgency is </a:t>
            </a:r>
            <a:r>
              <a:rPr lang="en-US" b="1" dirty="0"/>
              <a:t>not just an objective state but a </a:t>
            </a:r>
            <a:r>
              <a:rPr lang="en-US" b="1" i="1" dirty="0"/>
              <a:t>narrative</a:t>
            </a:r>
            <a:r>
              <a:rPr lang="en-US" dirty="0"/>
              <a:t> shaped by political actors and institutions (e.g., media, governments)</a:t>
            </a:r>
            <a:endParaRPr lang="nl-NL" dirty="0"/>
          </a:p>
          <a:p>
            <a:r>
              <a:rPr lang="en-US" b="1" dirty="0"/>
              <a:t>Implications of Urgency</a:t>
            </a:r>
            <a:endParaRPr lang="en-US" dirty="0"/>
          </a:p>
          <a:p>
            <a:pPr lvl="1"/>
            <a:r>
              <a:rPr lang="en-US" dirty="0"/>
              <a:t>Under “politics of urgency” it can be easier to push for certain decisions (necessary), as the sense of urgency leads to </a:t>
            </a:r>
            <a:r>
              <a:rPr lang="en-US" b="1" dirty="0"/>
              <a:t>more readiness for change;</a:t>
            </a:r>
          </a:p>
          <a:p>
            <a:pPr lvl="1"/>
            <a:r>
              <a:rPr lang="en-US" dirty="0"/>
              <a:t>Can also </a:t>
            </a:r>
            <a:r>
              <a:rPr lang="en-US" b="1" dirty="0"/>
              <a:t>bypass deliberation and formal processes</a:t>
            </a:r>
            <a:r>
              <a:rPr lang="en-US" dirty="0"/>
              <a:t>, resulting in “fast policy” that may lack democratic input.</a:t>
            </a:r>
          </a:p>
          <a:p>
            <a:pPr lvl="1"/>
            <a:r>
              <a:rPr lang="en-US" dirty="0"/>
              <a:t>May amplify </a:t>
            </a:r>
            <a:r>
              <a:rPr lang="en-US" b="1" dirty="0"/>
              <a:t>power imbalances and escalate societal tensions</a:t>
            </a:r>
            <a:r>
              <a:rPr lang="en-US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4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EA50-F728-D8D7-07D4-489B5B50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714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Multilevel Governance (MLG) of battery industry in the EU</a:t>
            </a:r>
            <a:endParaRPr lang="fi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B0E2-1B42-2A91-CEF0-68F2D8BF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7819" cy="4351338"/>
          </a:xfrm>
        </p:spPr>
        <p:txBody>
          <a:bodyPr/>
          <a:lstStyle/>
          <a:p>
            <a:r>
              <a:rPr lang="en-US" dirty="0"/>
              <a:t>A governance system where decision-making involves interaction between various levels: supranational (EU), national (government), regional (local governments, city regions).</a:t>
            </a:r>
          </a:p>
          <a:p>
            <a:endParaRPr lang="en-US" dirty="0"/>
          </a:p>
          <a:p>
            <a:r>
              <a:rPr lang="en-US" b="1" dirty="0"/>
              <a:t>Various policy levels should coordinate and support each others to achieve complex goals like green industrialization.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7352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E986D-2727-43AD-8FE8-B5AA2479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7" y="84683"/>
            <a:ext cx="11551407" cy="6570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B2882-3EBC-D438-ACBD-46E525A1C0AC}"/>
              </a:ext>
            </a:extLst>
          </p:cNvPr>
          <p:cNvSpPr txBox="1"/>
          <p:nvPr/>
        </p:nvSpPr>
        <p:spPr>
          <a:xfrm rot="20981791">
            <a:off x="571240" y="707295"/>
            <a:ext cx="27541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2800" b="1" dirty="0" err="1">
                <a:solidFill>
                  <a:srgbClr val="C00000"/>
                </a:solidFill>
              </a:rPr>
              <a:t>The</a:t>
            </a:r>
            <a:r>
              <a:rPr lang="fi-FI" altLang="fi-FI" sz="2800" b="1" dirty="0">
                <a:solidFill>
                  <a:srgbClr val="C00000"/>
                </a:solidFill>
              </a:rPr>
              <a:t> </a:t>
            </a:r>
            <a:r>
              <a:rPr lang="fi-FI" altLang="fi-FI" sz="2800" b="1" dirty="0" err="1">
                <a:solidFill>
                  <a:srgbClr val="C00000"/>
                </a:solidFill>
              </a:rPr>
              <a:t>role</a:t>
            </a:r>
            <a:r>
              <a:rPr lang="fi-FI" altLang="fi-FI" sz="2800" b="1" dirty="0">
                <a:solidFill>
                  <a:srgbClr val="C00000"/>
                </a:solidFill>
              </a:rPr>
              <a:t> of GEOPOLITICS </a:t>
            </a:r>
            <a:r>
              <a:rPr lang="fi-FI" altLang="fi-FI" sz="2800" b="1" dirty="0" err="1">
                <a:solidFill>
                  <a:srgbClr val="C00000"/>
                </a:solidFill>
              </a:rPr>
              <a:t>has</a:t>
            </a:r>
            <a:r>
              <a:rPr lang="fi-FI" altLang="fi-FI" sz="2800" b="1" dirty="0">
                <a:solidFill>
                  <a:srgbClr val="C00000"/>
                </a:solidFill>
              </a:rPr>
              <a:t>  </a:t>
            </a:r>
            <a:r>
              <a:rPr lang="fi-FI" altLang="fi-FI" sz="2800" b="1" dirty="0" err="1">
                <a:solidFill>
                  <a:srgbClr val="C00000"/>
                </a:solidFill>
              </a:rPr>
              <a:t>been</a:t>
            </a:r>
            <a:r>
              <a:rPr lang="fi-FI" altLang="fi-FI" sz="2800" b="1" dirty="0">
                <a:solidFill>
                  <a:srgbClr val="C00000"/>
                </a:solidFill>
              </a:rPr>
              <a:t> </a:t>
            </a:r>
            <a:r>
              <a:rPr lang="fi-FI" altLang="fi-FI" sz="2800" b="1" dirty="0" err="1">
                <a:solidFill>
                  <a:srgbClr val="C00000"/>
                </a:solidFill>
              </a:rPr>
              <a:t>growing</a:t>
            </a:r>
            <a:r>
              <a:rPr lang="fi-FI" altLang="fi-FI" sz="2800" b="1" dirty="0">
                <a:solidFill>
                  <a:srgbClr val="C00000"/>
                </a:solidFill>
              </a:rPr>
              <a:t>: </a:t>
            </a:r>
          </a:p>
          <a:p>
            <a:r>
              <a:rPr lang="fi-FI" altLang="fi-FI" sz="2800" b="1" dirty="0">
                <a:solidFill>
                  <a:srgbClr val="C00000"/>
                </a:solidFill>
              </a:rPr>
              <a:t>It is </a:t>
            </a:r>
            <a:r>
              <a:rPr lang="fi-FI" altLang="fi-FI" sz="2800" b="1" dirty="0" err="1">
                <a:solidFill>
                  <a:srgbClr val="C00000"/>
                </a:solidFill>
              </a:rPr>
              <a:t>changing</a:t>
            </a:r>
            <a:r>
              <a:rPr lang="fi-FI" altLang="fi-FI" sz="2800" b="1" dirty="0">
                <a:solidFill>
                  <a:srgbClr val="C00000"/>
                </a:solidFill>
              </a:rPr>
              <a:t> market </a:t>
            </a:r>
            <a:r>
              <a:rPr lang="fi-FI" altLang="fi-FI" sz="2800" b="1" dirty="0" err="1">
                <a:solidFill>
                  <a:srgbClr val="C00000"/>
                </a:solidFill>
              </a:rPr>
              <a:t>conditions</a:t>
            </a:r>
            <a:r>
              <a:rPr lang="fi-FI" altLang="fi-FI" sz="2800" b="1" dirty="0">
                <a:solidFill>
                  <a:srgbClr val="C00000"/>
                </a:solidFill>
              </a:rPr>
              <a:t> and </a:t>
            </a:r>
            <a:r>
              <a:rPr lang="fi-FI" altLang="fi-FI" sz="2800" b="1" dirty="0" err="1">
                <a:solidFill>
                  <a:srgbClr val="C00000"/>
                </a:solidFill>
              </a:rPr>
              <a:t>actor</a:t>
            </a:r>
            <a:r>
              <a:rPr lang="fi-FI" altLang="fi-FI" sz="2800" b="1" dirty="0">
                <a:solidFill>
                  <a:srgbClr val="C00000"/>
                </a:solidFill>
              </a:rPr>
              <a:t> </a:t>
            </a:r>
            <a:r>
              <a:rPr lang="fi-FI" altLang="fi-FI" sz="2800" b="1" dirty="0" err="1">
                <a:solidFill>
                  <a:srgbClr val="C00000"/>
                </a:solidFill>
              </a:rPr>
              <a:t>relations</a:t>
            </a:r>
            <a:r>
              <a:rPr lang="fi-FI" altLang="fi-FI" sz="2800" b="1" dirty="0">
                <a:solidFill>
                  <a:srgbClr val="C00000"/>
                </a:solidFill>
              </a:rPr>
              <a:t>!</a:t>
            </a:r>
          </a:p>
          <a:p>
            <a:r>
              <a:rPr lang="fi-FI" altLang="fi-FI" sz="2800" b="1" dirty="0">
                <a:solidFill>
                  <a:srgbClr val="C00000"/>
                </a:solidFill>
              </a:rPr>
              <a:t>And </a:t>
            </a:r>
            <a:r>
              <a:rPr lang="fi-FI" altLang="fi-FI" sz="2800" b="1" dirty="0" err="1">
                <a:solidFill>
                  <a:srgbClr val="C00000"/>
                </a:solidFill>
              </a:rPr>
              <a:t>maybe</a:t>
            </a:r>
            <a:r>
              <a:rPr lang="fi-FI" altLang="fi-FI" sz="2800" b="1" dirty="0">
                <a:solidFill>
                  <a:srgbClr val="C00000"/>
                </a:solidFill>
              </a:rPr>
              <a:t> </a:t>
            </a:r>
            <a:r>
              <a:rPr lang="fi-FI" altLang="fi-FI" sz="2800" b="1" dirty="0" err="1">
                <a:solidFill>
                  <a:srgbClr val="C00000"/>
                </a:solidFill>
              </a:rPr>
              <a:t>the</a:t>
            </a:r>
            <a:r>
              <a:rPr lang="fi-FI" altLang="fi-FI" sz="2800" b="1" dirty="0">
                <a:solidFill>
                  <a:srgbClr val="C00000"/>
                </a:solidFill>
              </a:rPr>
              <a:t> </a:t>
            </a:r>
            <a:r>
              <a:rPr lang="fi-FI" altLang="fi-FI" sz="2800" b="1" dirty="0" err="1">
                <a:solidFill>
                  <a:srgbClr val="C00000"/>
                </a:solidFill>
              </a:rPr>
              <a:t>conditions</a:t>
            </a:r>
            <a:r>
              <a:rPr lang="fi-FI" altLang="fi-FI" sz="2800" b="1" dirty="0">
                <a:solidFill>
                  <a:srgbClr val="C00000"/>
                </a:solidFill>
              </a:rPr>
              <a:t> for SLO?</a:t>
            </a:r>
          </a:p>
        </p:txBody>
      </p:sp>
    </p:spTree>
    <p:extLst>
      <p:ext uri="{BB962C8B-B14F-4D97-AF65-F5344CB8AC3E}">
        <p14:creationId xmlns:p14="http://schemas.microsoft.com/office/powerpoint/2010/main" val="421584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D6EC-3CCD-4B4D-53E4-804672CB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Three-Dimensional Framework for Analyzing Urgency in MLG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2AFA88-05AC-7220-12B4-C4FC4675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b="1" dirty="0">
                <a:latin typeface="Arial" panose="020B0604020202020204" pitchFamily="34" charset="0"/>
              </a:rPr>
              <a:t>1. </a:t>
            </a:r>
            <a:r>
              <a:rPr lang="fi-FI" altLang="fi-FI" b="1" dirty="0" err="1">
                <a:latin typeface="Arial" panose="020B0604020202020204" pitchFamily="34" charset="0"/>
              </a:rPr>
              <a:t>Reinforcement</a:t>
            </a:r>
            <a:r>
              <a:rPr lang="fi-FI" altLang="fi-FI" b="1" dirty="0">
                <a:latin typeface="Arial" panose="020B0604020202020204" pitchFamily="34" charset="0"/>
              </a:rPr>
              <a:t> of MLG </a:t>
            </a:r>
            <a:r>
              <a:rPr lang="fi-FI" altLang="fi-FI" b="1" dirty="0" err="1">
                <a:latin typeface="Arial" panose="020B0604020202020204" pitchFamily="34" charset="0"/>
              </a:rPr>
              <a:t>under</a:t>
            </a:r>
            <a:r>
              <a:rPr lang="fi-FI" altLang="fi-FI" b="1" dirty="0">
                <a:latin typeface="Arial" panose="020B0604020202020204" pitchFamily="34" charset="0"/>
              </a:rPr>
              <a:t> </a:t>
            </a:r>
            <a:r>
              <a:rPr lang="fi-FI" altLang="fi-FI" b="1" dirty="0" err="1">
                <a:latin typeface="Arial" panose="020B0604020202020204" pitchFamily="34" charset="0"/>
              </a:rPr>
              <a:t>Urgency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</a:p>
          <a:p>
            <a:endParaRPr lang="fi-FI" altLang="fi-FI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b="1" dirty="0">
                <a:latin typeface="Arial" panose="020B0604020202020204" pitchFamily="34" charset="0"/>
              </a:rPr>
              <a:t>Key </a:t>
            </a:r>
            <a:r>
              <a:rPr lang="fi-FI" altLang="fi-FI" b="1" dirty="0" err="1">
                <a:latin typeface="Arial" panose="020B0604020202020204" pitchFamily="34" charset="0"/>
              </a:rPr>
              <a:t>Question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  <a:r>
              <a:rPr lang="fi-FI" altLang="fi-FI" dirty="0">
                <a:latin typeface="Arial" panose="020B0604020202020204" pitchFamily="34" charset="0"/>
              </a:rPr>
              <a:t> How </a:t>
            </a:r>
            <a:r>
              <a:rPr lang="fi-FI" altLang="fi-FI" dirty="0" err="1">
                <a:latin typeface="Arial" panose="020B0604020202020204" pitchFamily="34" charset="0"/>
              </a:rPr>
              <a:t>does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urgency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impact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the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alignment</a:t>
            </a:r>
            <a:r>
              <a:rPr lang="fi-FI" altLang="fi-FI" dirty="0">
                <a:latin typeface="Arial" panose="020B0604020202020204" pitchFamily="34" charset="0"/>
              </a:rPr>
              <a:t> and </a:t>
            </a:r>
            <a:r>
              <a:rPr lang="fi-FI" altLang="fi-FI" dirty="0" err="1">
                <a:latin typeface="Arial" panose="020B0604020202020204" pitchFamily="34" charset="0"/>
              </a:rPr>
              <a:t>interaction</a:t>
            </a:r>
            <a:r>
              <a:rPr lang="fi-FI" altLang="fi-FI" dirty="0">
                <a:latin typeface="Arial" panose="020B0604020202020204" pitchFamily="34" charset="0"/>
              </a:rPr>
              <a:t> of </a:t>
            </a:r>
            <a:r>
              <a:rPr lang="fi-FI" altLang="fi-FI" dirty="0" err="1">
                <a:latin typeface="Arial" panose="020B0604020202020204" pitchFamily="34" charset="0"/>
              </a:rPr>
              <a:t>governance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tiers</a:t>
            </a:r>
            <a:r>
              <a:rPr lang="fi-FI" altLang="fi-FI" dirty="0">
                <a:latin typeface="Arial" panose="020B0604020202020204" pitchFamily="34" charset="0"/>
              </a:rPr>
              <a:t> (</a:t>
            </a:r>
            <a:r>
              <a:rPr lang="fi-FI" altLang="fi-FI" dirty="0" err="1">
                <a:latin typeface="Arial" panose="020B0604020202020204" pitchFamily="34" charset="0"/>
              </a:rPr>
              <a:t>supranational</a:t>
            </a:r>
            <a:r>
              <a:rPr lang="fi-FI" altLang="fi-FI" dirty="0">
                <a:latin typeface="Arial" panose="020B0604020202020204" pitchFamily="34" charset="0"/>
              </a:rPr>
              <a:t>, </a:t>
            </a:r>
            <a:r>
              <a:rPr lang="fi-FI" altLang="fi-FI" dirty="0" err="1">
                <a:latin typeface="Arial" panose="020B0604020202020204" pitchFamily="34" charset="0"/>
              </a:rPr>
              <a:t>national</a:t>
            </a:r>
            <a:r>
              <a:rPr lang="fi-FI" altLang="fi-FI" dirty="0">
                <a:latin typeface="Arial" panose="020B0604020202020204" pitchFamily="34" charset="0"/>
              </a:rPr>
              <a:t>, </a:t>
            </a:r>
            <a:r>
              <a:rPr lang="fi-FI" altLang="fi-FI" dirty="0" err="1">
                <a:latin typeface="Arial" panose="020B0604020202020204" pitchFamily="34" charset="0"/>
              </a:rPr>
              <a:t>regional</a:t>
            </a:r>
            <a:r>
              <a:rPr lang="fi-FI" altLang="fi-FI" dirty="0">
                <a:latin typeface="Arial" panose="020B0604020202020204" pitchFamily="34" charset="0"/>
              </a:rPr>
              <a:t>)?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b="1" dirty="0" err="1">
                <a:latin typeface="Arial" panose="020B0604020202020204" pitchFamily="34" charset="0"/>
              </a:rPr>
              <a:t>Impact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Urgency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can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either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strengthen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coordination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or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create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fragmented</a:t>
            </a:r>
            <a:r>
              <a:rPr lang="fi-FI" altLang="fi-FI" dirty="0">
                <a:latin typeface="Arial" panose="020B0604020202020204" pitchFamily="34" charset="0"/>
              </a:rPr>
              <a:t>, </a:t>
            </a:r>
            <a:r>
              <a:rPr lang="fi-FI" altLang="fi-FI" dirty="0" err="1">
                <a:latin typeface="Arial" panose="020B0604020202020204" pitchFamily="34" charset="0"/>
              </a:rPr>
              <a:t>parallel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efforts</a:t>
            </a:r>
            <a:r>
              <a:rPr lang="fi-FI" altLang="fi-FI" dirty="0">
                <a:latin typeface="Arial" panose="020B0604020202020204" pitchFamily="34" charset="0"/>
              </a:rPr>
              <a:t>. It </a:t>
            </a:r>
            <a:r>
              <a:rPr lang="fi-FI" altLang="fi-FI" dirty="0" err="1">
                <a:latin typeface="Arial" panose="020B0604020202020204" pitchFamily="34" charset="0"/>
              </a:rPr>
              <a:t>may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lead</a:t>
            </a:r>
            <a:r>
              <a:rPr lang="fi-FI" altLang="fi-FI" dirty="0">
                <a:latin typeface="Arial" panose="020B0604020202020204" pitchFamily="34" charset="0"/>
              </a:rPr>
              <a:t> to </a:t>
            </a:r>
            <a:r>
              <a:rPr lang="fi-FI" altLang="fi-FI" dirty="0" err="1">
                <a:latin typeface="Arial" panose="020B0604020202020204" pitchFamily="34" charset="0"/>
              </a:rPr>
              <a:t>either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intensified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collaboration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or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uncoordinated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fi-FI" altLang="fi-FI" dirty="0" err="1">
                <a:latin typeface="Arial" panose="020B0604020202020204" pitchFamily="34" charset="0"/>
              </a:rPr>
              <a:t>decision-making</a:t>
            </a:r>
            <a:endParaRPr lang="fi-FI" altLang="fi-FI" b="1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58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7BF8E-1AD1-E50D-78C3-B1FB3F8E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4791-4A16-7F7E-EB4E-32176778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Three-Dimensional Framework for Analyzing Urgency in MLG</a:t>
            </a: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C4D9C-BFEF-5DB5-B504-8D33A58A7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sz="3000" b="1" dirty="0">
                <a:latin typeface="Arial" panose="020B0604020202020204" pitchFamily="34" charset="0"/>
              </a:rPr>
              <a:t>2. </a:t>
            </a:r>
            <a:r>
              <a:rPr lang="en-US" sz="3000" b="1" dirty="0"/>
              <a:t>Power Dynamics in MLG under Urgency </a:t>
            </a:r>
            <a:r>
              <a:rPr lang="fi-FI" altLang="fi-FI" sz="3000" b="1" dirty="0">
                <a:latin typeface="Arial" panose="020B0604020202020204" pitchFamily="34" charset="0"/>
              </a:rPr>
              <a:t>:</a:t>
            </a:r>
          </a:p>
          <a:p>
            <a:endParaRPr lang="fi-FI" altLang="fi-FI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b="1" dirty="0">
                <a:latin typeface="Arial" panose="020B0604020202020204" pitchFamily="34" charset="0"/>
              </a:rPr>
              <a:t> Key </a:t>
            </a:r>
            <a:r>
              <a:rPr lang="fi-FI" altLang="fi-FI" b="1" dirty="0" err="1">
                <a:latin typeface="Arial" panose="020B0604020202020204" pitchFamily="34" charset="0"/>
              </a:rPr>
              <a:t>Question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en-US" dirty="0"/>
              <a:t>How do power relations change when urgency drives governance action?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b="1" dirty="0">
                <a:latin typeface="Arial" panose="020B0604020202020204" pitchFamily="34" charset="0"/>
              </a:rPr>
              <a:t> </a:t>
            </a:r>
            <a:r>
              <a:rPr lang="fi-FI" altLang="fi-FI" b="1" dirty="0" err="1">
                <a:latin typeface="Arial" panose="020B0604020202020204" pitchFamily="34" charset="0"/>
              </a:rPr>
              <a:t>Impact</a:t>
            </a:r>
            <a:r>
              <a:rPr lang="fi-FI" altLang="fi-FI" b="1" dirty="0">
                <a:latin typeface="Arial" panose="020B0604020202020204" pitchFamily="34" charset="0"/>
              </a:rPr>
              <a:t>:</a:t>
            </a:r>
            <a:r>
              <a:rPr lang="fi-FI" altLang="fi-FI" dirty="0">
                <a:latin typeface="Arial" panose="020B0604020202020204" pitchFamily="34" charset="0"/>
              </a:rPr>
              <a:t> </a:t>
            </a:r>
            <a:r>
              <a:rPr lang="en-US" dirty="0"/>
              <a:t>Urgency may empower central governments or large corporations (e.g., multinational mining companies), often sidelining local communities and smaller actors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22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79f2e-7304-4bf2-baf2-63e7f83f3c34}" enabled="0" method="" siteId="{87879f2e-7304-4bf2-baf2-63e7f83f3c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1013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How the Urgency Can Influence the Acceptance of EV Battery Industry Projects: Learnings to  Critical Minerals Mining?</vt:lpstr>
      <vt:lpstr>PowerPoint Presentation</vt:lpstr>
      <vt:lpstr>Focus</vt:lpstr>
      <vt:lpstr>PowerPoint Presentation</vt:lpstr>
      <vt:lpstr>The Concept of Urgency in Governance</vt:lpstr>
      <vt:lpstr>Multilevel Governance (MLG) of battery industry in the EU</vt:lpstr>
      <vt:lpstr>PowerPoint Presentation</vt:lpstr>
      <vt:lpstr>Three-Dimensional Framework for Analyzing Urgency in MLG</vt:lpstr>
      <vt:lpstr>Three-Dimensional Framework for Analyzing Urgency in MLG</vt:lpstr>
      <vt:lpstr>Three-Dimensional Framework for Analyzing Urgency in MLG</vt:lpstr>
      <vt:lpstr>Urgency vs. SLO</vt:lpstr>
      <vt:lpstr>PowerPoint Presentation</vt:lpstr>
      <vt:lpstr>PowerPoint Presentation</vt:lpstr>
      <vt:lpstr>Results from Finland’s battery industry</vt:lpstr>
      <vt:lpstr>Conclusions</vt:lpstr>
      <vt:lpstr>THANKS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Rauno Sairinen</dc:creator>
  <cp:lastModifiedBy>Rauno Sairinen</cp:lastModifiedBy>
  <cp:revision>16</cp:revision>
  <dcterms:created xsi:type="dcterms:W3CDTF">2025-09-15T11:39:42Z</dcterms:created>
  <dcterms:modified xsi:type="dcterms:W3CDTF">2025-09-16T08:19:29Z</dcterms:modified>
</cp:coreProperties>
</file>