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91" r:id="rId2"/>
    <p:sldId id="492" r:id="rId3"/>
    <p:sldId id="490" r:id="rId4"/>
    <p:sldId id="505" r:id="rId5"/>
    <p:sldId id="498" r:id="rId6"/>
    <p:sldId id="510" r:id="rId7"/>
    <p:sldId id="504" r:id="rId8"/>
    <p:sldId id="256" r:id="rId9"/>
    <p:sldId id="506" r:id="rId10"/>
    <p:sldId id="507" r:id="rId11"/>
    <p:sldId id="508" r:id="rId12"/>
    <p:sldId id="509" r:id="rId13"/>
    <p:sldId id="4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8A84"/>
    <a:srgbClr val="DD8046"/>
    <a:srgbClr val="A6AC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5" autoAdjust="0"/>
    <p:restoredTop sz="74861" autoAdjust="0"/>
  </p:normalViewPr>
  <p:slideViewPr>
    <p:cSldViewPr snapToGrid="0">
      <p:cViewPr varScale="1">
        <p:scale>
          <a:sx n="83" d="100"/>
          <a:sy n="83" d="100"/>
        </p:scale>
        <p:origin x="138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6C7C9-498E-4D67-A425-EF69D1F09137}" type="datetimeFigureOut">
              <a:rPr lang="en-GB" smtClean="0"/>
              <a:t>13/08/2025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0F4DA-8354-46D5-979F-82D6BC7F028C}" type="slidenum">
              <a:rPr lang="en-GB" smtClean="0"/>
              <a:t>‹#›</a:t>
            </a:fld>
            <a:endParaRPr lang="en-GB"/>
          </a:p>
        </p:txBody>
      </p:sp>
    </p:spTree>
    <p:extLst>
      <p:ext uri="{BB962C8B-B14F-4D97-AF65-F5344CB8AC3E}">
        <p14:creationId xmlns:p14="http://schemas.microsoft.com/office/powerpoint/2010/main" val="1769987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80F4DA-8354-46D5-979F-82D6BC7F028C}" type="slidenum">
              <a:rPr lang="en-GB" smtClean="0"/>
              <a:t>1</a:t>
            </a:fld>
            <a:endParaRPr lang="en-GB"/>
          </a:p>
        </p:txBody>
      </p:sp>
    </p:spTree>
    <p:extLst>
      <p:ext uri="{BB962C8B-B14F-4D97-AF65-F5344CB8AC3E}">
        <p14:creationId xmlns:p14="http://schemas.microsoft.com/office/powerpoint/2010/main" val="3146787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F814-A0A0-E6A8-5351-74EAEF2B9DD0}"/>
            </a:ext>
          </a:extLst>
        </p:cNvPr>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D3CFA031-8E4B-4D77-C9FC-7A0A56484419}"/>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235C9E6E-9194-F3AD-BE25-32CAD33535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dirty="0">
                <a:latin typeface="Arial" panose="020B0604020202020204" pitchFamily="34" charset="0"/>
              </a:rPr>
              <a:t>Key Components of CDAs:</a:t>
            </a:r>
          </a:p>
          <a:p>
            <a:pPr marL="342900" indent="-342900">
              <a:buFont typeface="+mj-lt"/>
              <a:buAutoNum type="arabicPeriod"/>
            </a:pPr>
            <a:r>
              <a:rPr lang="en-GB" sz="1200" dirty="0"/>
              <a:t>Stakeholder Engagement: identifying and involving all relevant stakeholders, including local communities, government entities, and mining companies.</a:t>
            </a:r>
          </a:p>
          <a:p>
            <a:pPr marL="342900" indent="-342900">
              <a:buFont typeface="+mj-lt"/>
              <a:buAutoNum type="arabicPeriod"/>
            </a:pPr>
            <a:endParaRPr lang="en-GB" sz="1200" dirty="0"/>
          </a:p>
          <a:p>
            <a:pPr marL="342900" indent="-342900">
              <a:buFont typeface="+mj-lt"/>
              <a:buAutoNum type="arabicPeriod"/>
            </a:pPr>
            <a:r>
              <a:rPr lang="en-GB" sz="1200" dirty="0"/>
              <a:t>Capacity Building: enhancing the capabilities of local communities to participate effectively in the decision-making processes related to mining projects.</a:t>
            </a:r>
          </a:p>
          <a:p>
            <a:pPr marL="342900" indent="-342900">
              <a:buFont typeface="+mj-lt"/>
              <a:buAutoNum type="arabicPeriod"/>
            </a:pPr>
            <a:endParaRPr lang="en-GB" sz="1200" dirty="0"/>
          </a:p>
          <a:p>
            <a:pPr marL="342900" indent="-342900">
              <a:buFont typeface="+mj-lt"/>
              <a:buAutoNum type="arabicPeriod"/>
            </a:pPr>
            <a:r>
              <a:rPr lang="en-GB" sz="1200" dirty="0"/>
              <a:t>Benefit Sharing: ensuring that communities receive a fair share of the benefits from mining operations, such as infrastructure development, employment opportunities, and social programmes.</a:t>
            </a:r>
          </a:p>
          <a:p>
            <a:pPr marL="342900" indent="-342900">
              <a:buFont typeface="+mj-lt"/>
              <a:buAutoNum type="arabicPeriod"/>
            </a:pPr>
            <a:endParaRPr lang="en-GB" sz="1200" dirty="0"/>
          </a:p>
          <a:p>
            <a:pPr marL="342900" indent="-342900">
              <a:buFont typeface="+mj-lt"/>
              <a:buAutoNum type="arabicPeriod"/>
            </a:pPr>
            <a:r>
              <a:rPr lang="en-GB" sz="1200" dirty="0"/>
              <a:t>Monitoring and Evaluation: establishing dispute resolution mechanisms and  monitor the implementation of CDAs.</a:t>
            </a:r>
          </a:p>
        </p:txBody>
      </p:sp>
      <p:sp>
        <p:nvSpPr>
          <p:cNvPr id="6148" name="3 Marcador de número de diapositiva">
            <a:extLst>
              <a:ext uri="{FF2B5EF4-FFF2-40B4-BE49-F238E27FC236}">
                <a16:creationId xmlns:a16="http://schemas.microsoft.com/office/drawing/2014/main" id="{507D3E36-3CFB-1E5A-71FB-6DCE674F9C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11</a:t>
            </a:fld>
            <a:endParaRPr lang="es-ES" altLang="es-ES" sz="1100"/>
          </a:p>
        </p:txBody>
      </p:sp>
    </p:spTree>
    <p:extLst>
      <p:ext uri="{BB962C8B-B14F-4D97-AF65-F5344CB8AC3E}">
        <p14:creationId xmlns:p14="http://schemas.microsoft.com/office/powerpoint/2010/main" val="149299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65D2D-8F6B-FDBB-4613-06855E1D0905}"/>
            </a:ext>
          </a:extLst>
        </p:cNvPr>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3052DECB-DDD6-2820-4E13-666D2B585074}"/>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EB832B75-8BAD-4208-EEF9-ECC2B92CD0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dirty="0">
                <a:latin typeface="Arial" panose="020B0604020202020204" pitchFamily="34" charset="0"/>
              </a:rPr>
              <a:t>Key Success Factors for Community Development Agreements (CDAs):</a:t>
            </a:r>
          </a:p>
          <a:p>
            <a:pPr marL="171450" indent="-171450">
              <a:buFont typeface="Arial" panose="020B0604020202020204" pitchFamily="34" charset="0"/>
              <a:buChar char="•"/>
            </a:pPr>
            <a:r>
              <a:rPr lang="en-GB" altLang="es-ES" dirty="0">
                <a:latin typeface="Arial" panose="020B0604020202020204" pitchFamily="34" charset="0"/>
              </a:rPr>
              <a:t>Inclusive Dialogue: ensure that representatives from local communities, government (including local authorities), and the mining company sit together at the same table.</a:t>
            </a:r>
          </a:p>
          <a:p>
            <a:pPr marL="171450" indent="-171450">
              <a:buFont typeface="Arial" panose="020B0604020202020204" pitchFamily="34" charset="0"/>
              <a:buChar char="•"/>
            </a:pPr>
            <a:r>
              <a:rPr lang="en-GB" altLang="es-ES" dirty="0">
                <a:latin typeface="Arial" panose="020B0604020202020204" pitchFamily="34" charset="0"/>
              </a:rPr>
              <a:t>Legally Binding Contract: facilitate discussions leading to the signing of a legally binding contract.</a:t>
            </a:r>
          </a:p>
          <a:p>
            <a:pPr marL="171450" indent="-171450">
              <a:buFont typeface="Arial" panose="020B0604020202020204" pitchFamily="34" charset="0"/>
              <a:buChar char="•"/>
            </a:pPr>
            <a:r>
              <a:rPr lang="en-GB" altLang="es-ES" dirty="0">
                <a:latin typeface="Arial" panose="020B0604020202020204" pitchFamily="34" charset="0"/>
              </a:rPr>
              <a:t>Penalties for Non-Conformity: include in the contract specific penalties for non-compliance within the contract.</a:t>
            </a:r>
          </a:p>
          <a:p>
            <a:pPr marL="171450" indent="-171450">
              <a:buFont typeface="Arial" panose="020B0604020202020204" pitchFamily="34" charset="0"/>
              <a:buChar char="•"/>
            </a:pPr>
            <a:r>
              <a:rPr lang="en-GB" altLang="es-ES" dirty="0">
                <a:latin typeface="Arial" panose="020B0604020202020204" pitchFamily="34" charset="0"/>
              </a:rPr>
              <a:t>Dispute Resolution Mechanism: establish a clear dispute resolution pathway, such as using an arbitration court.</a:t>
            </a:r>
          </a:p>
        </p:txBody>
      </p:sp>
      <p:sp>
        <p:nvSpPr>
          <p:cNvPr id="6148" name="3 Marcador de número de diapositiva">
            <a:extLst>
              <a:ext uri="{FF2B5EF4-FFF2-40B4-BE49-F238E27FC236}">
                <a16:creationId xmlns:a16="http://schemas.microsoft.com/office/drawing/2014/main" id="{C0422A15-6F97-0910-207A-3CA5CFBEF5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12</a:t>
            </a:fld>
            <a:endParaRPr lang="es-ES" altLang="es-ES" sz="1100"/>
          </a:p>
        </p:txBody>
      </p:sp>
    </p:spTree>
    <p:extLst>
      <p:ext uri="{BB962C8B-B14F-4D97-AF65-F5344CB8AC3E}">
        <p14:creationId xmlns:p14="http://schemas.microsoft.com/office/powerpoint/2010/main" val="129053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E06F32EF-ACF1-4FB6-B47A-BEE0F8D7E73F}"/>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0FEAD437-3613-4F86-AA59-7D3EBD7787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dirty="0">
              <a:latin typeface="Arial" panose="020B0604020202020204" pitchFamily="34" charset="0"/>
            </a:endParaRPr>
          </a:p>
        </p:txBody>
      </p:sp>
      <p:sp>
        <p:nvSpPr>
          <p:cNvPr id="6148" name="3 Marcador de número de diapositiva">
            <a:extLst>
              <a:ext uri="{FF2B5EF4-FFF2-40B4-BE49-F238E27FC236}">
                <a16:creationId xmlns:a16="http://schemas.microsoft.com/office/drawing/2014/main" id="{48BE262D-E1EE-440B-AD7D-37E08B558C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13</a:t>
            </a:fld>
            <a:endParaRPr lang="es-ES" altLang="es-ES" sz="1100"/>
          </a:p>
        </p:txBody>
      </p:sp>
    </p:spTree>
    <p:extLst>
      <p:ext uri="{BB962C8B-B14F-4D97-AF65-F5344CB8AC3E}">
        <p14:creationId xmlns:p14="http://schemas.microsoft.com/office/powerpoint/2010/main" val="343303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E06F32EF-ACF1-4FB6-B47A-BEE0F8D7E73F}"/>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0FEAD437-3613-4F86-AA59-7D3EBD7787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noProof="0" dirty="0">
                <a:solidFill>
                  <a:schemeClr val="bg1"/>
                </a:solidFill>
              </a:rPr>
              <a:t>85% of CRM deposits located within or less than 5km away from an environmental protected area (2024 map provided by EEA).</a:t>
            </a:r>
          </a:p>
          <a:p>
            <a:endParaRPr lang="en-GB" sz="1200" noProof="0" dirty="0">
              <a:solidFill>
                <a:schemeClr val="bg1"/>
              </a:solidFill>
            </a:endParaRPr>
          </a:p>
          <a:p>
            <a:r>
              <a:rPr lang="en-GB" altLang="es-ES" sz="1200" noProof="0" dirty="0">
                <a:solidFill>
                  <a:schemeClr val="bg1"/>
                </a:solidFill>
                <a:latin typeface="Arial" panose="020B0604020202020204" pitchFamily="34" charset="0"/>
              </a:rPr>
              <a:t>Add populated spaces and infrastructure, and we get an idea of the importance of this conflict.</a:t>
            </a:r>
          </a:p>
          <a:p>
            <a:endParaRPr lang="en-US" altLang="es-ES" dirty="0">
              <a:latin typeface="Arial" panose="020B0604020202020204" pitchFamily="34" charset="0"/>
            </a:endParaRPr>
          </a:p>
        </p:txBody>
      </p:sp>
      <p:sp>
        <p:nvSpPr>
          <p:cNvPr id="6148" name="3 Marcador de número de diapositiva">
            <a:extLst>
              <a:ext uri="{FF2B5EF4-FFF2-40B4-BE49-F238E27FC236}">
                <a16:creationId xmlns:a16="http://schemas.microsoft.com/office/drawing/2014/main" id="{48BE262D-E1EE-440B-AD7D-37E08B558C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2</a:t>
            </a:fld>
            <a:endParaRPr lang="es-ES" altLang="es-ES" sz="1100"/>
          </a:p>
        </p:txBody>
      </p:sp>
    </p:spTree>
    <p:extLst>
      <p:ext uri="{BB962C8B-B14F-4D97-AF65-F5344CB8AC3E}">
        <p14:creationId xmlns:p14="http://schemas.microsoft.com/office/powerpoint/2010/main" val="176206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E06F32EF-ACF1-4FB6-B47A-BEE0F8D7E73F}"/>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0FEAD437-3613-4F86-AA59-7D3EBD7787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dirty="0">
                <a:latin typeface="Arial" panose="020B0604020202020204" pitchFamily="34" charset="0"/>
              </a:rPr>
              <a:t>Environmental groups often challenge the existing development model; they are against capitalism and extractivism, but not necessarily against mines (“if the mine belongs to the community, then it’s okay”) or defending the protection of natural ecosystems.</a:t>
            </a:r>
          </a:p>
          <a:p>
            <a:endParaRPr lang="en-GB" altLang="es-ES" dirty="0">
              <a:latin typeface="Arial" panose="020B0604020202020204" pitchFamily="34" charset="0"/>
            </a:endParaRPr>
          </a:p>
          <a:p>
            <a:r>
              <a:rPr lang="en-GB" altLang="es-ES" dirty="0">
                <a:latin typeface="Arial" panose="020B0604020202020204" pitchFamily="34" charset="0"/>
              </a:rPr>
              <a:t>The situation can easily escalate when trust in the government is low.</a:t>
            </a:r>
          </a:p>
          <a:p>
            <a:endParaRPr lang="en-GB" altLang="es-ES" dirty="0">
              <a:latin typeface="Arial" panose="020B0604020202020204" pitchFamily="34" charset="0"/>
            </a:endParaRPr>
          </a:p>
          <a:p>
            <a:r>
              <a:rPr lang="en-GB" altLang="es-ES" dirty="0">
                <a:latin typeface="Arial" panose="020B0604020202020204" pitchFamily="34" charset="0"/>
              </a:rPr>
              <a:t>The "green or greed" motto of environmental groups aims to highlight an ethical dilemma.</a:t>
            </a:r>
            <a:endParaRPr lang="en-US" altLang="es-ES" dirty="0">
              <a:latin typeface="Arial" panose="020B0604020202020204" pitchFamily="34" charset="0"/>
            </a:endParaRPr>
          </a:p>
        </p:txBody>
      </p:sp>
      <p:sp>
        <p:nvSpPr>
          <p:cNvPr id="6148" name="3 Marcador de número de diapositiva">
            <a:extLst>
              <a:ext uri="{FF2B5EF4-FFF2-40B4-BE49-F238E27FC236}">
                <a16:creationId xmlns:a16="http://schemas.microsoft.com/office/drawing/2014/main" id="{48BE262D-E1EE-440B-AD7D-37E08B558C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3</a:t>
            </a:fld>
            <a:endParaRPr lang="es-ES" altLang="es-ES" sz="1100"/>
          </a:p>
        </p:txBody>
      </p:sp>
    </p:spTree>
    <p:extLst>
      <p:ext uri="{BB962C8B-B14F-4D97-AF65-F5344CB8AC3E}">
        <p14:creationId xmlns:p14="http://schemas.microsoft.com/office/powerpoint/2010/main" val="17165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BB2C6-A2D0-E0D5-D616-303EF4C84029}"/>
            </a:ext>
          </a:extLst>
        </p:cNvPr>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531A8ECB-C46C-1362-1B21-CDF4C8C6E819}"/>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35AAF085-D6B4-4022-CA59-F8B37FE503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dirty="0">
                <a:latin typeface="Arial" panose="020B0604020202020204" pitchFamily="34" charset="0"/>
              </a:rPr>
              <a:t>When people understand the consequences of not having domestic mining, they show openness to mining projects.</a:t>
            </a:r>
          </a:p>
          <a:p>
            <a:endParaRPr lang="en-GB" altLang="es-ES" dirty="0">
              <a:latin typeface="Arial" panose="020B0604020202020204" pitchFamily="34" charset="0"/>
            </a:endParaRPr>
          </a:p>
          <a:p>
            <a:r>
              <a:rPr lang="en-GB" altLang="es-ES" dirty="0">
                <a:latin typeface="Arial" panose="020B0604020202020204" pitchFamily="34" charset="0"/>
              </a:rPr>
              <a:t>Research conducted so far indicates that there are three main issues that must be addressed for a mine to be accepted in an environmentally protected area:</a:t>
            </a:r>
          </a:p>
          <a:p>
            <a:r>
              <a:rPr lang="en-GB" altLang="es-ES" dirty="0">
                <a:latin typeface="Arial" panose="020B0604020202020204" pitchFamily="34" charset="0"/>
              </a:rPr>
              <a:t>1) The mineral should be truly critical for society.</a:t>
            </a:r>
          </a:p>
          <a:p>
            <a:r>
              <a:rPr lang="en-GB" altLang="es-ES" dirty="0">
                <a:latin typeface="Arial" panose="020B0604020202020204" pitchFamily="34" charset="0"/>
              </a:rPr>
              <a:t>2) The negative environmental impact of the mine should be zero or minimal (BAT and advancements in robotics are enabling the underground exploitation of mineral deposits without any visible impacts on the surface)</a:t>
            </a:r>
          </a:p>
          <a:p>
            <a:r>
              <a:rPr lang="en-GB" altLang="es-ES" dirty="0">
                <a:latin typeface="Arial" panose="020B0604020202020204" pitchFamily="34" charset="0"/>
              </a:rPr>
              <a:t>3) The local community must receive a fair share of the benefits.</a:t>
            </a:r>
            <a:endParaRPr lang="en-US" altLang="es-ES" dirty="0">
              <a:latin typeface="Arial" panose="020B0604020202020204" pitchFamily="34" charset="0"/>
            </a:endParaRPr>
          </a:p>
        </p:txBody>
      </p:sp>
      <p:sp>
        <p:nvSpPr>
          <p:cNvPr id="6148" name="3 Marcador de número de diapositiva">
            <a:extLst>
              <a:ext uri="{FF2B5EF4-FFF2-40B4-BE49-F238E27FC236}">
                <a16:creationId xmlns:a16="http://schemas.microsoft.com/office/drawing/2014/main" id="{F277DD68-57BD-DE5A-5035-550163D491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4</a:t>
            </a:fld>
            <a:endParaRPr lang="es-ES" altLang="es-ES" sz="1100"/>
          </a:p>
        </p:txBody>
      </p:sp>
    </p:spTree>
    <p:extLst>
      <p:ext uri="{BB962C8B-B14F-4D97-AF65-F5344CB8AC3E}">
        <p14:creationId xmlns:p14="http://schemas.microsoft.com/office/powerpoint/2010/main" val="357623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E06F32EF-ACF1-4FB6-B47A-BEE0F8D7E73F}"/>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0FEAD437-3613-4F86-AA59-7D3EBD7787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ES" dirty="0">
                <a:latin typeface="Arial" panose="020B0604020202020204" pitchFamily="34" charset="0"/>
              </a:rPr>
              <a:t>In case you have extra time and want to explain the overall approach.</a:t>
            </a:r>
          </a:p>
        </p:txBody>
      </p:sp>
      <p:sp>
        <p:nvSpPr>
          <p:cNvPr id="6148" name="3 Marcador de número de diapositiva">
            <a:extLst>
              <a:ext uri="{FF2B5EF4-FFF2-40B4-BE49-F238E27FC236}">
                <a16:creationId xmlns:a16="http://schemas.microsoft.com/office/drawing/2014/main" id="{48BE262D-E1EE-440B-AD7D-37E08B558C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5</a:t>
            </a:fld>
            <a:endParaRPr lang="es-ES" altLang="es-ES" sz="1100"/>
          </a:p>
        </p:txBody>
      </p:sp>
    </p:spTree>
    <p:extLst>
      <p:ext uri="{BB962C8B-B14F-4D97-AF65-F5344CB8AC3E}">
        <p14:creationId xmlns:p14="http://schemas.microsoft.com/office/powerpoint/2010/main" val="245128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9DA8-8024-4C13-4E86-FAED31574EAE}"/>
            </a:ext>
          </a:extLst>
        </p:cNvPr>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2B184E7F-3C2D-9FFF-6A6C-80AECFB564B7}"/>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2F4288D7-D17E-52CB-5990-4F4C10929A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ES" dirty="0">
                <a:latin typeface="Arial" panose="020B0604020202020204" pitchFamily="34" charset="0"/>
              </a:rPr>
              <a:t>Focus groups and public meetings in 5 different countries.</a:t>
            </a:r>
          </a:p>
          <a:p>
            <a:endParaRPr lang="en-US" altLang="es-ES" dirty="0">
              <a:latin typeface="Arial" panose="020B0604020202020204" pitchFamily="34" charset="0"/>
            </a:endParaRPr>
          </a:p>
          <a:p>
            <a:r>
              <a:rPr lang="en-US" altLang="es-ES" dirty="0">
                <a:latin typeface="Arial" panose="020B0604020202020204" pitchFamily="34" charset="0"/>
              </a:rPr>
              <a:t>Communities living within or very close to environmentally protected areas.</a:t>
            </a:r>
          </a:p>
        </p:txBody>
      </p:sp>
      <p:sp>
        <p:nvSpPr>
          <p:cNvPr id="6148" name="3 Marcador de número de diapositiva">
            <a:extLst>
              <a:ext uri="{FF2B5EF4-FFF2-40B4-BE49-F238E27FC236}">
                <a16:creationId xmlns:a16="http://schemas.microsoft.com/office/drawing/2014/main" id="{6C1ADCE4-A783-15E1-1C85-E5B3966217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7</a:t>
            </a:fld>
            <a:endParaRPr lang="es-ES" altLang="es-ES" sz="1100"/>
          </a:p>
        </p:txBody>
      </p:sp>
    </p:spTree>
    <p:extLst>
      <p:ext uri="{BB962C8B-B14F-4D97-AF65-F5344CB8AC3E}">
        <p14:creationId xmlns:p14="http://schemas.microsoft.com/office/powerpoint/2010/main" val="20022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defTabSz="914400" rtl="0" eaLnBrk="1" latinLnBrk="0" hangingPunct="1">
              <a:lnSpc>
                <a:spcPct val="107000"/>
              </a:lnSpc>
              <a:spcBef>
                <a:spcPts val="1200"/>
              </a:spcBef>
              <a:spcAft>
                <a:spcPts val="200"/>
              </a:spcAft>
              <a:buFont typeface="Arial" panose="020B0604020202020204" pitchFamily="34" charset="0"/>
              <a:buNone/>
            </a:pPr>
            <a:endParaRPr lang="en-GB" sz="1200" kern="1200" dirty="0">
              <a:solidFill>
                <a:schemeClr val="tx1"/>
              </a:solidFill>
              <a:latin typeface="Arial" panose="020B0604020202020204" pitchFamily="34" charset="0"/>
              <a:ea typeface="+mn-ea"/>
              <a:cs typeface="+mn-cs"/>
            </a:endParaRPr>
          </a:p>
          <a:p>
            <a:pPr marL="0" indent="0" algn="l" defTabSz="914400" rtl="0" eaLnBrk="1" latinLnBrk="0" hangingPunct="1">
              <a:lnSpc>
                <a:spcPct val="107000"/>
              </a:lnSpc>
              <a:spcBef>
                <a:spcPts val="1200"/>
              </a:spcBef>
              <a:spcAft>
                <a:spcPts val="200"/>
              </a:spcAft>
              <a:buFont typeface="Arial" panose="020B0604020202020204" pitchFamily="34" charset="0"/>
              <a:buNone/>
            </a:pPr>
            <a:r>
              <a:rPr lang="en-GB" sz="1200" kern="1200" dirty="0">
                <a:solidFill>
                  <a:schemeClr val="tx1"/>
                </a:solidFill>
                <a:latin typeface="Arial" panose="020B0604020202020204" pitchFamily="34" charset="0"/>
                <a:ea typeface="+mn-ea"/>
                <a:cs typeface="+mn-cs"/>
              </a:rPr>
              <a:t>Lay people are often unaware of CRM; there is a complete disconnect between mining and the materials used daily.</a:t>
            </a:r>
          </a:p>
          <a:p>
            <a:pPr marL="0" indent="0" algn="l" defTabSz="914400" rtl="0" eaLnBrk="1" latinLnBrk="0" hangingPunct="1">
              <a:lnSpc>
                <a:spcPct val="107000"/>
              </a:lnSpc>
              <a:spcBef>
                <a:spcPts val="1200"/>
              </a:spcBef>
              <a:spcAft>
                <a:spcPts val="200"/>
              </a:spcAft>
              <a:buFont typeface="Arial" panose="020B0604020202020204" pitchFamily="34" charset="0"/>
              <a:buNone/>
            </a:pPr>
            <a:endParaRPr lang="en-GB" sz="1200" kern="1200" dirty="0">
              <a:solidFill>
                <a:schemeClr val="tx1"/>
              </a:solidFill>
              <a:latin typeface="Arial" panose="020B0604020202020204" pitchFamily="34" charset="0"/>
              <a:ea typeface="+mn-ea"/>
              <a:cs typeface="+mn-cs"/>
            </a:endParaRPr>
          </a:p>
          <a:p>
            <a:pPr marL="0" indent="0" algn="l" defTabSz="914400" rtl="0" eaLnBrk="1" latinLnBrk="0" hangingPunct="1">
              <a:lnSpc>
                <a:spcPct val="107000"/>
              </a:lnSpc>
              <a:spcBef>
                <a:spcPts val="1200"/>
              </a:spcBef>
              <a:spcAft>
                <a:spcPts val="200"/>
              </a:spcAft>
              <a:buFont typeface="Arial" panose="020B0604020202020204" pitchFamily="34" charset="0"/>
              <a:buNone/>
            </a:pPr>
            <a:r>
              <a:rPr lang="en-GB" sz="1200" kern="1200" dirty="0">
                <a:solidFill>
                  <a:schemeClr val="tx1"/>
                </a:solidFill>
                <a:latin typeface="Arial" panose="020B0604020202020204" pitchFamily="34" charset="0"/>
                <a:ea typeface="+mn-ea"/>
                <a:cs typeface="+mn-cs"/>
              </a:rPr>
              <a:t>Environmental groups find themselves trapped in contradictions: advocating for decarbonization while opposing mining, rejecting extractivism in the global south, and resisting domestic mining.</a:t>
            </a:r>
          </a:p>
          <a:p>
            <a:pPr marL="0" indent="0" algn="l" defTabSz="914400" rtl="0" eaLnBrk="1" latinLnBrk="0" hangingPunct="1">
              <a:lnSpc>
                <a:spcPct val="107000"/>
              </a:lnSpc>
              <a:spcBef>
                <a:spcPts val="1200"/>
              </a:spcBef>
              <a:spcAft>
                <a:spcPts val="200"/>
              </a:spcAft>
              <a:buFont typeface="Arial" panose="020B0604020202020204" pitchFamily="34" charset="0"/>
              <a:buNone/>
            </a:pPr>
            <a:endParaRPr lang="en-GB" sz="1200" kern="1200" dirty="0">
              <a:solidFill>
                <a:schemeClr val="tx1"/>
              </a:solidFill>
              <a:latin typeface="Arial" panose="020B0604020202020204" pitchFamily="34" charset="0"/>
              <a:ea typeface="+mn-ea"/>
              <a:cs typeface="+mn-cs"/>
            </a:endParaRPr>
          </a:p>
          <a:p>
            <a:pPr marL="0" indent="0" algn="l" defTabSz="914400" rtl="0" eaLnBrk="1" latinLnBrk="0" hangingPunct="1">
              <a:lnSpc>
                <a:spcPct val="107000"/>
              </a:lnSpc>
              <a:spcBef>
                <a:spcPts val="1200"/>
              </a:spcBef>
              <a:spcAft>
                <a:spcPts val="200"/>
              </a:spcAft>
              <a:buFont typeface="Arial" panose="020B0604020202020204" pitchFamily="34" charset="0"/>
              <a:buNone/>
            </a:pPr>
            <a:r>
              <a:rPr lang="en-GB" sz="1200" kern="1200" dirty="0">
                <a:solidFill>
                  <a:schemeClr val="tx1"/>
                </a:solidFill>
                <a:latin typeface="Arial" panose="020B0604020202020204" pitchFamily="34" charset="0"/>
                <a:ea typeface="+mn-ea"/>
                <a:cs typeface="+mn-cs"/>
              </a:rPr>
              <a:t>Politicians often exploit communities' fear of change for their own gain in the political arena.</a:t>
            </a:r>
          </a:p>
          <a:p>
            <a:pPr marL="0" indent="0" algn="l" defTabSz="914400" rtl="0" eaLnBrk="1" latinLnBrk="0" hangingPunct="1">
              <a:lnSpc>
                <a:spcPct val="107000"/>
              </a:lnSpc>
              <a:spcBef>
                <a:spcPts val="1200"/>
              </a:spcBef>
              <a:spcAft>
                <a:spcPts val="200"/>
              </a:spcAft>
              <a:buFont typeface="Arial" panose="020B0604020202020204" pitchFamily="34" charset="0"/>
              <a:buNone/>
            </a:pPr>
            <a:endParaRPr lang="en-GB" sz="1200" kern="1200" dirty="0">
              <a:solidFill>
                <a:schemeClr val="tx1"/>
              </a:solidFill>
              <a:latin typeface="Arial" panose="020B0604020202020204" pitchFamily="34" charset="0"/>
              <a:ea typeface="+mn-ea"/>
              <a:cs typeface="+mn-cs"/>
            </a:endParaRPr>
          </a:p>
          <a:p>
            <a:pPr marL="0" indent="0" algn="l" defTabSz="914400" rtl="0" eaLnBrk="1" latinLnBrk="0" hangingPunct="1">
              <a:lnSpc>
                <a:spcPct val="107000"/>
              </a:lnSpc>
              <a:spcBef>
                <a:spcPts val="1200"/>
              </a:spcBef>
              <a:spcAft>
                <a:spcPts val="200"/>
              </a:spcAft>
              <a:buFont typeface="Arial" panose="020B0604020202020204" pitchFamily="34" charset="0"/>
              <a:buNone/>
            </a:pPr>
            <a:r>
              <a:rPr lang="en-GB" sz="1200" kern="1200" dirty="0">
                <a:solidFill>
                  <a:schemeClr val="tx1"/>
                </a:solidFill>
                <a:latin typeface="Arial" panose="020B0604020202020204" pitchFamily="34" charset="0"/>
                <a:ea typeface="+mn-ea"/>
                <a:cs typeface="+mn-cs"/>
              </a:rPr>
              <a:t>Local governments generally lack support from central governments and often side with populations against mining projects.</a:t>
            </a:r>
          </a:p>
          <a:p>
            <a:pPr marL="0" indent="0" algn="l" defTabSz="914400" rtl="0" eaLnBrk="1" latinLnBrk="0" hangingPunct="1">
              <a:lnSpc>
                <a:spcPct val="107000"/>
              </a:lnSpc>
              <a:spcBef>
                <a:spcPts val="1200"/>
              </a:spcBef>
              <a:spcAft>
                <a:spcPts val="200"/>
              </a:spcAft>
              <a:buFont typeface="Arial" panose="020B0604020202020204" pitchFamily="34" charset="0"/>
              <a:buNone/>
            </a:pPr>
            <a:endParaRPr lang="en-GB" sz="1200" kern="1200" dirty="0">
              <a:solidFill>
                <a:schemeClr val="tx1"/>
              </a:solidFill>
              <a:latin typeface="Arial" panose="020B0604020202020204" pitchFamily="34" charset="0"/>
              <a:ea typeface="+mn-ea"/>
              <a:cs typeface="+mn-cs"/>
            </a:endParaRPr>
          </a:p>
          <a:p>
            <a:pPr marL="0" indent="0" algn="l" defTabSz="914400" rtl="0" eaLnBrk="1" latinLnBrk="0" hangingPunct="1">
              <a:lnSpc>
                <a:spcPct val="107000"/>
              </a:lnSpc>
              <a:spcBef>
                <a:spcPts val="1200"/>
              </a:spcBef>
              <a:spcAft>
                <a:spcPts val="200"/>
              </a:spcAft>
              <a:buFont typeface="Arial" panose="020B0604020202020204" pitchFamily="34" charset="0"/>
              <a:buNone/>
            </a:pPr>
            <a:r>
              <a:rPr lang="en-GB" sz="1200" kern="1200" dirty="0">
                <a:solidFill>
                  <a:schemeClr val="tx1"/>
                </a:solidFill>
                <a:latin typeface="Arial" panose="020B0604020202020204" pitchFamily="34" charset="0"/>
                <a:ea typeface="+mn-ea"/>
                <a:cs typeface="+mn-cs"/>
              </a:rPr>
              <a:t>Rural populations express disillusionment with the trajectory of Europe's development.</a:t>
            </a:r>
          </a:p>
          <a:p>
            <a:pPr marL="0" indent="0" algn="l" defTabSz="914400" rtl="0" eaLnBrk="1" latinLnBrk="0" hangingPunct="1">
              <a:lnSpc>
                <a:spcPct val="107000"/>
              </a:lnSpc>
              <a:spcBef>
                <a:spcPts val="1200"/>
              </a:spcBef>
              <a:spcAft>
                <a:spcPts val="200"/>
              </a:spcAft>
              <a:buFont typeface="Arial" panose="020B0604020202020204" pitchFamily="34" charset="0"/>
              <a:buNone/>
            </a:pPr>
            <a:endParaRPr lang="en-GB" sz="1200" kern="1200" dirty="0">
              <a:solidFill>
                <a:schemeClr val="tx1"/>
              </a:solidFill>
              <a:latin typeface="Arial" panose="020B0604020202020204" pitchFamily="34" charset="0"/>
              <a:ea typeface="+mn-ea"/>
              <a:cs typeface="+mn-cs"/>
            </a:endParaRPr>
          </a:p>
          <a:p>
            <a:pPr marL="0" indent="0" algn="l" defTabSz="914400" rtl="0" eaLnBrk="1" latinLnBrk="0" hangingPunct="1">
              <a:lnSpc>
                <a:spcPct val="107000"/>
              </a:lnSpc>
              <a:spcBef>
                <a:spcPts val="1200"/>
              </a:spcBef>
              <a:spcAft>
                <a:spcPts val="200"/>
              </a:spcAft>
              <a:buFont typeface="Arial" panose="020B0604020202020204" pitchFamily="34" charset="0"/>
              <a:buNone/>
            </a:pPr>
            <a:r>
              <a:rPr lang="en-GB" sz="1200" kern="1200" dirty="0">
                <a:solidFill>
                  <a:schemeClr val="tx1"/>
                </a:solidFill>
                <a:latin typeface="Arial" panose="020B0604020202020204" pitchFamily="34" charset="0"/>
                <a:ea typeface="+mn-ea"/>
                <a:cs typeface="+mn-cs"/>
              </a:rPr>
              <a:t>The distance of stakeholders from the planned mine site directly influences their degree of rejection or acceptance.</a:t>
            </a:r>
            <a:endParaRPr lang="cs-CZ" sz="1200" kern="1200" dirty="0">
              <a:solidFill>
                <a:schemeClr val="tx1"/>
              </a:solidFill>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9A23-6C13-2809-C4A2-ED4ADB541FD5}"/>
            </a:ext>
          </a:extLst>
        </p:cNvPr>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13A44342-7ACE-F084-C6AD-616F4225D7EB}"/>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2F5965A9-A897-1C39-12A2-FDBBD9FCED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dirty="0">
                <a:latin typeface="Arial" panose="020B0604020202020204" pitchFamily="34" charset="0"/>
              </a:rPr>
              <a:t>Community development agreements emerged as a tool to ensure that local communities benefit from mining activities and have a say in how these projects are managed.</a:t>
            </a:r>
          </a:p>
          <a:p>
            <a:endParaRPr lang="en-GB" altLang="es-ES" dirty="0">
              <a:latin typeface="Arial" panose="020B0604020202020204" pitchFamily="34" charset="0"/>
            </a:endParaRPr>
          </a:p>
          <a:p>
            <a:r>
              <a:rPr lang="en-GB" altLang="es-ES" dirty="0">
                <a:latin typeface="Arial" panose="020B0604020202020204" pitchFamily="34" charset="0"/>
              </a:rPr>
              <a:t>The World Bank has been instrumental in developing and promoting CDAs. Their guidelines and frameworks help ensure that these agreements are comprehensive and effective.</a:t>
            </a:r>
          </a:p>
          <a:p>
            <a:endParaRPr lang="en-GB" b="0" i="0" dirty="0">
              <a:solidFill>
                <a:srgbClr val="D6D6D6"/>
              </a:solidFill>
              <a:effectLst/>
              <a:latin typeface="Arial" panose="020B0604020202020204" pitchFamily="34" charset="0"/>
            </a:endParaRPr>
          </a:p>
          <a:p>
            <a:r>
              <a:rPr lang="en-GB" b="0" i="0" dirty="0">
                <a:solidFill>
                  <a:srgbClr val="D6D6D6"/>
                </a:solidFill>
                <a:effectLst/>
                <a:latin typeface="Segoe Sans"/>
              </a:rPr>
              <a:t>CDAs are widely used in Africa, and help address social, economic, and environmental concerns, ensuring that communities receive tangible benefits from mining activities.</a:t>
            </a:r>
            <a:endParaRPr lang="en-US" altLang="es-ES" dirty="0">
              <a:latin typeface="Arial" panose="020B0604020202020204" pitchFamily="34" charset="0"/>
            </a:endParaRPr>
          </a:p>
        </p:txBody>
      </p:sp>
      <p:sp>
        <p:nvSpPr>
          <p:cNvPr id="6148" name="3 Marcador de número de diapositiva">
            <a:extLst>
              <a:ext uri="{FF2B5EF4-FFF2-40B4-BE49-F238E27FC236}">
                <a16:creationId xmlns:a16="http://schemas.microsoft.com/office/drawing/2014/main" id="{09D554B4-4A4B-9F00-BAA1-634883F4AB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9</a:t>
            </a:fld>
            <a:endParaRPr lang="es-ES" altLang="es-ES" sz="1100"/>
          </a:p>
        </p:txBody>
      </p:sp>
    </p:spTree>
    <p:extLst>
      <p:ext uri="{BB962C8B-B14F-4D97-AF65-F5344CB8AC3E}">
        <p14:creationId xmlns:p14="http://schemas.microsoft.com/office/powerpoint/2010/main" val="14120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2994D-0E88-B60C-5F79-181FC502EBA8}"/>
            </a:ext>
          </a:extLst>
        </p:cNvPr>
        <p:cNvGrpSpPr/>
        <p:nvPr/>
      </p:nvGrpSpPr>
      <p:grpSpPr>
        <a:xfrm>
          <a:off x="0" y="0"/>
          <a:ext cx="0" cy="0"/>
          <a:chOff x="0" y="0"/>
          <a:chExt cx="0" cy="0"/>
        </a:xfrm>
      </p:grpSpPr>
      <p:sp>
        <p:nvSpPr>
          <p:cNvPr id="6146" name="1 Marcador de imagen de diapositiva">
            <a:extLst>
              <a:ext uri="{FF2B5EF4-FFF2-40B4-BE49-F238E27FC236}">
                <a16:creationId xmlns:a16="http://schemas.microsoft.com/office/drawing/2014/main" id="{6AFD5264-F8A7-7374-0EC7-8ED64DB310B1}"/>
              </a:ext>
            </a:extLst>
          </p:cNvPr>
          <p:cNvSpPr>
            <a:spLocks noGrp="1" noRot="1" noChangeAspect="1" noTextEdit="1"/>
          </p:cNvSpPr>
          <p:nvPr>
            <p:ph type="sldImg"/>
          </p:nvPr>
        </p:nvSpPr>
        <p:spPr>
          <a:xfrm>
            <a:off x="685800" y="1143000"/>
            <a:ext cx="5486400" cy="3086100"/>
          </a:xfrm>
          <a:ln/>
        </p:spPr>
      </p:sp>
      <p:sp>
        <p:nvSpPr>
          <p:cNvPr id="6147" name="2 Marcador de notas">
            <a:extLst>
              <a:ext uri="{FF2B5EF4-FFF2-40B4-BE49-F238E27FC236}">
                <a16:creationId xmlns:a16="http://schemas.microsoft.com/office/drawing/2014/main" id="{36DA76E2-5B18-F023-F768-1DECAC54C1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dirty="0">
                <a:latin typeface="Arial" panose="020B0604020202020204" pitchFamily="34" charset="0"/>
              </a:rPr>
              <a:t>Community development agreements emerged as a tool to ensure that local communities benefit from mining activities and have a say in how these projects are managed.</a:t>
            </a:r>
          </a:p>
          <a:p>
            <a:endParaRPr lang="en-GB" altLang="es-ES" dirty="0">
              <a:latin typeface="Arial" panose="020B0604020202020204" pitchFamily="34" charset="0"/>
            </a:endParaRPr>
          </a:p>
          <a:p>
            <a:r>
              <a:rPr lang="en-GB" altLang="es-ES" dirty="0">
                <a:latin typeface="Arial" panose="020B0604020202020204" pitchFamily="34" charset="0"/>
              </a:rPr>
              <a:t>The World Bank has been instrumental in developing and promoting CDAs. Their guidelines and frameworks help ensure that these agreements are comprehensive and effective.</a:t>
            </a:r>
          </a:p>
          <a:p>
            <a:endParaRPr lang="en-GB" b="0" i="0" dirty="0">
              <a:solidFill>
                <a:srgbClr val="D6D6D6"/>
              </a:solidFill>
              <a:effectLst/>
              <a:latin typeface="Arial" panose="020B0604020202020204" pitchFamily="34" charset="0"/>
            </a:endParaRPr>
          </a:p>
          <a:p>
            <a:r>
              <a:rPr lang="en-GB" b="0" i="0" dirty="0">
                <a:solidFill>
                  <a:srgbClr val="D6D6D6"/>
                </a:solidFill>
                <a:effectLst/>
                <a:latin typeface="Segoe Sans"/>
              </a:rPr>
              <a:t>CDAs are widely used in Africa, and help address social, economic, and environmental concerns, ensuring that communities receive tangible benefits from mining activities.</a:t>
            </a:r>
            <a:endParaRPr lang="en-US" altLang="es-ES" dirty="0">
              <a:latin typeface="Arial" panose="020B0604020202020204" pitchFamily="34" charset="0"/>
            </a:endParaRPr>
          </a:p>
        </p:txBody>
      </p:sp>
      <p:sp>
        <p:nvSpPr>
          <p:cNvPr id="6148" name="3 Marcador de número de diapositiva">
            <a:extLst>
              <a:ext uri="{FF2B5EF4-FFF2-40B4-BE49-F238E27FC236}">
                <a16:creationId xmlns:a16="http://schemas.microsoft.com/office/drawing/2014/main" id="{7B83C5F3-D92D-B13A-B54B-E9B890D8C1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1200" indent="-273050">
              <a:spcBef>
                <a:spcPct val="30000"/>
              </a:spcBef>
              <a:defRPr sz="1200">
                <a:solidFill>
                  <a:schemeClr val="tx1"/>
                </a:solidFill>
                <a:latin typeface="Arial" panose="020B0604020202020204" pitchFamily="34" charset="0"/>
              </a:defRPr>
            </a:lvl2pPr>
            <a:lvl3pPr marL="1093788" indent="-217488">
              <a:spcBef>
                <a:spcPct val="30000"/>
              </a:spcBef>
              <a:defRPr sz="1200">
                <a:solidFill>
                  <a:schemeClr val="tx1"/>
                </a:solidFill>
                <a:latin typeface="Arial" panose="020B0604020202020204" pitchFamily="34" charset="0"/>
              </a:defRPr>
            </a:lvl3pPr>
            <a:lvl4pPr marL="1531938" indent="-217488">
              <a:spcBef>
                <a:spcPct val="30000"/>
              </a:spcBef>
              <a:defRPr sz="1200">
                <a:solidFill>
                  <a:schemeClr val="tx1"/>
                </a:solidFill>
                <a:latin typeface="Arial" panose="020B0604020202020204" pitchFamily="34" charset="0"/>
              </a:defRPr>
            </a:lvl4pPr>
            <a:lvl5pPr marL="1970088" indent="-217488">
              <a:spcBef>
                <a:spcPct val="30000"/>
              </a:spcBef>
              <a:defRPr sz="1200">
                <a:solidFill>
                  <a:schemeClr val="tx1"/>
                </a:solidFill>
                <a:latin typeface="Arial" panose="020B0604020202020204" pitchFamily="34" charset="0"/>
              </a:defRPr>
            </a:lvl5pPr>
            <a:lvl6pPr marL="2427288" indent="-217488" eaLnBrk="0" fontAlgn="base" hangingPunct="0">
              <a:spcBef>
                <a:spcPct val="30000"/>
              </a:spcBef>
              <a:spcAft>
                <a:spcPct val="0"/>
              </a:spcAft>
              <a:defRPr sz="1200">
                <a:solidFill>
                  <a:schemeClr val="tx1"/>
                </a:solidFill>
                <a:latin typeface="Arial" panose="020B0604020202020204" pitchFamily="34" charset="0"/>
              </a:defRPr>
            </a:lvl6pPr>
            <a:lvl7pPr marL="2884488" indent="-217488" eaLnBrk="0" fontAlgn="base" hangingPunct="0">
              <a:spcBef>
                <a:spcPct val="30000"/>
              </a:spcBef>
              <a:spcAft>
                <a:spcPct val="0"/>
              </a:spcAft>
              <a:defRPr sz="1200">
                <a:solidFill>
                  <a:schemeClr val="tx1"/>
                </a:solidFill>
                <a:latin typeface="Arial" panose="020B0604020202020204" pitchFamily="34" charset="0"/>
              </a:defRPr>
            </a:lvl7pPr>
            <a:lvl8pPr marL="3341688" indent="-217488" eaLnBrk="0" fontAlgn="base" hangingPunct="0">
              <a:spcBef>
                <a:spcPct val="30000"/>
              </a:spcBef>
              <a:spcAft>
                <a:spcPct val="0"/>
              </a:spcAft>
              <a:defRPr sz="1200">
                <a:solidFill>
                  <a:schemeClr val="tx1"/>
                </a:solidFill>
                <a:latin typeface="Arial" panose="020B0604020202020204" pitchFamily="34" charset="0"/>
              </a:defRPr>
            </a:lvl8pPr>
            <a:lvl9pPr marL="3798888" indent="-217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149C4-0B4E-492B-9295-796E1F2876B8}" type="slidenum">
              <a:rPr lang="es-ES" altLang="es-ES" sz="1100" smtClean="0"/>
              <a:pPr>
                <a:spcBef>
                  <a:spcPct val="0"/>
                </a:spcBef>
              </a:pPr>
              <a:t>10</a:t>
            </a:fld>
            <a:endParaRPr lang="es-ES" altLang="es-ES" sz="1100"/>
          </a:p>
        </p:txBody>
      </p:sp>
    </p:spTree>
    <p:extLst>
      <p:ext uri="{BB962C8B-B14F-4D97-AF65-F5344CB8AC3E}">
        <p14:creationId xmlns:p14="http://schemas.microsoft.com/office/powerpoint/2010/main" val="1432866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08C8C-D3DE-BC62-3E0D-4FB593871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48CE78-FFF3-0824-56F1-142D59CF1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6E2654-60A6-0339-DA4B-0F92ACA6EAD0}"/>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5" name="Footer Placeholder 4">
            <a:extLst>
              <a:ext uri="{FF2B5EF4-FFF2-40B4-BE49-F238E27FC236}">
                <a16:creationId xmlns:a16="http://schemas.microsoft.com/office/drawing/2014/main" id="{1546A1C9-466A-61A9-1486-FD60C40E38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DCEA7A-407A-AB87-A579-3DAF14F60AE8}"/>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205141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049A-B469-DAE9-B0F3-484482DD56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A1F81E-1CCF-4A92-6F3C-22111FA10D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3CD7E1-C3E4-FCE4-4E22-4B7714B48689}"/>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5" name="Footer Placeholder 4">
            <a:extLst>
              <a:ext uri="{FF2B5EF4-FFF2-40B4-BE49-F238E27FC236}">
                <a16:creationId xmlns:a16="http://schemas.microsoft.com/office/drawing/2014/main" id="{EDF1D5F6-8E08-C3FB-10CE-A159A85C53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F38233-4DC1-A5A7-84D5-215EF33107D9}"/>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21688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C445B-E420-B45A-AA81-A7CD5ECEB9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24ECDA-7298-7C59-F3FE-EF8F292B83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995856-E25C-FDBF-8A3B-E59A80824F91}"/>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5" name="Footer Placeholder 4">
            <a:extLst>
              <a:ext uri="{FF2B5EF4-FFF2-40B4-BE49-F238E27FC236}">
                <a16:creationId xmlns:a16="http://schemas.microsoft.com/office/drawing/2014/main" id="{46C9BF4E-BFB9-603B-740F-69BC6B5267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22B194-97E6-3498-8A1D-5E006678A6B3}"/>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3138572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5661366" y="-1470410"/>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5159896" y="-197160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Tree>
    <p:extLst>
      <p:ext uri="{BB962C8B-B14F-4D97-AF65-F5344CB8AC3E}">
        <p14:creationId xmlns:p14="http://schemas.microsoft.com/office/powerpoint/2010/main" val="3471044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85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5411-B1F1-1FAE-60D1-EEDCC53FCA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030EDB-7593-BA68-FF2C-7BD31CA7B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2A4238-41C7-AED1-AFC5-179D1BE7E069}"/>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5" name="Footer Placeholder 4">
            <a:extLst>
              <a:ext uri="{FF2B5EF4-FFF2-40B4-BE49-F238E27FC236}">
                <a16:creationId xmlns:a16="http://schemas.microsoft.com/office/drawing/2014/main" id="{B58EE3AF-0B19-9FC8-302C-E38E09B36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B69A80-FD8D-B890-163B-E3090AB42A18}"/>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182309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C8A5-DF5E-CC0C-A291-C3D5C88552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3EEC23-477C-0AC0-B626-3817E66B54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DA5D9D-E38C-B2AC-0D01-CBE46C241AF2}"/>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5" name="Footer Placeholder 4">
            <a:extLst>
              <a:ext uri="{FF2B5EF4-FFF2-40B4-BE49-F238E27FC236}">
                <a16:creationId xmlns:a16="http://schemas.microsoft.com/office/drawing/2014/main" id="{89EB37CF-EE64-7C5A-002C-0F83D8351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8DD4AD-100A-0CB5-FAEC-1786BF95E1C8}"/>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84865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2CE1-6AF9-5C4E-325A-533EFB2DBA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55C878-A7AA-0FA1-CCED-0205963159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F7564F-2A61-5EF6-89C2-3A3192F827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54CFD5-DB91-D467-AB0D-E7DE040DC08E}"/>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6" name="Footer Placeholder 5">
            <a:extLst>
              <a:ext uri="{FF2B5EF4-FFF2-40B4-BE49-F238E27FC236}">
                <a16:creationId xmlns:a16="http://schemas.microsoft.com/office/drawing/2014/main" id="{FFBA6C1A-CE65-F907-19A2-0C311EC44D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66BAA3-F8EA-A5AD-52E3-3A1B066161AD}"/>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187102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F313-2906-DA54-23B6-01E5A0D208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6496D8-C62A-9E1F-F2E6-0E7E619D8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8F832-212D-FD79-669B-FA7A87D2A5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8315A9-48F9-D67F-1093-F22BD94CA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F95336-7BED-5251-5503-72FA3222B5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D45C24-CC96-D601-F043-6DCDD33439AA}"/>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8" name="Footer Placeholder 7">
            <a:extLst>
              <a:ext uri="{FF2B5EF4-FFF2-40B4-BE49-F238E27FC236}">
                <a16:creationId xmlns:a16="http://schemas.microsoft.com/office/drawing/2014/main" id="{128ADF2E-762C-64B9-46D4-46733A55FC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75E771-B471-4E15-D849-4A1841AE0A49}"/>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6735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5C3B-D855-351A-7CC9-0F78181F11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BC2FB5-13D6-E010-CDEE-DC7BDB8EC847}"/>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4" name="Footer Placeholder 3">
            <a:extLst>
              <a:ext uri="{FF2B5EF4-FFF2-40B4-BE49-F238E27FC236}">
                <a16:creationId xmlns:a16="http://schemas.microsoft.com/office/drawing/2014/main" id="{58F0F8FE-F261-E67E-137E-FA774F305B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9B77A5-70BF-90B0-D51D-96E8C99DCBE6}"/>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239473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800C3-03A3-2DAC-C596-BF93763D8DD4}"/>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3" name="Footer Placeholder 2">
            <a:extLst>
              <a:ext uri="{FF2B5EF4-FFF2-40B4-BE49-F238E27FC236}">
                <a16:creationId xmlns:a16="http://schemas.microsoft.com/office/drawing/2014/main" id="{794AF212-2BB3-12AE-3B29-D92AEC7139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4C3518B-4887-4E56-3186-D0C36D844610}"/>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240148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F2C3-1126-302E-14E3-0602B2482F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1AA3C3-344D-07DD-0FF9-892DB1D7A8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3D1324-5AA9-B225-30D7-C28E3D04C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0343E-D32A-2A1B-FCFC-292A126C8D24}"/>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6" name="Footer Placeholder 5">
            <a:extLst>
              <a:ext uri="{FF2B5EF4-FFF2-40B4-BE49-F238E27FC236}">
                <a16:creationId xmlns:a16="http://schemas.microsoft.com/office/drawing/2014/main" id="{C2ABA57A-EF13-2760-43B5-5A68FFEB3F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A9902A-5FA5-B6AD-1683-ED6C86F95100}"/>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15545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E499-B86F-B823-0AEB-20640212B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10C827-3FE6-C281-2F00-161E2947E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681926-2350-294F-7C23-FA3345937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EF1C1-766A-1501-2825-C26C673FA27C}"/>
              </a:ext>
            </a:extLst>
          </p:cNvPr>
          <p:cNvSpPr>
            <a:spLocks noGrp="1"/>
          </p:cNvSpPr>
          <p:nvPr>
            <p:ph type="dt" sz="half" idx="10"/>
          </p:nvPr>
        </p:nvSpPr>
        <p:spPr/>
        <p:txBody>
          <a:bodyPr/>
          <a:lstStyle/>
          <a:p>
            <a:fld id="{875FF550-09A5-4F31-AF1F-042D38648E7A}" type="datetimeFigureOut">
              <a:rPr lang="en-GB" smtClean="0"/>
              <a:t>13/08/2025</a:t>
            </a:fld>
            <a:endParaRPr lang="en-GB"/>
          </a:p>
        </p:txBody>
      </p:sp>
      <p:sp>
        <p:nvSpPr>
          <p:cNvPr id="6" name="Footer Placeholder 5">
            <a:extLst>
              <a:ext uri="{FF2B5EF4-FFF2-40B4-BE49-F238E27FC236}">
                <a16:creationId xmlns:a16="http://schemas.microsoft.com/office/drawing/2014/main" id="{72B11FA5-B5B3-4083-B180-EF5D1D44C7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5E8995-7E8D-5673-CA2A-455E6DFBA506}"/>
              </a:ext>
            </a:extLst>
          </p:cNvPr>
          <p:cNvSpPr>
            <a:spLocks noGrp="1"/>
          </p:cNvSpPr>
          <p:nvPr>
            <p:ph type="sldNum" sz="quarter" idx="12"/>
          </p:nvPr>
        </p:nvSpPr>
        <p:spPr/>
        <p:txBody>
          <a:bodyPr/>
          <a:lstStyle/>
          <a:p>
            <a:fld id="{383C6F24-E46E-4E3D-B488-6DCE2D950418}" type="slidenum">
              <a:rPr lang="en-GB" smtClean="0"/>
              <a:t>‹#›</a:t>
            </a:fld>
            <a:endParaRPr lang="en-GB"/>
          </a:p>
        </p:txBody>
      </p:sp>
    </p:spTree>
    <p:extLst>
      <p:ext uri="{BB962C8B-B14F-4D97-AF65-F5344CB8AC3E}">
        <p14:creationId xmlns:p14="http://schemas.microsoft.com/office/powerpoint/2010/main" val="237475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84A4CD-64EF-2012-E0A7-BDA3F73C2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59EBB6-CF5F-B9C6-9E72-7EDC586CA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7043E-0A7D-EFBE-1CBE-283DC3B84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5FF550-09A5-4F31-AF1F-042D38648E7A}" type="datetimeFigureOut">
              <a:rPr lang="en-GB" smtClean="0"/>
              <a:t>13/08/2025</a:t>
            </a:fld>
            <a:endParaRPr lang="en-GB"/>
          </a:p>
        </p:txBody>
      </p:sp>
      <p:sp>
        <p:nvSpPr>
          <p:cNvPr id="5" name="Footer Placeholder 4">
            <a:extLst>
              <a:ext uri="{FF2B5EF4-FFF2-40B4-BE49-F238E27FC236}">
                <a16:creationId xmlns:a16="http://schemas.microsoft.com/office/drawing/2014/main" id="{B8B895E8-CA47-7776-A69D-08F78060C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946109F-091D-57DA-7D05-53F9C4994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C6F24-E46E-4E3D-B488-6DCE2D950418}" type="slidenum">
              <a:rPr lang="en-GB" smtClean="0"/>
              <a:t>‹#›</a:t>
            </a:fld>
            <a:endParaRPr lang="en-GB"/>
          </a:p>
        </p:txBody>
      </p:sp>
    </p:spTree>
    <p:extLst>
      <p:ext uri="{BB962C8B-B14F-4D97-AF65-F5344CB8AC3E}">
        <p14:creationId xmlns:p14="http://schemas.microsoft.com/office/powerpoint/2010/main" val="4095874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A3CB98F-C184-4AFF-A8FF-45E0B31B3318}"/>
              </a:ext>
            </a:extLst>
          </p:cNvPr>
          <p:cNvSpPr txBox="1"/>
          <p:nvPr/>
        </p:nvSpPr>
        <p:spPr>
          <a:xfrm>
            <a:off x="0" y="357029"/>
            <a:ext cx="11968223" cy="6555641"/>
          </a:xfrm>
          <a:prstGeom prst="rect">
            <a:avLst/>
          </a:prstGeom>
          <a:noFill/>
        </p:spPr>
        <p:txBody>
          <a:bodyPr wrap="square" rtlCol="0">
            <a:spAutoFit/>
          </a:bodyPr>
          <a:lstStyle/>
          <a:p>
            <a:pPr algn="r"/>
            <a:r>
              <a:rPr lang="en-GB" sz="4400" dirty="0"/>
              <a:t>Community Development Agreements – a blueprint to reconcile minerals extraction and nature protection in Europe</a:t>
            </a:r>
            <a:endParaRPr lang="en-GB" sz="2400" dirty="0"/>
          </a:p>
          <a:p>
            <a:pPr algn="r"/>
            <a:r>
              <a:rPr lang="en-GB" sz="2400" dirty="0"/>
              <a:t>Vitor Correia, W. Eberhard Falck / International Raw Materials Observatory</a:t>
            </a:r>
          </a:p>
          <a:p>
            <a:pPr algn="r"/>
            <a:r>
              <a:rPr lang="en-GB" sz="2400" b="1" dirty="0"/>
              <a:t>Nike Luodes</a:t>
            </a:r>
            <a:r>
              <a:rPr lang="en-GB" sz="2400" dirty="0"/>
              <a:t>, Hannu Panttila, Nikolas Ovaskainen, Toni Eerola  / GTK</a:t>
            </a:r>
          </a:p>
          <a:p>
            <a:pPr algn="r"/>
            <a:r>
              <a:rPr lang="en-GB" sz="2400" dirty="0"/>
              <a:t>Jerry Barnes, Sybil Berne / MDB</a:t>
            </a:r>
          </a:p>
          <a:p>
            <a:pPr algn="r"/>
            <a:r>
              <a:rPr lang="en-GB" sz="2400" dirty="0"/>
              <a:t>Mauro Lucarini / ISPRA</a:t>
            </a:r>
          </a:p>
          <a:p>
            <a:pPr algn="r"/>
            <a:r>
              <a:rPr lang="en-GB" sz="2400" dirty="0"/>
              <a:t>Marzia Ceson / ALDA</a:t>
            </a:r>
          </a:p>
          <a:p>
            <a:pPr algn="r"/>
            <a:r>
              <a:rPr lang="en-GB" sz="2400" dirty="0"/>
              <a:t>Luis Rosendo / Generator</a:t>
            </a:r>
          </a:p>
          <a:p>
            <a:pPr algn="r"/>
            <a:r>
              <a:rPr lang="en-GB" sz="2400" dirty="0"/>
              <a:t>Ludwig Hermann / </a:t>
            </a:r>
            <a:r>
              <a:rPr lang="en-GB" sz="2400" dirty="0" err="1"/>
              <a:t>Proman</a:t>
            </a:r>
            <a:r>
              <a:rPr lang="en-GB" sz="2400" dirty="0"/>
              <a:t> Consulting</a:t>
            </a:r>
          </a:p>
          <a:p>
            <a:pPr algn="r"/>
            <a:r>
              <a:rPr lang="en-GB" sz="2400" dirty="0"/>
              <a:t>Julian Hilton , Malika Moussaid / Aleff Group</a:t>
            </a:r>
          </a:p>
          <a:p>
            <a:pPr algn="r"/>
            <a:r>
              <a:rPr lang="en-GB" sz="2400" dirty="0"/>
              <a:t>Sigurd Heiberg / </a:t>
            </a:r>
            <a:r>
              <a:rPr lang="en-GB" sz="2400" dirty="0" err="1"/>
              <a:t>Petronavitas</a:t>
            </a:r>
            <a:r>
              <a:rPr lang="en-GB" sz="2400" dirty="0"/>
              <a:t> </a:t>
            </a:r>
          </a:p>
          <a:p>
            <a:pPr algn="r"/>
            <a:r>
              <a:rPr lang="en-GB" sz="2400" dirty="0"/>
              <a:t>Ronald Arvidsson / SGU</a:t>
            </a:r>
          </a:p>
          <a:p>
            <a:pPr algn="r"/>
            <a:r>
              <a:rPr lang="fi-FI" sz="2400" dirty="0">
                <a:solidFill>
                  <a:srgbClr val="000000"/>
                </a:solidFill>
                <a:effectLst/>
                <a:ea typeface="SimSun" panose="02010600030101010101" pitchFamily="2" charset="-122"/>
              </a:rPr>
              <a:t>Christian </a:t>
            </a:r>
            <a:r>
              <a:rPr lang="fi-FI" sz="2400" dirty="0">
                <a:solidFill>
                  <a:srgbClr val="000000"/>
                </a:solidFill>
                <a:effectLst/>
                <a:latin typeface="Aptos (Body)"/>
                <a:ea typeface="SimSun" panose="02010600030101010101" pitchFamily="2" charset="-122"/>
              </a:rPr>
              <a:t>Marasmi/ </a:t>
            </a:r>
            <a:r>
              <a:rPr lang="fi-FI" sz="2400" dirty="0" err="1">
                <a:solidFill>
                  <a:srgbClr val="000000"/>
                </a:solidFill>
                <a:effectLst/>
                <a:latin typeface="Aptos (Body)"/>
                <a:ea typeface="SimSun" panose="02010600030101010101" pitchFamily="2" charset="-122"/>
              </a:rPr>
              <a:t>Regione</a:t>
            </a:r>
            <a:r>
              <a:rPr lang="fi-FI" sz="2400" dirty="0">
                <a:solidFill>
                  <a:srgbClr val="000000"/>
                </a:solidFill>
                <a:effectLst/>
                <a:latin typeface="Aptos (Body)"/>
                <a:ea typeface="SimSun" panose="02010600030101010101" pitchFamily="2" charset="-122"/>
              </a:rPr>
              <a:t> Emilia-Romagna</a:t>
            </a:r>
            <a:endParaRPr lang="en-FI" sz="2400" dirty="0">
              <a:solidFill>
                <a:srgbClr val="000000"/>
              </a:solidFill>
              <a:effectLst/>
              <a:latin typeface="Aptos (Body)"/>
              <a:ea typeface="SimSun" panose="02010600030101010101" pitchFamily="2" charset="-122"/>
            </a:endParaRPr>
          </a:p>
          <a:p>
            <a:pPr algn="r"/>
            <a:endParaRPr lang="en-GB" sz="2400" dirty="0"/>
          </a:p>
        </p:txBody>
      </p:sp>
      <p:pic>
        <p:nvPicPr>
          <p:cNvPr id="2" name="Picture 1" descr="Graphical user interface, text&#10;&#10;Description automatically generated">
            <a:extLst>
              <a:ext uri="{FF2B5EF4-FFF2-40B4-BE49-F238E27FC236}">
                <a16:creationId xmlns:a16="http://schemas.microsoft.com/office/drawing/2014/main" id="{1774EEE3-7092-E152-EBFE-92CF0FC8B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5117" y="6119767"/>
            <a:ext cx="2653170" cy="589593"/>
          </a:xfrm>
          <a:prstGeom prst="rect">
            <a:avLst/>
          </a:prstGeom>
        </p:spPr>
      </p:pic>
      <p:pic>
        <p:nvPicPr>
          <p:cNvPr id="6" name="Picture 5" descr="A black background with brown letters&#10;&#10;AI-generated content may be incorrect.">
            <a:extLst>
              <a:ext uri="{FF2B5EF4-FFF2-40B4-BE49-F238E27FC236}">
                <a16:creationId xmlns:a16="http://schemas.microsoft.com/office/drawing/2014/main" id="{1552A285-8C88-D626-FE18-703CB7460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09" y="5449056"/>
            <a:ext cx="3295567" cy="1545053"/>
          </a:xfrm>
          <a:prstGeom prst="rect">
            <a:avLst/>
          </a:prstGeom>
        </p:spPr>
      </p:pic>
    </p:spTree>
    <p:extLst>
      <p:ext uri="{BB962C8B-B14F-4D97-AF65-F5344CB8AC3E}">
        <p14:creationId xmlns:p14="http://schemas.microsoft.com/office/powerpoint/2010/main" val="2054598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6CE42-37B2-E3EE-C391-2AD2603C54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C7A1AFE-DBCC-ED5D-8B22-857A34EDFA54}"/>
              </a:ext>
            </a:extLst>
          </p:cNvPr>
          <p:cNvSpPr/>
          <p:nvPr/>
        </p:nvSpPr>
        <p:spPr>
          <a:xfrm>
            <a:off x="0" y="207555"/>
            <a:ext cx="6770914"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Core principles for CDA development</a:t>
            </a:r>
          </a:p>
        </p:txBody>
      </p:sp>
      <p:pic>
        <p:nvPicPr>
          <p:cNvPr id="11" name="Picture 10" descr="Graphical user interface, text&#10;&#10;Description automatically generated">
            <a:extLst>
              <a:ext uri="{FF2B5EF4-FFF2-40B4-BE49-F238E27FC236}">
                <a16:creationId xmlns:a16="http://schemas.microsoft.com/office/drawing/2014/main" id="{0D83D93D-9891-B606-E0C2-4AAEB432E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C0C1EC4A-6B6B-538F-0E2F-199CC6AF8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pic>
        <p:nvPicPr>
          <p:cNvPr id="3" name="Picture 2">
            <a:extLst>
              <a:ext uri="{FF2B5EF4-FFF2-40B4-BE49-F238E27FC236}">
                <a16:creationId xmlns:a16="http://schemas.microsoft.com/office/drawing/2014/main" id="{2B7F0E6B-562A-0484-1D89-F3186710E7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54181" y="771982"/>
            <a:ext cx="6627513" cy="5906724"/>
          </a:xfrm>
          <a:prstGeom prst="rect">
            <a:avLst/>
          </a:prstGeom>
        </p:spPr>
      </p:pic>
      <p:sp>
        <p:nvSpPr>
          <p:cNvPr id="6" name="TextBox 5">
            <a:extLst>
              <a:ext uri="{FF2B5EF4-FFF2-40B4-BE49-F238E27FC236}">
                <a16:creationId xmlns:a16="http://schemas.microsoft.com/office/drawing/2014/main" id="{BFE0F050-10D2-AB0B-FA87-3DD4C115B865}"/>
              </a:ext>
            </a:extLst>
          </p:cNvPr>
          <p:cNvSpPr txBox="1"/>
          <p:nvPr/>
        </p:nvSpPr>
        <p:spPr>
          <a:xfrm>
            <a:off x="63702" y="5986341"/>
            <a:ext cx="4703833" cy="738664"/>
          </a:xfrm>
          <a:prstGeom prst="rect">
            <a:avLst/>
          </a:prstGeom>
          <a:noFill/>
        </p:spPr>
        <p:txBody>
          <a:bodyPr wrap="square">
            <a:spAutoFit/>
          </a:bodyPr>
          <a:lstStyle/>
          <a:p>
            <a:r>
              <a:rPr lang="en-GB" sz="1400" b="0" i="0" dirty="0">
                <a:solidFill>
                  <a:srgbClr val="212529"/>
                </a:solidFill>
                <a:effectLst/>
                <a:latin typeface="Open Sans" panose="020B0606030504020204" pitchFamily="34" charset="0"/>
              </a:rPr>
              <a:t>Source: World Bank. 2012. Mining Community Development Agreements : Source Book.  http://hdl.handle.net/10986/12641</a:t>
            </a:r>
            <a:endParaRPr lang="en-GB" sz="1400" dirty="0"/>
          </a:p>
        </p:txBody>
      </p:sp>
      <p:sp>
        <p:nvSpPr>
          <p:cNvPr id="2" name="TextBox 1">
            <a:extLst>
              <a:ext uri="{FF2B5EF4-FFF2-40B4-BE49-F238E27FC236}">
                <a16:creationId xmlns:a16="http://schemas.microsoft.com/office/drawing/2014/main" id="{621583FD-8138-D105-FAC8-2DF6F3A63A30}"/>
              </a:ext>
            </a:extLst>
          </p:cNvPr>
          <p:cNvSpPr txBox="1"/>
          <p:nvPr/>
        </p:nvSpPr>
        <p:spPr>
          <a:xfrm>
            <a:off x="92598" y="1250066"/>
            <a:ext cx="4225661" cy="1631216"/>
          </a:xfrm>
          <a:prstGeom prst="rect">
            <a:avLst/>
          </a:prstGeom>
          <a:noFill/>
        </p:spPr>
        <p:txBody>
          <a:bodyPr wrap="square" rtlCol="0">
            <a:spAutoFit/>
          </a:bodyPr>
          <a:lstStyle/>
          <a:p>
            <a:r>
              <a:rPr lang="en-GB" sz="2000" dirty="0">
                <a:latin typeface="Calibri" panose="020F0502020204030204" pitchFamily="34" charset="0"/>
                <a:ea typeface="SimSun" panose="02010600030101010101" pitchFamily="2" charset="-122"/>
                <a:cs typeface="Times New Roman" panose="02020603050405020304" pitchFamily="18" charset="0"/>
              </a:rPr>
              <a:t>T</a:t>
            </a:r>
            <a:r>
              <a:rPr lang="en-GB" sz="2000" dirty="0">
                <a:effectLst/>
                <a:latin typeface="Calibri" panose="020F0502020204030204" pitchFamily="34" charset="0"/>
                <a:ea typeface="SimSun" panose="02010600030101010101" pitchFamily="2" charset="-122"/>
                <a:cs typeface="Times New Roman" panose="02020603050405020304" pitchFamily="18" charset="0"/>
              </a:rPr>
              <a:t>ripartite arrangements between governments, mining companies and communities, focused on long-term regional </a:t>
            </a:r>
            <a:r>
              <a:rPr lang="en-GB" sz="2000" dirty="0">
                <a:latin typeface="Calibri" panose="020F0502020204030204" pitchFamily="34" charset="0"/>
                <a:ea typeface="SimSun" panose="02010600030101010101" pitchFamily="2" charset="-122"/>
                <a:cs typeface="Times New Roman" panose="02020603050405020304" pitchFamily="18" charset="0"/>
              </a:rPr>
              <a:t>development with equitable distribution of burdens and benefits. </a:t>
            </a:r>
          </a:p>
        </p:txBody>
      </p:sp>
      <p:sp>
        <p:nvSpPr>
          <p:cNvPr id="4" name="TextBox 3">
            <a:extLst>
              <a:ext uri="{FF2B5EF4-FFF2-40B4-BE49-F238E27FC236}">
                <a16:creationId xmlns:a16="http://schemas.microsoft.com/office/drawing/2014/main" id="{4283DB94-B71B-B1B0-C839-786DF9387333}"/>
              </a:ext>
            </a:extLst>
          </p:cNvPr>
          <p:cNvSpPr txBox="1"/>
          <p:nvPr/>
        </p:nvSpPr>
        <p:spPr>
          <a:xfrm>
            <a:off x="104172" y="3900669"/>
            <a:ext cx="4449188" cy="1477328"/>
          </a:xfrm>
          <a:prstGeom prst="rect">
            <a:avLst/>
          </a:prstGeom>
          <a:noFill/>
        </p:spPr>
        <p:txBody>
          <a:bodyPr wrap="square" rtlCol="0">
            <a:spAutoFit/>
          </a:bodyPr>
          <a:lstStyle/>
          <a:p>
            <a:r>
              <a:rPr lang="en-GB" altLang="es-ES" dirty="0">
                <a:latin typeface="Calibri" panose="020F0502020204030204" pitchFamily="34" charset="0"/>
                <a:cs typeface="Calibri" panose="020F0502020204030204" pitchFamily="34" charset="0"/>
              </a:rPr>
              <a:t>The World Bank has been instrumental in developing and promoting CDAs. Their guidelines and frameworks help ensure that these agreements are comprehensive and effective.</a:t>
            </a:r>
          </a:p>
        </p:txBody>
      </p:sp>
    </p:spTree>
    <p:extLst>
      <p:ext uri="{BB962C8B-B14F-4D97-AF65-F5344CB8AC3E}">
        <p14:creationId xmlns:p14="http://schemas.microsoft.com/office/powerpoint/2010/main" val="411989629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19452-5E57-F5A9-1FC5-16977A5A477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1927AB7-C72E-D6C4-F71A-A8637EFF15CC}"/>
              </a:ext>
            </a:extLst>
          </p:cNvPr>
          <p:cNvSpPr/>
          <p:nvPr/>
        </p:nvSpPr>
        <p:spPr>
          <a:xfrm>
            <a:off x="0" y="207555"/>
            <a:ext cx="4703833"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Key components of CDAs</a:t>
            </a:r>
          </a:p>
        </p:txBody>
      </p:sp>
      <p:pic>
        <p:nvPicPr>
          <p:cNvPr id="11" name="Picture 10" descr="Graphical user interface, text&#10;&#10;Description automatically generated">
            <a:extLst>
              <a:ext uri="{FF2B5EF4-FFF2-40B4-BE49-F238E27FC236}">
                <a16:creationId xmlns:a16="http://schemas.microsoft.com/office/drawing/2014/main" id="{EE77B5FE-9BD8-3625-BA19-F8527DEC8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324F8928-592E-F331-8229-D8F7A2D987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sp>
        <p:nvSpPr>
          <p:cNvPr id="4" name="TextBox 3">
            <a:extLst>
              <a:ext uri="{FF2B5EF4-FFF2-40B4-BE49-F238E27FC236}">
                <a16:creationId xmlns:a16="http://schemas.microsoft.com/office/drawing/2014/main" id="{9D08F28B-0121-9B3E-0D9C-4894ED54E1C4}"/>
              </a:ext>
            </a:extLst>
          </p:cNvPr>
          <p:cNvSpPr txBox="1"/>
          <p:nvPr/>
        </p:nvSpPr>
        <p:spPr>
          <a:xfrm>
            <a:off x="445398" y="1462026"/>
            <a:ext cx="11596547" cy="4524315"/>
          </a:xfrm>
          <a:prstGeom prst="rect">
            <a:avLst/>
          </a:prstGeom>
          <a:noFill/>
        </p:spPr>
        <p:txBody>
          <a:bodyPr wrap="square">
            <a:spAutoFit/>
          </a:bodyPr>
          <a:lstStyle/>
          <a:p>
            <a:pPr marL="342900" indent="-342900">
              <a:buFont typeface="+mj-lt"/>
              <a:buAutoNum type="arabicPeriod"/>
            </a:pPr>
            <a:r>
              <a:rPr lang="en-GB" sz="2400" dirty="0"/>
              <a:t>Stakeholder Engagement</a:t>
            </a:r>
          </a:p>
          <a:p>
            <a:pPr lvl="2"/>
            <a:r>
              <a:rPr lang="en-GB" sz="2400" dirty="0"/>
              <a:t>Are all relevant stakeholders represented?</a:t>
            </a:r>
          </a:p>
          <a:p>
            <a:pPr lvl="2"/>
            <a:endParaRPr lang="en-GB" sz="2400" dirty="0"/>
          </a:p>
          <a:p>
            <a:pPr marL="342900" indent="-342900">
              <a:buFont typeface="+mj-lt"/>
              <a:buAutoNum type="arabicPeriod"/>
            </a:pPr>
            <a:r>
              <a:rPr lang="en-GB" sz="2400" dirty="0"/>
              <a:t>Capacity Building</a:t>
            </a:r>
          </a:p>
          <a:p>
            <a:r>
              <a:rPr lang="en-GB" sz="2400" dirty="0"/>
              <a:t>	Do local stakeholders need training (e.g., in negotiation or other areas)?</a:t>
            </a:r>
          </a:p>
          <a:p>
            <a:pPr marL="342900" indent="-342900">
              <a:buFont typeface="+mj-lt"/>
              <a:buAutoNum type="arabicPeriod"/>
            </a:pPr>
            <a:endParaRPr lang="en-GB" sz="2400" dirty="0"/>
          </a:p>
          <a:p>
            <a:pPr marL="457200" indent="-457200">
              <a:buFont typeface="+mj-lt"/>
              <a:buAutoNum type="arabicPeriod" startAt="3"/>
            </a:pPr>
            <a:r>
              <a:rPr lang="en-GB" sz="2400" dirty="0"/>
              <a:t>Benefit Sharing</a:t>
            </a:r>
          </a:p>
          <a:p>
            <a:r>
              <a:rPr lang="en-GB" sz="2400" dirty="0"/>
              <a:t>	Do the mine operator, government, and community agree on the benefits and 	their distribution?</a:t>
            </a:r>
          </a:p>
          <a:p>
            <a:endParaRPr lang="en-GB" sz="2400" dirty="0"/>
          </a:p>
          <a:p>
            <a:pPr marL="457200" indent="-457200">
              <a:buFont typeface="+mj-lt"/>
              <a:buAutoNum type="arabicPeriod" startAt="4"/>
            </a:pPr>
            <a:r>
              <a:rPr lang="en-GB" sz="2400" dirty="0"/>
              <a:t>Monitoring and Evaluation</a:t>
            </a:r>
          </a:p>
          <a:p>
            <a:r>
              <a:rPr lang="en-GB" sz="2400" dirty="0"/>
              <a:t>	Is monitoring transparent, and is there an independent commission in place?</a:t>
            </a:r>
          </a:p>
        </p:txBody>
      </p:sp>
    </p:spTree>
    <p:extLst>
      <p:ext uri="{BB962C8B-B14F-4D97-AF65-F5344CB8AC3E}">
        <p14:creationId xmlns:p14="http://schemas.microsoft.com/office/powerpoint/2010/main" val="58777134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98CD-7C5A-77F0-86F9-E1FB56623B9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097AAC5-4365-19AE-5A8B-CD5900100884}"/>
              </a:ext>
            </a:extLst>
          </p:cNvPr>
          <p:cNvSpPr/>
          <p:nvPr/>
        </p:nvSpPr>
        <p:spPr>
          <a:xfrm>
            <a:off x="23150" y="1304835"/>
            <a:ext cx="4712677" cy="1944802"/>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Relationships among elements of community development (example)</a:t>
            </a:r>
          </a:p>
        </p:txBody>
      </p:sp>
      <p:pic>
        <p:nvPicPr>
          <p:cNvPr id="11" name="Picture 10" descr="Graphical user interface, text&#10;&#10;Description automatically generated">
            <a:extLst>
              <a:ext uri="{FF2B5EF4-FFF2-40B4-BE49-F238E27FC236}">
                <a16:creationId xmlns:a16="http://schemas.microsoft.com/office/drawing/2014/main" id="{343AF293-A269-5851-2B49-1BC0AB840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F96DECAB-0140-3BF7-63F8-56FE7E7EA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pic>
        <p:nvPicPr>
          <p:cNvPr id="2" name="Picture 1">
            <a:extLst>
              <a:ext uri="{FF2B5EF4-FFF2-40B4-BE49-F238E27FC236}">
                <a16:creationId xmlns:a16="http://schemas.microsoft.com/office/drawing/2014/main" id="{F4C82CAA-54FC-C068-ACC3-A3957036D04A}"/>
              </a:ext>
            </a:extLst>
          </p:cNvPr>
          <p:cNvPicPr>
            <a:picLocks noChangeAspect="1"/>
          </p:cNvPicPr>
          <p:nvPr/>
        </p:nvPicPr>
        <p:blipFill>
          <a:blip r:embed="rId5"/>
          <a:srcRect l="1132" t="11413" r="2273" b="8335"/>
          <a:stretch/>
        </p:blipFill>
        <p:spPr>
          <a:xfrm>
            <a:off x="5711483" y="-32056"/>
            <a:ext cx="6480517" cy="6922356"/>
          </a:xfrm>
          <a:prstGeom prst="rect">
            <a:avLst/>
          </a:prstGeom>
        </p:spPr>
      </p:pic>
      <p:sp>
        <p:nvSpPr>
          <p:cNvPr id="5" name="TextBox 4">
            <a:extLst>
              <a:ext uri="{FF2B5EF4-FFF2-40B4-BE49-F238E27FC236}">
                <a16:creationId xmlns:a16="http://schemas.microsoft.com/office/drawing/2014/main" id="{E49F618E-60A6-ED48-1F7D-E87BE012E6FE}"/>
              </a:ext>
            </a:extLst>
          </p:cNvPr>
          <p:cNvSpPr txBox="1"/>
          <p:nvPr/>
        </p:nvSpPr>
        <p:spPr>
          <a:xfrm>
            <a:off x="279202" y="5696338"/>
            <a:ext cx="4712677" cy="954107"/>
          </a:xfrm>
          <a:prstGeom prst="rect">
            <a:avLst/>
          </a:prstGeom>
          <a:noFill/>
        </p:spPr>
        <p:txBody>
          <a:bodyPr wrap="square">
            <a:spAutoFit/>
          </a:bodyPr>
          <a:lstStyle/>
          <a:p>
            <a:r>
              <a:rPr lang="en-GB" sz="1400" dirty="0">
                <a:latin typeface="Open Sans" panose="020B0606030504020204" pitchFamily="34" charset="0"/>
                <a:ea typeface="Open Sans" panose="020B0606030504020204" pitchFamily="34" charset="0"/>
                <a:cs typeface="Open Sans" panose="020B0606030504020204" pitchFamily="34" charset="0"/>
              </a:rPr>
              <a:t>Source: A Good Community, 2024. Definition of Community Development Can Be Broad.</a:t>
            </a:r>
            <a:br>
              <a:rPr lang="en-GB" sz="1400" dirty="0">
                <a:latin typeface="Open Sans" panose="020B0606030504020204" pitchFamily="34" charset="0"/>
                <a:ea typeface="Open Sans" panose="020B0606030504020204" pitchFamily="34" charset="0"/>
                <a:cs typeface="Open Sans" panose="020B0606030504020204" pitchFamily="34" charset="0"/>
              </a:rPr>
            </a:br>
            <a:r>
              <a:rPr lang="en-GB" sz="1400" dirty="0">
                <a:latin typeface="Open Sans" panose="020B0606030504020204" pitchFamily="34" charset="0"/>
                <a:ea typeface="Open Sans" panose="020B0606030504020204" pitchFamily="34" charset="0"/>
                <a:cs typeface="Open Sans" panose="020B0606030504020204" pitchFamily="34" charset="0"/>
              </a:rPr>
              <a:t>https://www.agoodcommunity.org/definition-of-community-development.html</a:t>
            </a:r>
          </a:p>
        </p:txBody>
      </p:sp>
    </p:spTree>
    <p:extLst>
      <p:ext uri="{BB962C8B-B14F-4D97-AF65-F5344CB8AC3E}">
        <p14:creationId xmlns:p14="http://schemas.microsoft.com/office/powerpoint/2010/main" val="31414618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10;&#10;Description automatically generated">
            <a:extLst>
              <a:ext uri="{FF2B5EF4-FFF2-40B4-BE49-F238E27FC236}">
                <a16:creationId xmlns:a16="http://schemas.microsoft.com/office/drawing/2014/main" id="{53D58A4C-7873-B97D-AFE4-36C6D33C6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965" y="3052232"/>
            <a:ext cx="2597887" cy="2597888"/>
          </a:xfrm>
          <a:prstGeom prst="roundRect">
            <a:avLst/>
          </a:prstGeom>
        </p:spPr>
      </p:pic>
      <p:sp>
        <p:nvSpPr>
          <p:cNvPr id="9" name="TextBox 8">
            <a:extLst>
              <a:ext uri="{FF2B5EF4-FFF2-40B4-BE49-F238E27FC236}">
                <a16:creationId xmlns:a16="http://schemas.microsoft.com/office/drawing/2014/main" id="{A31DCB25-3735-54CE-7199-DEBE1D043F95}"/>
              </a:ext>
            </a:extLst>
          </p:cNvPr>
          <p:cNvSpPr txBox="1"/>
          <p:nvPr/>
        </p:nvSpPr>
        <p:spPr>
          <a:xfrm>
            <a:off x="656219" y="2723506"/>
            <a:ext cx="5732864" cy="980205"/>
          </a:xfrm>
          <a:prstGeom prst="rect">
            <a:avLst/>
          </a:prstGeom>
          <a:noFill/>
        </p:spPr>
        <p:txBody>
          <a:bodyPr wrap="square" rtlCol="0">
            <a:spAutoFit/>
          </a:bodyPr>
          <a:lstStyle/>
          <a:p>
            <a:pPr>
              <a:lnSpc>
                <a:spcPct val="150000"/>
              </a:lnSpc>
            </a:pPr>
            <a:r>
              <a:rPr lang="en-GB" sz="2400" dirty="0"/>
              <a:t>Thank you for your attention</a:t>
            </a:r>
          </a:p>
          <a:p>
            <a:pPr>
              <a:lnSpc>
                <a:spcPct val="150000"/>
              </a:lnSpc>
            </a:pPr>
            <a:r>
              <a:rPr lang="en-GB" sz="1600" dirty="0"/>
              <a:t>Nike.luodes@gtk.fi</a:t>
            </a:r>
          </a:p>
        </p:txBody>
      </p:sp>
      <p:sp>
        <p:nvSpPr>
          <p:cNvPr id="12" name="TextBox 2">
            <a:extLst>
              <a:ext uri="{FF2B5EF4-FFF2-40B4-BE49-F238E27FC236}">
                <a16:creationId xmlns:a16="http://schemas.microsoft.com/office/drawing/2014/main" id="{14E87C98-3A01-B376-AB19-0D65220B6407}"/>
              </a:ext>
            </a:extLst>
          </p:cNvPr>
          <p:cNvSpPr txBox="1"/>
          <p:nvPr/>
        </p:nvSpPr>
        <p:spPr>
          <a:xfrm>
            <a:off x="1649336" y="6423201"/>
            <a:ext cx="8711536"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views expressed are those of the authors and do not necessarily reflect the views of the European Union</a:t>
            </a:r>
            <a:endParaRPr lang="en-GB" sz="1400" dirty="0"/>
          </a:p>
        </p:txBody>
      </p:sp>
      <p:pic>
        <p:nvPicPr>
          <p:cNvPr id="2" name="Picture 1" descr="Graphical user interface, text&#10;&#10;Description automatically generated">
            <a:extLst>
              <a:ext uri="{FF2B5EF4-FFF2-40B4-BE49-F238E27FC236}">
                <a16:creationId xmlns:a16="http://schemas.microsoft.com/office/drawing/2014/main" id="{9B823733-C6BC-40CD-469A-9FC1F203A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8200" y="6367668"/>
            <a:ext cx="1634896" cy="363310"/>
          </a:xfrm>
          <a:prstGeom prst="rect">
            <a:avLst/>
          </a:prstGeom>
        </p:spPr>
      </p:pic>
      <p:sp>
        <p:nvSpPr>
          <p:cNvPr id="5" name="Rectangle 4">
            <a:extLst>
              <a:ext uri="{FF2B5EF4-FFF2-40B4-BE49-F238E27FC236}">
                <a16:creationId xmlns:a16="http://schemas.microsoft.com/office/drawing/2014/main" id="{3EA03F2E-5AB8-8779-47A5-3E86A6A8ECAF}"/>
              </a:ext>
            </a:extLst>
          </p:cNvPr>
          <p:cNvSpPr/>
          <p:nvPr/>
        </p:nvSpPr>
        <p:spPr>
          <a:xfrm>
            <a:off x="0" y="1685177"/>
            <a:ext cx="6341422"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Follow us in www.ciranproject.eu </a:t>
            </a:r>
          </a:p>
        </p:txBody>
      </p:sp>
      <p:pic>
        <p:nvPicPr>
          <p:cNvPr id="10" name="Picture 9" descr="A black background with brown letters&#10;&#10;AI-generated content may be incorrect.">
            <a:extLst>
              <a:ext uri="{FF2B5EF4-FFF2-40B4-BE49-F238E27FC236}">
                <a16:creationId xmlns:a16="http://schemas.microsoft.com/office/drawing/2014/main" id="{28EB4837-3A1A-F6AA-75E5-E6FB035904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090" y="976394"/>
            <a:ext cx="4168346" cy="1954236"/>
          </a:xfrm>
          <a:prstGeom prst="rect">
            <a:avLst/>
          </a:prstGeom>
        </p:spPr>
      </p:pic>
    </p:spTree>
    <p:extLst>
      <p:ext uri="{BB962C8B-B14F-4D97-AF65-F5344CB8AC3E}">
        <p14:creationId xmlns:p14="http://schemas.microsoft.com/office/powerpoint/2010/main" val="32418578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B08E02-212F-5DFB-EBA7-56125335DC1E}"/>
              </a:ext>
            </a:extLst>
          </p:cNvPr>
          <p:cNvSpPr/>
          <p:nvPr/>
        </p:nvSpPr>
        <p:spPr>
          <a:xfrm>
            <a:off x="7589004" y="3539337"/>
            <a:ext cx="4602996"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noProof="0" dirty="0">
                <a:solidFill>
                  <a:schemeClr val="bg1"/>
                </a:solidFill>
              </a:rPr>
              <a:t>Europe’s protected areas</a:t>
            </a:r>
            <a:endParaRPr lang="en-GB" noProof="0" dirty="0">
              <a:solidFill>
                <a:schemeClr val="bg1"/>
              </a:solidFill>
            </a:endParaRPr>
          </a:p>
        </p:txBody>
      </p:sp>
      <p:pic>
        <p:nvPicPr>
          <p:cNvPr id="11" name="Picture 10" descr="Graphical user interface, text&#10;&#10;Description automatically generated">
            <a:extLst>
              <a:ext uri="{FF2B5EF4-FFF2-40B4-BE49-F238E27FC236}">
                <a16:creationId xmlns:a16="http://schemas.microsoft.com/office/drawing/2014/main" id="{92CB1ED1-8594-EBFA-7BA6-0B7F66A3C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BD40CFD4-1AC2-06A4-2BB5-070556B59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pic>
        <p:nvPicPr>
          <p:cNvPr id="3" name="Picture 2" descr="A map of europe with black and red spots&#10;&#10;AI-generated content may be incorrect.">
            <a:extLst>
              <a:ext uri="{FF2B5EF4-FFF2-40B4-BE49-F238E27FC236}">
                <a16:creationId xmlns:a16="http://schemas.microsoft.com/office/drawing/2014/main" id="{3CD71AFE-A25F-D71E-B41E-3DE571DFA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504253" cy="6695175"/>
          </a:xfrm>
          <a:prstGeom prst="rect">
            <a:avLst/>
          </a:prstGeom>
        </p:spPr>
      </p:pic>
      <p:pic>
        <p:nvPicPr>
          <p:cNvPr id="10" name="Picture 9">
            <a:extLst>
              <a:ext uri="{FF2B5EF4-FFF2-40B4-BE49-F238E27FC236}">
                <a16:creationId xmlns:a16="http://schemas.microsoft.com/office/drawing/2014/main" id="{5E871113-B038-B4A0-EFC9-2C45EA1AD6AE}"/>
              </a:ext>
            </a:extLst>
          </p:cNvPr>
          <p:cNvPicPr>
            <a:picLocks noChangeAspect="1"/>
          </p:cNvPicPr>
          <p:nvPr/>
        </p:nvPicPr>
        <p:blipFill>
          <a:blip r:embed="rId6"/>
          <a:stretch>
            <a:fillRect/>
          </a:stretch>
        </p:blipFill>
        <p:spPr>
          <a:xfrm>
            <a:off x="5815277" y="115746"/>
            <a:ext cx="6376724" cy="2916821"/>
          </a:xfrm>
          <a:prstGeom prst="rect">
            <a:avLst/>
          </a:prstGeom>
        </p:spPr>
      </p:pic>
      <p:sp>
        <p:nvSpPr>
          <p:cNvPr id="6" name="TextBox 5">
            <a:extLst>
              <a:ext uri="{FF2B5EF4-FFF2-40B4-BE49-F238E27FC236}">
                <a16:creationId xmlns:a16="http://schemas.microsoft.com/office/drawing/2014/main" id="{E9197AC3-D3FF-DE13-F20C-CE7C1AD6E912}"/>
              </a:ext>
            </a:extLst>
          </p:cNvPr>
          <p:cNvSpPr txBox="1"/>
          <p:nvPr/>
        </p:nvSpPr>
        <p:spPr>
          <a:xfrm>
            <a:off x="7419371" y="4787057"/>
            <a:ext cx="4772629" cy="923330"/>
          </a:xfrm>
          <a:prstGeom prst="rect">
            <a:avLst/>
          </a:prstGeom>
          <a:noFill/>
        </p:spPr>
        <p:txBody>
          <a:bodyPr wrap="square">
            <a:spAutoFit/>
          </a:bodyPr>
          <a:lstStyle/>
          <a:p>
            <a:r>
              <a:rPr lang="en-GB" sz="1800" noProof="0" dirty="0">
                <a:solidFill>
                  <a:schemeClr val="tx1">
                    <a:lumMod val="50000"/>
                    <a:lumOff val="50000"/>
                  </a:schemeClr>
                </a:solidFill>
              </a:rPr>
              <a:t>85% of CRM deposits located within or less than 5km away from an environmental protected area</a:t>
            </a:r>
            <a:endParaRPr lang="en-FI" dirty="0">
              <a:solidFill>
                <a:schemeClr val="tx1">
                  <a:lumMod val="50000"/>
                  <a:lumOff val="50000"/>
                </a:schemeClr>
              </a:solidFill>
            </a:endParaRPr>
          </a:p>
        </p:txBody>
      </p:sp>
      <p:sp>
        <p:nvSpPr>
          <p:cNvPr id="8" name="TextBox 7">
            <a:extLst>
              <a:ext uri="{FF2B5EF4-FFF2-40B4-BE49-F238E27FC236}">
                <a16:creationId xmlns:a16="http://schemas.microsoft.com/office/drawing/2014/main" id="{6A1FBC79-855B-397D-1FDE-6E192026BE49}"/>
              </a:ext>
            </a:extLst>
          </p:cNvPr>
          <p:cNvSpPr txBox="1"/>
          <p:nvPr/>
        </p:nvSpPr>
        <p:spPr>
          <a:xfrm>
            <a:off x="10188616" y="3015733"/>
            <a:ext cx="2103698" cy="276999"/>
          </a:xfrm>
          <a:prstGeom prst="rect">
            <a:avLst/>
          </a:prstGeom>
          <a:noFill/>
        </p:spPr>
        <p:txBody>
          <a:bodyPr wrap="square">
            <a:spAutoFit/>
          </a:bodyPr>
          <a:lstStyle/>
          <a:p>
            <a:r>
              <a:rPr lang="en-GB" sz="1200" noProof="0" dirty="0">
                <a:solidFill>
                  <a:schemeClr val="tx2">
                    <a:lumMod val="75000"/>
                    <a:lumOff val="25000"/>
                  </a:schemeClr>
                </a:solidFill>
              </a:rPr>
              <a:t>(2024 map provided by EEA).</a:t>
            </a:r>
            <a:endParaRPr lang="en-FI" sz="1200" dirty="0">
              <a:solidFill>
                <a:schemeClr val="tx2">
                  <a:lumMod val="75000"/>
                  <a:lumOff val="25000"/>
                </a:schemeClr>
              </a:solidFill>
            </a:endParaRPr>
          </a:p>
        </p:txBody>
      </p:sp>
    </p:spTree>
    <p:extLst>
      <p:ext uri="{BB962C8B-B14F-4D97-AF65-F5344CB8AC3E}">
        <p14:creationId xmlns:p14="http://schemas.microsoft.com/office/powerpoint/2010/main" val="20087589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7F503-F817-26F7-C99B-B40BCDF540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2" t="6899" b="1471"/>
          <a:stretch/>
        </p:blipFill>
        <p:spPr bwMode="auto">
          <a:xfrm>
            <a:off x="88645" y="87715"/>
            <a:ext cx="4136246" cy="2618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ow a rising anti-mining movement is challenging Portugal's 'white gold'  rush - Waging Nonviolence | Waging Nonviolence">
            <a:extLst>
              <a:ext uri="{FF2B5EF4-FFF2-40B4-BE49-F238E27FC236}">
                <a16:creationId xmlns:a16="http://schemas.microsoft.com/office/drawing/2014/main" id="{EE0F8E56-D74B-1333-6D49-F87FBC8D8A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31" t="14334"/>
          <a:stretch/>
        </p:blipFill>
        <p:spPr bwMode="auto">
          <a:xfrm>
            <a:off x="4306099" y="97536"/>
            <a:ext cx="7797256" cy="50352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25E7ABD-E4B9-B2EA-DCF9-0FFAC013584E}"/>
              </a:ext>
            </a:extLst>
          </p:cNvPr>
          <p:cNvSpPr/>
          <p:nvPr/>
        </p:nvSpPr>
        <p:spPr>
          <a:xfrm>
            <a:off x="162048" y="3124525"/>
            <a:ext cx="3946966"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Strong public opposition to mining</a:t>
            </a:r>
          </a:p>
        </p:txBody>
      </p:sp>
      <p:pic>
        <p:nvPicPr>
          <p:cNvPr id="11" name="Picture 10" descr="Graphical user interface, text&#10;&#10;Description automatically generated">
            <a:extLst>
              <a:ext uri="{FF2B5EF4-FFF2-40B4-BE49-F238E27FC236}">
                <a16:creationId xmlns:a16="http://schemas.microsoft.com/office/drawing/2014/main" id="{5445F9C4-B260-BBFA-23A0-F93D09A1B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4EA09A8D-2237-A83D-8FBF-753F3F5E3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sp>
        <p:nvSpPr>
          <p:cNvPr id="4" name="TextBox 3">
            <a:extLst>
              <a:ext uri="{FF2B5EF4-FFF2-40B4-BE49-F238E27FC236}">
                <a16:creationId xmlns:a16="http://schemas.microsoft.com/office/drawing/2014/main" id="{EB1F0B65-A02D-B2F5-73DB-E36E5E889C5D}"/>
              </a:ext>
            </a:extLst>
          </p:cNvPr>
          <p:cNvSpPr txBox="1"/>
          <p:nvPr/>
        </p:nvSpPr>
        <p:spPr>
          <a:xfrm>
            <a:off x="266218" y="5308315"/>
            <a:ext cx="11551534" cy="1323439"/>
          </a:xfrm>
          <a:prstGeom prst="rect">
            <a:avLst/>
          </a:prstGeom>
          <a:noFill/>
        </p:spPr>
        <p:txBody>
          <a:bodyPr wrap="square">
            <a:spAutoFit/>
          </a:bodyPr>
          <a:lstStyle/>
          <a:p>
            <a:r>
              <a:rPr lang="en-GB" altLang="es-ES" sz="2000" dirty="0">
                <a:latin typeface="Calibri" panose="020F0502020204030204" pitchFamily="34" charset="0"/>
                <a:cs typeface="Calibri" panose="020F0502020204030204" pitchFamily="34" charset="0"/>
              </a:rPr>
              <a:t>Challenge the existing development model; against capitalism and </a:t>
            </a:r>
            <a:r>
              <a:rPr lang="en-GB" altLang="es-ES" sz="2000" dirty="0" err="1">
                <a:latin typeface="Calibri" panose="020F0502020204030204" pitchFamily="34" charset="0"/>
                <a:cs typeface="Calibri" panose="020F0502020204030204" pitchFamily="34" charset="0"/>
              </a:rPr>
              <a:t>extractivism</a:t>
            </a:r>
            <a:endParaRPr lang="en-GB" sz="2000" dirty="0">
              <a:latin typeface="Calibri" panose="020F0502020204030204" pitchFamily="34" charset="0"/>
              <a:ea typeface="SimSun" panose="02010600030101010101" pitchFamily="2" charset="-122"/>
              <a:cs typeface="Calibri" panose="020F0502020204030204" pitchFamily="34" charset="0"/>
            </a:endParaRPr>
          </a:p>
          <a:p>
            <a:r>
              <a:rPr lang="en-GB" sz="2000" dirty="0">
                <a:latin typeface="Calibri" panose="020F0502020204030204" pitchFamily="34" charset="0"/>
                <a:ea typeface="SimSun" panose="02010600030101010101" pitchFamily="2" charset="-122"/>
                <a:cs typeface="Calibri" panose="020F0502020204030204" pitchFamily="34" charset="0"/>
              </a:rPr>
              <a:t>D</a:t>
            </a:r>
            <a:r>
              <a:rPr lang="en-GB" sz="2000" dirty="0">
                <a:effectLst/>
                <a:latin typeface="Calibri" panose="020F0502020204030204" pitchFamily="34" charset="0"/>
                <a:ea typeface="SimSun" panose="02010600030101010101" pitchFamily="2" charset="-122"/>
                <a:cs typeface="Calibri" panose="020F0502020204030204" pitchFamily="34" charset="0"/>
              </a:rPr>
              <a:t>isconnections between EU-level policies and local interests</a:t>
            </a:r>
          </a:p>
          <a:p>
            <a:r>
              <a:rPr lang="en-GB" altLang="es-ES" sz="2000" dirty="0">
                <a:latin typeface="Calibri" panose="020F0502020204030204" pitchFamily="34" charset="0"/>
                <a:cs typeface="Calibri" panose="020F0502020204030204" pitchFamily="34" charset="0"/>
              </a:rPr>
              <a:t>The situation can easily escalate when trust in the government is low.</a:t>
            </a:r>
          </a:p>
          <a:p>
            <a:endParaRPr lang="en-FI"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32356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D5D7-4235-B4B2-B4F6-FD827E31193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7CCC0CD-73BB-505D-558D-00DFBD332705}"/>
              </a:ext>
            </a:extLst>
          </p:cNvPr>
          <p:cNvSpPr/>
          <p:nvPr/>
        </p:nvSpPr>
        <p:spPr>
          <a:xfrm>
            <a:off x="0" y="207555"/>
            <a:ext cx="6341422"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Consequences of decision-making</a:t>
            </a:r>
          </a:p>
        </p:txBody>
      </p:sp>
      <p:pic>
        <p:nvPicPr>
          <p:cNvPr id="11" name="Picture 10" descr="Graphical user interface, text&#10;&#10;Description automatically generated">
            <a:extLst>
              <a:ext uri="{FF2B5EF4-FFF2-40B4-BE49-F238E27FC236}">
                <a16:creationId xmlns:a16="http://schemas.microsoft.com/office/drawing/2014/main" id="{20411E73-C870-A140-A092-BB69AEB3E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12DAB7FB-4FD1-3493-D483-9342849AE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pic>
        <p:nvPicPr>
          <p:cNvPr id="2" name="Picture 1">
            <a:extLst>
              <a:ext uri="{FF2B5EF4-FFF2-40B4-BE49-F238E27FC236}">
                <a16:creationId xmlns:a16="http://schemas.microsoft.com/office/drawing/2014/main" id="{03A0E7F9-A495-2AE2-94D2-979C48C79DCE}"/>
              </a:ext>
            </a:extLst>
          </p:cNvPr>
          <p:cNvPicPr>
            <a:picLocks noChangeAspect="1"/>
          </p:cNvPicPr>
          <p:nvPr/>
        </p:nvPicPr>
        <p:blipFill>
          <a:blip r:embed="rId5"/>
          <a:stretch>
            <a:fillRect/>
          </a:stretch>
        </p:blipFill>
        <p:spPr>
          <a:xfrm>
            <a:off x="409618" y="1500484"/>
            <a:ext cx="7948356" cy="4962151"/>
          </a:xfrm>
          <a:prstGeom prst="rect">
            <a:avLst/>
          </a:prstGeom>
        </p:spPr>
      </p:pic>
      <p:sp>
        <p:nvSpPr>
          <p:cNvPr id="4" name="TextBox 3">
            <a:extLst>
              <a:ext uri="{FF2B5EF4-FFF2-40B4-BE49-F238E27FC236}">
                <a16:creationId xmlns:a16="http://schemas.microsoft.com/office/drawing/2014/main" id="{119009E9-A015-B29C-14BD-6FF77A0A5492}"/>
              </a:ext>
            </a:extLst>
          </p:cNvPr>
          <p:cNvSpPr txBox="1"/>
          <p:nvPr/>
        </p:nvSpPr>
        <p:spPr>
          <a:xfrm>
            <a:off x="7526438" y="319626"/>
            <a:ext cx="4522807" cy="923330"/>
          </a:xfrm>
          <a:prstGeom prst="rect">
            <a:avLst/>
          </a:prstGeom>
          <a:noFill/>
        </p:spPr>
        <p:txBody>
          <a:bodyPr wrap="square">
            <a:spAutoFit/>
          </a:bodyPr>
          <a:lstStyle/>
          <a:p>
            <a:r>
              <a:rPr lang="en-GB" dirty="0">
                <a:latin typeface="Calibri" panose="020F0502020204030204" pitchFamily="34" charset="0"/>
                <a:ea typeface="SimSun" panose="02010600030101010101" pitchFamily="2" charset="-122"/>
                <a:cs typeface="Times New Roman" panose="02020603050405020304" pitchFamily="18" charset="0"/>
              </a:rPr>
              <a:t>S</a:t>
            </a:r>
            <a:r>
              <a:rPr lang="en-GB" sz="1800" dirty="0">
                <a:effectLst/>
                <a:latin typeface="Calibri" panose="020F0502020204030204" pitchFamily="34" charset="0"/>
                <a:ea typeface="SimSun" panose="02010600030101010101" pitchFamily="2" charset="-122"/>
                <a:cs typeface="Times New Roman" panose="02020603050405020304" pitchFamily="18" charset="0"/>
              </a:rPr>
              <a:t>ystematic analyses of mining operations in proximity to protected areas across nine European countries, utilising the DPSIR </a:t>
            </a:r>
            <a:endParaRPr lang="en-FI" dirty="0"/>
          </a:p>
        </p:txBody>
      </p:sp>
    </p:spTree>
    <p:extLst>
      <p:ext uri="{BB962C8B-B14F-4D97-AF65-F5344CB8AC3E}">
        <p14:creationId xmlns:p14="http://schemas.microsoft.com/office/powerpoint/2010/main" val="177533264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4200361-D4BE-C64E-212D-0D8E440A32A2}"/>
              </a:ext>
            </a:extLst>
          </p:cNvPr>
          <p:cNvPicPr>
            <a:picLocks noChangeAspect="1"/>
          </p:cNvPicPr>
          <p:nvPr/>
        </p:nvPicPr>
        <p:blipFill>
          <a:blip r:embed="rId3"/>
          <a:stretch>
            <a:fillRect/>
          </a:stretch>
        </p:blipFill>
        <p:spPr>
          <a:xfrm>
            <a:off x="0" y="526942"/>
            <a:ext cx="11973142" cy="5182139"/>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DC126354-EF73-E188-5A18-F93FF42AC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4" name="Picture 3" descr="A logo of a tree&#10;&#10;Description automatically generated">
            <a:extLst>
              <a:ext uri="{FF2B5EF4-FFF2-40B4-BE49-F238E27FC236}">
                <a16:creationId xmlns:a16="http://schemas.microsoft.com/office/drawing/2014/main" id="{76667ECB-91C0-6337-6DE7-3E58BAC43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sp>
        <p:nvSpPr>
          <p:cNvPr id="5" name="Rectangle 4">
            <a:extLst>
              <a:ext uri="{FF2B5EF4-FFF2-40B4-BE49-F238E27FC236}">
                <a16:creationId xmlns:a16="http://schemas.microsoft.com/office/drawing/2014/main" id="{4F95947E-2AE3-BE01-C1B2-F886FA473B95}"/>
              </a:ext>
            </a:extLst>
          </p:cNvPr>
          <p:cNvSpPr/>
          <p:nvPr/>
        </p:nvSpPr>
        <p:spPr>
          <a:xfrm>
            <a:off x="0" y="5794586"/>
            <a:ext cx="2510725"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Methodology</a:t>
            </a:r>
          </a:p>
        </p:txBody>
      </p:sp>
    </p:spTree>
    <p:extLst>
      <p:ext uri="{BB962C8B-B14F-4D97-AF65-F5344CB8AC3E}">
        <p14:creationId xmlns:p14="http://schemas.microsoft.com/office/powerpoint/2010/main" val="16054787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53A1C3EE-5C0A-34CB-14AC-DFB1389A8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3" name="Picture 2" descr="A logo of a tree&#10;&#10;Description automatically generated">
            <a:extLst>
              <a:ext uri="{FF2B5EF4-FFF2-40B4-BE49-F238E27FC236}">
                <a16:creationId xmlns:a16="http://schemas.microsoft.com/office/drawing/2014/main" id="{BB77FB7B-F2EB-AFD0-C754-8B52A9826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sp>
        <p:nvSpPr>
          <p:cNvPr id="5" name="Rectangle 4">
            <a:extLst>
              <a:ext uri="{FF2B5EF4-FFF2-40B4-BE49-F238E27FC236}">
                <a16:creationId xmlns:a16="http://schemas.microsoft.com/office/drawing/2014/main" id="{9A5A2F69-A05F-BCE6-EC66-A3EB421E9DD3}"/>
              </a:ext>
            </a:extLst>
          </p:cNvPr>
          <p:cNvSpPr/>
          <p:nvPr/>
        </p:nvSpPr>
        <p:spPr>
          <a:xfrm>
            <a:off x="0" y="207555"/>
            <a:ext cx="6341422"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SUCCESSFUL CASES AND POLICY FRAMEWORK</a:t>
            </a:r>
          </a:p>
        </p:txBody>
      </p:sp>
      <p:sp>
        <p:nvSpPr>
          <p:cNvPr id="6" name="TextBox 5">
            <a:extLst>
              <a:ext uri="{FF2B5EF4-FFF2-40B4-BE49-F238E27FC236}">
                <a16:creationId xmlns:a16="http://schemas.microsoft.com/office/drawing/2014/main" id="{4A69AF05-9876-19EF-DD07-62DC81A29366}"/>
              </a:ext>
            </a:extLst>
          </p:cNvPr>
          <p:cNvSpPr txBox="1"/>
          <p:nvPr/>
        </p:nvSpPr>
        <p:spPr>
          <a:xfrm>
            <a:off x="0" y="1169043"/>
            <a:ext cx="3518704" cy="2862322"/>
          </a:xfrm>
          <a:prstGeom prst="rect">
            <a:avLst/>
          </a:prstGeom>
          <a:noFill/>
        </p:spPr>
        <p:txBody>
          <a:bodyPr wrap="square" rtlCol="0">
            <a:spAutoFit/>
          </a:bodyPr>
          <a:lstStyle/>
          <a:p>
            <a:r>
              <a:rPr lang="fi-FI" sz="2000" dirty="0" err="1">
                <a:latin typeface="Calibri" panose="020F0502020204030204" pitchFamily="34" charset="0"/>
                <a:cs typeface="Calibri" panose="020F0502020204030204" pitchFamily="34" charset="0"/>
              </a:rPr>
              <a:t>Good</a:t>
            </a:r>
            <a:r>
              <a:rPr lang="fi-FI" sz="2000" dirty="0">
                <a:latin typeface="Calibri" panose="020F0502020204030204" pitchFamily="34" charset="0"/>
                <a:cs typeface="Calibri" panose="020F0502020204030204" pitchFamily="34" charset="0"/>
              </a:rPr>
              <a:t> </a:t>
            </a:r>
            <a:r>
              <a:rPr lang="fi-FI" sz="2000" dirty="0" err="1">
                <a:latin typeface="Calibri" panose="020F0502020204030204" pitchFamily="34" charset="0"/>
                <a:cs typeface="Calibri" panose="020F0502020204030204" pitchFamily="34" charset="0"/>
              </a:rPr>
              <a:t>practices</a:t>
            </a:r>
            <a:r>
              <a:rPr lang="fi-FI" sz="2000" dirty="0">
                <a:latin typeface="Calibri" panose="020F0502020204030204" pitchFamily="34" charset="0"/>
                <a:cs typeface="Calibri" panose="020F0502020204030204" pitchFamily="34" charset="0"/>
              </a:rPr>
              <a:t> </a:t>
            </a:r>
            <a:r>
              <a:rPr lang="fi-FI" sz="2000" dirty="0" err="1">
                <a:latin typeface="Calibri" panose="020F0502020204030204" pitchFamily="34" charset="0"/>
                <a:cs typeface="Calibri" panose="020F0502020204030204" pitchFamily="34" charset="0"/>
              </a:rPr>
              <a:t>from</a:t>
            </a:r>
            <a:r>
              <a:rPr lang="fi-FI" sz="2000" dirty="0">
                <a:latin typeface="Calibri" panose="020F0502020204030204" pitchFamily="34" charset="0"/>
                <a:cs typeface="Calibri" panose="020F0502020204030204" pitchFamily="34" charset="0"/>
              </a:rPr>
              <a:t> case </a:t>
            </a:r>
            <a:r>
              <a:rPr lang="fi-FI" sz="2000" dirty="0" err="1">
                <a:latin typeface="Calibri" panose="020F0502020204030204" pitchFamily="34" charset="0"/>
                <a:cs typeface="Calibri" panose="020F0502020204030204" pitchFamily="34" charset="0"/>
              </a:rPr>
              <a:t>studies</a:t>
            </a:r>
            <a:endParaRPr lang="fi-FI" sz="2000" dirty="0">
              <a:latin typeface="Calibri" panose="020F0502020204030204" pitchFamily="34" charset="0"/>
              <a:cs typeface="Calibri" panose="020F0502020204030204" pitchFamily="34" charset="0"/>
            </a:endParaRPr>
          </a:p>
          <a:p>
            <a:r>
              <a:rPr lang="en-GB" sz="2000" dirty="0">
                <a:solidFill>
                  <a:srgbClr val="000000"/>
                </a:solidFill>
                <a:latin typeface="Calibri" panose="020F0502020204030204" pitchFamily="34" charset="0"/>
                <a:ea typeface="SimSun" panose="02010600030101010101" pitchFamily="2" charset="-122"/>
                <a:cs typeface="Calibri" panose="020F0502020204030204" pitchFamily="34" charset="0"/>
              </a:rPr>
              <a:t>Mineral extraction feasible and socially acceptable across all studied cases</a:t>
            </a:r>
          </a:p>
          <a:p>
            <a:r>
              <a:rPr lang="en-GB" sz="2000" b="1" dirty="0">
                <a:solidFill>
                  <a:srgbClr val="9E8A84"/>
                </a:solidFill>
                <a:effectLst/>
                <a:latin typeface="Calibri" panose="020F0502020204030204" pitchFamily="34" charset="0"/>
                <a:ea typeface="SimSun" panose="02010600030101010101" pitchFamily="2" charset="-122"/>
                <a:cs typeface="Calibri" panose="020F0502020204030204" pitchFamily="34" charset="0"/>
              </a:rPr>
              <a:t>Comprehensive environmental impact assessments, effective stakeholder engagement, and robust post-mining planning.</a:t>
            </a:r>
            <a:endParaRPr lang="fi-FI" sz="20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7" name="Picture 6">
            <a:extLst>
              <a:ext uri="{FF2B5EF4-FFF2-40B4-BE49-F238E27FC236}">
                <a16:creationId xmlns:a16="http://schemas.microsoft.com/office/drawing/2014/main" id="{58CA8AF3-0D4B-9BDF-1291-4951B531D212}"/>
              </a:ext>
            </a:extLst>
          </p:cNvPr>
          <p:cNvPicPr>
            <a:picLocks noChangeAspect="1"/>
          </p:cNvPicPr>
          <p:nvPr/>
        </p:nvPicPr>
        <p:blipFill rotWithShape="1">
          <a:blip r:embed="rId4"/>
          <a:srcRect b="4869"/>
          <a:stretch/>
        </p:blipFill>
        <p:spPr bwMode="auto">
          <a:xfrm>
            <a:off x="3517538" y="902824"/>
            <a:ext cx="8674462" cy="4724639"/>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FE7D4ADB-084E-6220-0BAD-3592E1559EE7}"/>
              </a:ext>
            </a:extLst>
          </p:cNvPr>
          <p:cNvSpPr txBox="1"/>
          <p:nvPr/>
        </p:nvSpPr>
        <p:spPr>
          <a:xfrm>
            <a:off x="0" y="4386836"/>
            <a:ext cx="3657600" cy="1631216"/>
          </a:xfrm>
          <a:prstGeom prst="rect">
            <a:avLst/>
          </a:prstGeom>
          <a:noFill/>
        </p:spPr>
        <p:txBody>
          <a:bodyPr wrap="square">
            <a:spAutoFit/>
          </a:bodyPr>
          <a:lstStyle/>
          <a:p>
            <a:pPr algn="just"/>
            <a:r>
              <a:rPr lang="fi-FI" sz="2000" dirty="0">
                <a:latin typeface="Calibri" panose="020F0502020204030204" pitchFamily="34" charset="0"/>
                <a:ea typeface="SimSun" panose="02010600030101010101" pitchFamily="2" charset="-122"/>
                <a:cs typeface="Calibri" panose="020F0502020204030204" pitchFamily="34" charset="0"/>
              </a:rPr>
              <a:t>D</a:t>
            </a:r>
            <a:r>
              <a:rPr lang="en-US" sz="2000" dirty="0" err="1">
                <a:latin typeface="Calibri" panose="020F0502020204030204" pitchFamily="34" charset="0"/>
                <a:ea typeface="SimSun" panose="02010600030101010101" pitchFamily="2" charset="-122"/>
                <a:cs typeface="Calibri" panose="020F0502020204030204" pitchFamily="34" charset="0"/>
              </a:rPr>
              <a:t>evelopment</a:t>
            </a:r>
            <a:r>
              <a:rPr lang="en-US" sz="2000" dirty="0">
                <a:latin typeface="Calibri" panose="020F0502020204030204" pitchFamily="34" charset="0"/>
                <a:ea typeface="SimSun" panose="02010600030101010101" pitchFamily="2" charset="-122"/>
                <a:cs typeface="Calibri" panose="020F0502020204030204" pitchFamily="34" charset="0"/>
              </a:rPr>
              <a:t> of regulatory policies that strike a suitable balance between environmental protection and CRM extraction </a:t>
            </a:r>
            <a:endParaRPr lang="en-FI" sz="2000" dirty="0">
              <a:latin typeface="Calibri" panose="020F0502020204030204" pitchFamily="34" charset="0"/>
              <a:cs typeface="Calibri" panose="020F0502020204030204" pitchFamily="34" charset="0"/>
            </a:endParaRPr>
          </a:p>
          <a:p>
            <a:pPr algn="just"/>
            <a:endParaRPr lang="en-GB" sz="2000" dirty="0">
              <a:solidFill>
                <a:srgbClr val="000000"/>
              </a:solidFill>
              <a:latin typeface="Calibri" panose="020F0502020204030204" pitchFamily="34" charset="0"/>
              <a:ea typeface="SimSun" panose="02010600030101010101" pitchFamily="2" charset="-122"/>
              <a:cs typeface="Calibri" panose="020F0502020204030204" pitchFamily="34" charset="0"/>
            </a:endParaRPr>
          </a:p>
        </p:txBody>
      </p:sp>
      <p:sp>
        <p:nvSpPr>
          <p:cNvPr id="11" name="TextBox 10">
            <a:extLst>
              <a:ext uri="{FF2B5EF4-FFF2-40B4-BE49-F238E27FC236}">
                <a16:creationId xmlns:a16="http://schemas.microsoft.com/office/drawing/2014/main" id="{1B39320F-2B12-C3DC-E99C-318C179AF5CE}"/>
              </a:ext>
            </a:extLst>
          </p:cNvPr>
          <p:cNvSpPr txBox="1"/>
          <p:nvPr/>
        </p:nvSpPr>
        <p:spPr>
          <a:xfrm>
            <a:off x="0" y="5693188"/>
            <a:ext cx="10370916" cy="1015663"/>
          </a:xfrm>
          <a:prstGeom prst="rect">
            <a:avLst/>
          </a:prstGeom>
          <a:noFill/>
        </p:spPr>
        <p:txBody>
          <a:bodyPr wrap="square">
            <a:spAutoFit/>
          </a:bodyPr>
          <a:lstStyle/>
          <a:p>
            <a:pPr algn="just"/>
            <a:r>
              <a:rPr lang="en-GB" sz="2000" dirty="0">
                <a:solidFill>
                  <a:srgbClr val="000000"/>
                </a:solidFill>
                <a:latin typeface="Calibri" panose="020F0502020204030204" pitchFamily="34" charset="0"/>
                <a:ea typeface="SimSun" panose="02010600030101010101" pitchFamily="2" charset="-122"/>
                <a:cs typeface="Calibri" panose="020F0502020204030204" pitchFamily="34" charset="0"/>
              </a:rPr>
              <a:t>C</a:t>
            </a:r>
            <a:r>
              <a:rPr lang="en-GB" sz="20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urrent regulatory frameworks do not categorically prohibit mining operations in protected zones, administrative impediments—notably understaffed agencies, politically motivated regulatory interpretations, and protracted permitting procedures—engender considerable delays.</a:t>
            </a:r>
            <a:endParaRPr lang="en-FI" sz="200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95418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9FF4-EF84-0768-6EC1-E5801C88A8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C44F070-6847-2C1B-C1EA-0FA40EB0AE3A}"/>
              </a:ext>
            </a:extLst>
          </p:cNvPr>
          <p:cNvPicPr>
            <a:picLocks noChangeAspect="1"/>
          </p:cNvPicPr>
          <p:nvPr/>
        </p:nvPicPr>
        <p:blipFill>
          <a:blip r:embed="rId3"/>
          <a:srcRect b="2880"/>
          <a:stretch/>
        </p:blipFill>
        <p:spPr>
          <a:xfrm>
            <a:off x="6994971" y="0"/>
            <a:ext cx="6216323" cy="6858000"/>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01C69BED-2E6B-9570-5CA6-C44FC73DA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258DF993-9EC5-F3DF-60B7-A68286AA3A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pic>
        <p:nvPicPr>
          <p:cNvPr id="8" name="Picture 79" descr="A group of people sitting at a table&#10;&#10;Description automatically generated">
            <a:extLst>
              <a:ext uri="{FF2B5EF4-FFF2-40B4-BE49-F238E27FC236}">
                <a16:creationId xmlns:a16="http://schemas.microsoft.com/office/drawing/2014/main" id="{AD5C6D86-9449-7828-4011-45C3D47B9C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20440"/>
            <a:ext cx="2113006" cy="1583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1" descr="A group of people in a room&#10;&#10;Description automatically generated">
            <a:extLst>
              <a:ext uri="{FF2B5EF4-FFF2-40B4-BE49-F238E27FC236}">
                <a16:creationId xmlns:a16="http://schemas.microsoft.com/office/drawing/2014/main" id="{325C9DB5-27C8-2F6C-BDE1-A6DBE59E4E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4415" y="4020440"/>
            <a:ext cx="2113006" cy="1590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94E69A0-02D9-8C17-A7AA-32C3B1EC374E}"/>
              </a:ext>
            </a:extLst>
          </p:cNvPr>
          <p:cNvPicPr>
            <a:picLocks noChangeAspect="1"/>
          </p:cNvPicPr>
          <p:nvPr/>
        </p:nvPicPr>
        <p:blipFill>
          <a:blip r:embed="rId8"/>
          <a:srcRect t="19156" b="67"/>
          <a:stretch/>
        </p:blipFill>
        <p:spPr>
          <a:xfrm>
            <a:off x="4342997" y="4020440"/>
            <a:ext cx="2634612" cy="2837560"/>
          </a:xfrm>
          <a:prstGeom prst="rect">
            <a:avLst/>
          </a:prstGeom>
        </p:spPr>
      </p:pic>
      <p:pic>
        <p:nvPicPr>
          <p:cNvPr id="1026" name="Picture 2">
            <a:extLst>
              <a:ext uri="{FF2B5EF4-FFF2-40B4-BE49-F238E27FC236}">
                <a16:creationId xmlns:a16="http://schemas.microsoft.com/office/drawing/2014/main" id="{23869349-893E-E635-8F52-47564A0B814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15"/>
          <a:stretch/>
        </p:blipFill>
        <p:spPr bwMode="auto">
          <a:xfrm>
            <a:off x="0" y="-3230"/>
            <a:ext cx="6977608" cy="39919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36F7A12-BD9B-F729-6B08-789902AE4523}"/>
              </a:ext>
            </a:extLst>
          </p:cNvPr>
          <p:cNvSpPr/>
          <p:nvPr/>
        </p:nvSpPr>
        <p:spPr>
          <a:xfrm>
            <a:off x="-1" y="-12176"/>
            <a:ext cx="5197032"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Understanding stakeholders</a:t>
            </a:r>
          </a:p>
        </p:txBody>
      </p:sp>
      <p:pic>
        <p:nvPicPr>
          <p:cNvPr id="15" name="Picture 14">
            <a:extLst>
              <a:ext uri="{FF2B5EF4-FFF2-40B4-BE49-F238E27FC236}">
                <a16:creationId xmlns:a16="http://schemas.microsoft.com/office/drawing/2014/main" id="{BA2388C8-310E-108C-9380-7995DFF3FBF2}"/>
              </a:ext>
            </a:extLst>
          </p:cNvPr>
          <p:cNvPicPr>
            <a:picLocks noChangeAspect="1"/>
          </p:cNvPicPr>
          <p:nvPr/>
        </p:nvPicPr>
        <p:blipFill>
          <a:blip r:embed="rId10"/>
          <a:srcRect b="37045"/>
          <a:stretch/>
        </p:blipFill>
        <p:spPr>
          <a:xfrm>
            <a:off x="-1" y="5644525"/>
            <a:ext cx="4287422" cy="1213475"/>
          </a:xfrm>
          <a:prstGeom prst="rect">
            <a:avLst/>
          </a:prstGeom>
        </p:spPr>
      </p:pic>
    </p:spTree>
    <p:extLst>
      <p:ext uri="{BB962C8B-B14F-4D97-AF65-F5344CB8AC3E}">
        <p14:creationId xmlns:p14="http://schemas.microsoft.com/office/powerpoint/2010/main" val="37311189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54" name="Google Shape;54;p13"/>
          <p:cNvGrpSpPr/>
          <p:nvPr/>
        </p:nvGrpSpPr>
        <p:grpSpPr>
          <a:xfrm>
            <a:off x="3963500" y="1798200"/>
            <a:ext cx="4233600" cy="4233600"/>
            <a:chOff x="2820225" y="891450"/>
            <a:chExt cx="3175200" cy="3175200"/>
          </a:xfrm>
        </p:grpSpPr>
        <p:sp>
          <p:nvSpPr>
            <p:cNvPr id="55" name="Google Shape;55;p13"/>
            <p:cNvSpPr/>
            <p:nvPr/>
          </p:nvSpPr>
          <p:spPr>
            <a:xfrm rot="10800000">
              <a:off x="2820225" y="891450"/>
              <a:ext cx="3175200" cy="3175200"/>
            </a:xfrm>
            <a:prstGeom prst="blockArc">
              <a:avLst>
                <a:gd name="adj1" fmla="val 5399801"/>
                <a:gd name="adj2" fmla="val 3012680"/>
                <a:gd name="adj3" fmla="val 6939"/>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6" name="Google Shape;56;p13"/>
            <p:cNvSpPr/>
            <p:nvPr/>
          </p:nvSpPr>
          <p:spPr>
            <a:xfrm rot="10800000">
              <a:off x="3175023" y="1179900"/>
              <a:ext cx="450600" cy="450600"/>
            </a:xfrm>
            <a:prstGeom prst="rtTriangle">
              <a:avLst/>
            </a:pr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57" name="Google Shape;57;p13"/>
          <p:cNvGrpSpPr/>
          <p:nvPr/>
        </p:nvGrpSpPr>
        <p:grpSpPr>
          <a:xfrm>
            <a:off x="7301033" y="2546400"/>
            <a:ext cx="1776400" cy="998400"/>
            <a:chOff x="5130375" y="2422675"/>
            <a:chExt cx="1332300" cy="748800"/>
          </a:xfrm>
        </p:grpSpPr>
        <p:sp>
          <p:nvSpPr>
            <p:cNvPr id="58" name="Google Shape;58;p13"/>
            <p:cNvSpPr/>
            <p:nvPr/>
          </p:nvSpPr>
          <p:spPr>
            <a:xfrm>
              <a:off x="5130375" y="2707675"/>
              <a:ext cx="1332300" cy="463800"/>
            </a:xfrm>
            <a:prstGeom prst="rect">
              <a:avLst/>
            </a:prstGeom>
            <a:solidFill>
              <a:srgbClr val="7F6000"/>
            </a:solidFill>
            <a:ln>
              <a:noFill/>
            </a:ln>
          </p:spPr>
          <p:txBody>
            <a:bodyPr spcFirstLastPara="1" wrap="square" lIns="121900" tIns="121900" rIns="121900" bIns="121900" anchor="t" anchorCtr="0">
              <a:noAutofit/>
            </a:bodyPr>
            <a:lstStyle/>
            <a:p>
              <a:r>
                <a:rPr lang="en" sz="1067">
                  <a:solidFill>
                    <a:srgbClr val="FFFFFF"/>
                  </a:solidFill>
                  <a:latin typeface="Roboto"/>
                  <a:ea typeface="Roboto"/>
                  <a:cs typeface="Roboto"/>
                  <a:sym typeface="Roboto"/>
                </a:rPr>
                <a:t>Following EU/EC/EP agenda</a:t>
              </a:r>
              <a:endParaRPr sz="2400">
                <a:solidFill>
                  <a:srgbClr val="FFFFFF"/>
                </a:solidFill>
              </a:endParaRPr>
            </a:p>
          </p:txBody>
        </p:sp>
        <p:sp>
          <p:nvSpPr>
            <p:cNvPr id="59" name="Google Shape;59;p13"/>
            <p:cNvSpPr/>
            <p:nvPr/>
          </p:nvSpPr>
          <p:spPr>
            <a:xfrm>
              <a:off x="5130375" y="2422675"/>
              <a:ext cx="1332300" cy="285000"/>
            </a:xfrm>
            <a:prstGeom prst="round1Rect">
              <a:avLst>
                <a:gd name="adj" fmla="val 50000"/>
              </a:avLst>
            </a:prstGeom>
            <a:solidFill>
              <a:srgbClr val="BF9000"/>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National Governments</a:t>
              </a:r>
              <a:endParaRPr sz="1067">
                <a:solidFill>
                  <a:srgbClr val="FFFFFF"/>
                </a:solidFill>
              </a:endParaRPr>
            </a:p>
          </p:txBody>
        </p:sp>
      </p:grpSp>
      <p:grpSp>
        <p:nvGrpSpPr>
          <p:cNvPr id="60" name="Google Shape;60;p13"/>
          <p:cNvGrpSpPr/>
          <p:nvPr/>
        </p:nvGrpSpPr>
        <p:grpSpPr>
          <a:xfrm>
            <a:off x="5267300" y="1555287"/>
            <a:ext cx="1776400" cy="991119"/>
            <a:chOff x="3798075" y="709250"/>
            <a:chExt cx="1332300" cy="690900"/>
          </a:xfrm>
        </p:grpSpPr>
        <p:sp>
          <p:nvSpPr>
            <p:cNvPr id="61" name="Google Shape;61;p13"/>
            <p:cNvSpPr/>
            <p:nvPr/>
          </p:nvSpPr>
          <p:spPr>
            <a:xfrm>
              <a:off x="3798075" y="994250"/>
              <a:ext cx="1332300" cy="405900"/>
            </a:xfrm>
            <a:prstGeom prst="rect">
              <a:avLst/>
            </a:prstGeom>
            <a:solidFill>
              <a:srgbClr val="7F6000"/>
            </a:solidFill>
            <a:ln>
              <a:noFill/>
            </a:ln>
          </p:spPr>
          <p:txBody>
            <a:bodyPr spcFirstLastPara="1" wrap="square" lIns="121900" tIns="121900" rIns="121900" bIns="121900" anchor="t" anchorCtr="0">
              <a:noAutofit/>
            </a:bodyPr>
            <a:lstStyle/>
            <a:p>
              <a:r>
                <a:rPr lang="en" sz="1067">
                  <a:solidFill>
                    <a:srgbClr val="FFFFFF"/>
                  </a:solidFill>
                  <a:latin typeface="Roboto"/>
                  <a:ea typeface="Roboto"/>
                  <a:cs typeface="Roboto"/>
                  <a:sym typeface="Roboto"/>
                </a:rPr>
                <a:t>Critical raw materials = sovereignty</a:t>
              </a:r>
              <a:endParaRPr sz="2400">
                <a:solidFill>
                  <a:srgbClr val="FFFFFF"/>
                </a:solidFill>
              </a:endParaRPr>
            </a:p>
          </p:txBody>
        </p:sp>
        <p:sp>
          <p:nvSpPr>
            <p:cNvPr id="62" name="Google Shape;62;p13"/>
            <p:cNvSpPr/>
            <p:nvPr/>
          </p:nvSpPr>
          <p:spPr>
            <a:xfrm>
              <a:off x="3798075" y="709250"/>
              <a:ext cx="1332300" cy="285000"/>
            </a:xfrm>
            <a:prstGeom prst="round1Rect">
              <a:avLst>
                <a:gd name="adj" fmla="val 50000"/>
              </a:avLst>
            </a:prstGeom>
            <a:solidFill>
              <a:srgbClr val="BF9000"/>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EU/EC/EP</a:t>
              </a:r>
              <a:endParaRPr sz="1067">
                <a:solidFill>
                  <a:srgbClr val="FFFFFF"/>
                </a:solidFill>
              </a:endParaRPr>
            </a:p>
          </p:txBody>
        </p:sp>
      </p:grpSp>
      <p:grpSp>
        <p:nvGrpSpPr>
          <p:cNvPr id="63" name="Google Shape;63;p13"/>
          <p:cNvGrpSpPr/>
          <p:nvPr/>
        </p:nvGrpSpPr>
        <p:grpSpPr>
          <a:xfrm>
            <a:off x="7301033" y="4038600"/>
            <a:ext cx="1776400" cy="1132000"/>
            <a:chOff x="2465775" y="2422675"/>
            <a:chExt cx="1332300" cy="849000"/>
          </a:xfrm>
        </p:grpSpPr>
        <p:sp>
          <p:nvSpPr>
            <p:cNvPr id="64" name="Google Shape;64;p13"/>
            <p:cNvSpPr/>
            <p:nvPr/>
          </p:nvSpPr>
          <p:spPr>
            <a:xfrm>
              <a:off x="2465775" y="2707675"/>
              <a:ext cx="1332300" cy="564000"/>
            </a:xfrm>
            <a:prstGeom prst="rect">
              <a:avLst/>
            </a:prstGeom>
            <a:solidFill>
              <a:srgbClr val="7F6000"/>
            </a:solidFill>
            <a:ln>
              <a:noFill/>
            </a:ln>
          </p:spPr>
          <p:txBody>
            <a:bodyPr spcFirstLastPara="1" wrap="square" lIns="121900" tIns="121900" rIns="121900" bIns="121900" anchor="t" anchorCtr="0">
              <a:noAutofit/>
            </a:bodyPr>
            <a:lstStyle/>
            <a:p>
              <a:r>
                <a:rPr lang="en" sz="1067">
                  <a:solidFill>
                    <a:srgbClr val="FFFFFF"/>
                  </a:solidFill>
                  <a:latin typeface="Roboto"/>
                  <a:ea typeface="Roboto"/>
                  <a:cs typeface="Roboto"/>
                  <a:sym typeface="Roboto"/>
                </a:rPr>
                <a:t>Defending local populations concerns &amp; local economy</a:t>
              </a:r>
              <a:endParaRPr sz="1067">
                <a:solidFill>
                  <a:srgbClr val="FFFFFF"/>
                </a:solidFill>
                <a:latin typeface="Roboto"/>
                <a:ea typeface="Roboto"/>
                <a:cs typeface="Roboto"/>
                <a:sym typeface="Roboto"/>
              </a:endParaRPr>
            </a:p>
          </p:txBody>
        </p:sp>
        <p:sp>
          <p:nvSpPr>
            <p:cNvPr id="65" name="Google Shape;65;p13"/>
            <p:cNvSpPr/>
            <p:nvPr/>
          </p:nvSpPr>
          <p:spPr>
            <a:xfrm>
              <a:off x="2465775" y="2422675"/>
              <a:ext cx="1332300" cy="285000"/>
            </a:xfrm>
            <a:prstGeom prst="round1Rect">
              <a:avLst>
                <a:gd name="adj" fmla="val 50000"/>
              </a:avLst>
            </a:prstGeom>
            <a:solidFill>
              <a:srgbClr val="BF9000"/>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Local Governments</a:t>
              </a:r>
              <a:endParaRPr sz="1067">
                <a:solidFill>
                  <a:srgbClr val="FFFFFF"/>
                </a:solidFill>
              </a:endParaRPr>
            </a:p>
          </p:txBody>
        </p:sp>
      </p:grpSp>
      <p:grpSp>
        <p:nvGrpSpPr>
          <p:cNvPr id="66" name="Google Shape;66;p13"/>
          <p:cNvGrpSpPr/>
          <p:nvPr/>
        </p:nvGrpSpPr>
        <p:grpSpPr>
          <a:xfrm>
            <a:off x="5267300" y="5154300"/>
            <a:ext cx="1776400" cy="1200800"/>
            <a:chOff x="2465775" y="2422675"/>
            <a:chExt cx="1332300" cy="900600"/>
          </a:xfrm>
        </p:grpSpPr>
        <p:sp>
          <p:nvSpPr>
            <p:cNvPr id="67" name="Google Shape;67;p13"/>
            <p:cNvSpPr/>
            <p:nvPr/>
          </p:nvSpPr>
          <p:spPr>
            <a:xfrm>
              <a:off x="2465775" y="2707675"/>
              <a:ext cx="1332300" cy="615600"/>
            </a:xfrm>
            <a:prstGeom prst="rect">
              <a:avLst/>
            </a:prstGeom>
            <a:solidFill>
              <a:srgbClr val="0B5394"/>
            </a:solidFill>
            <a:ln>
              <a:noFill/>
            </a:ln>
          </p:spPr>
          <p:txBody>
            <a:bodyPr spcFirstLastPara="1" wrap="square" lIns="121900" tIns="121900" rIns="121900" bIns="121900" anchor="t" anchorCtr="0">
              <a:noAutofit/>
            </a:bodyPr>
            <a:lstStyle/>
            <a:p>
              <a:r>
                <a:rPr lang="en" sz="1067" dirty="0">
                  <a:solidFill>
                    <a:srgbClr val="FFFFFF"/>
                  </a:solidFill>
                  <a:latin typeface="Roboto"/>
                  <a:ea typeface="Roboto"/>
                  <a:cs typeface="Roboto"/>
                  <a:sym typeface="Roboto"/>
                </a:rPr>
                <a:t>Fear; health concerns; displacement / resettlement; disruption; local economy</a:t>
              </a:r>
              <a:endParaRPr sz="1067" dirty="0">
                <a:solidFill>
                  <a:srgbClr val="FFFFFF"/>
                </a:solidFill>
                <a:latin typeface="Roboto"/>
                <a:ea typeface="Roboto"/>
                <a:cs typeface="Roboto"/>
                <a:sym typeface="Roboto"/>
              </a:endParaRPr>
            </a:p>
          </p:txBody>
        </p:sp>
        <p:sp>
          <p:nvSpPr>
            <p:cNvPr id="68" name="Google Shape;68;p13"/>
            <p:cNvSpPr/>
            <p:nvPr/>
          </p:nvSpPr>
          <p:spPr>
            <a:xfrm>
              <a:off x="2465775" y="2422675"/>
              <a:ext cx="1332300" cy="285000"/>
            </a:xfrm>
            <a:prstGeom prst="round1Rect">
              <a:avLst>
                <a:gd name="adj" fmla="val 50000"/>
              </a:avLst>
            </a:prstGeom>
            <a:solidFill>
              <a:srgbClr val="3D85C6"/>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Local communities</a:t>
              </a:r>
              <a:endParaRPr sz="1067">
                <a:solidFill>
                  <a:srgbClr val="FFFFFF"/>
                </a:solidFill>
              </a:endParaRPr>
            </a:p>
          </p:txBody>
        </p:sp>
      </p:grpSp>
      <p:grpSp>
        <p:nvGrpSpPr>
          <p:cNvPr id="69" name="Google Shape;69;p13"/>
          <p:cNvGrpSpPr/>
          <p:nvPr/>
        </p:nvGrpSpPr>
        <p:grpSpPr>
          <a:xfrm>
            <a:off x="3095600" y="4038600"/>
            <a:ext cx="1776400" cy="1132000"/>
            <a:chOff x="2465775" y="2422675"/>
            <a:chExt cx="1332300" cy="849000"/>
          </a:xfrm>
        </p:grpSpPr>
        <p:sp>
          <p:nvSpPr>
            <p:cNvPr id="70" name="Google Shape;70;p13"/>
            <p:cNvSpPr/>
            <p:nvPr/>
          </p:nvSpPr>
          <p:spPr>
            <a:xfrm>
              <a:off x="2465775" y="2707675"/>
              <a:ext cx="1332300" cy="564000"/>
            </a:xfrm>
            <a:prstGeom prst="rect">
              <a:avLst/>
            </a:prstGeom>
            <a:solidFill>
              <a:srgbClr val="38761D"/>
            </a:solidFill>
            <a:ln>
              <a:noFill/>
            </a:ln>
          </p:spPr>
          <p:txBody>
            <a:bodyPr spcFirstLastPara="1" wrap="square" lIns="121900" tIns="121900" rIns="121900" bIns="121900" anchor="t" anchorCtr="0">
              <a:noAutofit/>
            </a:bodyPr>
            <a:lstStyle/>
            <a:p>
              <a:r>
                <a:rPr lang="en" sz="1067">
                  <a:solidFill>
                    <a:srgbClr val="FFFFFF"/>
                  </a:solidFill>
                  <a:latin typeface="Roboto"/>
                  <a:ea typeface="Roboto"/>
                  <a:cs typeface="Roboto"/>
                  <a:sym typeface="Roboto"/>
                </a:rPr>
                <a:t>Environmental impacts of mining are too great to justify the benefits</a:t>
              </a:r>
              <a:endParaRPr sz="1067">
                <a:solidFill>
                  <a:srgbClr val="FFFFFF"/>
                </a:solidFill>
                <a:latin typeface="Roboto"/>
                <a:ea typeface="Roboto"/>
                <a:cs typeface="Roboto"/>
                <a:sym typeface="Roboto"/>
              </a:endParaRPr>
            </a:p>
          </p:txBody>
        </p:sp>
        <p:sp>
          <p:nvSpPr>
            <p:cNvPr id="71" name="Google Shape;71;p13"/>
            <p:cNvSpPr/>
            <p:nvPr/>
          </p:nvSpPr>
          <p:spPr>
            <a:xfrm>
              <a:off x="2465775" y="2422675"/>
              <a:ext cx="1332300" cy="285000"/>
            </a:xfrm>
            <a:prstGeom prst="round1Rect">
              <a:avLst>
                <a:gd name="adj" fmla="val 50000"/>
              </a:avLst>
            </a:prstGeom>
            <a:solidFill>
              <a:srgbClr val="6AA84F"/>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Environmental groups </a:t>
              </a:r>
              <a:endParaRPr sz="1067">
                <a:solidFill>
                  <a:srgbClr val="FFFFFF"/>
                </a:solidFill>
              </a:endParaRPr>
            </a:p>
          </p:txBody>
        </p:sp>
      </p:grpSp>
      <p:grpSp>
        <p:nvGrpSpPr>
          <p:cNvPr id="72" name="Google Shape;72;p13"/>
          <p:cNvGrpSpPr/>
          <p:nvPr/>
        </p:nvGrpSpPr>
        <p:grpSpPr>
          <a:xfrm>
            <a:off x="3095600" y="2546400"/>
            <a:ext cx="1776400" cy="1132000"/>
            <a:chOff x="2465775" y="2422675"/>
            <a:chExt cx="1332300" cy="849000"/>
          </a:xfrm>
        </p:grpSpPr>
        <p:sp>
          <p:nvSpPr>
            <p:cNvPr id="73" name="Google Shape;73;p13"/>
            <p:cNvSpPr/>
            <p:nvPr/>
          </p:nvSpPr>
          <p:spPr>
            <a:xfrm>
              <a:off x="2465775" y="2707675"/>
              <a:ext cx="1332300" cy="564000"/>
            </a:xfrm>
            <a:prstGeom prst="rect">
              <a:avLst/>
            </a:prstGeom>
            <a:solidFill>
              <a:srgbClr val="A64D79"/>
            </a:solidFill>
            <a:ln>
              <a:noFill/>
            </a:ln>
          </p:spPr>
          <p:txBody>
            <a:bodyPr spcFirstLastPara="1" wrap="square" lIns="121900" tIns="121900" rIns="121900" bIns="121900" anchor="t" anchorCtr="0">
              <a:noAutofit/>
            </a:bodyPr>
            <a:lstStyle/>
            <a:p>
              <a:r>
                <a:rPr lang="en" sz="1067">
                  <a:solidFill>
                    <a:srgbClr val="FFFFFF"/>
                  </a:solidFill>
                  <a:latin typeface="Roboto"/>
                  <a:ea typeface="Roboto"/>
                  <a:cs typeface="Roboto"/>
                  <a:sym typeface="Roboto"/>
                </a:rPr>
                <a:t>Extract raw materials as quickly and cheaply as possible</a:t>
              </a:r>
              <a:endParaRPr sz="1067">
                <a:solidFill>
                  <a:srgbClr val="FFFFFF"/>
                </a:solidFill>
                <a:latin typeface="Roboto"/>
                <a:ea typeface="Roboto"/>
                <a:cs typeface="Roboto"/>
                <a:sym typeface="Roboto"/>
              </a:endParaRPr>
            </a:p>
          </p:txBody>
        </p:sp>
        <p:sp>
          <p:nvSpPr>
            <p:cNvPr id="74" name="Google Shape;74;p13"/>
            <p:cNvSpPr/>
            <p:nvPr/>
          </p:nvSpPr>
          <p:spPr>
            <a:xfrm>
              <a:off x="2465775" y="2422675"/>
              <a:ext cx="1332300" cy="285000"/>
            </a:xfrm>
            <a:prstGeom prst="round1Rect">
              <a:avLst>
                <a:gd name="adj" fmla="val 50000"/>
              </a:avLst>
            </a:prstGeom>
            <a:solidFill>
              <a:srgbClr val="C27BA0"/>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Mining companies</a:t>
              </a:r>
              <a:endParaRPr sz="1067">
                <a:solidFill>
                  <a:srgbClr val="FFFFFF"/>
                </a:solidFill>
              </a:endParaRPr>
            </a:p>
          </p:txBody>
        </p:sp>
      </p:grpSp>
      <p:sp>
        <p:nvSpPr>
          <p:cNvPr id="75" name="Google Shape;75;p13"/>
          <p:cNvSpPr/>
          <p:nvPr/>
        </p:nvSpPr>
        <p:spPr>
          <a:xfrm>
            <a:off x="4510884" y="297987"/>
            <a:ext cx="1776400" cy="408800"/>
          </a:xfrm>
          <a:prstGeom prst="round1Rect">
            <a:avLst>
              <a:gd name="adj" fmla="val 50000"/>
            </a:avLst>
          </a:prstGeom>
          <a:solidFill>
            <a:srgbClr val="BF9000"/>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Politics</a:t>
            </a:r>
            <a:endParaRPr sz="1067">
              <a:solidFill>
                <a:srgbClr val="FFFFFF"/>
              </a:solidFill>
            </a:endParaRPr>
          </a:p>
        </p:txBody>
      </p:sp>
      <p:sp>
        <p:nvSpPr>
          <p:cNvPr id="76" name="Google Shape;76;p13"/>
          <p:cNvSpPr/>
          <p:nvPr/>
        </p:nvSpPr>
        <p:spPr>
          <a:xfrm>
            <a:off x="6370984" y="312400"/>
            <a:ext cx="1776400" cy="380000"/>
          </a:xfrm>
          <a:prstGeom prst="round1Rect">
            <a:avLst>
              <a:gd name="adj" fmla="val 50000"/>
            </a:avLst>
          </a:prstGeom>
          <a:solidFill>
            <a:srgbClr val="3D85C6"/>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Local communities</a:t>
            </a:r>
            <a:endParaRPr sz="1067">
              <a:solidFill>
                <a:srgbClr val="FFFFFF"/>
              </a:solidFill>
            </a:endParaRPr>
          </a:p>
        </p:txBody>
      </p:sp>
      <p:sp>
        <p:nvSpPr>
          <p:cNvPr id="77" name="Google Shape;77;p13"/>
          <p:cNvSpPr/>
          <p:nvPr/>
        </p:nvSpPr>
        <p:spPr>
          <a:xfrm>
            <a:off x="8231084" y="312400"/>
            <a:ext cx="1776400" cy="380000"/>
          </a:xfrm>
          <a:prstGeom prst="round1Rect">
            <a:avLst>
              <a:gd name="adj" fmla="val 50000"/>
            </a:avLst>
          </a:prstGeom>
          <a:solidFill>
            <a:srgbClr val="6AA84F"/>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Environmental groups </a:t>
            </a:r>
            <a:endParaRPr sz="1067">
              <a:solidFill>
                <a:srgbClr val="FFFFFF"/>
              </a:solidFill>
            </a:endParaRPr>
          </a:p>
        </p:txBody>
      </p:sp>
      <p:sp>
        <p:nvSpPr>
          <p:cNvPr id="78" name="Google Shape;78;p13"/>
          <p:cNvSpPr/>
          <p:nvPr/>
        </p:nvSpPr>
        <p:spPr>
          <a:xfrm>
            <a:off x="10091184" y="312400"/>
            <a:ext cx="1776400" cy="380000"/>
          </a:xfrm>
          <a:prstGeom prst="round1Rect">
            <a:avLst>
              <a:gd name="adj" fmla="val 50000"/>
            </a:avLst>
          </a:prstGeom>
          <a:solidFill>
            <a:srgbClr val="C27BA0"/>
          </a:solidFill>
          <a:ln>
            <a:noFill/>
          </a:ln>
        </p:spPr>
        <p:txBody>
          <a:bodyPr spcFirstLastPara="1" wrap="square" lIns="121900" tIns="121900" rIns="121900" bIns="121900" anchor="ctr" anchorCtr="0">
            <a:noAutofit/>
          </a:bodyPr>
          <a:lstStyle/>
          <a:p>
            <a:r>
              <a:rPr lang="en" sz="1067">
                <a:solidFill>
                  <a:srgbClr val="FFFFFF"/>
                </a:solidFill>
                <a:latin typeface="Roboto"/>
                <a:ea typeface="Roboto"/>
                <a:cs typeface="Roboto"/>
                <a:sym typeface="Roboto"/>
              </a:rPr>
              <a:t>Mining companies</a:t>
            </a:r>
            <a:endParaRPr sz="1067">
              <a:solidFill>
                <a:srgbClr val="FFFFFF"/>
              </a:solidFill>
            </a:endParaRPr>
          </a:p>
        </p:txBody>
      </p:sp>
      <p:sp>
        <p:nvSpPr>
          <p:cNvPr id="79" name="Google Shape;79;p13"/>
          <p:cNvSpPr/>
          <p:nvPr/>
        </p:nvSpPr>
        <p:spPr>
          <a:xfrm>
            <a:off x="5507700" y="3557799"/>
            <a:ext cx="1295600" cy="656800"/>
          </a:xfrm>
          <a:prstGeom prst="roundRect">
            <a:avLst>
              <a:gd name="adj" fmla="val 16667"/>
            </a:avLst>
          </a:prstGeom>
          <a:solidFill>
            <a:srgbClr val="FF9900"/>
          </a:solidFill>
          <a:ln w="952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solidFill>
                  <a:schemeClr val="lt1"/>
                </a:solidFill>
              </a:rPr>
              <a:t>Tension zone</a:t>
            </a:r>
            <a:endParaRPr sz="1600">
              <a:solidFill>
                <a:schemeClr val="lt1"/>
              </a:solidFill>
            </a:endParaRPr>
          </a:p>
        </p:txBody>
      </p:sp>
      <p:cxnSp>
        <p:nvCxnSpPr>
          <p:cNvPr id="80" name="Google Shape;80;p13"/>
          <p:cNvCxnSpPr/>
          <p:nvPr/>
        </p:nvCxnSpPr>
        <p:spPr>
          <a:xfrm>
            <a:off x="1828800" y="3886200"/>
            <a:ext cx="8877200" cy="0"/>
          </a:xfrm>
          <a:prstGeom prst="straightConnector1">
            <a:avLst/>
          </a:prstGeom>
          <a:noFill/>
          <a:ln w="28575" cap="flat" cmpd="sng">
            <a:solidFill>
              <a:srgbClr val="FF9900"/>
            </a:solidFill>
            <a:prstDash val="solid"/>
            <a:round/>
            <a:headEnd type="none" w="med" len="med"/>
            <a:tailEnd type="none" w="med" len="med"/>
          </a:ln>
        </p:spPr>
      </p:cxnSp>
      <p:sp>
        <p:nvSpPr>
          <p:cNvPr id="81" name="Google Shape;81;p13"/>
          <p:cNvSpPr/>
          <p:nvPr/>
        </p:nvSpPr>
        <p:spPr>
          <a:xfrm>
            <a:off x="1733533" y="2546400"/>
            <a:ext cx="1295600" cy="654000"/>
          </a:xfrm>
          <a:prstGeom prst="roundRect">
            <a:avLst>
              <a:gd name="adj" fmla="val 16667"/>
            </a:avLst>
          </a:prstGeom>
          <a:solidFill>
            <a:srgbClr val="EAD1DC"/>
          </a:solidFill>
          <a:ln w="9525" cap="flat" cmpd="sng">
            <a:solidFill>
              <a:srgbClr val="D5A6BD"/>
            </a:solidFill>
            <a:prstDash val="solid"/>
            <a:round/>
            <a:headEnd type="none" w="sm" len="sm"/>
            <a:tailEnd type="none" w="sm" len="sm"/>
          </a:ln>
        </p:spPr>
        <p:txBody>
          <a:bodyPr spcFirstLastPara="1" wrap="square" lIns="121900" tIns="121900" rIns="121900" bIns="121900" anchor="ctr" anchorCtr="0">
            <a:noAutofit/>
          </a:bodyPr>
          <a:lstStyle/>
          <a:p>
            <a:r>
              <a:rPr lang="en" sz="800">
                <a:solidFill>
                  <a:schemeClr val="dk1"/>
                </a:solidFill>
              </a:rPr>
              <a:t>Overriding public interest would solve a number of those issues.</a:t>
            </a:r>
            <a:endParaRPr sz="800">
              <a:solidFill>
                <a:schemeClr val="dk1"/>
              </a:solidFill>
            </a:endParaRPr>
          </a:p>
        </p:txBody>
      </p:sp>
      <p:sp>
        <p:nvSpPr>
          <p:cNvPr id="82" name="Google Shape;82;p13"/>
          <p:cNvSpPr/>
          <p:nvPr/>
        </p:nvSpPr>
        <p:spPr>
          <a:xfrm>
            <a:off x="1733533" y="4516600"/>
            <a:ext cx="1295600" cy="654000"/>
          </a:xfrm>
          <a:prstGeom prst="roundRect">
            <a:avLst>
              <a:gd name="adj" fmla="val 16667"/>
            </a:avLst>
          </a:prstGeom>
          <a:solidFill>
            <a:srgbClr val="D9EAD3"/>
          </a:solidFill>
          <a:ln w="9525" cap="flat" cmpd="sng">
            <a:solidFill>
              <a:srgbClr val="B6D7A8"/>
            </a:solidFill>
            <a:prstDash val="solid"/>
            <a:round/>
            <a:headEnd type="none" w="sm" len="sm"/>
            <a:tailEnd type="none" w="sm" len="sm"/>
          </a:ln>
        </p:spPr>
        <p:txBody>
          <a:bodyPr spcFirstLastPara="1" wrap="square" lIns="121900" tIns="121900" rIns="121900" bIns="121900" anchor="ctr" anchorCtr="0">
            <a:noAutofit/>
          </a:bodyPr>
          <a:lstStyle/>
          <a:p>
            <a:r>
              <a:rPr lang="en" sz="800">
                <a:solidFill>
                  <a:schemeClr val="dk1"/>
                </a:solidFill>
              </a:rPr>
              <a:t>More legal, more aggressive.</a:t>
            </a:r>
            <a:endParaRPr sz="800">
              <a:solidFill>
                <a:schemeClr val="dk1"/>
              </a:solidFill>
            </a:endParaRPr>
          </a:p>
        </p:txBody>
      </p:sp>
      <p:sp>
        <p:nvSpPr>
          <p:cNvPr id="83" name="Google Shape;83;p13"/>
          <p:cNvSpPr/>
          <p:nvPr/>
        </p:nvSpPr>
        <p:spPr>
          <a:xfrm>
            <a:off x="3911600" y="5486400"/>
            <a:ext cx="1295600" cy="800000"/>
          </a:xfrm>
          <a:prstGeom prst="roundRect">
            <a:avLst>
              <a:gd name="adj" fmla="val 16667"/>
            </a:avLst>
          </a:prstGeom>
          <a:solidFill>
            <a:srgbClr val="CFE2F3"/>
          </a:solidFill>
          <a:ln w="9525" cap="flat" cmpd="sng">
            <a:solidFill>
              <a:srgbClr val="9FC5E8"/>
            </a:solidFill>
            <a:prstDash val="solid"/>
            <a:round/>
            <a:headEnd type="none" w="sm" len="sm"/>
            <a:tailEnd type="none" w="sm" len="sm"/>
          </a:ln>
        </p:spPr>
        <p:txBody>
          <a:bodyPr spcFirstLastPara="1" wrap="square" lIns="121900" tIns="121900" rIns="121900" bIns="121900" anchor="ctr" anchorCtr="0">
            <a:noAutofit/>
          </a:bodyPr>
          <a:lstStyle/>
          <a:p>
            <a:r>
              <a:rPr lang="en" sz="800">
                <a:solidFill>
                  <a:schemeClr val="dk1"/>
                </a:solidFill>
              </a:rPr>
              <a:t>We have to support Environmental groups because they can help us to get our goals</a:t>
            </a:r>
            <a:endParaRPr sz="800">
              <a:solidFill>
                <a:schemeClr val="dk1"/>
              </a:solidFill>
            </a:endParaRPr>
          </a:p>
        </p:txBody>
      </p:sp>
      <p:sp>
        <p:nvSpPr>
          <p:cNvPr id="84" name="Google Shape;84;p13"/>
          <p:cNvSpPr/>
          <p:nvPr/>
        </p:nvSpPr>
        <p:spPr>
          <a:xfrm>
            <a:off x="9163067" y="4413267"/>
            <a:ext cx="1295600" cy="757600"/>
          </a:xfrm>
          <a:prstGeom prst="roundRect">
            <a:avLst>
              <a:gd name="adj" fmla="val 16667"/>
            </a:avLst>
          </a:prstGeom>
          <a:solidFill>
            <a:srgbClr val="FCE5CD"/>
          </a:solidFill>
          <a:ln w="9525" cap="flat" cmpd="sng">
            <a:solidFill>
              <a:srgbClr val="F6B26B"/>
            </a:solidFill>
            <a:prstDash val="solid"/>
            <a:round/>
            <a:headEnd type="none" w="sm" len="sm"/>
            <a:tailEnd type="none" w="sm" len="sm"/>
          </a:ln>
        </p:spPr>
        <p:txBody>
          <a:bodyPr spcFirstLastPara="1" wrap="square" lIns="121900" tIns="121900" rIns="121900" bIns="121900" anchor="ctr" anchorCtr="0">
            <a:noAutofit/>
          </a:bodyPr>
          <a:lstStyle/>
          <a:p>
            <a:r>
              <a:rPr lang="en" sz="800">
                <a:solidFill>
                  <a:schemeClr val="dk1"/>
                </a:solidFill>
              </a:rPr>
              <a:t>Electoral calculus drives support to local communities</a:t>
            </a:r>
            <a:endParaRPr sz="800">
              <a:solidFill>
                <a:schemeClr val="dk1"/>
              </a:solidFill>
            </a:endParaRPr>
          </a:p>
        </p:txBody>
      </p:sp>
      <p:sp>
        <p:nvSpPr>
          <p:cNvPr id="85" name="Google Shape;85;p13"/>
          <p:cNvSpPr/>
          <p:nvPr/>
        </p:nvSpPr>
        <p:spPr>
          <a:xfrm>
            <a:off x="9163067" y="2787200"/>
            <a:ext cx="1295600" cy="757600"/>
          </a:xfrm>
          <a:prstGeom prst="roundRect">
            <a:avLst>
              <a:gd name="adj" fmla="val 16667"/>
            </a:avLst>
          </a:prstGeom>
          <a:solidFill>
            <a:srgbClr val="FCE5CD"/>
          </a:solidFill>
          <a:ln w="9525" cap="flat" cmpd="sng">
            <a:solidFill>
              <a:srgbClr val="F6B26B"/>
            </a:solidFill>
            <a:prstDash val="solid"/>
            <a:round/>
            <a:headEnd type="none" w="sm" len="sm"/>
            <a:tailEnd type="none" w="sm" len="sm"/>
          </a:ln>
        </p:spPr>
        <p:txBody>
          <a:bodyPr spcFirstLastPara="1" wrap="square" lIns="121900" tIns="121900" rIns="121900" bIns="121900" anchor="ctr" anchorCtr="0">
            <a:noAutofit/>
          </a:bodyPr>
          <a:lstStyle/>
          <a:p>
            <a:r>
              <a:rPr lang="en" sz="800">
                <a:solidFill>
                  <a:schemeClr val="dk1"/>
                </a:solidFill>
              </a:rPr>
              <a:t>We have to support EU/EC/EP policies. This is a matter of sovereignty and security.</a:t>
            </a:r>
            <a:endParaRPr sz="800">
              <a:solidFill>
                <a:schemeClr val="dk1"/>
              </a:solidFill>
            </a:endParaRPr>
          </a:p>
        </p:txBody>
      </p:sp>
      <p:sp>
        <p:nvSpPr>
          <p:cNvPr id="86" name="Google Shape;86;p13"/>
          <p:cNvSpPr/>
          <p:nvPr/>
        </p:nvSpPr>
        <p:spPr>
          <a:xfrm>
            <a:off x="7103800" y="5398800"/>
            <a:ext cx="1295600" cy="887600"/>
          </a:xfrm>
          <a:prstGeom prst="roundRect">
            <a:avLst>
              <a:gd name="adj" fmla="val 16667"/>
            </a:avLst>
          </a:prstGeom>
          <a:solidFill>
            <a:srgbClr val="CFE2F3"/>
          </a:solidFill>
          <a:ln w="9525" cap="flat" cmpd="sng">
            <a:solidFill>
              <a:srgbClr val="9FC5E8"/>
            </a:solidFill>
            <a:prstDash val="solid"/>
            <a:round/>
            <a:headEnd type="none" w="sm" len="sm"/>
            <a:tailEnd type="none" w="sm" len="sm"/>
          </a:ln>
        </p:spPr>
        <p:txBody>
          <a:bodyPr spcFirstLastPara="1" wrap="square" lIns="121900" tIns="121900" rIns="121900" bIns="121900" anchor="ctr" anchorCtr="0">
            <a:noAutofit/>
          </a:bodyPr>
          <a:lstStyle/>
          <a:p>
            <a:r>
              <a:rPr lang="en" sz="800">
                <a:solidFill>
                  <a:schemeClr val="dk1"/>
                </a:solidFill>
              </a:rPr>
              <a:t>More legal, more aggressive.In the capital and in Brussels they don’t understand our concerns.</a:t>
            </a:r>
            <a:endParaRPr sz="800">
              <a:solidFill>
                <a:schemeClr val="dk1"/>
              </a:solidFill>
            </a:endParaRPr>
          </a:p>
        </p:txBody>
      </p:sp>
      <p:sp>
        <p:nvSpPr>
          <p:cNvPr id="87" name="Google Shape;87;p13"/>
          <p:cNvSpPr/>
          <p:nvPr/>
        </p:nvSpPr>
        <p:spPr>
          <a:xfrm>
            <a:off x="9848400" y="1485900"/>
            <a:ext cx="2019200" cy="4978400"/>
          </a:xfrm>
          <a:prstGeom prst="curvedLeftArrow">
            <a:avLst>
              <a:gd name="adj1" fmla="val 25000"/>
              <a:gd name="adj2" fmla="val 50000"/>
              <a:gd name="adj3" fmla="val 25000"/>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 name="Google Shape;88;p13"/>
          <p:cNvSpPr txBox="1"/>
          <p:nvPr/>
        </p:nvSpPr>
        <p:spPr>
          <a:xfrm>
            <a:off x="8658000" y="1375401"/>
            <a:ext cx="1190400" cy="676876"/>
          </a:xfrm>
          <a:prstGeom prst="rect">
            <a:avLst/>
          </a:prstGeom>
          <a:noFill/>
          <a:ln>
            <a:noFill/>
          </a:ln>
        </p:spPr>
        <p:txBody>
          <a:bodyPr spcFirstLastPara="1" wrap="square" lIns="121900" tIns="121900" rIns="121900" bIns="121900" anchor="t" anchorCtr="0">
            <a:spAutoFit/>
          </a:bodyPr>
          <a:lstStyle/>
          <a:p>
            <a:r>
              <a:rPr lang="en" sz="933" b="1" dirty="0"/>
              <a:t>Enforce mining though new laws (CRMA) +</a:t>
            </a:r>
            <a:endParaRPr sz="933" b="1" dirty="0"/>
          </a:p>
        </p:txBody>
      </p:sp>
      <p:sp>
        <p:nvSpPr>
          <p:cNvPr id="90" name="Google Shape;90;p13"/>
          <p:cNvSpPr/>
          <p:nvPr/>
        </p:nvSpPr>
        <p:spPr>
          <a:xfrm rot="10800000">
            <a:off x="559035" y="1307900"/>
            <a:ext cx="2120400" cy="4978400"/>
          </a:xfrm>
          <a:prstGeom prst="curvedLeftArrow">
            <a:avLst>
              <a:gd name="adj1" fmla="val 25000"/>
              <a:gd name="adj2" fmla="val 50000"/>
              <a:gd name="adj3" fmla="val 25000"/>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 name="Google Shape;91;p13"/>
          <p:cNvSpPr txBox="1"/>
          <p:nvPr/>
        </p:nvSpPr>
        <p:spPr>
          <a:xfrm>
            <a:off x="2679433" y="5790901"/>
            <a:ext cx="1190400" cy="533311"/>
          </a:xfrm>
          <a:prstGeom prst="rect">
            <a:avLst/>
          </a:prstGeom>
          <a:noFill/>
          <a:ln>
            <a:noFill/>
          </a:ln>
        </p:spPr>
        <p:txBody>
          <a:bodyPr spcFirstLastPara="1" wrap="square" lIns="121900" tIns="121900" rIns="121900" bIns="121900" anchor="t" anchorCtr="0">
            <a:spAutoFit/>
          </a:bodyPr>
          <a:lstStyle/>
          <a:p>
            <a:r>
              <a:rPr lang="en" sz="933" b="1"/>
              <a:t>Increase aggressiveness</a:t>
            </a:r>
            <a:endParaRPr sz="933" b="1"/>
          </a:p>
        </p:txBody>
      </p:sp>
      <p:sp>
        <p:nvSpPr>
          <p:cNvPr id="92" name="Google Shape;92;p13"/>
          <p:cNvSpPr/>
          <p:nvPr/>
        </p:nvSpPr>
        <p:spPr>
          <a:xfrm>
            <a:off x="7103800" y="1321000"/>
            <a:ext cx="1295600" cy="677200"/>
          </a:xfrm>
          <a:prstGeom prst="roundRect">
            <a:avLst>
              <a:gd name="adj" fmla="val 16667"/>
            </a:avLst>
          </a:prstGeom>
          <a:solidFill>
            <a:srgbClr val="FCE5CD"/>
          </a:solidFill>
          <a:ln w="9525" cap="flat" cmpd="sng">
            <a:solidFill>
              <a:srgbClr val="F6B26B"/>
            </a:solidFill>
            <a:prstDash val="solid"/>
            <a:round/>
            <a:headEnd type="none" w="sm" len="sm"/>
            <a:tailEnd type="none" w="sm" len="sm"/>
          </a:ln>
        </p:spPr>
        <p:txBody>
          <a:bodyPr spcFirstLastPara="1" wrap="square" lIns="121900" tIns="121900" rIns="121900" bIns="121900" anchor="ctr" anchorCtr="0">
            <a:noAutofit/>
          </a:bodyPr>
          <a:lstStyle/>
          <a:p>
            <a:r>
              <a:rPr lang="en" sz="800">
                <a:solidFill>
                  <a:schemeClr val="dk1"/>
                </a:solidFill>
              </a:rPr>
              <a:t>EU policies to defend EU vision, principles and governance model.</a:t>
            </a:r>
            <a:endParaRPr sz="800">
              <a:solidFill>
                <a:schemeClr val="dk1"/>
              </a:solidFill>
            </a:endParaRPr>
          </a:p>
        </p:txBody>
      </p:sp>
      <p:sp>
        <p:nvSpPr>
          <p:cNvPr id="93" name="Google Shape;93;p13"/>
          <p:cNvSpPr txBox="1"/>
          <p:nvPr/>
        </p:nvSpPr>
        <p:spPr>
          <a:xfrm>
            <a:off x="10458667" y="2379401"/>
            <a:ext cx="1492400" cy="820441"/>
          </a:xfrm>
          <a:prstGeom prst="rect">
            <a:avLst/>
          </a:prstGeom>
          <a:noFill/>
          <a:ln>
            <a:noFill/>
          </a:ln>
        </p:spPr>
        <p:txBody>
          <a:bodyPr spcFirstLastPara="1" wrap="square" lIns="121900" tIns="121900" rIns="121900" bIns="121900" anchor="t" anchorCtr="0">
            <a:spAutoFit/>
          </a:bodyPr>
          <a:lstStyle/>
          <a:p>
            <a:r>
              <a:rPr lang="en" sz="933" b="1"/>
              <a:t>Dealing with and neutralizing the actions of protest groups</a:t>
            </a:r>
            <a:endParaRPr sz="933" b="1"/>
          </a:p>
        </p:txBody>
      </p:sp>
      <p:sp>
        <p:nvSpPr>
          <p:cNvPr id="94" name="Google Shape;94;p13"/>
          <p:cNvSpPr txBox="1"/>
          <p:nvPr/>
        </p:nvSpPr>
        <p:spPr>
          <a:xfrm>
            <a:off x="774433" y="4038600"/>
            <a:ext cx="1190400" cy="389746"/>
          </a:xfrm>
          <a:prstGeom prst="rect">
            <a:avLst/>
          </a:prstGeom>
          <a:noFill/>
          <a:ln>
            <a:noFill/>
          </a:ln>
        </p:spPr>
        <p:txBody>
          <a:bodyPr spcFirstLastPara="1" wrap="square" lIns="121900" tIns="121900" rIns="121900" bIns="121900" anchor="t" anchorCtr="0">
            <a:spAutoFit/>
          </a:bodyPr>
          <a:lstStyle/>
          <a:p>
            <a:r>
              <a:rPr lang="en" sz="933" b="1"/>
              <a:t>Legal opposition</a:t>
            </a:r>
            <a:endParaRPr sz="933" b="1"/>
          </a:p>
        </p:txBody>
      </p:sp>
      <p:sp>
        <p:nvSpPr>
          <p:cNvPr id="95" name="Google Shape;95;p13"/>
          <p:cNvSpPr txBox="1"/>
          <p:nvPr/>
        </p:nvSpPr>
        <p:spPr>
          <a:xfrm>
            <a:off x="774433" y="3200201"/>
            <a:ext cx="1324800" cy="533311"/>
          </a:xfrm>
          <a:prstGeom prst="rect">
            <a:avLst/>
          </a:prstGeom>
          <a:noFill/>
          <a:ln>
            <a:noFill/>
          </a:ln>
        </p:spPr>
        <p:txBody>
          <a:bodyPr spcFirstLastPara="1" wrap="square" lIns="121900" tIns="121900" rIns="121900" bIns="121900" anchor="t" anchorCtr="0">
            <a:spAutoFit/>
          </a:bodyPr>
          <a:lstStyle/>
          <a:p>
            <a:r>
              <a:rPr lang="en" sz="933" b="1"/>
              <a:t>Lobby to easing mining legislation</a:t>
            </a:r>
            <a:endParaRPr sz="933" b="1"/>
          </a:p>
        </p:txBody>
      </p:sp>
      <p:sp>
        <p:nvSpPr>
          <p:cNvPr id="96" name="Google Shape;96;p13"/>
          <p:cNvSpPr txBox="1"/>
          <p:nvPr/>
        </p:nvSpPr>
        <p:spPr>
          <a:xfrm>
            <a:off x="10458667" y="2982901"/>
            <a:ext cx="1190400" cy="676876"/>
          </a:xfrm>
          <a:prstGeom prst="rect">
            <a:avLst/>
          </a:prstGeom>
          <a:noFill/>
          <a:ln>
            <a:noFill/>
          </a:ln>
        </p:spPr>
        <p:txBody>
          <a:bodyPr spcFirstLastPara="1" wrap="square" lIns="121900" tIns="121900" rIns="121900" bIns="121900" anchor="t" anchorCtr="0">
            <a:spAutoFit/>
          </a:bodyPr>
          <a:lstStyle/>
          <a:p>
            <a:r>
              <a:rPr lang="en" sz="933" b="1" dirty="0"/>
              <a:t>Get EU funds to support mining activities</a:t>
            </a:r>
            <a:endParaRPr sz="933" b="1" dirty="0"/>
          </a:p>
        </p:txBody>
      </p:sp>
      <p:sp>
        <p:nvSpPr>
          <p:cNvPr id="3" name="Rectangle 2">
            <a:extLst>
              <a:ext uri="{FF2B5EF4-FFF2-40B4-BE49-F238E27FC236}">
                <a16:creationId xmlns:a16="http://schemas.microsoft.com/office/drawing/2014/main" id="{4FCCF29F-AC9B-B6B1-6701-DB77125271BA}"/>
              </a:ext>
            </a:extLst>
          </p:cNvPr>
          <p:cNvSpPr/>
          <p:nvPr/>
        </p:nvSpPr>
        <p:spPr>
          <a:xfrm>
            <a:off x="559034" y="258147"/>
            <a:ext cx="3029133"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Green or greed?</a:t>
            </a:r>
          </a:p>
        </p:txBody>
      </p:sp>
      <p:pic>
        <p:nvPicPr>
          <p:cNvPr id="4" name="Picture 3" descr="Graphical user interface, text&#10;&#10;Description automatically generated">
            <a:extLst>
              <a:ext uri="{FF2B5EF4-FFF2-40B4-BE49-F238E27FC236}">
                <a16:creationId xmlns:a16="http://schemas.microsoft.com/office/drawing/2014/main" id="{03C5136A-190D-1796-4A50-B35548D93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5" name="Picture 4" descr="A logo of a tree&#10;&#10;Description automatically generated">
            <a:extLst>
              <a:ext uri="{FF2B5EF4-FFF2-40B4-BE49-F238E27FC236}">
                <a16:creationId xmlns:a16="http://schemas.microsoft.com/office/drawing/2014/main" id="{25522723-7E9F-45CF-C451-4D45A5850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75CD-87AA-6D17-DC6F-D94BFD0178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9A05524-7EE7-2A21-41C1-CE82E00BF2C9}"/>
              </a:ext>
            </a:extLst>
          </p:cNvPr>
          <p:cNvPicPr>
            <a:picLocks noChangeAspect="1"/>
          </p:cNvPicPr>
          <p:nvPr/>
        </p:nvPicPr>
        <p:blipFill>
          <a:blip r:embed="rId3"/>
          <a:stretch>
            <a:fillRect/>
          </a:stretch>
        </p:blipFill>
        <p:spPr>
          <a:xfrm>
            <a:off x="0" y="-26255"/>
            <a:ext cx="12192000" cy="6913367"/>
          </a:xfrm>
          <a:prstGeom prst="rect">
            <a:avLst/>
          </a:prstGeom>
        </p:spPr>
      </p:pic>
      <p:sp>
        <p:nvSpPr>
          <p:cNvPr id="10" name="Rectangle 9">
            <a:extLst>
              <a:ext uri="{FF2B5EF4-FFF2-40B4-BE49-F238E27FC236}">
                <a16:creationId xmlns:a16="http://schemas.microsoft.com/office/drawing/2014/main" id="{9136985A-0C99-4CEB-2952-21802B813C61}"/>
              </a:ext>
            </a:extLst>
          </p:cNvPr>
          <p:cNvSpPr/>
          <p:nvPr/>
        </p:nvSpPr>
        <p:spPr>
          <a:xfrm>
            <a:off x="0" y="207555"/>
            <a:ext cx="6927742" cy="945853"/>
          </a:xfrm>
          <a:prstGeom prst="rect">
            <a:avLst/>
          </a:prstGeom>
          <a:solidFill>
            <a:srgbClr val="9E8A8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bIns="108000" rtlCol="0" anchor="ctr"/>
          <a:lstStyle/>
          <a:p>
            <a:pPr>
              <a:lnSpc>
                <a:spcPts val="2800"/>
              </a:lnSpc>
              <a:buClr>
                <a:schemeClr val="accent1"/>
              </a:buClr>
            </a:pPr>
            <a:r>
              <a:rPr lang="en-GB" sz="3200" dirty="0">
                <a:solidFill>
                  <a:schemeClr val="bg1"/>
                </a:solidFill>
              </a:rPr>
              <a:t>Community development agreements </a:t>
            </a:r>
          </a:p>
        </p:txBody>
      </p:sp>
      <p:pic>
        <p:nvPicPr>
          <p:cNvPr id="11" name="Picture 10" descr="Graphical user interface, text&#10;&#10;Description automatically generated">
            <a:extLst>
              <a:ext uri="{FF2B5EF4-FFF2-40B4-BE49-F238E27FC236}">
                <a16:creationId xmlns:a16="http://schemas.microsoft.com/office/drawing/2014/main" id="{793FEE0F-3A62-6794-58B4-688296E23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3058" y="6474210"/>
            <a:ext cx="1634896" cy="363310"/>
          </a:xfrm>
          <a:prstGeom prst="rect">
            <a:avLst/>
          </a:prstGeom>
        </p:spPr>
      </p:pic>
      <p:pic>
        <p:nvPicPr>
          <p:cNvPr id="12" name="Picture 11" descr="A logo of a tree&#10;&#10;Description automatically generated">
            <a:extLst>
              <a:ext uri="{FF2B5EF4-FFF2-40B4-BE49-F238E27FC236}">
                <a16:creationId xmlns:a16="http://schemas.microsoft.com/office/drawing/2014/main" id="{63EBFA8D-EA4C-A75D-FD96-F21BDBEA0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2679" y="5709081"/>
            <a:ext cx="666171" cy="1116864"/>
          </a:xfrm>
          <a:prstGeom prst="rect">
            <a:avLst/>
          </a:prstGeom>
        </p:spPr>
      </p:pic>
    </p:spTree>
    <p:extLst>
      <p:ext uri="{BB962C8B-B14F-4D97-AF65-F5344CB8AC3E}">
        <p14:creationId xmlns:p14="http://schemas.microsoft.com/office/powerpoint/2010/main" val="80117577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1239</TotalTime>
  <Words>1401</Words>
  <Application>Microsoft Office PowerPoint</Application>
  <PresentationFormat>Widescreen</PresentationFormat>
  <Paragraphs>147</Paragraphs>
  <Slides>13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SimSun</vt:lpstr>
      <vt:lpstr>Aptos</vt:lpstr>
      <vt:lpstr>Aptos (Body)</vt:lpstr>
      <vt:lpstr>Aptos Display</vt:lpstr>
      <vt:lpstr>Arial</vt:lpstr>
      <vt:lpstr>Calibri</vt:lpstr>
      <vt:lpstr>Open Sans</vt:lpstr>
      <vt:lpstr>Roboto</vt:lpstr>
      <vt:lpstr>Segoe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vitor correia</dc:creator>
  <cp:lastModifiedBy>Luodes Nike (GTK)</cp:lastModifiedBy>
  <cp:revision>21</cp:revision>
  <dcterms:created xsi:type="dcterms:W3CDTF">2024-08-26T15:44:48Z</dcterms:created>
  <dcterms:modified xsi:type="dcterms:W3CDTF">2025-08-13T06:23:02Z</dcterms:modified>
</cp:coreProperties>
</file>