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9" r:id="rId1"/>
  </p:sldMasterIdLst>
  <p:sldIdLst>
    <p:sldId id="256" r:id="rId2"/>
    <p:sldId id="257" r:id="rId3"/>
    <p:sldId id="264" r:id="rId4"/>
    <p:sldId id="265" r:id="rId5"/>
    <p:sldId id="263" r:id="rId6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F7ABE8-137A-14E6-9261-6E36B1FAECA9}" name="Riihonen Pekko" initials="PR" userId="S::priihone@ulapland.fi::3f04c11d-c3ca-4505-86b0-beddc8b5a2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lapland.fi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7">
            <a:extLst>
              <a:ext uri="{FF2B5EF4-FFF2-40B4-BE49-F238E27FC236}">
                <a16:creationId xmlns:a16="http://schemas.microsoft.com/office/drawing/2014/main" id="{BBE94B32-CB55-4CC8-B572-2D21CCEF0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0" y="0"/>
            <a:ext cx="6337426" cy="4753069"/>
          </a:xfrm>
          <a:prstGeom prst="rect">
            <a:avLst/>
          </a:prstGeom>
        </p:spPr>
      </p:pic>
      <p:cxnSp>
        <p:nvCxnSpPr>
          <p:cNvPr id="70" name="Straight Connector 15">
            <a:extLst>
              <a:ext uri="{FF2B5EF4-FFF2-40B4-BE49-F238E27FC236}">
                <a16:creationId xmlns:a16="http://schemas.microsoft.com/office/drawing/2014/main" id="{4A88BDC2-31E8-4D6D-8F08-2A1F2A38179B}"/>
              </a:ext>
            </a:extLst>
          </p:cNvPr>
          <p:cNvCxnSpPr/>
          <p:nvPr/>
        </p:nvCxnSpPr>
        <p:spPr>
          <a:xfrm>
            <a:off x="1533056" y="2722031"/>
            <a:ext cx="10658945" cy="8971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DB8A18B-ECD7-4731-83FE-1ECE56FB7C4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532245" y="2275085"/>
            <a:ext cx="7232651" cy="27815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i-FI" dirty="0"/>
              <a:t>Lisää tekijä</a:t>
            </a:r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E512B433-334E-4924-92D8-26CE773C2B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2246" y="2943164"/>
            <a:ext cx="10040759" cy="1325563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8420CA9A-B56B-4E18-B6E3-05C59FD27D8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32467" y="4437063"/>
            <a:ext cx="6322484" cy="391259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rgbClr val="006699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Lisää alaotsikko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15BC21-B9DF-4F50-B8AF-A4DD87BA14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16681" y="5590879"/>
            <a:ext cx="1138940" cy="579103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99298D73-3CBB-42F1-BA33-7F8E94981C7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725373" y="5590879"/>
            <a:ext cx="1138940" cy="579103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514B2090-59D7-4F0A-912B-9D983DBF865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434065" y="5590879"/>
            <a:ext cx="1138940" cy="579103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39EFA0-7E33-40B4-8741-BB86899B18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118" y="5399343"/>
            <a:ext cx="3247573" cy="85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129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16">
            <a:extLst>
              <a:ext uri="{FF2B5EF4-FFF2-40B4-BE49-F238E27FC236}">
                <a16:creationId xmlns:a16="http://schemas.microsoft.com/office/drawing/2014/main" id="{B93F1B2B-A596-4D5F-944C-FCA5D9FFC1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2800" y="865188"/>
            <a:ext cx="10541000" cy="362146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62ED2C-28EA-4138-82E5-B58830DDEE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2800" y="4854214"/>
            <a:ext cx="10541000" cy="59397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/>
              <a:t>Lisää sisältö / otsikko</a:t>
            </a:r>
            <a:endParaRPr lang="en-US" dirty="0"/>
          </a:p>
        </p:txBody>
      </p:sp>
      <p:cxnSp>
        <p:nvCxnSpPr>
          <p:cNvPr id="8" name="Straight Connector 15">
            <a:extLst>
              <a:ext uri="{FF2B5EF4-FFF2-40B4-BE49-F238E27FC236}">
                <a16:creationId xmlns:a16="http://schemas.microsoft.com/office/drawing/2014/main" id="{CE9D2C4D-3D1C-46AB-9465-5FAD7D6FF64E}"/>
              </a:ext>
            </a:extLst>
          </p:cNvPr>
          <p:cNvCxnSpPr>
            <a:cxnSpLocks/>
          </p:cNvCxnSpPr>
          <p:nvPr/>
        </p:nvCxnSpPr>
        <p:spPr>
          <a:xfrm flipV="1">
            <a:off x="812800" y="5547519"/>
            <a:ext cx="10541000" cy="1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64958FA-03B6-4E95-A8E3-354BBDB88B8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12800" y="5646854"/>
            <a:ext cx="10524744" cy="4751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Lisää kommentti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ABE792C6-29BF-4846-94A0-CF95B6BE2663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12800" y="6313336"/>
            <a:ext cx="2768600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 dirty="0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D4886BB0-2692-41A9-8805-E6E2F3F9F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49985" y="6313336"/>
            <a:ext cx="3975532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65DA611-A0A1-4B54-B4AD-324B6A7D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20002" y="6313336"/>
            <a:ext cx="2833799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1DD53C3-A0EC-4667-B623-EB86B4DE2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6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062ED2C-28EA-4138-82E5-B58830DDEE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2992" y="840048"/>
            <a:ext cx="9558528" cy="2415656"/>
          </a:xfrm>
          <a:prstGeom prst="rect">
            <a:avLst/>
          </a:prstGeom>
        </p:spPr>
        <p:txBody>
          <a:bodyPr anchor="ctr" anchorCtr="0"/>
          <a:lstStyle>
            <a:lvl1pPr algn="ctr">
              <a:defRPr sz="3200"/>
            </a:lvl1pPr>
          </a:lstStyle>
          <a:p>
            <a:r>
              <a:rPr lang="fi-FI" dirty="0"/>
              <a:t>Lisää lainaus</a:t>
            </a:r>
            <a:endParaRPr lang="en-US" dirty="0"/>
          </a:p>
        </p:txBody>
      </p:sp>
      <p:cxnSp>
        <p:nvCxnSpPr>
          <p:cNvPr id="8" name="Straight Connector 15">
            <a:extLst>
              <a:ext uri="{FF2B5EF4-FFF2-40B4-BE49-F238E27FC236}">
                <a16:creationId xmlns:a16="http://schemas.microsoft.com/office/drawing/2014/main" id="{CE9D2C4D-3D1C-46AB-9465-5FAD7D6FF64E}"/>
              </a:ext>
            </a:extLst>
          </p:cNvPr>
          <p:cNvCxnSpPr>
            <a:cxnSpLocks/>
          </p:cNvCxnSpPr>
          <p:nvPr/>
        </p:nvCxnSpPr>
        <p:spPr>
          <a:xfrm flipV="1">
            <a:off x="812800" y="4007312"/>
            <a:ext cx="10541000" cy="1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64958FA-03B6-4E95-A8E3-354BBDB88B8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12800" y="4174143"/>
            <a:ext cx="10524744" cy="201537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Lisää sisältö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C0E54B-7813-4A66-B6E9-850F9A2772AD}"/>
              </a:ext>
            </a:extLst>
          </p:cNvPr>
          <p:cNvSpPr txBox="1"/>
          <p:nvPr/>
        </p:nvSpPr>
        <p:spPr>
          <a:xfrm>
            <a:off x="533321" y="60571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B3D0B5-9DE6-44A9-8851-8C67996B9918}"/>
              </a:ext>
            </a:extLst>
          </p:cNvPr>
          <p:cNvSpPr txBox="1"/>
          <p:nvPr/>
        </p:nvSpPr>
        <p:spPr>
          <a:xfrm>
            <a:off x="10931145" y="2704087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BBF9FD35-4929-4532-A4D7-A41C897C4E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33600" y="3352800"/>
            <a:ext cx="7857064" cy="62135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 baseline="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Lisää lähde</a:t>
            </a:r>
          </a:p>
        </p:txBody>
      </p:sp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33B2FE65-9901-4AE1-8B59-F94997181C5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12800" y="6313336"/>
            <a:ext cx="2768600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 dirty="0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530D9539-03ED-4342-8620-C1A42E5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DCD5AAD9-FB59-479D-B700-3001637F1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5F07FAD-0BDF-4BFA-BCE7-573547116D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400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ii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7">
            <a:extLst>
              <a:ext uri="{FF2B5EF4-FFF2-40B4-BE49-F238E27FC236}">
                <a16:creationId xmlns:a16="http://schemas.microsoft.com/office/drawing/2014/main" id="{BBE94B32-CB55-4CC8-B572-2D21CCEF0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0" y="0"/>
            <a:ext cx="6337426" cy="4753069"/>
          </a:xfrm>
          <a:prstGeom prst="rect">
            <a:avLst/>
          </a:prstGeom>
        </p:spPr>
      </p:pic>
      <p:sp>
        <p:nvSpPr>
          <p:cNvPr id="31" name="TextBox 4">
            <a:extLst>
              <a:ext uri="{FF2B5EF4-FFF2-40B4-BE49-F238E27FC236}">
                <a16:creationId xmlns:a16="http://schemas.microsoft.com/office/drawing/2014/main" id="{E1327995-81A4-40A1-A753-9C713EF6019A}"/>
              </a:ext>
            </a:extLst>
          </p:cNvPr>
          <p:cNvSpPr txBox="1"/>
          <p:nvPr/>
        </p:nvSpPr>
        <p:spPr>
          <a:xfrm>
            <a:off x="5206973" y="5800282"/>
            <a:ext cx="1778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u="sng" dirty="0">
                <a:solidFill>
                  <a:srgbClr val="006699"/>
                </a:solidFill>
                <a:latin typeface="Gudea" panose="02000000000000000000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ulapland.fi</a:t>
            </a:r>
            <a:endParaRPr lang="fi-FI" sz="2800" u="sng" dirty="0">
              <a:solidFill>
                <a:srgbClr val="006699"/>
              </a:solidFill>
              <a:latin typeface="Gudea" panose="02000000000000000000" pitchFamily="50" charset="0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 hasCustomPrompt="1"/>
          </p:nvPr>
        </p:nvSpPr>
        <p:spPr>
          <a:xfrm>
            <a:off x="4582036" y="2297485"/>
            <a:ext cx="3027928" cy="996926"/>
          </a:xfrm>
        </p:spPr>
        <p:txBody>
          <a:bodyPr>
            <a:noAutofit/>
          </a:bodyPr>
          <a:lstStyle>
            <a:lvl1pPr marL="0" indent="0" algn="ctr">
              <a:buNone/>
              <a:defRPr sz="3600"/>
            </a:lvl1pPr>
          </a:lstStyle>
          <a:p>
            <a:pPr lvl="0"/>
            <a:r>
              <a:rPr lang="fi-FI" dirty="0"/>
              <a:t>Lisää kiitosteksti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1"/>
          </p:nvPr>
        </p:nvSpPr>
        <p:spPr>
          <a:xfrm>
            <a:off x="2943640" y="3514465"/>
            <a:ext cx="6210145" cy="369888"/>
          </a:xfrm>
        </p:spPr>
        <p:txBody>
          <a:bodyPr>
            <a:no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C7989A-1316-4F7F-8593-9C1CFD43C3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973" y="4484785"/>
            <a:ext cx="1778051" cy="9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79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5">
            <a:extLst>
              <a:ext uri="{FF2B5EF4-FFF2-40B4-BE49-F238E27FC236}">
                <a16:creationId xmlns:a16="http://schemas.microsoft.com/office/drawing/2014/main" id="{8B515779-476F-4A6B-8DCD-AFEBCF678CA9}"/>
              </a:ext>
            </a:extLst>
          </p:cNvPr>
          <p:cNvCxnSpPr/>
          <p:nvPr/>
        </p:nvCxnSpPr>
        <p:spPr>
          <a:xfrm flipV="1">
            <a:off x="901317" y="1705850"/>
            <a:ext cx="11290684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A989C9-D9AA-40FE-8972-83D4B599600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01317" y="1995776"/>
            <a:ext cx="10452484" cy="4185567"/>
          </a:xfrm>
          <a:prstGeom prst="rect">
            <a:avLst/>
          </a:prstGeom>
        </p:spPr>
        <p:txBody>
          <a:bodyPr/>
          <a:lstStyle>
            <a:lvl1pPr marL="360000" indent="-360000">
              <a:defRPr/>
            </a:lvl1pPr>
            <a:lvl2pPr marL="720000" indent="-360000">
              <a:defRPr/>
            </a:lvl2pPr>
            <a:lvl3pPr marL="1080000" indent="-360000">
              <a:defRPr/>
            </a:lvl3pPr>
            <a:lvl4pPr marL="1440000" indent="-360000">
              <a:defRPr/>
            </a:lvl4pPr>
            <a:lvl5pPr marL="1800000" indent="-360000">
              <a:defRPr/>
            </a:lvl5pPr>
          </a:lstStyle>
          <a:p>
            <a:pPr lvl="0"/>
            <a:r>
              <a:rPr lang="fi-FI" dirty="0"/>
              <a:t>Lisää sisältö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26A56C1-CCEC-4012-85F7-BBF04A6C82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1315" y="770878"/>
            <a:ext cx="10452485" cy="932128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364B53D2-13F1-4765-8D1A-A5ED2E042FB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01315" y="6313336"/>
            <a:ext cx="2680085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2282911-8042-48D1-9714-F4188141E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15828EC6-D7C3-4234-BFC9-71FF9B037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4893CF4-8B27-43B7-B0CD-2894C54082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17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7">
            <a:extLst>
              <a:ext uri="{FF2B5EF4-FFF2-40B4-BE49-F238E27FC236}">
                <a16:creationId xmlns:a16="http://schemas.microsoft.com/office/drawing/2014/main" id="{87ABC04C-10F6-49F8-80C6-C01F60DEC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0" y="0"/>
            <a:ext cx="6337426" cy="475306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B62BB47-4244-4B22-A6CB-2E0B43C824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1315" y="1995055"/>
            <a:ext cx="10452485" cy="1448465"/>
          </a:xfrm>
        </p:spPr>
        <p:txBody>
          <a:bodyPr bIns="90000" anchor="b" anchorCtr="0"/>
          <a:lstStyle>
            <a:lvl1pPr algn="ctr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9DA51FE9-D82F-4BF0-B481-2C6DDAED0A2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01315" y="6313336"/>
            <a:ext cx="2680085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 dirty="0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C5E8F6FB-1A9E-43D6-A858-98BAC80F5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4449810-40DD-42F2-8D81-46553E1AF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15">
            <a:extLst>
              <a:ext uri="{FF2B5EF4-FFF2-40B4-BE49-F238E27FC236}">
                <a16:creationId xmlns:a16="http://schemas.microsoft.com/office/drawing/2014/main" id="{DB43D631-1B8C-4907-92E1-232D0C3EC6D2}"/>
              </a:ext>
            </a:extLst>
          </p:cNvPr>
          <p:cNvCxnSpPr>
            <a:cxnSpLocks/>
          </p:cNvCxnSpPr>
          <p:nvPr/>
        </p:nvCxnSpPr>
        <p:spPr>
          <a:xfrm>
            <a:off x="901315" y="3443520"/>
            <a:ext cx="10452485" cy="0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079830A8-BAEF-4A4A-AB9F-67F0E4C8BC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1317" y="3443289"/>
            <a:ext cx="10452484" cy="1425575"/>
          </a:xfrm>
        </p:spPr>
        <p:txBody>
          <a:bodyPr t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fi-FI" dirty="0"/>
              <a:t>Lisää sisältö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DFCB9E-A686-4E00-9558-4FEAF6FBBE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99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5">
            <a:extLst>
              <a:ext uri="{FF2B5EF4-FFF2-40B4-BE49-F238E27FC236}">
                <a16:creationId xmlns:a16="http://schemas.microsoft.com/office/drawing/2014/main" id="{294058FF-1333-425D-83A1-32A177FA17FA}"/>
              </a:ext>
            </a:extLst>
          </p:cNvPr>
          <p:cNvCxnSpPr/>
          <p:nvPr/>
        </p:nvCxnSpPr>
        <p:spPr>
          <a:xfrm flipV="1">
            <a:off x="901317" y="1705850"/>
            <a:ext cx="11290684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sikko 3">
            <a:extLst>
              <a:ext uri="{FF2B5EF4-FFF2-40B4-BE49-F238E27FC236}">
                <a16:creationId xmlns:a16="http://schemas.microsoft.com/office/drawing/2014/main" id="{38A8C889-598B-4266-941B-F24EF90AA0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1315" y="770878"/>
            <a:ext cx="10452485" cy="932128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C5CB0EF8-6C38-4030-84AD-6CF39C734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6862E5DB-0C34-4F56-A706-320559EEC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Date Placeholder 1">
            <a:extLst>
              <a:ext uri="{FF2B5EF4-FFF2-40B4-BE49-F238E27FC236}">
                <a16:creationId xmlns:a16="http://schemas.microsoft.com/office/drawing/2014/main" id="{6F01AE18-79C7-4C3B-966D-17A23F81F3F8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01315" y="6313336"/>
            <a:ext cx="2680085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 dirty="0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76AAB63-84E8-4526-A6AE-82B7AF339CA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01317" y="1995777"/>
            <a:ext cx="5194684" cy="4170392"/>
          </a:xfrm>
          <a:prstGeom prst="rect">
            <a:avLst/>
          </a:prstGeom>
        </p:spPr>
        <p:txBody>
          <a:bodyPr/>
          <a:lstStyle>
            <a:lvl1pPr marL="360000" indent="-360000">
              <a:defRPr/>
            </a:lvl1pPr>
            <a:lvl2pPr marL="720000" indent="-360000">
              <a:defRPr/>
            </a:lvl2pPr>
            <a:lvl3pPr marL="1080000" indent="-360000">
              <a:defRPr/>
            </a:lvl3pPr>
            <a:lvl4pPr marL="1440000" indent="-360000">
              <a:defRPr/>
            </a:lvl4pPr>
            <a:lvl5pPr marL="1800000" indent="-360000">
              <a:defRPr/>
            </a:lvl5pPr>
          </a:lstStyle>
          <a:p>
            <a:pPr lvl="0"/>
            <a:r>
              <a:rPr lang="fi-FI" dirty="0"/>
              <a:t>Lisää sisältö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DDF04A5F-BA2A-4406-948A-21727287288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59117" y="1995777"/>
            <a:ext cx="5194684" cy="4170392"/>
          </a:xfrm>
          <a:prstGeom prst="rect">
            <a:avLst/>
          </a:prstGeom>
        </p:spPr>
        <p:txBody>
          <a:bodyPr/>
          <a:lstStyle>
            <a:lvl1pPr marL="360000" indent="-360000">
              <a:defRPr/>
            </a:lvl1pPr>
            <a:lvl2pPr marL="720000" indent="-360000">
              <a:defRPr/>
            </a:lvl2pPr>
            <a:lvl3pPr marL="1080000" indent="-360000">
              <a:defRPr/>
            </a:lvl3pPr>
            <a:lvl4pPr marL="1440000" indent="-360000">
              <a:defRPr/>
            </a:lvl4pPr>
            <a:lvl5pPr marL="1800000" indent="-360000">
              <a:defRPr/>
            </a:lvl5pPr>
          </a:lstStyle>
          <a:p>
            <a:pPr lvl="0"/>
            <a:r>
              <a:rPr lang="fi-FI" dirty="0"/>
              <a:t>Lisää sisältö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D3CEBD-68E0-4169-B020-F4C112F4C95E}"/>
              </a:ext>
            </a:extLst>
          </p:cNvPr>
          <p:cNvSpPr/>
          <p:nvPr userDrawn="1"/>
        </p:nvSpPr>
        <p:spPr>
          <a:xfrm>
            <a:off x="10188633" y="0"/>
            <a:ext cx="2003367" cy="7470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212CCA9-BCE1-49A6-95B9-E0619BBD99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50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A569C733-E7DC-4014-B364-842880A99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1315" y="1712854"/>
            <a:ext cx="5194685" cy="61215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66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alaotsikko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B6C61231-49EA-400D-BB95-FCC1C3BFF98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23585" y="1714377"/>
            <a:ext cx="5031804" cy="62200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66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alaotsikko</a:t>
            </a:r>
          </a:p>
        </p:txBody>
      </p:sp>
      <p:cxnSp>
        <p:nvCxnSpPr>
          <p:cNvPr id="13" name="Straight Connector 15">
            <a:extLst>
              <a:ext uri="{FF2B5EF4-FFF2-40B4-BE49-F238E27FC236}">
                <a16:creationId xmlns:a16="http://schemas.microsoft.com/office/drawing/2014/main" id="{94980DD1-B933-4A8C-9307-ED29DDF45DF4}"/>
              </a:ext>
            </a:extLst>
          </p:cNvPr>
          <p:cNvCxnSpPr/>
          <p:nvPr/>
        </p:nvCxnSpPr>
        <p:spPr>
          <a:xfrm flipV="1">
            <a:off x="901317" y="1705850"/>
            <a:ext cx="11290684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sikko 3">
            <a:extLst>
              <a:ext uri="{FF2B5EF4-FFF2-40B4-BE49-F238E27FC236}">
                <a16:creationId xmlns:a16="http://schemas.microsoft.com/office/drawing/2014/main" id="{2E0229AE-2561-4476-8309-90A1A0D1E6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1315" y="770878"/>
            <a:ext cx="10452485" cy="932128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BB436988-8F13-4170-A1CC-3B120EB2AAA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01315" y="6313336"/>
            <a:ext cx="2680085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 dirty="0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96D6CA1-CAA1-4957-BA5E-E4451667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DDA6F127-531A-49CD-BECA-1E9AF002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EDC97CE0-32D1-41A6-B329-E606F22C59F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01317" y="2474976"/>
            <a:ext cx="5194684" cy="3691193"/>
          </a:xfrm>
          <a:prstGeom prst="rect">
            <a:avLst/>
          </a:prstGeom>
        </p:spPr>
        <p:txBody>
          <a:bodyPr/>
          <a:lstStyle>
            <a:lvl1pPr marL="360000" indent="-360000">
              <a:defRPr/>
            </a:lvl1pPr>
            <a:lvl2pPr marL="720000" indent="-360000">
              <a:defRPr/>
            </a:lvl2pPr>
            <a:lvl3pPr marL="1080000" indent="-360000">
              <a:defRPr/>
            </a:lvl3pPr>
            <a:lvl4pPr marL="1440000" indent="-360000">
              <a:defRPr/>
            </a:lvl4pPr>
            <a:lvl5pPr marL="1800000" indent="-360000">
              <a:defRPr/>
            </a:lvl5pPr>
          </a:lstStyle>
          <a:p>
            <a:pPr lvl="0"/>
            <a:r>
              <a:rPr lang="fi-FI" dirty="0"/>
              <a:t>Lisää sisältö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9DD8A032-C1CF-4D2F-9BF2-ED049F7D9F6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23584" y="2474976"/>
            <a:ext cx="5030216" cy="3691193"/>
          </a:xfrm>
          <a:prstGeom prst="rect">
            <a:avLst/>
          </a:prstGeom>
        </p:spPr>
        <p:txBody>
          <a:bodyPr/>
          <a:lstStyle>
            <a:lvl1pPr marL="360000" indent="-360000">
              <a:defRPr/>
            </a:lvl1pPr>
            <a:lvl2pPr marL="720000" indent="-360000">
              <a:defRPr/>
            </a:lvl2pPr>
            <a:lvl3pPr marL="1080000" indent="-360000">
              <a:defRPr/>
            </a:lvl3pPr>
            <a:lvl4pPr marL="1440000" indent="-360000">
              <a:defRPr/>
            </a:lvl4pPr>
            <a:lvl5pPr marL="1800000" indent="-360000">
              <a:defRPr/>
            </a:lvl5pPr>
          </a:lstStyle>
          <a:p>
            <a:pPr lvl="0"/>
            <a:r>
              <a:rPr lang="fi-FI" dirty="0"/>
              <a:t>Lisää sisältö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0F86CBD-DB1B-4BC7-A13F-1391AF0C03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093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5">
            <a:extLst>
              <a:ext uri="{FF2B5EF4-FFF2-40B4-BE49-F238E27FC236}">
                <a16:creationId xmlns:a16="http://schemas.microsoft.com/office/drawing/2014/main" id="{7ECE0BBC-6D84-4F09-B6F1-632044F5BA0C}"/>
              </a:ext>
            </a:extLst>
          </p:cNvPr>
          <p:cNvCxnSpPr/>
          <p:nvPr/>
        </p:nvCxnSpPr>
        <p:spPr>
          <a:xfrm flipV="1">
            <a:off x="901317" y="1705850"/>
            <a:ext cx="11290684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sikko 3">
            <a:extLst>
              <a:ext uri="{FF2B5EF4-FFF2-40B4-BE49-F238E27FC236}">
                <a16:creationId xmlns:a16="http://schemas.microsoft.com/office/drawing/2014/main" id="{B6339D7A-DEB3-472F-AB61-A619DCFE49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1315" y="770878"/>
            <a:ext cx="10452485" cy="932128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C1012FFB-18E5-4F35-92D6-4FA0351527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3336"/>
            <a:ext cx="2743200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5EB6438D-A2D3-4FA9-A32B-80F8F974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80FFC294-4AC8-41C8-BC91-96F5BA68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082D39B-49C0-4C9E-9254-FB5AA47538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2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5">
            <a:extLst>
              <a:ext uri="{FF2B5EF4-FFF2-40B4-BE49-F238E27FC236}">
                <a16:creationId xmlns:a16="http://schemas.microsoft.com/office/drawing/2014/main" id="{1B871CBB-85CD-4E74-9C31-E12611EAC8C9}"/>
              </a:ext>
            </a:extLst>
          </p:cNvPr>
          <p:cNvCxnSpPr/>
          <p:nvPr/>
        </p:nvCxnSpPr>
        <p:spPr>
          <a:xfrm flipV="1">
            <a:off x="901317" y="909025"/>
            <a:ext cx="11290684" cy="7005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1">
            <a:extLst>
              <a:ext uri="{FF2B5EF4-FFF2-40B4-BE49-F238E27FC236}">
                <a16:creationId xmlns:a16="http://schemas.microsoft.com/office/drawing/2014/main" id="{81F21DE2-E862-49E3-9002-191AFF1572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3336"/>
            <a:ext cx="2743200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1B35559F-CE95-466E-B79E-64023B734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E512A493-D2F9-4217-B8D0-6C58863C5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856998-9978-4267-89A4-F93AD58135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199" y="841249"/>
            <a:ext cx="3932237" cy="157736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1" y="3035808"/>
            <a:ext cx="3933825" cy="29117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6" name="Straight Connector 15">
            <a:extLst>
              <a:ext uri="{FF2B5EF4-FFF2-40B4-BE49-F238E27FC236}">
                <a16:creationId xmlns:a16="http://schemas.microsoft.com/office/drawing/2014/main" id="{2A967776-FC74-4D39-9F1B-27A173A15DB1}"/>
              </a:ext>
            </a:extLst>
          </p:cNvPr>
          <p:cNvCxnSpPr>
            <a:cxnSpLocks/>
          </p:cNvCxnSpPr>
          <p:nvPr/>
        </p:nvCxnSpPr>
        <p:spPr>
          <a:xfrm flipV="1">
            <a:off x="838200" y="2719343"/>
            <a:ext cx="3933825" cy="1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96AB241A-9F29-4BCE-A0E0-D6EE72C8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3336"/>
            <a:ext cx="2743200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DA3A425C-A1AE-4084-B68D-D1CE2E455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63D54436-8127-4F9F-8BEC-9743A7407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5AF86326-3B9B-4001-ABC8-96CE2149718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127877" y="841249"/>
            <a:ext cx="6225924" cy="5106329"/>
          </a:xfrm>
          <a:prstGeom prst="rect">
            <a:avLst/>
          </a:prstGeom>
        </p:spPr>
        <p:txBody>
          <a:bodyPr/>
          <a:lstStyle>
            <a:lvl1pPr marL="360000" indent="-360000">
              <a:defRPr/>
            </a:lvl1pPr>
            <a:lvl2pPr marL="720000" indent="-360000">
              <a:defRPr/>
            </a:lvl2pPr>
            <a:lvl3pPr marL="1080000" indent="-360000">
              <a:defRPr/>
            </a:lvl3pPr>
            <a:lvl4pPr marL="1440000" indent="-360000">
              <a:defRPr/>
            </a:lvl4pPr>
            <a:lvl5pPr marL="1800000" indent="-360000">
              <a:defRPr/>
            </a:lvl5pPr>
          </a:lstStyle>
          <a:p>
            <a:pPr lvl="0"/>
            <a:r>
              <a:rPr lang="fi-FI" dirty="0"/>
              <a:t>Lisää sisältö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4E2B7A8-DAFC-47C4-B61E-4116723A30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9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0C883D7-1955-4E73-9F65-60EC1558BE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189"/>
            <a:ext cx="3932237" cy="198805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CB65F23-0777-4535-B75E-C9792EEB6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340608"/>
            <a:ext cx="3932237" cy="2622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9" name="Straight Connector 15">
            <a:extLst>
              <a:ext uri="{FF2B5EF4-FFF2-40B4-BE49-F238E27FC236}">
                <a16:creationId xmlns:a16="http://schemas.microsoft.com/office/drawing/2014/main" id="{8604BC00-D105-47C9-9912-313CA1D626F0}"/>
              </a:ext>
            </a:extLst>
          </p:cNvPr>
          <p:cNvCxnSpPr>
            <a:cxnSpLocks/>
          </p:cNvCxnSpPr>
          <p:nvPr/>
        </p:nvCxnSpPr>
        <p:spPr>
          <a:xfrm flipV="1">
            <a:off x="838201" y="3096926"/>
            <a:ext cx="3933825" cy="1"/>
          </a:xfrm>
          <a:prstGeom prst="line">
            <a:avLst/>
          </a:prstGeom>
          <a:ln w="3175">
            <a:solidFill>
              <a:srgbClr val="28CA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7BF6ADA3-BF4F-43CC-82CF-FF9C9EB0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3336"/>
            <a:ext cx="2743200" cy="408140"/>
          </a:xfrm>
        </p:spPr>
        <p:txBody>
          <a:bodyPr/>
          <a:lstStyle/>
          <a:p>
            <a:fld id="{8B820AC2-1A27-49FC-B2A5-489686CD84F3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F4DACD90-7CE2-44CA-A2DF-AE4C56CA9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7086" y="6313336"/>
            <a:ext cx="3848431" cy="40814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DD223F62-C1BB-4E94-B880-75DDFE67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13336"/>
            <a:ext cx="2743200" cy="408140"/>
          </a:xfrm>
        </p:spPr>
        <p:txBody>
          <a:bodyPr/>
          <a:lstStyle/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Kuvan paikkamerkki 16">
            <a:extLst>
              <a:ext uri="{FF2B5EF4-FFF2-40B4-BE49-F238E27FC236}">
                <a16:creationId xmlns:a16="http://schemas.microsoft.com/office/drawing/2014/main" id="{24919B9F-58E7-4337-AE8B-CE8AE7511C9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41845" y="865188"/>
            <a:ext cx="6211956" cy="50982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F9A1A8A-B728-4E14-B457-7DEC07A77F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144" y="136524"/>
            <a:ext cx="1709718" cy="44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63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93C01-FADF-475F-BB3C-0B88B5A75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20AC2-1A27-49FC-B2A5-489686CD84F3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2B098-CC5D-4EF7-83D3-0361F35C0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A310D-4487-4A77-A65B-F3942D4A0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AC7A-4916-47CA-8CB4-E8464CB5F3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61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1" r:id="rId7"/>
    <p:sldLayoutId id="2147484057" r:id="rId8"/>
    <p:sldLayoutId id="2147484058" r:id="rId9"/>
    <p:sldLayoutId id="2147484059" r:id="rId10"/>
    <p:sldLayoutId id="2147484061" r:id="rId11"/>
    <p:sldLayoutId id="21474840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F3C456-AC58-4F0E-8586-6041F4C98EE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fi-FI" dirty="0" err="1"/>
              <a:t>University</a:t>
            </a:r>
            <a:r>
              <a:rPr lang="fi-FI" dirty="0"/>
              <a:t> </a:t>
            </a:r>
            <a:r>
              <a:rPr lang="fi-FI" dirty="0" err="1"/>
              <a:t>Lecturer</a:t>
            </a:r>
            <a:r>
              <a:rPr lang="fi-FI" dirty="0"/>
              <a:t> (</a:t>
            </a:r>
            <a:r>
              <a:rPr lang="fi-FI" dirty="0" err="1"/>
              <a:t>University</a:t>
            </a:r>
            <a:r>
              <a:rPr lang="fi-FI" dirty="0"/>
              <a:t> of Lapland), </a:t>
            </a:r>
            <a:r>
              <a:rPr lang="fi-FI" dirty="0" err="1"/>
              <a:t>Adjunct</a:t>
            </a:r>
            <a:r>
              <a:rPr lang="fi-FI" dirty="0"/>
              <a:t> </a:t>
            </a:r>
            <a:r>
              <a:rPr lang="fi-FI" dirty="0" err="1"/>
              <a:t>Professor</a:t>
            </a:r>
            <a:r>
              <a:rPr lang="fi-FI" dirty="0"/>
              <a:t> (Oulu </a:t>
            </a:r>
            <a:r>
              <a:rPr lang="fi-FI" dirty="0" err="1"/>
              <a:t>University</a:t>
            </a:r>
            <a:r>
              <a:rPr lang="fi-FI" dirty="0"/>
              <a:t>) </a:t>
            </a:r>
            <a:r>
              <a:rPr lang="fi-FI" dirty="0" err="1"/>
              <a:t>Soc.Dr</a:t>
            </a:r>
            <a:r>
              <a:rPr lang="fi-FI" dirty="0"/>
              <a:t> Leena Suopajärvi,</a:t>
            </a:r>
          </a:p>
          <a:p>
            <a:endParaRPr lang="fi-FI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AD6217-5F0B-4291-AEB7-E98492E1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Factors</a:t>
            </a:r>
            <a:r>
              <a:rPr lang="fi-FI" dirty="0"/>
              <a:t> </a:t>
            </a:r>
            <a:r>
              <a:rPr lang="fi-FI" dirty="0" err="1"/>
              <a:t>leading</a:t>
            </a:r>
            <a:r>
              <a:rPr lang="fi-FI" dirty="0"/>
              <a:t> to </a:t>
            </a:r>
            <a:r>
              <a:rPr lang="fi-FI" dirty="0" err="1"/>
              <a:t>mining</a:t>
            </a:r>
            <a:r>
              <a:rPr lang="fi-FI" dirty="0"/>
              <a:t> </a:t>
            </a:r>
            <a:r>
              <a:rPr lang="fi-FI" dirty="0" err="1"/>
              <a:t>resistance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2625E-7387-4B8B-9B9A-CFFD6BD6EF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i-FI" sz="2800" dirty="0" err="1"/>
              <a:t>Social</a:t>
            </a:r>
            <a:r>
              <a:rPr lang="fi-FI" sz="2800" dirty="0"/>
              <a:t> License to </a:t>
            </a:r>
            <a:r>
              <a:rPr lang="fi-FI" sz="2800" dirty="0" err="1"/>
              <a:t>Operate</a:t>
            </a:r>
            <a:r>
              <a:rPr lang="fi-FI" sz="2800" dirty="0"/>
              <a:t> Conference</a:t>
            </a:r>
          </a:p>
          <a:p>
            <a:r>
              <a:rPr lang="nn-NO" dirty="0"/>
              <a:t>16 September 2025, Hestia Hotel Europa, Tallinn, Estonia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608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49098-8E6C-C6B2-4385-0D5E0BB337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Companies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to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profit</a:t>
            </a:r>
            <a:r>
              <a:rPr lang="fi-FI" dirty="0"/>
              <a:t>.</a:t>
            </a:r>
          </a:p>
          <a:p>
            <a:r>
              <a:rPr lang="fi-FI" dirty="0" err="1"/>
              <a:t>States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a </a:t>
            </a:r>
            <a:r>
              <a:rPr lang="fi-FI" dirty="0" err="1"/>
              <a:t>strong</a:t>
            </a:r>
            <a:r>
              <a:rPr lang="fi-FI" dirty="0"/>
              <a:t>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economy</a:t>
            </a:r>
            <a:r>
              <a:rPr lang="fi-FI" dirty="0"/>
              <a:t>. </a:t>
            </a:r>
          </a:p>
          <a:p>
            <a:r>
              <a:rPr lang="fi-FI" dirty="0"/>
              <a:t>EU </a:t>
            </a:r>
            <a:r>
              <a:rPr lang="fi-FI" dirty="0" err="1"/>
              <a:t>wants</a:t>
            </a:r>
            <a:r>
              <a:rPr lang="fi-FI" dirty="0"/>
              <a:t> to be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self-sufficient</a:t>
            </a:r>
            <a:r>
              <a:rPr lang="fi-FI" dirty="0"/>
              <a:t> in </a:t>
            </a:r>
            <a:r>
              <a:rPr lang="fi-FI" dirty="0" err="1"/>
              <a:t>CRMs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obstacle</a:t>
            </a:r>
            <a:r>
              <a:rPr lang="fi-FI" dirty="0"/>
              <a:t> for </a:t>
            </a:r>
            <a:r>
              <a:rPr lang="fi-FI" dirty="0" err="1"/>
              <a:t>mining</a:t>
            </a:r>
            <a:r>
              <a:rPr lang="fi-FI" dirty="0"/>
              <a:t> </a:t>
            </a:r>
            <a:r>
              <a:rPr lang="fi-FI" dirty="0" err="1"/>
              <a:t>developments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947A6A-6F85-6566-CCF8-F058C9EA5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err="1"/>
              <a:t>Starting</a:t>
            </a:r>
            <a:r>
              <a:rPr lang="fi-FI" sz="3200" dirty="0"/>
              <a:t> </a:t>
            </a:r>
            <a:r>
              <a:rPr lang="fi-FI" sz="3200" dirty="0" err="1"/>
              <a:t>point</a:t>
            </a:r>
            <a:r>
              <a:rPr lang="fi-FI" sz="3200" dirty="0"/>
              <a:t>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9BB8927-E22F-B683-DDC3-B45B2B46CDCB}"/>
              </a:ext>
            </a:extLst>
          </p:cNvPr>
          <p:cNvCxnSpPr/>
          <p:nvPr/>
        </p:nvCxnSpPr>
        <p:spPr>
          <a:xfrm>
            <a:off x="11757953" y="2605879"/>
            <a:ext cx="0" cy="417039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48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49098-8E6C-C6B2-4385-0D5E0BB337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fi-FI" sz="2400" dirty="0" err="1"/>
              <a:t>Poor</a:t>
            </a:r>
            <a:r>
              <a:rPr lang="fi-FI" sz="2400" dirty="0"/>
              <a:t> </a:t>
            </a:r>
            <a:r>
              <a:rPr lang="fi-FI" sz="2400" dirty="0" err="1"/>
              <a:t>company</a:t>
            </a:r>
            <a:r>
              <a:rPr lang="fi-FI" sz="2400" dirty="0"/>
              <a:t> </a:t>
            </a:r>
            <a:r>
              <a:rPr lang="fi-FI" sz="2400" dirty="0" err="1"/>
              <a:t>performance</a:t>
            </a:r>
            <a:r>
              <a:rPr lang="fi-FI" sz="2400" dirty="0"/>
              <a:t> and </a:t>
            </a:r>
            <a:r>
              <a:rPr lang="fi-FI" sz="2400" dirty="0" err="1"/>
              <a:t>lack</a:t>
            </a:r>
            <a:r>
              <a:rPr lang="fi-FI" sz="2400" dirty="0"/>
              <a:t> of </a:t>
            </a:r>
            <a:r>
              <a:rPr lang="fi-FI" sz="2400" dirty="0" err="1"/>
              <a:t>company-community</a:t>
            </a:r>
            <a:r>
              <a:rPr lang="fi-FI" sz="2400" dirty="0"/>
              <a:t> </a:t>
            </a:r>
            <a:r>
              <a:rPr lang="fi-FI" sz="2400" dirty="0" err="1"/>
              <a:t>relationship</a:t>
            </a:r>
            <a:r>
              <a:rPr lang="fi-FI" sz="2400" dirty="0"/>
              <a:t>.</a:t>
            </a:r>
          </a:p>
          <a:p>
            <a:endParaRPr lang="fi-FI" sz="2400" dirty="0"/>
          </a:p>
          <a:p>
            <a:r>
              <a:rPr lang="fi-FI" sz="2400" dirty="0"/>
              <a:t>Pro-</a:t>
            </a:r>
            <a:r>
              <a:rPr lang="fi-FI" sz="2400" dirty="0" err="1"/>
              <a:t>mining</a:t>
            </a:r>
            <a:r>
              <a:rPr lang="fi-FI" sz="2400" dirty="0"/>
              <a:t> </a:t>
            </a:r>
            <a:r>
              <a:rPr lang="fi-FI" sz="2400" dirty="0" err="1"/>
              <a:t>national</a:t>
            </a:r>
            <a:r>
              <a:rPr lang="fi-FI" sz="2400" dirty="0"/>
              <a:t> </a:t>
            </a:r>
            <a:r>
              <a:rPr lang="fi-FI" sz="2400" dirty="0" err="1"/>
              <a:t>governance</a:t>
            </a:r>
            <a:r>
              <a:rPr lang="fi-FI" sz="2400" dirty="0"/>
              <a:t>. </a:t>
            </a:r>
          </a:p>
          <a:p>
            <a:endParaRPr lang="fi-FI" sz="2400" dirty="0"/>
          </a:p>
          <a:p>
            <a:r>
              <a:rPr lang="fi-FI" sz="2400" dirty="0" err="1"/>
              <a:t>Positive</a:t>
            </a:r>
            <a:r>
              <a:rPr lang="fi-FI" sz="2400" dirty="0"/>
              <a:t> and </a:t>
            </a:r>
            <a:r>
              <a:rPr lang="fi-FI" sz="2400" dirty="0" err="1"/>
              <a:t>strong</a:t>
            </a:r>
            <a:r>
              <a:rPr lang="fi-FI" sz="2400" dirty="0"/>
              <a:t> </a:t>
            </a:r>
            <a:r>
              <a:rPr lang="fi-FI" sz="2400" dirty="0" err="1"/>
              <a:t>place</a:t>
            </a:r>
            <a:r>
              <a:rPr lang="fi-FI" sz="2400" dirty="0"/>
              <a:t> </a:t>
            </a:r>
            <a:r>
              <a:rPr lang="fi-FI" sz="2400" dirty="0" err="1"/>
              <a:t>attachment</a:t>
            </a:r>
            <a:r>
              <a:rPr lang="fi-FI" sz="2400" dirty="0"/>
              <a:t> </a:t>
            </a:r>
            <a:r>
              <a:rPr lang="fi-FI" sz="2400" dirty="0" err="1"/>
              <a:t>among</a:t>
            </a:r>
            <a:r>
              <a:rPr lang="fi-FI" sz="2400" dirty="0"/>
              <a:t> </a:t>
            </a:r>
            <a:r>
              <a:rPr lang="fi-FI" sz="2400" dirty="0" err="1"/>
              <a:t>people</a:t>
            </a:r>
            <a:r>
              <a:rPr lang="fi-FI" sz="2400" dirty="0"/>
              <a:t>.</a:t>
            </a:r>
          </a:p>
          <a:p>
            <a:endParaRPr lang="fi-FI" sz="2400" dirty="0"/>
          </a:p>
          <a:p>
            <a:r>
              <a:rPr lang="fi-FI" sz="2400" dirty="0" err="1"/>
              <a:t>Environmentally</a:t>
            </a:r>
            <a:r>
              <a:rPr lang="fi-FI" sz="2400" dirty="0"/>
              <a:t> </a:t>
            </a:r>
            <a:r>
              <a:rPr lang="fi-FI" sz="2400" dirty="0" err="1"/>
              <a:t>friendly</a:t>
            </a:r>
            <a:r>
              <a:rPr lang="fi-FI" sz="2400" dirty="0"/>
              <a:t> </a:t>
            </a:r>
            <a:r>
              <a:rPr lang="fi-FI" sz="2400" dirty="0" err="1"/>
              <a:t>values</a:t>
            </a:r>
            <a:r>
              <a:rPr lang="fi-FI" sz="2400" dirty="0"/>
              <a:t>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947A6A-6F85-6566-CCF8-F058C9EA5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err="1"/>
              <a:t>Four</a:t>
            </a:r>
            <a:r>
              <a:rPr lang="fi-FI" sz="3200" dirty="0"/>
              <a:t> </a:t>
            </a:r>
            <a:r>
              <a:rPr lang="fi-FI" sz="3200" dirty="0" err="1"/>
              <a:t>factors</a:t>
            </a:r>
            <a:r>
              <a:rPr lang="fi-FI" sz="3200" dirty="0"/>
              <a:t> </a:t>
            </a:r>
            <a:r>
              <a:rPr lang="fi-FI" sz="3200" dirty="0" err="1"/>
              <a:t>behind</a:t>
            </a:r>
            <a:r>
              <a:rPr lang="fi-FI" sz="3200" dirty="0"/>
              <a:t> </a:t>
            </a:r>
            <a:r>
              <a:rPr lang="fi-FI" sz="3200" dirty="0" err="1"/>
              <a:t>mining</a:t>
            </a:r>
            <a:r>
              <a:rPr lang="fi-FI" sz="3200" dirty="0"/>
              <a:t> </a:t>
            </a:r>
            <a:r>
              <a:rPr lang="fi-FI" sz="3200" dirty="0" err="1"/>
              <a:t>resistance</a:t>
            </a:r>
            <a:endParaRPr lang="fi-FI" sz="32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9BB8927-E22F-B683-DDC3-B45B2B46CDCB}"/>
              </a:ext>
            </a:extLst>
          </p:cNvPr>
          <p:cNvCxnSpPr/>
          <p:nvPr/>
        </p:nvCxnSpPr>
        <p:spPr>
          <a:xfrm>
            <a:off x="11757953" y="2605879"/>
            <a:ext cx="0" cy="417039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511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49098-8E6C-C6B2-4385-0D5E0BB337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947A6A-6F85-6566-CCF8-F058C9EA5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err="1"/>
              <a:t>Four</a:t>
            </a:r>
            <a:r>
              <a:rPr lang="fi-FI" sz="3200" dirty="0"/>
              <a:t> </a:t>
            </a:r>
            <a:r>
              <a:rPr lang="fi-FI" sz="3200" dirty="0" err="1"/>
              <a:t>factors</a:t>
            </a:r>
            <a:r>
              <a:rPr lang="fi-FI" sz="3200" dirty="0"/>
              <a:t> </a:t>
            </a:r>
            <a:r>
              <a:rPr lang="fi-FI" sz="3200" dirty="0" err="1"/>
              <a:t>behind</a:t>
            </a:r>
            <a:r>
              <a:rPr lang="fi-FI" sz="3200" dirty="0"/>
              <a:t> </a:t>
            </a:r>
            <a:r>
              <a:rPr lang="fi-FI" sz="3200" dirty="0" err="1"/>
              <a:t>mining</a:t>
            </a:r>
            <a:r>
              <a:rPr lang="fi-FI" sz="3200" dirty="0"/>
              <a:t> </a:t>
            </a:r>
            <a:r>
              <a:rPr lang="fi-FI" sz="3200" dirty="0" err="1"/>
              <a:t>resistance</a:t>
            </a:r>
            <a:endParaRPr lang="fi-FI" sz="32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9BB8927-E22F-B683-DDC3-B45B2B46CDCB}"/>
              </a:ext>
            </a:extLst>
          </p:cNvPr>
          <p:cNvCxnSpPr/>
          <p:nvPr/>
        </p:nvCxnSpPr>
        <p:spPr>
          <a:xfrm>
            <a:off x="11757953" y="2605879"/>
            <a:ext cx="0" cy="417039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4">
            <a:extLst>
              <a:ext uri="{FF2B5EF4-FFF2-40B4-BE49-F238E27FC236}">
                <a16:creationId xmlns:a16="http://schemas.microsoft.com/office/drawing/2014/main" id="{0683D1AB-07CE-4227-A4B7-312C34C39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901" y="1703006"/>
            <a:ext cx="9841580" cy="515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36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BCFE13A-2C8C-0E92-FC16-DAAE1B507F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8059" y="2513146"/>
            <a:ext cx="4055881" cy="1705172"/>
          </a:xfrm>
        </p:spPr>
        <p:txBody>
          <a:bodyPr/>
          <a:lstStyle/>
          <a:p>
            <a:r>
              <a:rPr lang="fi-FI" dirty="0" err="1"/>
              <a:t>Thank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!</a:t>
            </a:r>
          </a:p>
          <a:p>
            <a:r>
              <a:rPr lang="fi-FI" sz="1800" dirty="0" err="1"/>
              <a:t>Please</a:t>
            </a:r>
            <a:r>
              <a:rPr lang="fi-FI" sz="1800" dirty="0"/>
              <a:t>, </a:t>
            </a:r>
            <a:r>
              <a:rPr lang="fi-FI" sz="1800" dirty="0" err="1"/>
              <a:t>feel</a:t>
            </a:r>
            <a:r>
              <a:rPr lang="fi-FI" sz="1800" dirty="0"/>
              <a:t> </a:t>
            </a:r>
            <a:r>
              <a:rPr lang="fi-FI" sz="1800" dirty="0" err="1"/>
              <a:t>free</a:t>
            </a:r>
            <a:r>
              <a:rPr lang="fi-FI" sz="1800" dirty="0"/>
              <a:t> to </a:t>
            </a:r>
            <a:r>
              <a:rPr lang="fi-FI" sz="1800" dirty="0" err="1"/>
              <a:t>contact</a:t>
            </a:r>
            <a:r>
              <a:rPr lang="fi-FI" sz="1800" dirty="0"/>
              <a:t> me:</a:t>
            </a:r>
          </a:p>
          <a:p>
            <a:r>
              <a:rPr lang="fi-FI" sz="1800" dirty="0"/>
              <a:t>Leena.suopajarvi@ulapland.fi</a:t>
            </a:r>
          </a:p>
        </p:txBody>
      </p:sp>
    </p:spTree>
    <p:extLst>
      <p:ext uri="{BB962C8B-B14F-4D97-AF65-F5344CB8AC3E}">
        <p14:creationId xmlns:p14="http://schemas.microsoft.com/office/powerpoint/2010/main" val="1669201838"/>
      </p:ext>
    </p:extLst>
  </p:cSld>
  <p:clrMapOvr>
    <a:masterClrMapping/>
  </p:clrMapOvr>
</p:sld>
</file>

<file path=ppt/theme/theme1.xml><?xml version="1.0" encoding="utf-8"?>
<a:theme xmlns:a="http://schemas.openxmlformats.org/drawingml/2006/main" name="Lapin Yliopiston Teema 1.1_widescreen">
  <a:themeElements>
    <a:clrScheme name="Lay värit">
      <a:dk1>
        <a:srgbClr val="595959"/>
      </a:dk1>
      <a:lt1>
        <a:sysClr val="window" lastClr="FFFFFF"/>
      </a:lt1>
      <a:dk2>
        <a:srgbClr val="28CAF0"/>
      </a:dk2>
      <a:lt2>
        <a:srgbClr val="FFFFFF"/>
      </a:lt2>
      <a:accent1>
        <a:srgbClr val="F04E28"/>
      </a:accent1>
      <a:accent2>
        <a:srgbClr val="28F0B2"/>
      </a:accent2>
      <a:accent3>
        <a:srgbClr val="2866F0"/>
      </a:accent3>
      <a:accent4>
        <a:srgbClr val="F0B228"/>
      </a:accent4>
      <a:accent5>
        <a:srgbClr val="F02866"/>
      </a:accent5>
      <a:accent6>
        <a:srgbClr val="F028CA"/>
      </a:accent6>
      <a:hlink>
        <a:srgbClr val="28CAF0"/>
      </a:hlink>
      <a:folHlink>
        <a:srgbClr val="595959"/>
      </a:folHlink>
    </a:clrScheme>
    <a:fontScheme name="Mukautettu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pin Yliopiston Teema 1.1_widescreen" id="{6D892297-FC41-4E4B-8BEA-19624F0400B8}" vid="{6E9725F3-0C9E-4122-BDC8-484B7F45DB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Lapin Yliopiston Teema 1.1_widescreen</Template>
  <TotalTime>1001</TotalTime>
  <Words>127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 Light</vt:lpstr>
      <vt:lpstr>Gudea</vt:lpstr>
      <vt:lpstr>Wingdings</vt:lpstr>
      <vt:lpstr>Lapin Yliopiston Teema 1.1_widescreen</vt:lpstr>
      <vt:lpstr>Factors leading to mining resistance</vt:lpstr>
      <vt:lpstr>Starting point </vt:lpstr>
      <vt:lpstr>Four factors behind mining resistance</vt:lpstr>
      <vt:lpstr>Four factors behind mining resistance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Linna Reetta</dc:creator>
  <cp:lastModifiedBy>Leena Suopajärvi</cp:lastModifiedBy>
  <cp:revision>14</cp:revision>
  <cp:lastPrinted>2025-09-12T09:32:22Z</cp:lastPrinted>
  <dcterms:created xsi:type="dcterms:W3CDTF">2022-03-14T14:51:27Z</dcterms:created>
  <dcterms:modified xsi:type="dcterms:W3CDTF">2025-09-12T09:32:36Z</dcterms:modified>
</cp:coreProperties>
</file>