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8"/>
  </p:notesMasterIdLst>
  <p:handoutMasterIdLst>
    <p:handoutMasterId r:id="rId9"/>
  </p:handoutMasterIdLst>
  <p:sldIdLst>
    <p:sldId id="405" r:id="rId2"/>
    <p:sldId id="436" r:id="rId3"/>
    <p:sldId id="444" r:id="rId4"/>
    <p:sldId id="440" r:id="rId5"/>
    <p:sldId id="441" r:id="rId6"/>
    <p:sldId id="445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7" pos="2880">
          <p15:clr>
            <a:srgbClr val="A4A3A4"/>
          </p15:clr>
        </p15:guide>
        <p15:guide id="8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 Beland Lindahl" initials="KBL" lastIdx="19" clrIdx="0">
    <p:extLst>
      <p:ext uri="{19B8F6BF-5375-455C-9EA6-DF929625EA0E}">
        <p15:presenceInfo xmlns:p15="http://schemas.microsoft.com/office/powerpoint/2012/main" userId="S::karin.beland.lindahl@ltu.se::1e830afd-c60a-431d-bf82-9c8eaf0ee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D4D"/>
    <a:srgbClr val="1A5D91"/>
    <a:srgbClr val="162852"/>
    <a:srgbClr val="FF8248"/>
    <a:srgbClr val="0D84BB"/>
    <a:srgbClr val="3A7EAD"/>
    <a:srgbClr val="2A79AA"/>
    <a:srgbClr val="2A79B3"/>
    <a:srgbClr val="2B81BC"/>
    <a:srgbClr val="2B8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45BC9-4A52-4EA7-9CD3-5F3F7DDAC738}" v="1" dt="2025-09-16T05:49:31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6" autoAdjust="0"/>
    <p:restoredTop sz="86343" autoAdjust="0"/>
  </p:normalViewPr>
  <p:slideViewPr>
    <p:cSldViewPr snapToObjects="1">
      <p:cViewPr>
        <p:scale>
          <a:sx n="78" d="100"/>
          <a:sy n="78" d="100"/>
        </p:scale>
        <p:origin x="126" y="121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09" d="100"/>
          <a:sy n="109" d="100"/>
        </p:scale>
        <p:origin x="4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Poelzer" userId="013a1740-9a93-4261-9eae-ca82b6381af2" providerId="ADAL" clId="{E8545BC9-4A52-4EA7-9CD3-5F3F7DDAC738}"/>
    <pc:docChg chg="undo custSel addSld delSld modSld">
      <pc:chgData name="Gregory Poelzer" userId="013a1740-9a93-4261-9eae-ca82b6381af2" providerId="ADAL" clId="{E8545BC9-4A52-4EA7-9CD3-5F3F7DDAC738}" dt="2025-09-16T05:53:18.512" v="2183" actId="20577"/>
      <pc:docMkLst>
        <pc:docMk/>
      </pc:docMkLst>
      <pc:sldChg chg="addSp modSp mod">
        <pc:chgData name="Gregory Poelzer" userId="013a1740-9a93-4261-9eae-ca82b6381af2" providerId="ADAL" clId="{E8545BC9-4A52-4EA7-9CD3-5F3F7DDAC738}" dt="2025-09-16T05:53:18.512" v="2183" actId="20577"/>
        <pc:sldMkLst>
          <pc:docMk/>
          <pc:sldMk cId="2123868753" sldId="405"/>
        </pc:sldMkLst>
        <pc:spChg chg="mod">
          <ac:chgData name="Gregory Poelzer" userId="013a1740-9a93-4261-9eae-ca82b6381af2" providerId="ADAL" clId="{E8545BC9-4A52-4EA7-9CD3-5F3F7DDAC738}" dt="2025-09-16T05:49:24.944" v="2120" actId="1076"/>
          <ac:spMkLst>
            <pc:docMk/>
            <pc:sldMk cId="2123868753" sldId="405"/>
            <ac:spMk id="2" creationId="{00000000-0000-0000-0000-000000000000}"/>
          </ac:spMkLst>
        </pc:spChg>
        <pc:spChg chg="add mod">
          <ac:chgData name="Gregory Poelzer" userId="013a1740-9a93-4261-9eae-ca82b6381af2" providerId="ADAL" clId="{E8545BC9-4A52-4EA7-9CD3-5F3F7DDAC738}" dt="2025-09-16T05:53:18.512" v="2183" actId="20577"/>
          <ac:spMkLst>
            <pc:docMk/>
            <pc:sldMk cId="2123868753" sldId="405"/>
            <ac:spMk id="3" creationId="{E741F817-9253-35D2-D118-6E33529661C4}"/>
          </ac:spMkLst>
        </pc:spChg>
      </pc:sldChg>
      <pc:sldChg chg="del">
        <pc:chgData name="Gregory Poelzer" userId="013a1740-9a93-4261-9eae-ca82b6381af2" providerId="ADAL" clId="{E8545BC9-4A52-4EA7-9CD3-5F3F7DDAC738}" dt="2025-09-15T20:03:27.261" v="265" actId="47"/>
        <pc:sldMkLst>
          <pc:docMk/>
          <pc:sldMk cId="2747253773" sldId="433"/>
        </pc:sldMkLst>
      </pc:sldChg>
      <pc:sldChg chg="del">
        <pc:chgData name="Gregory Poelzer" userId="013a1740-9a93-4261-9eae-ca82b6381af2" providerId="ADAL" clId="{E8545BC9-4A52-4EA7-9CD3-5F3F7DDAC738}" dt="2025-09-16T05:17:16.448" v="1429" actId="47"/>
        <pc:sldMkLst>
          <pc:docMk/>
          <pc:sldMk cId="2156152619" sldId="434"/>
        </pc:sldMkLst>
      </pc:sldChg>
      <pc:sldChg chg="modSp mod">
        <pc:chgData name="Gregory Poelzer" userId="013a1740-9a93-4261-9eae-ca82b6381af2" providerId="ADAL" clId="{E8545BC9-4A52-4EA7-9CD3-5F3F7DDAC738}" dt="2025-09-16T05:18:54.582" v="1492" actId="20577"/>
        <pc:sldMkLst>
          <pc:docMk/>
          <pc:sldMk cId="3129330214" sldId="436"/>
        </pc:sldMkLst>
        <pc:spChg chg="mod">
          <ac:chgData name="Gregory Poelzer" userId="013a1740-9a93-4261-9eae-ca82b6381af2" providerId="ADAL" clId="{E8545BC9-4A52-4EA7-9CD3-5F3F7DDAC738}" dt="2025-09-16T04:22:52.967" v="613" actId="20577"/>
          <ac:spMkLst>
            <pc:docMk/>
            <pc:sldMk cId="3129330214" sldId="436"/>
            <ac:spMk id="2" creationId="{5C63443A-0562-43C2-AFB2-749C6256B263}"/>
          </ac:spMkLst>
        </pc:spChg>
        <pc:spChg chg="mod">
          <ac:chgData name="Gregory Poelzer" userId="013a1740-9a93-4261-9eae-ca82b6381af2" providerId="ADAL" clId="{E8545BC9-4A52-4EA7-9CD3-5F3F7DDAC738}" dt="2025-09-16T05:18:54.582" v="1492" actId="20577"/>
          <ac:spMkLst>
            <pc:docMk/>
            <pc:sldMk cId="3129330214" sldId="436"/>
            <ac:spMk id="4" creationId="{BEFAF51C-0857-4A0F-A057-F98416792BCA}"/>
          </ac:spMkLst>
        </pc:spChg>
      </pc:sldChg>
      <pc:sldChg chg="del">
        <pc:chgData name="Gregory Poelzer" userId="013a1740-9a93-4261-9eae-ca82b6381af2" providerId="ADAL" clId="{E8545BC9-4A52-4EA7-9CD3-5F3F7DDAC738}" dt="2025-09-16T05:17:15.079" v="1427" actId="47"/>
        <pc:sldMkLst>
          <pc:docMk/>
          <pc:sldMk cId="4007120101" sldId="437"/>
        </pc:sldMkLst>
      </pc:sldChg>
      <pc:sldChg chg="del">
        <pc:chgData name="Gregory Poelzer" userId="013a1740-9a93-4261-9eae-ca82b6381af2" providerId="ADAL" clId="{E8545BC9-4A52-4EA7-9CD3-5F3F7DDAC738}" dt="2025-09-16T05:17:13.373" v="1426" actId="47"/>
        <pc:sldMkLst>
          <pc:docMk/>
          <pc:sldMk cId="3847616378" sldId="439"/>
        </pc:sldMkLst>
      </pc:sldChg>
      <pc:sldChg chg="modSp mod">
        <pc:chgData name="Gregory Poelzer" userId="013a1740-9a93-4261-9eae-ca82b6381af2" providerId="ADAL" clId="{E8545BC9-4A52-4EA7-9CD3-5F3F7DDAC738}" dt="2025-09-16T05:43:48.853" v="1607" actId="20577"/>
        <pc:sldMkLst>
          <pc:docMk/>
          <pc:sldMk cId="1611122255" sldId="440"/>
        </pc:sldMkLst>
        <pc:spChg chg="mod">
          <ac:chgData name="Gregory Poelzer" userId="013a1740-9a93-4261-9eae-ca82b6381af2" providerId="ADAL" clId="{E8545BC9-4A52-4EA7-9CD3-5F3F7DDAC738}" dt="2025-09-16T05:43:48.853" v="1607" actId="20577"/>
          <ac:spMkLst>
            <pc:docMk/>
            <pc:sldMk cId="1611122255" sldId="440"/>
            <ac:spMk id="4" creationId="{BEFAF51C-0857-4A0F-A057-F98416792BCA}"/>
          </ac:spMkLst>
        </pc:spChg>
      </pc:sldChg>
      <pc:sldChg chg="modSp mod">
        <pc:chgData name="Gregory Poelzer" userId="013a1740-9a93-4261-9eae-ca82b6381af2" providerId="ADAL" clId="{E8545BC9-4A52-4EA7-9CD3-5F3F7DDAC738}" dt="2025-09-16T05:46:38.656" v="1768" actId="20577"/>
        <pc:sldMkLst>
          <pc:docMk/>
          <pc:sldMk cId="1644681438" sldId="441"/>
        </pc:sldMkLst>
        <pc:spChg chg="mod">
          <ac:chgData name="Gregory Poelzer" userId="013a1740-9a93-4261-9eae-ca82b6381af2" providerId="ADAL" clId="{E8545BC9-4A52-4EA7-9CD3-5F3F7DDAC738}" dt="2025-09-16T05:46:38.656" v="1768" actId="20577"/>
          <ac:spMkLst>
            <pc:docMk/>
            <pc:sldMk cId="1644681438" sldId="441"/>
            <ac:spMk id="4" creationId="{BEFAF51C-0857-4A0F-A057-F98416792BCA}"/>
          </ac:spMkLst>
        </pc:spChg>
      </pc:sldChg>
      <pc:sldChg chg="del">
        <pc:chgData name="Gregory Poelzer" userId="013a1740-9a93-4261-9eae-ca82b6381af2" providerId="ADAL" clId="{E8545BC9-4A52-4EA7-9CD3-5F3F7DDAC738}" dt="2025-09-16T05:17:15.831" v="1428" actId="47"/>
        <pc:sldMkLst>
          <pc:docMk/>
          <pc:sldMk cId="3339756655" sldId="442"/>
        </pc:sldMkLst>
      </pc:sldChg>
      <pc:sldChg chg="del">
        <pc:chgData name="Gregory Poelzer" userId="013a1740-9a93-4261-9eae-ca82b6381af2" providerId="ADAL" clId="{E8545BC9-4A52-4EA7-9CD3-5F3F7DDAC738}" dt="2025-09-16T05:17:20.585" v="1430" actId="47"/>
        <pc:sldMkLst>
          <pc:docMk/>
          <pc:sldMk cId="3841341664" sldId="443"/>
        </pc:sldMkLst>
      </pc:sldChg>
      <pc:sldChg chg="modSp mod">
        <pc:chgData name="Gregory Poelzer" userId="013a1740-9a93-4261-9eae-ca82b6381af2" providerId="ADAL" clId="{E8545BC9-4A52-4EA7-9CD3-5F3F7DDAC738}" dt="2025-09-16T04:30:16.371" v="1418" actId="20577"/>
        <pc:sldMkLst>
          <pc:docMk/>
          <pc:sldMk cId="1963258001" sldId="444"/>
        </pc:sldMkLst>
        <pc:spChg chg="mod">
          <ac:chgData name="Gregory Poelzer" userId="013a1740-9a93-4261-9eae-ca82b6381af2" providerId="ADAL" clId="{E8545BC9-4A52-4EA7-9CD3-5F3F7DDAC738}" dt="2025-09-16T04:30:16.371" v="1418" actId="20577"/>
          <ac:spMkLst>
            <pc:docMk/>
            <pc:sldMk cId="1963258001" sldId="444"/>
            <ac:spMk id="4" creationId="{02499580-2746-B89C-3E9C-A2B651D30D0C}"/>
          </ac:spMkLst>
        </pc:spChg>
      </pc:sldChg>
      <pc:sldChg chg="modSp add mod">
        <pc:chgData name="Gregory Poelzer" userId="013a1740-9a93-4261-9eae-ca82b6381af2" providerId="ADAL" clId="{E8545BC9-4A52-4EA7-9CD3-5F3F7DDAC738}" dt="2025-09-16T05:49:18.012" v="2118" actId="255"/>
        <pc:sldMkLst>
          <pc:docMk/>
          <pc:sldMk cId="609556626" sldId="445"/>
        </pc:sldMkLst>
        <pc:spChg chg="mod">
          <ac:chgData name="Gregory Poelzer" userId="013a1740-9a93-4261-9eae-ca82b6381af2" providerId="ADAL" clId="{E8545BC9-4A52-4EA7-9CD3-5F3F7DDAC738}" dt="2025-09-16T05:42:23.219" v="1522" actId="20577"/>
          <ac:spMkLst>
            <pc:docMk/>
            <pc:sldMk cId="609556626" sldId="445"/>
            <ac:spMk id="2" creationId="{2200C365-355C-774F-FE4D-C22E12044FBB}"/>
          </ac:spMkLst>
        </pc:spChg>
        <pc:spChg chg="mod">
          <ac:chgData name="Gregory Poelzer" userId="013a1740-9a93-4261-9eae-ca82b6381af2" providerId="ADAL" clId="{E8545BC9-4A52-4EA7-9CD3-5F3F7DDAC738}" dt="2025-09-16T05:49:18.012" v="2118" actId="255"/>
          <ac:spMkLst>
            <pc:docMk/>
            <pc:sldMk cId="609556626" sldId="445"/>
            <ac:spMk id="4" creationId="{4C331226-2CAF-CF12-A750-73A19E2546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6C951-002B-7745-B3AF-C7DA5B6CF4B6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0C67-F21E-5C4A-AC5E-B74249DC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8816-6E3A-49F8-9217-807953E148F2}" type="datetimeFigureOut">
              <a:rPr lang="sv-SE" smtClean="0"/>
              <a:t>2025-09-16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EC25D-1B13-4680-A11A-83874F706E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77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79513" y="157010"/>
            <a:ext cx="8784976" cy="4820173"/>
          </a:xfrm>
          <a:prstGeom prst="rect">
            <a:avLst/>
          </a:prstGeom>
          <a:blipFill dpi="0" rotWithShape="1">
            <a:blip r:embed="rId2">
              <a:alphaModFix amt="99000"/>
            </a:blip>
            <a:srcRect/>
            <a:stretch>
              <a:fillRect b="-40000"/>
            </a:stretch>
          </a:blip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67894"/>
            <a:ext cx="1704750" cy="921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03036"/>
            <a:ext cx="7772400" cy="530227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19482"/>
            <a:ext cx="6400800" cy="1314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Underrubrik</a:t>
            </a:r>
          </a:p>
          <a:p>
            <a:r>
              <a:rPr lang="sv-SE" sz="1800" noProof="0" dirty="0"/>
              <a:t>Namn/Efternamn</a:t>
            </a:r>
          </a:p>
          <a:p>
            <a:r>
              <a:rPr lang="sv-SE" sz="1800" noProof="0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37828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8360"/>
            <a:ext cx="7772400" cy="857250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00150"/>
            <a:ext cx="3810000" cy="3398044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0"/>
            <a:ext cx="3810000" cy="3398044"/>
          </a:xfr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4688681"/>
            <a:ext cx="19812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4686300"/>
            <a:ext cx="2971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5A2B8D-ADD9-1C42-B0EF-2894EF2B512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16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23850" y="180000"/>
            <a:ext cx="8496300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080000"/>
            <a:ext cx="8482872" cy="2915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sv-SE" dirty="0" smtClean="0"/>
            </a:lvl1pPr>
            <a:lvl2pPr>
              <a:defRPr lang="sv-SE" dirty="0" smtClean="0"/>
            </a:lvl2pPr>
            <a:lvl3pPr>
              <a:defRPr lang="sv-SE" dirty="0" smtClean="0"/>
            </a:lvl3pPr>
            <a:lvl4pPr>
              <a:defRPr lang="sv-SE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 userDrawn="1">
          <p15:clr>
            <a:srgbClr val="FBAE40"/>
          </p15:clr>
        </p15:guide>
        <p15:guide id="2" pos="5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080000"/>
            <a:ext cx="4176000" cy="288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080000"/>
            <a:ext cx="4176464" cy="2880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24000" y="180000"/>
            <a:ext cx="8496944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6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37278" y="167730"/>
            <a:ext cx="8496944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47614"/>
            <a:ext cx="4041775" cy="26642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84150" y="168274"/>
            <a:ext cx="4105275" cy="4778375"/>
          </a:xfrm>
        </p:spPr>
        <p:txBody>
          <a:bodyPr tIns="720000" anchor="ctr" anchorCtr="1"/>
          <a:lstStyle/>
          <a:p>
            <a:r>
              <a:rPr lang="en-US"/>
              <a:t>Drag picture to placeholder or click icon to add</a:t>
            </a:r>
            <a:endParaRPr lang="sv-SE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648835" y="387734"/>
            <a:ext cx="4037966" cy="9047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292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/>
          <p:cNvSpPr>
            <a:spLocks noGrp="1"/>
          </p:cNvSpPr>
          <p:nvPr>
            <p:ph type="pic" sz="quarter" idx="11"/>
          </p:nvPr>
        </p:nvSpPr>
        <p:spPr>
          <a:xfrm>
            <a:off x="179512" y="2582898"/>
            <a:ext cx="4105151" cy="2362437"/>
          </a:xfrm>
        </p:spPr>
        <p:txBody>
          <a:bodyPr tIns="720000" anchor="ctr" anchorCtr="1"/>
          <a:lstStyle/>
          <a:p>
            <a:r>
              <a:rPr lang="en-US"/>
              <a:t>Drag picture to placeholder or click icon to add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179512" y="168118"/>
            <a:ext cx="4105151" cy="2414780"/>
          </a:xfrm>
        </p:spPr>
        <p:txBody>
          <a:bodyPr tIns="720000" anchor="ctr" anchorCtr="1"/>
          <a:lstStyle/>
          <a:p>
            <a:r>
              <a:rPr lang="en-US"/>
              <a:t>Drag picture to placeholder or click icon to add</a:t>
            </a:r>
            <a:endParaRPr lang="sv-S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47614"/>
            <a:ext cx="4041775" cy="26642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835" y="387734"/>
            <a:ext cx="4037966" cy="9047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29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tor 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/>
          <p:cNvSpPr>
            <a:spLocks noGrp="1"/>
          </p:cNvSpPr>
          <p:nvPr>
            <p:ph type="pic" sz="quarter" idx="10"/>
          </p:nvPr>
        </p:nvSpPr>
        <p:spPr>
          <a:xfrm>
            <a:off x="177421" y="167728"/>
            <a:ext cx="8787067" cy="4780286"/>
          </a:xfrm>
        </p:spPr>
        <p:txBody>
          <a:bodyPr tIns="720000" anchor="ctr" anchorCtr="1"/>
          <a:lstStyle/>
          <a:p>
            <a:r>
              <a:rPr lang="en-US"/>
              <a:t>Drag picture to placeholder or click icon to add</a:t>
            </a:r>
            <a:endParaRPr lang="sv-SE" dirty="0"/>
          </a:p>
        </p:txBody>
      </p:sp>
      <p:sp>
        <p:nvSpPr>
          <p:cNvPr id="20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323850" y="167730"/>
            <a:ext cx="8496300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77421" y="4003952"/>
            <a:ext cx="8787067" cy="944061"/>
          </a:xfrm>
          <a:prstGeom prst="rect">
            <a:avLst/>
          </a:prstGeom>
          <a:gradFill flip="none" rotWithShape="1">
            <a:gsLst>
              <a:gs pos="0">
                <a:srgbClr val="264468"/>
              </a:gs>
              <a:gs pos="85000">
                <a:srgbClr val="032040">
                  <a:alpha val="0"/>
                </a:srgbClr>
              </a:gs>
            </a:gsLst>
            <a:lin ang="16200000" scaled="1"/>
            <a:tileRect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08" y="4165602"/>
            <a:ext cx="1158699" cy="62617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29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9764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79513" y="157009"/>
            <a:ext cx="8784976" cy="4861877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</a:gra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85" y="1341447"/>
            <a:ext cx="3571136" cy="1929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9"/>
            <a:ext cx="4040188" cy="18400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9"/>
            <a:ext cx="4041775" cy="184007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4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62902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530" y="3651870"/>
            <a:ext cx="4286498" cy="15110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79513" y="167730"/>
            <a:ext cx="8784976" cy="47788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71" y="4011910"/>
            <a:ext cx="1529917" cy="1081118"/>
          </a:xfrm>
          <a:prstGeom prst="rect">
            <a:avLst/>
          </a:prstGeom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3850" y="1080000"/>
            <a:ext cx="8496300" cy="29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23850" y="180000"/>
            <a:ext cx="8496300" cy="90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 bwMode="auto">
          <a:xfrm>
            <a:off x="84074" y="4940243"/>
            <a:ext cx="4613255" cy="21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sz="2200" kern="120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600" b="1" spc="300" dirty="0"/>
              <a:t>LULEÅ TEKNISKA UNIVERSITET </a:t>
            </a:r>
            <a:r>
              <a:rPr lang="sv-SE" sz="600" b="0" spc="300" dirty="0"/>
              <a:t>                  </a:t>
            </a:r>
            <a:r>
              <a:rPr lang="en-US" sz="800" dirty="0"/>
              <a:t>                                  </a:t>
            </a:r>
            <a:fld id="{23A70E99-6857-D448-BF0E-10EC1EA3EE0F}" type="slidenum">
              <a:rPr lang="en-US" sz="600" b="1" smtClean="0"/>
              <a:pPr/>
              <a:t>‹#›</a:t>
            </a:fld>
            <a:endParaRPr lang="en-US" sz="600" b="1" spc="300" dirty="0"/>
          </a:p>
        </p:txBody>
      </p:sp>
    </p:spTree>
    <p:extLst>
      <p:ext uri="{BB962C8B-B14F-4D97-AF65-F5344CB8AC3E}">
        <p14:creationId xmlns:p14="http://schemas.microsoft.com/office/powerpoint/2010/main" val="114994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6" r:id="rId5"/>
    <p:sldLayoutId id="2147483794" r:id="rId6"/>
    <p:sldLayoutId id="2147483797" r:id="rId7"/>
    <p:sldLayoutId id="2147483798" r:id="rId8"/>
    <p:sldLayoutId id="2147483800" r:id="rId9"/>
    <p:sldLayoutId id="2147483801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000" b="1" kern="1200" cap="none" baseline="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04" userDrawn="1">
          <p15:clr>
            <a:srgbClr val="F26B43"/>
          </p15:clr>
        </p15:guide>
        <p15:guide id="3" pos="5556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03036"/>
            <a:ext cx="8424936" cy="1372770"/>
          </a:xfrm>
        </p:spPr>
        <p:txBody>
          <a:bodyPr>
            <a:normAutofit/>
          </a:bodyPr>
          <a:lstStyle/>
          <a:p>
            <a:r>
              <a:rPr lang="en-CA" dirty="0">
                <a:latin typeface="+mn-lt"/>
              </a:rPr>
              <a:t>Social License to Operate </a:t>
            </a:r>
            <a:br>
              <a:rPr lang="en-CA" dirty="0">
                <a:latin typeface="+mn-lt"/>
              </a:rPr>
            </a:br>
            <a:r>
              <a:rPr lang="en-CA" dirty="0">
                <a:latin typeface="+mn-lt"/>
              </a:rPr>
              <a:t>And International Standards</a:t>
            </a:r>
            <a:endParaRPr lang="sv-SE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41F817-9253-35D2-D118-6E33529661C4}"/>
              </a:ext>
            </a:extLst>
          </p:cNvPr>
          <p:cNvSpPr txBox="1">
            <a:spLocks/>
          </p:cNvSpPr>
          <p:nvPr/>
        </p:nvSpPr>
        <p:spPr>
          <a:xfrm>
            <a:off x="359532" y="2931790"/>
            <a:ext cx="8424936" cy="1372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 cap="all" baseline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62852"/>
                </a:solidFill>
                <a:latin typeface="Arial" charset="0"/>
                <a:ea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CA" sz="1400" dirty="0">
                <a:latin typeface="+mn-lt"/>
              </a:rPr>
              <a:t>Gregory Poelzer</a:t>
            </a:r>
          </a:p>
          <a:p>
            <a:r>
              <a:rPr lang="en-CA" sz="1400" dirty="0">
                <a:latin typeface="+mn-lt"/>
              </a:rPr>
              <a:t>Luleå University of Technology</a:t>
            </a:r>
          </a:p>
          <a:p>
            <a:r>
              <a:rPr lang="en-CA" sz="1400" dirty="0">
                <a:latin typeface="+mn-lt"/>
              </a:rPr>
              <a:t>16.09.25</a:t>
            </a:r>
            <a:endParaRPr lang="sv-S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386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443A-0562-43C2-AFB2-749C6256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0000"/>
            <a:ext cx="8496150" cy="904799"/>
          </a:xfrm>
        </p:spPr>
        <p:txBody>
          <a:bodyPr>
            <a:normAutofit/>
          </a:bodyPr>
          <a:lstStyle/>
          <a:p>
            <a:r>
              <a:rPr lang="en-CA" dirty="0"/>
              <a:t>S</a:t>
            </a:r>
            <a:r>
              <a:rPr lang="sv-SE" dirty="0" err="1"/>
              <a:t>tandards</a:t>
            </a:r>
            <a:r>
              <a:rPr lang="sv-SE" dirty="0"/>
              <a:t> and Mining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FAF51C-0857-4A0F-A057-F9841679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24782"/>
            <a:ext cx="8064424" cy="34911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Standards and certification offer certainty to consumers, investors, and regulators – to name a few.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Upstream and downstream effects, can alter entire supply chains.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For mining, who cares and why?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SLO related primarily to voluntary sustainability initiatives (VSIs).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/>
            <a:endParaRPr lang="sv-SE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3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5564F-6886-6E36-A44D-425499335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C2DB-6D44-A510-2DC4-2BAFEFBB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0000"/>
            <a:ext cx="8496150" cy="904799"/>
          </a:xfrm>
        </p:spPr>
        <p:txBody>
          <a:bodyPr>
            <a:normAutofit/>
          </a:bodyPr>
          <a:lstStyle/>
          <a:p>
            <a:r>
              <a:rPr lang="en-CA" dirty="0"/>
              <a:t>V</a:t>
            </a:r>
            <a:r>
              <a:rPr lang="sv-SE" dirty="0" err="1"/>
              <a:t>oluntary</a:t>
            </a:r>
            <a:r>
              <a:rPr lang="sv-SE" dirty="0"/>
              <a:t> </a:t>
            </a:r>
            <a:r>
              <a:rPr lang="sv-SE" dirty="0" err="1"/>
              <a:t>Sustainability</a:t>
            </a:r>
            <a:r>
              <a:rPr lang="sv-SE" dirty="0"/>
              <a:t> </a:t>
            </a:r>
            <a:r>
              <a:rPr lang="sv-SE" dirty="0" err="1"/>
              <a:t>Initiatives</a:t>
            </a:r>
            <a:r>
              <a:rPr lang="sv-SE" dirty="0"/>
              <a:t> (</a:t>
            </a:r>
            <a:r>
              <a:rPr lang="sv-SE" dirty="0" err="1"/>
              <a:t>VSIs</a:t>
            </a:r>
            <a:r>
              <a:rPr lang="sv-SE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499580-2746-B89C-3E9C-A2B651D3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24782"/>
            <a:ext cx="8064424" cy="34911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Companies or individual sites can join VSIs.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Largely aimed at mitigating negative impacts through multistakeholder collaboration.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Towards Sustainable Mining (TSM), the Initiative for Responsible Mining Assurance (IRMA), the Consolidated Mining Standard Initiative (CMSI).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Global Reporting Initiative and UN Global Compact</a:t>
            </a:r>
          </a:p>
          <a:p>
            <a:pPr lvl="1"/>
            <a:endParaRPr lang="sv-SE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443A-0562-43C2-AFB2-749C6256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0000"/>
            <a:ext cx="8496150" cy="904799"/>
          </a:xfrm>
        </p:spPr>
        <p:txBody>
          <a:bodyPr>
            <a:normAutofit/>
          </a:bodyPr>
          <a:lstStyle/>
          <a:p>
            <a:r>
              <a:rPr lang="en-CA" dirty="0"/>
              <a:t>The Drivers</a:t>
            </a:r>
            <a:endParaRPr lang="sv-S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FAF51C-0857-4A0F-A057-F9841679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24782"/>
            <a:ext cx="8496000" cy="34911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Affected communities pushing companies to change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Customer preferences for compliance when choosing goods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Investor demands for adoption and application of recognized standards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Regulators changing jurisdictional standards inline with international standards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Internal, firm-driven reform – identified benefit</a:t>
            </a:r>
          </a:p>
          <a:p>
            <a:pPr lvl="1"/>
            <a:endParaRPr lang="sv-SE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2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443A-0562-43C2-AFB2-749C6256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0000"/>
            <a:ext cx="8496150" cy="904799"/>
          </a:xfrm>
        </p:spPr>
        <p:txBody>
          <a:bodyPr>
            <a:normAutofit/>
          </a:bodyPr>
          <a:lstStyle/>
          <a:p>
            <a:r>
              <a:rPr lang="sv-SE" dirty="0"/>
              <a:t>Challenges to Implementation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FAF51C-0857-4A0F-A057-F98416792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24782"/>
            <a:ext cx="8496000" cy="34911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Commitment from top management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Inertia in company logics and practices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Lack of company resources – reporting fatigue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Multiple standards, different criteria and procedures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Functioning company management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Communication, practice, protocols, and ethics expected in all company activity</a:t>
            </a:r>
          </a:p>
        </p:txBody>
      </p:sp>
    </p:spTree>
    <p:extLst>
      <p:ext uri="{BB962C8B-B14F-4D97-AF65-F5344CB8AC3E}">
        <p14:creationId xmlns:p14="http://schemas.microsoft.com/office/powerpoint/2010/main" val="164468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8DE18-4C51-F2A6-DDC4-7C2E9106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C365-355C-774F-FE4D-C22E1204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0000"/>
            <a:ext cx="8496150" cy="904799"/>
          </a:xfrm>
        </p:spPr>
        <p:txBody>
          <a:bodyPr>
            <a:normAutofit/>
          </a:bodyPr>
          <a:lstStyle/>
          <a:p>
            <a:r>
              <a:rPr lang="en-CA" dirty="0"/>
              <a:t>I</a:t>
            </a:r>
            <a:r>
              <a:rPr lang="sv-SE" dirty="0"/>
              <a:t>nto the </a:t>
            </a:r>
            <a:r>
              <a:rPr lang="sv-SE" dirty="0" err="1"/>
              <a:t>Future</a:t>
            </a:r>
            <a:endParaRPr lang="sv-S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331226-2CAF-CF12-A750-73A19E254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24782"/>
            <a:ext cx="8496000" cy="349118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Who takes the lead?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Government or industry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Are international standards useful with current geopolitics?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Regional standards?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Do people actually care? Communities or broader society?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Will adherence to standards improve the prospects for SLO?</a:t>
            </a:r>
          </a:p>
        </p:txBody>
      </p:sp>
    </p:spTree>
    <p:extLst>
      <p:ext uri="{BB962C8B-B14F-4D97-AF65-F5344CB8AC3E}">
        <p14:creationId xmlns:p14="http://schemas.microsoft.com/office/powerpoint/2010/main" val="609556626"/>
      </p:ext>
    </p:extLst>
  </p:cSld>
  <p:clrMapOvr>
    <a:masterClrMapping/>
  </p:clrMapOvr>
</p:sld>
</file>

<file path=ppt/theme/theme1.xml><?xml version="1.0" encoding="utf-8"?>
<a:theme xmlns:a="http://schemas.openxmlformats.org/drawingml/2006/main" name="12-4086 LTU powerpointmall">
  <a:themeElements>
    <a:clrScheme name="LTU 2020">
      <a:dk1>
        <a:srgbClr val="032040"/>
      </a:dk1>
      <a:lt1>
        <a:sysClr val="window" lastClr="FFFFFF"/>
      </a:lt1>
      <a:dk2>
        <a:srgbClr val="17416F"/>
      </a:dk2>
      <a:lt2>
        <a:srgbClr val="E2EEF7"/>
      </a:lt2>
      <a:accent1>
        <a:srgbClr val="286BBD"/>
      </a:accent1>
      <a:accent2>
        <a:srgbClr val="89A5BD"/>
      </a:accent2>
      <a:accent3>
        <a:srgbClr val="17416F"/>
      </a:accent3>
      <a:accent4>
        <a:srgbClr val="E2EEF7"/>
      </a:accent4>
      <a:accent5>
        <a:srgbClr val="0C4E95"/>
      </a:accent5>
      <a:accent6>
        <a:srgbClr val="032040"/>
      </a:accent6>
      <a:hlink>
        <a:srgbClr val="286BBD"/>
      </a:hlink>
      <a:folHlink>
        <a:srgbClr val="286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2"/>
          </a:solidFill>
        </a:ln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tu_vit_mall_SWE" id="{A838C250-165F-794E-9593-6E80116055B7}" vid="{C2C67A31-FEA6-3749-923C-B8E76080FE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453408b-a6cd-4c1e-8b10-18b500fb544e}" enabled="0" method="" siteId="{5453408b-a6cd-4c1e-8b10-18b500fb54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LTU-vit_SWE</Template>
  <TotalTime>23111</TotalTime>
  <Words>246</Words>
  <Application>Microsoft Office PowerPoint</Application>
  <PresentationFormat>On-screen Show (16:9)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12-4086 LTU powerpointmall</vt:lpstr>
      <vt:lpstr>Social License to Operate  And International Standards</vt:lpstr>
      <vt:lpstr>Standards and Mining</vt:lpstr>
      <vt:lpstr>Voluntary Sustainability Initiatives (VSIs)</vt:lpstr>
      <vt:lpstr>The Drivers</vt:lpstr>
      <vt:lpstr>Challenges to Implementation</vt:lpstr>
      <vt:lpstr>Into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Horisontell maktdelning – lagstiftare och exekutiver</dc:title>
  <dc:creator>Author</dc:creator>
  <cp:lastModifiedBy>Gregory Poelzer</cp:lastModifiedBy>
  <cp:revision>105</cp:revision>
  <cp:lastPrinted>2012-01-19T08:37:06Z</cp:lastPrinted>
  <dcterms:created xsi:type="dcterms:W3CDTF">2020-11-10T08:56:35Z</dcterms:created>
  <dcterms:modified xsi:type="dcterms:W3CDTF">2025-09-16T05:53:30Z</dcterms:modified>
</cp:coreProperties>
</file>