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578" r:id="rId3"/>
    <p:sldId id="579" r:id="rId4"/>
    <p:sldId id="589" r:id="rId5"/>
    <p:sldId id="257" r:id="rId6"/>
    <p:sldId id="260" r:id="rId7"/>
    <p:sldId id="581" r:id="rId8"/>
    <p:sldId id="582" r:id="rId9"/>
    <p:sldId id="585" r:id="rId10"/>
    <p:sldId id="263" r:id="rId11"/>
    <p:sldId id="590" r:id="rId12"/>
    <p:sldId id="587" r:id="rId13"/>
    <p:sldId id="591" r:id="rId1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Laadita, tabeliruudustik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2737" autoAdjust="0"/>
  </p:normalViewPr>
  <p:slideViewPr>
    <p:cSldViewPr snapToGrid="0">
      <p:cViewPr varScale="1">
        <p:scale>
          <a:sx n="64" d="100"/>
          <a:sy n="64" d="100"/>
        </p:scale>
        <p:origin x="3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F095-E311-493D-BCE2-6AFB2AF07C35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B1CEE-A455-486B-A186-75A994F7D2E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741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397A8-1C12-45CC-A909-5B551D99D52E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733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B1CEE-A455-486B-A186-75A994F7D2EB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333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1C2BD5D-8B6D-1256-2FFF-0E67892A6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D61E68E4-A3C1-4032-036F-2B3011D99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E9EF5CE-978C-BB09-5DBF-8DC62250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D67B176-80BC-894D-0A74-CA4E8B3A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ABA1F5C-B14B-B174-2F2E-6B814C67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028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E391037-411F-8C93-FCFE-166DB852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4562A9B0-33C6-B30A-1E3A-B5B6A1E00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2807467-F7C5-28BF-F672-97D4AED0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C192D3D-431D-A4F5-700B-64DB092A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9E22133-77FA-1C2D-B109-A8695601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59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C9166CB6-5E20-BEA4-4791-B72132C31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DE8EA08F-AAD5-A1E7-7FD6-CF8E61B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A486871-5DBB-3036-69B2-C2C35868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523BBE1-4126-2AB7-BA56-AB849AF5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F8F8F62-DD17-A78C-1453-76371ADF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207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9D75CCD-5236-BE9D-3A7E-0E106EAE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BC9B093-DC9B-E0D0-74BD-6FDFE6B50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DA48CEC-A14F-E177-EFCE-BC444817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5B44AFB-858C-F63E-D7A1-C36E4840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936D9DF-A2A7-8433-6E8B-4519D0C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1725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5DFE688-15C3-D27E-244A-C6136937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58F7B7E-4996-E93F-FF73-A84BE2648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C5EF514-1364-E67C-9AE5-45426AF1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3877BB7-B6E3-6026-1091-81BB65E0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B38424E-1976-A584-BA68-420DCFCB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866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572FFF8-C3A8-7EBC-34E6-F8C0C0A1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FB16FB4-3D62-ECEA-C936-CBB100AA0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0C0E7D99-54F7-C9FA-5269-791E68B7F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11DA3E4B-F493-773E-F242-7A849B54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DAB0C582-4FE4-01FC-CB91-2A3A323A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5905A547-62BA-8035-E965-46696F4D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94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7051E9C-3880-9EB1-BC81-E3ECA68B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4ABAB9-45B4-D4B9-E083-BAE892A67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067592C2-98FC-A1A1-51F1-A265D9DF7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F9E46A7F-8C99-53BC-2A02-1DF88456A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381B9FAE-842C-BF03-3808-31F336CDF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6D64FC12-2CCB-9FE8-8354-65FFC5C7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D3A2ADC8-8D7C-C366-0467-847FD6C2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0AAD3FA5-8E02-4114-F437-51C877B8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702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75C02A3-006A-C89C-CE06-53BD9D23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E4D817FB-FB00-2EF5-13A3-A04EF459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A17E1944-583B-07BB-5E33-520ECC0B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3C25648-AD1D-2FA7-60BE-33BC2EF5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345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81C5A92F-0DE5-D952-A869-1162A722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E9DC1627-30D7-2DC6-DE7E-20193B38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346A1E15-48A2-2067-2A78-7EB4FE51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3502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7B610FB-B7FA-9C13-8F39-095DAAD1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CE68B3D-EF3D-BD01-D95C-627C64DA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D85F0877-AE8C-6316-C514-E58555F2F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7026C733-A472-C47C-BE62-98991622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32542328-F127-8755-5E99-5805775C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2D01A40-FC9A-1756-B298-47AB5A60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912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F4B4317-FAB2-8E1A-4B7B-520DD3D7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9121F520-441E-CA9E-0BFC-7565ECB22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C210D4B-80C7-7585-0040-4F5315C06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4750E26-988B-AF83-6147-DA6FC394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E43E6FE4-4FB6-D4C7-B4D5-9B4C57311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0D8D3A1-3B2F-3AB4-DD8C-ED98E8FA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529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F54719A2-CD66-2254-CDC2-402C816F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542CBB01-B9FD-A696-9B95-4D26CEAF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BBBE7E5-6948-2B59-B6A0-8C9D7F9E4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EE1CF-8316-4EA4-839B-7A2C407C9152}" type="datetimeFigureOut">
              <a:rPr lang="et-EE" smtClean="0"/>
              <a:t>16.09.2025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3647DE8-D755-2DF6-4B0C-6387EA589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DCA5038-E1A3-C6CB-0E46-2D403F18A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CC1927-9AD9-41B8-BA45-92F8A727BD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755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" y="2064497"/>
            <a:ext cx="12190726" cy="4871067"/>
          </a:xfrm>
          <a:custGeom>
            <a:avLst/>
            <a:gdLst/>
            <a:ahLst/>
            <a:cxnLst/>
            <a:rect l="l" t="t" r="r" b="b"/>
            <a:pathLst>
              <a:path w="12152630" h="4855845">
                <a:moveTo>
                  <a:pt x="12152376" y="0"/>
                </a:moveTo>
                <a:lnTo>
                  <a:pt x="0" y="0"/>
                </a:lnTo>
                <a:lnTo>
                  <a:pt x="0" y="4855461"/>
                </a:lnTo>
                <a:lnTo>
                  <a:pt x="12152376" y="4855461"/>
                </a:lnTo>
                <a:lnTo>
                  <a:pt x="12152376" y="0"/>
                </a:lnTo>
                <a:close/>
              </a:path>
            </a:pathLst>
          </a:custGeom>
          <a:solidFill>
            <a:srgbClr val="006DB5"/>
          </a:solidFill>
        </p:spPr>
        <p:txBody>
          <a:bodyPr wrap="square" lIns="0" tIns="0" rIns="0" bIns="0" rtlCol="0"/>
          <a:lstStyle/>
          <a:p>
            <a:endParaRPr lang="et-EE" sz="1806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939" y="380619"/>
            <a:ext cx="2138589" cy="11440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3779" y="1044616"/>
            <a:ext cx="4286692" cy="58108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1020" y="2213896"/>
            <a:ext cx="7894854" cy="4825977"/>
          </a:xfrm>
          <a:prstGeom prst="rect">
            <a:avLst/>
          </a:prstGeom>
        </p:spPr>
        <p:txBody>
          <a:bodyPr vert="horz" wrap="square" lIns="0" tIns="12740" rIns="0" bIns="0" rtlCol="0" anchor="ctr">
            <a:spAutoFit/>
          </a:bodyPr>
          <a:lstStyle/>
          <a:p>
            <a:pPr marL="12739">
              <a:lnSpc>
                <a:spcPct val="100000"/>
              </a:lnSpc>
              <a:spcBef>
                <a:spcPts val="100"/>
              </a:spcBef>
            </a:pPr>
            <a:r>
              <a:rPr lang="en-US" sz="4414" dirty="0">
                <a:solidFill>
                  <a:srgbClr val="FFFFFF"/>
                </a:solidFill>
              </a:rPr>
              <a:t>Public Attitudes Toward Phosphorite Exploration and Mining in Estonia</a:t>
            </a:r>
            <a:br>
              <a:rPr lang="et-EE" sz="4414" dirty="0">
                <a:solidFill>
                  <a:srgbClr val="FFFFFF"/>
                </a:solidFill>
              </a:rPr>
            </a:br>
            <a:br>
              <a:rPr lang="et-EE" sz="4414" dirty="0">
                <a:solidFill>
                  <a:srgbClr val="FFFFFF"/>
                </a:solidFill>
              </a:rPr>
            </a:br>
            <a:br>
              <a:rPr lang="et-EE" sz="4414" dirty="0">
                <a:solidFill>
                  <a:srgbClr val="FFFFFF"/>
                </a:solidFill>
              </a:rPr>
            </a:br>
            <a:r>
              <a:rPr lang="et-EE" sz="2400" dirty="0">
                <a:solidFill>
                  <a:srgbClr val="FFFFFF"/>
                </a:solidFill>
              </a:rPr>
              <a:t>Erki Peegel</a:t>
            </a:r>
            <a:br>
              <a:rPr lang="et-EE" sz="2400" dirty="0">
                <a:solidFill>
                  <a:srgbClr val="FFFFFF"/>
                </a:solidFill>
              </a:rPr>
            </a:br>
            <a:r>
              <a:rPr lang="et-EE" sz="2400" dirty="0" err="1">
                <a:solidFill>
                  <a:srgbClr val="FFFFFF"/>
                </a:solidFill>
              </a:rPr>
              <a:t>Geological</a:t>
            </a:r>
            <a:r>
              <a:rPr lang="et-EE" sz="2400" dirty="0">
                <a:solidFill>
                  <a:srgbClr val="FFFFFF"/>
                </a:solidFill>
              </a:rPr>
              <a:t> </a:t>
            </a:r>
            <a:r>
              <a:rPr lang="et-EE" sz="2400" dirty="0" err="1">
                <a:solidFill>
                  <a:srgbClr val="FFFFFF"/>
                </a:solidFill>
              </a:rPr>
              <a:t>Survey</a:t>
            </a:r>
            <a:r>
              <a:rPr lang="et-EE" sz="2400" dirty="0">
                <a:solidFill>
                  <a:srgbClr val="FFFFFF"/>
                </a:solidFill>
              </a:rPr>
              <a:t> of Estonia</a:t>
            </a:r>
            <a:br>
              <a:rPr lang="et-EE" sz="2400" dirty="0">
                <a:solidFill>
                  <a:srgbClr val="FFFFFF"/>
                </a:solidFill>
              </a:rPr>
            </a:br>
            <a:r>
              <a:rPr lang="et-EE" sz="2400" dirty="0">
                <a:solidFill>
                  <a:srgbClr val="FFFFFF"/>
                </a:solidFill>
              </a:rPr>
              <a:t>16th September 2025</a:t>
            </a:r>
            <a:br>
              <a:rPr lang="et-EE" sz="4414" dirty="0">
                <a:solidFill>
                  <a:srgbClr val="FFFFFF"/>
                </a:solidFill>
              </a:rPr>
            </a:br>
            <a:endParaRPr sz="2006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308" y="381127"/>
            <a:ext cx="3348023" cy="1339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212E3E0-207B-5BD3-29A7-FC6524EAF283}"/>
              </a:ext>
            </a:extLst>
          </p:cNvPr>
          <p:cNvSpPr txBox="1"/>
          <p:nvPr/>
        </p:nvSpPr>
        <p:spPr>
          <a:xfrm>
            <a:off x="818891" y="1261742"/>
            <a:ext cx="502984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Supporters</a:t>
            </a:r>
            <a:r>
              <a:rPr lang="et-EE" sz="2200" b="1" dirty="0"/>
              <a:t> (33%)</a:t>
            </a:r>
            <a:endParaRPr lang="et-EE" sz="2200" dirty="0"/>
          </a:p>
          <a:p>
            <a:pPr marL="342900" indent="-342900">
              <a:buFontTx/>
              <a:buChar char="-"/>
            </a:pPr>
            <a:r>
              <a:rPr lang="en-US" sz="2200" dirty="0"/>
              <a:t>support exploration </a:t>
            </a:r>
            <a:r>
              <a:rPr lang="et-EE" sz="2200" dirty="0"/>
              <a:t>and </a:t>
            </a:r>
            <a:r>
              <a:rPr lang="en-US" sz="2200" dirty="0"/>
              <a:t>mining</a:t>
            </a:r>
            <a:endParaRPr lang="et-EE" sz="2200" dirty="0"/>
          </a:p>
          <a:p>
            <a:pPr marL="342900" indent="-342900">
              <a:buFontTx/>
              <a:buChar char="-"/>
            </a:pPr>
            <a:r>
              <a:rPr lang="et-EE" sz="2200" dirty="0" err="1"/>
              <a:t>more</a:t>
            </a:r>
            <a:r>
              <a:rPr lang="et-EE" sz="2200" dirty="0"/>
              <a:t> </a:t>
            </a:r>
            <a:r>
              <a:rPr lang="et-EE" sz="2200" dirty="0" err="1"/>
              <a:t>men</a:t>
            </a:r>
            <a:r>
              <a:rPr lang="et-EE" sz="2200" dirty="0"/>
              <a:t>, </a:t>
            </a:r>
            <a:r>
              <a:rPr lang="et-EE" sz="2200" dirty="0" err="1"/>
              <a:t>older</a:t>
            </a:r>
            <a:endParaRPr lang="et-EE" sz="2200" dirty="0"/>
          </a:p>
          <a:p>
            <a:pPr marL="342900" indent="-342900">
              <a:buFontTx/>
              <a:buChar char="-"/>
            </a:pPr>
            <a:r>
              <a:rPr lang="et-EE" sz="2200" dirty="0"/>
              <a:t>Tallinn &amp; Northern/</a:t>
            </a:r>
            <a:r>
              <a:rPr lang="et-EE" sz="2200" dirty="0" err="1"/>
              <a:t>Western</a:t>
            </a:r>
            <a:r>
              <a:rPr lang="et-EE" sz="2200" dirty="0"/>
              <a:t> Estonia</a:t>
            </a:r>
          </a:p>
          <a:p>
            <a:r>
              <a:rPr lang="et-EE" sz="2200" b="1" dirty="0" err="1"/>
              <a:t>Doubters</a:t>
            </a:r>
            <a:r>
              <a:rPr lang="en-US" sz="2200" b="1" dirty="0"/>
              <a:t> </a:t>
            </a:r>
            <a:r>
              <a:rPr lang="et-EE" sz="2200" b="1" dirty="0"/>
              <a:t>(27%)</a:t>
            </a:r>
          </a:p>
          <a:p>
            <a:r>
              <a:rPr lang="et-EE" sz="2200" dirty="0"/>
              <a:t>- </a:t>
            </a:r>
            <a:r>
              <a:rPr lang="et-EE" sz="2200" dirty="0" err="1"/>
              <a:t>want</a:t>
            </a:r>
            <a:r>
              <a:rPr lang="et-EE" sz="2200" dirty="0"/>
              <a:t> </a:t>
            </a:r>
            <a:r>
              <a:rPr lang="et-EE" sz="2200" dirty="0" err="1"/>
              <a:t>thorough</a:t>
            </a:r>
            <a:r>
              <a:rPr lang="et-EE" sz="2200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independentl</a:t>
            </a:r>
            <a:r>
              <a:rPr lang="et-EE" sz="2200" dirty="0"/>
              <a:t> </a:t>
            </a:r>
            <a:r>
              <a:rPr lang="et-EE" sz="2200" dirty="0" err="1"/>
              <a:t>study</a:t>
            </a:r>
            <a:endParaRPr lang="et-EE" sz="2200" dirty="0"/>
          </a:p>
          <a:p>
            <a:r>
              <a:rPr lang="et-EE" sz="2200" dirty="0"/>
              <a:t>- </a:t>
            </a:r>
            <a:r>
              <a:rPr lang="et-EE" sz="2200" dirty="0" err="1"/>
              <a:t>middle-aged</a:t>
            </a:r>
            <a:r>
              <a:rPr lang="et-EE" sz="2200" dirty="0"/>
              <a:t>/</a:t>
            </a:r>
            <a:r>
              <a:rPr lang="et-EE" sz="2200" dirty="0" err="1"/>
              <a:t>older</a:t>
            </a:r>
            <a:r>
              <a:rPr lang="et-EE" sz="2200" dirty="0"/>
              <a:t>, </a:t>
            </a:r>
            <a:r>
              <a:rPr lang="et-EE" sz="2200" dirty="0" err="1"/>
              <a:t>more</a:t>
            </a:r>
            <a:r>
              <a:rPr lang="et-EE" sz="2200" dirty="0"/>
              <a:t> </a:t>
            </a:r>
            <a:r>
              <a:rPr lang="et-EE" sz="2200" dirty="0" err="1"/>
              <a:t>women</a:t>
            </a:r>
            <a:endParaRPr lang="et-EE" sz="2200" dirty="0"/>
          </a:p>
          <a:p>
            <a:pPr marL="342900" indent="-342900">
              <a:buFontTx/>
              <a:buChar char="-"/>
            </a:pPr>
            <a:r>
              <a:rPr lang="et-EE" sz="2200" dirty="0"/>
              <a:t>Virumaa regioon</a:t>
            </a:r>
          </a:p>
          <a:p>
            <a:r>
              <a:rPr lang="en-US" sz="2200" b="1" dirty="0"/>
              <a:t>Worriers </a:t>
            </a:r>
            <a:r>
              <a:rPr lang="et-EE" sz="2200" b="1" dirty="0"/>
              <a:t>(17%)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environmental risks too high</a:t>
            </a:r>
            <a:endParaRPr lang="et-EE" sz="2200" dirty="0"/>
          </a:p>
          <a:p>
            <a:pPr marL="342900" indent="-342900">
              <a:buFontTx/>
              <a:buChar char="-"/>
            </a:pPr>
            <a:r>
              <a:rPr lang="et-EE" sz="2200" dirty="0" err="1"/>
              <a:t>younger</a:t>
            </a:r>
            <a:r>
              <a:rPr lang="et-EE" sz="2200" dirty="0"/>
              <a:t>/</a:t>
            </a:r>
            <a:r>
              <a:rPr lang="et-EE" sz="2200" dirty="0" err="1"/>
              <a:t>middle-aged</a:t>
            </a:r>
            <a:r>
              <a:rPr lang="et-EE" sz="2200" dirty="0"/>
              <a:t> </a:t>
            </a:r>
            <a:r>
              <a:rPr lang="et-EE" sz="2200" dirty="0" err="1"/>
              <a:t>women</a:t>
            </a:r>
            <a:endParaRPr lang="et-EE" sz="2200" dirty="0"/>
          </a:p>
          <a:p>
            <a:pPr marL="342900" indent="-342900">
              <a:buFontTx/>
              <a:buChar char="-"/>
            </a:pPr>
            <a:r>
              <a:rPr lang="et-EE" sz="2200" dirty="0"/>
              <a:t>Tallinn &amp; Northern Estonia</a:t>
            </a:r>
          </a:p>
          <a:p>
            <a:r>
              <a:rPr lang="et-EE" sz="2200" b="1" dirty="0" err="1"/>
              <a:t>Disengaged</a:t>
            </a:r>
            <a:r>
              <a:rPr lang="en-US" sz="2200" b="1" dirty="0"/>
              <a:t> </a:t>
            </a:r>
            <a:r>
              <a:rPr lang="et-EE" sz="2200" b="1" dirty="0"/>
              <a:t>(22%)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no clear opinion </a:t>
            </a:r>
            <a:endParaRPr lang="et-EE" sz="2200" dirty="0"/>
          </a:p>
          <a:p>
            <a:pPr marL="342900" indent="-342900">
              <a:buFontTx/>
              <a:buChar char="-"/>
            </a:pPr>
            <a:r>
              <a:rPr lang="et-EE" sz="2200" dirty="0" err="1"/>
              <a:t>younger</a:t>
            </a:r>
            <a:r>
              <a:rPr lang="et-EE" sz="2200" dirty="0"/>
              <a:t>/</a:t>
            </a:r>
            <a:r>
              <a:rPr lang="et-EE" sz="2200" dirty="0" err="1"/>
              <a:t>middle-aged</a:t>
            </a:r>
            <a:r>
              <a:rPr lang="et-EE" sz="2200" dirty="0"/>
              <a:t> </a:t>
            </a:r>
            <a:r>
              <a:rPr lang="et-EE" sz="2200" dirty="0" err="1"/>
              <a:t>women</a:t>
            </a:r>
            <a:endParaRPr lang="et-EE" sz="2200" dirty="0"/>
          </a:p>
          <a:p>
            <a:pPr marL="342900" indent="-342900">
              <a:buFontTx/>
              <a:buChar char="-"/>
            </a:pPr>
            <a:r>
              <a:rPr lang="et-EE" sz="2200" dirty="0"/>
              <a:t>Tallinn &amp; Northern Estonia</a:t>
            </a:r>
          </a:p>
          <a:p>
            <a:endParaRPr lang="et-EE" sz="2200" dirty="0"/>
          </a:p>
        </p:txBody>
      </p:sp>
      <p:pic>
        <p:nvPicPr>
          <p:cNvPr id="3" name="Pilt 2" descr="Pilt, millel on kujutatud tekst, kuvatõmmis, diagramm, ring&#10;&#10;Tehisintellekti genereeritud sisu ei pruugi olla õige.">
            <a:extLst>
              <a:ext uri="{FF2B5EF4-FFF2-40B4-BE49-F238E27FC236}">
                <a16:creationId xmlns:a16="http://schemas.microsoft.com/office/drawing/2014/main" id="{9C763824-416F-6FE8-A867-78700361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95" y="993057"/>
            <a:ext cx="6335248" cy="5761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93E18-5924-A19B-8BDB-168446674374}"/>
              </a:ext>
            </a:extLst>
          </p:cNvPr>
          <p:cNvSpPr txBox="1"/>
          <p:nvPr/>
        </p:nvSpPr>
        <p:spPr>
          <a:xfrm>
            <a:off x="1099574" y="241321"/>
            <a:ext cx="7061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40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 </a:t>
            </a:r>
            <a:r>
              <a:rPr lang="et-EE" sz="4000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Four</a:t>
            </a:r>
            <a:r>
              <a:rPr lang="et-EE" sz="40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 </a:t>
            </a:r>
            <a:r>
              <a:rPr lang="et-EE" sz="4000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Distinct</a:t>
            </a:r>
            <a:r>
              <a:rPr lang="et-EE" sz="40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 </a:t>
            </a:r>
            <a:r>
              <a:rPr lang="et-EE" sz="4000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Public</a:t>
            </a:r>
            <a:r>
              <a:rPr lang="et-EE" sz="4000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 </a:t>
            </a:r>
            <a:r>
              <a:rPr lang="et-EE" sz="4000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Segments</a:t>
            </a:r>
            <a:endParaRPr lang="et-EE" sz="40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77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D91D1-DCDD-F9E0-BD31-6C46B1296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6DA3021-129B-64FA-FC41-727C0C75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7" y="209132"/>
            <a:ext cx="11145254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Social License</a:t>
            </a:r>
            <a:r>
              <a:rPr lang="et-E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Potential</a:t>
            </a:r>
            <a:br>
              <a:rPr lang="en-US" sz="4000" b="1" dirty="0">
                <a:solidFill>
                  <a:srgbClr val="34495E"/>
                </a:solidFill>
                <a:latin typeface="Segoe UI" panose="020B0502040204020203" pitchFamily="34" charset="0"/>
              </a:rPr>
            </a:br>
            <a:endParaRPr lang="et-EE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E597C-7E1D-79C8-4D38-8E7E9AAB94FD}"/>
              </a:ext>
            </a:extLst>
          </p:cNvPr>
          <p:cNvSpPr txBox="1"/>
          <p:nvPr/>
        </p:nvSpPr>
        <p:spPr>
          <a:xfrm>
            <a:off x="1009450" y="1447118"/>
            <a:ext cx="10173099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Current Support Structure:</a:t>
            </a:r>
            <a:br>
              <a:rPr lang="en-US" sz="2400" dirty="0"/>
            </a:br>
            <a:r>
              <a:rPr lang="en-US" sz="2400" dirty="0"/>
              <a:t>Supporters: 33%</a:t>
            </a:r>
            <a:br>
              <a:rPr lang="en-US" sz="2400" dirty="0"/>
            </a:br>
            <a:r>
              <a:rPr lang="et-EE" sz="2400" dirty="0" err="1"/>
              <a:t>Doubters</a:t>
            </a:r>
            <a:r>
              <a:rPr lang="en-US" sz="2400" dirty="0"/>
              <a:t>: 27%</a:t>
            </a:r>
            <a:br>
              <a:rPr lang="en-US" sz="2400" dirty="0"/>
            </a:br>
            <a:r>
              <a:rPr lang="en-US" sz="2400" dirty="0"/>
              <a:t>Total Potential Support: 60%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Key Correlations:</a:t>
            </a:r>
            <a:br>
              <a:rPr lang="en-US" sz="2400" dirty="0"/>
            </a:br>
            <a:r>
              <a:rPr lang="en-US" sz="2400" dirty="0"/>
              <a:t>Economic importance ↔ Exploration support: r = 0.621 (strong)</a:t>
            </a:r>
            <a:br>
              <a:rPr lang="en-US" sz="2400" dirty="0"/>
            </a:br>
            <a:r>
              <a:rPr lang="en-US" sz="2400" dirty="0"/>
              <a:t>Risk perception ↔ Mining support: r = 0.091 (very weak)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Strategic Insight: </a:t>
            </a:r>
            <a:r>
              <a:rPr lang="en-US" sz="2400" dirty="0"/>
              <a:t>Economic benefits drive support more than risk</a:t>
            </a:r>
            <a:br>
              <a:rPr lang="en-US" sz="2400" dirty="0"/>
            </a:br>
            <a:r>
              <a:rPr lang="en-US" sz="2400" dirty="0"/>
              <a:t>concerns limit it</a:t>
            </a:r>
            <a:endParaRPr lang="et-EE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Success Formula: </a:t>
            </a:r>
            <a:r>
              <a:rPr lang="en-US" sz="2400" dirty="0"/>
              <a:t>Thorough environmental studies + transparent</a:t>
            </a:r>
            <a:br>
              <a:rPr lang="en-US" sz="2400" dirty="0"/>
            </a:br>
            <a:r>
              <a:rPr lang="en-US" sz="2400" dirty="0"/>
              <a:t>communication = social license</a:t>
            </a:r>
            <a:endParaRPr lang="en-US" sz="2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189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0D0B7-7407-8C95-1BB6-15198B8F8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70B6798-2E84-09D4-1B51-D34AF3B5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55" y="288125"/>
            <a:ext cx="11145254" cy="1325563"/>
          </a:xfrm>
        </p:spPr>
        <p:txBody>
          <a:bodyPr>
            <a:normAutofit/>
          </a:bodyPr>
          <a:lstStyle/>
          <a:p>
            <a:r>
              <a:rPr lang="et-EE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Key</a:t>
            </a:r>
            <a:r>
              <a:rPr lang="et-E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Conclusions</a:t>
            </a:r>
            <a:endParaRPr lang="et-EE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10248-525F-575F-0DCB-A58F94FFCE1A}"/>
              </a:ext>
            </a:extLst>
          </p:cNvPr>
          <p:cNvSpPr txBox="1"/>
          <p:nvPr/>
        </p:nvSpPr>
        <p:spPr>
          <a:xfrm>
            <a:off x="766813" y="1789382"/>
            <a:ext cx="10562125" cy="438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75"/>
              </a:spcBef>
              <a:spcAft>
                <a:spcPts val="1125"/>
              </a:spcAft>
              <a:buNone/>
            </a:pPr>
            <a:r>
              <a:rPr lang="en-US" sz="2400" b="1" i="0" dirty="0">
                <a:effectLst/>
                <a:latin typeface="+mj-lt"/>
              </a:rPr>
              <a:t>Current Status</a:t>
            </a:r>
          </a:p>
          <a:p>
            <a:pPr algn="l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t-EE" sz="2400" b="0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latin typeface="+mj-lt"/>
              </a:rPr>
              <a:t>Estonian public recognizes both economic potential and environmental risks</a:t>
            </a:r>
          </a:p>
          <a:p>
            <a:pPr algn="l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t-EE" sz="2400" b="0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latin typeface="+mj-lt"/>
              </a:rPr>
              <a:t>Majority support exists for exploration, conditional support for mining</a:t>
            </a:r>
          </a:p>
          <a:p>
            <a:pPr algn="l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t-EE" sz="2400" b="0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latin typeface="+mj-lt"/>
              </a:rPr>
              <a:t>Four distinct public segments with different engagement needs</a:t>
            </a:r>
          </a:p>
          <a:p>
            <a:pPr algn="l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t-EE" sz="2400" b="0" i="0" dirty="0">
                <a:effectLst/>
                <a:latin typeface="+mj-lt"/>
              </a:rPr>
              <a:t> </a:t>
            </a:r>
            <a:r>
              <a:rPr lang="en-US" sz="2400" b="0" i="0" dirty="0">
                <a:effectLst/>
                <a:latin typeface="+mj-lt"/>
              </a:rPr>
              <a:t>Weak correlation between risk perception and behavioral intentions</a:t>
            </a:r>
          </a:p>
          <a:p>
            <a:pPr algn="l">
              <a:spcBef>
                <a:spcPts val="1875"/>
              </a:spcBef>
              <a:spcAft>
                <a:spcPts val="1125"/>
              </a:spcAft>
              <a:buNone/>
            </a:pPr>
            <a:r>
              <a:rPr lang="en-US" sz="2400" b="1" i="0" dirty="0">
                <a:effectLst/>
                <a:latin typeface="+mj-lt"/>
              </a:rPr>
              <a:t>Path Forward</a:t>
            </a:r>
            <a:endParaRPr lang="et-EE" sz="2400" b="1" i="0" dirty="0">
              <a:effectLst/>
              <a:latin typeface="+mj-lt"/>
            </a:endParaRPr>
          </a:p>
          <a:p>
            <a:pPr algn="l">
              <a:spcBef>
                <a:spcPts val="1875"/>
              </a:spcBef>
              <a:spcAft>
                <a:spcPts val="1125"/>
              </a:spcAft>
              <a:buNone/>
            </a:pPr>
            <a:r>
              <a:rPr lang="en-US" sz="2400" b="1" i="0" dirty="0">
                <a:effectLst/>
                <a:latin typeface="+mj-lt"/>
              </a:rPr>
              <a:t>Fresh knowledge and substantial, broad-based discussion needed before final decisions</a:t>
            </a:r>
            <a:endParaRPr lang="en-US" sz="2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86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7F0A9-0C1B-418E-DD19-59FA323A8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F822A78-CA49-F12A-C246-A660EB1C5A87}"/>
              </a:ext>
            </a:extLst>
          </p:cNvPr>
          <p:cNvSpPr/>
          <p:nvPr/>
        </p:nvSpPr>
        <p:spPr>
          <a:xfrm>
            <a:off x="1274" y="2064497"/>
            <a:ext cx="12190726" cy="4871067"/>
          </a:xfrm>
          <a:custGeom>
            <a:avLst/>
            <a:gdLst/>
            <a:ahLst/>
            <a:cxnLst/>
            <a:rect l="l" t="t" r="r" b="b"/>
            <a:pathLst>
              <a:path w="12152630" h="4855845">
                <a:moveTo>
                  <a:pt x="12152376" y="0"/>
                </a:moveTo>
                <a:lnTo>
                  <a:pt x="0" y="0"/>
                </a:lnTo>
                <a:lnTo>
                  <a:pt x="0" y="4855461"/>
                </a:lnTo>
                <a:lnTo>
                  <a:pt x="12152376" y="4855461"/>
                </a:lnTo>
                <a:lnTo>
                  <a:pt x="12152376" y="0"/>
                </a:lnTo>
                <a:close/>
              </a:path>
            </a:pathLst>
          </a:custGeom>
          <a:solidFill>
            <a:srgbClr val="006DB5"/>
          </a:solidFill>
        </p:spPr>
        <p:txBody>
          <a:bodyPr wrap="square" lIns="0" tIns="0" rIns="0" bIns="0" rtlCol="0"/>
          <a:lstStyle/>
          <a:p>
            <a:endParaRPr lang="et-EE" sz="1806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CC6997E2-4EFA-78E7-11F0-24B46ED364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939" y="380619"/>
            <a:ext cx="2138589" cy="1144064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1D875648-8211-19EA-A38F-EE964902E45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3779" y="1044616"/>
            <a:ext cx="4286692" cy="581088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018D249F-F49C-EDB3-7E6A-98F160E9FC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1020" y="2738206"/>
            <a:ext cx="7894854" cy="3777356"/>
          </a:xfrm>
          <a:prstGeom prst="rect">
            <a:avLst/>
          </a:prstGeom>
        </p:spPr>
        <p:txBody>
          <a:bodyPr vert="horz" wrap="square" lIns="0" tIns="12740" rIns="0" bIns="0" rtlCol="0" anchor="ctr">
            <a:spAutoFit/>
          </a:bodyPr>
          <a:lstStyle/>
          <a:p>
            <a:pPr marL="12739">
              <a:lnSpc>
                <a:spcPct val="100000"/>
              </a:lnSpc>
              <a:spcBef>
                <a:spcPts val="100"/>
              </a:spcBef>
            </a:pPr>
            <a:r>
              <a:rPr lang="et-EE" sz="4414" dirty="0">
                <a:solidFill>
                  <a:srgbClr val="FFFFFF"/>
                </a:solidFill>
              </a:rPr>
              <a:t>Aitäh!</a:t>
            </a:r>
            <a:br>
              <a:rPr lang="et-EE" sz="4414" dirty="0">
                <a:solidFill>
                  <a:srgbClr val="FFFFFF"/>
                </a:solidFill>
              </a:rPr>
            </a:br>
            <a:br>
              <a:rPr lang="et-EE" sz="4414" dirty="0">
                <a:solidFill>
                  <a:srgbClr val="FFFFFF"/>
                </a:solidFill>
              </a:rPr>
            </a:br>
            <a:br>
              <a:rPr lang="et-EE" sz="4414" dirty="0">
                <a:solidFill>
                  <a:srgbClr val="FFFFFF"/>
                </a:solidFill>
              </a:rPr>
            </a:br>
            <a:r>
              <a:rPr lang="et-EE" sz="2400" dirty="0">
                <a:solidFill>
                  <a:srgbClr val="FFFFFF"/>
                </a:solidFill>
              </a:rPr>
              <a:t>Erki Peegel</a:t>
            </a:r>
            <a:br>
              <a:rPr lang="et-EE" sz="2400" dirty="0">
                <a:solidFill>
                  <a:srgbClr val="FFFFFF"/>
                </a:solidFill>
              </a:rPr>
            </a:br>
            <a:r>
              <a:rPr lang="et-EE" sz="2400" dirty="0" err="1">
                <a:solidFill>
                  <a:srgbClr val="FFFFFF"/>
                </a:solidFill>
              </a:rPr>
              <a:t>Geological</a:t>
            </a:r>
            <a:r>
              <a:rPr lang="et-EE" sz="2400" dirty="0">
                <a:solidFill>
                  <a:srgbClr val="FFFFFF"/>
                </a:solidFill>
              </a:rPr>
              <a:t> </a:t>
            </a:r>
            <a:r>
              <a:rPr lang="et-EE" sz="2400" dirty="0" err="1">
                <a:solidFill>
                  <a:srgbClr val="FFFFFF"/>
                </a:solidFill>
              </a:rPr>
              <a:t>Survey</a:t>
            </a:r>
            <a:r>
              <a:rPr lang="et-EE" sz="2400" dirty="0">
                <a:solidFill>
                  <a:srgbClr val="FFFFFF"/>
                </a:solidFill>
              </a:rPr>
              <a:t> of Estonia</a:t>
            </a:r>
            <a:br>
              <a:rPr lang="et-EE" sz="2400" dirty="0">
                <a:solidFill>
                  <a:srgbClr val="FFFFFF"/>
                </a:solidFill>
              </a:rPr>
            </a:br>
            <a:br>
              <a:rPr lang="et-EE" sz="4414" dirty="0">
                <a:solidFill>
                  <a:srgbClr val="FFFFFF"/>
                </a:solidFill>
              </a:rPr>
            </a:br>
            <a:endParaRPr sz="2006" dirty="0"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FCAC7D1C-0D46-6D6E-48C8-2DD198D6C4B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308" y="381127"/>
            <a:ext cx="3348023" cy="133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4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0D7AC82-F1D6-07F3-8D0E-8F8C1F07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96" y="158639"/>
            <a:ext cx="10972801" cy="1325563"/>
          </a:xfrm>
        </p:spPr>
        <p:txBody>
          <a:bodyPr/>
          <a:lstStyle/>
          <a:p>
            <a:r>
              <a:rPr lang="et-E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Estonia’s</a:t>
            </a:r>
            <a:r>
              <a:rPr lang="et-E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Phosphorite</a:t>
            </a:r>
            <a:r>
              <a:rPr lang="et-E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The </a:t>
            </a:r>
            <a:r>
              <a:rPr lang="et-E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EU’s</a:t>
            </a:r>
            <a:r>
              <a:rPr lang="et-E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Largest</a:t>
            </a:r>
            <a:r>
              <a:rPr lang="et-E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Reserves</a:t>
            </a:r>
          </a:p>
        </p:txBody>
      </p:sp>
      <p:pic>
        <p:nvPicPr>
          <p:cNvPr id="4" name="Picture 5" descr="Map&#10;&#10;Description automatically generated">
            <a:extLst>
              <a:ext uri="{FF2B5EF4-FFF2-40B4-BE49-F238E27FC236}">
                <a16:creationId xmlns:a16="http://schemas.microsoft.com/office/drawing/2014/main" id="{5FF71CAC-3516-AABB-7279-026C53AE4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93" y="1630158"/>
            <a:ext cx="6756757" cy="47624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9056D8-64ED-0F25-E23A-EB3BE2ED596F}"/>
              </a:ext>
            </a:extLst>
          </p:cNvPr>
          <p:cNvSpPr txBox="1">
            <a:spLocks/>
          </p:cNvSpPr>
          <p:nvPr/>
        </p:nvSpPr>
        <p:spPr>
          <a:xfrm>
            <a:off x="609601" y="8487"/>
            <a:ext cx="10972801" cy="1142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t-EE" sz="4415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9B88C2-D403-60B8-44E6-9506028062B1}"/>
              </a:ext>
            </a:extLst>
          </p:cNvPr>
          <p:cNvSpPr txBox="1">
            <a:spLocks/>
          </p:cNvSpPr>
          <p:nvPr/>
        </p:nvSpPr>
        <p:spPr>
          <a:xfrm>
            <a:off x="645696" y="1581437"/>
            <a:ext cx="4175493" cy="4892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611" indent="-455611" defTabSz="1214963">
              <a:lnSpc>
                <a:spcPct val="100000"/>
              </a:lnSpc>
              <a:spcBef>
                <a:spcPts val="1200"/>
              </a:spcBef>
              <a:buClr>
                <a:srgbClr val="0064B9"/>
              </a:buClr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+mj-lt"/>
              </a:rPr>
              <a:t>Estonia </a:t>
            </a:r>
            <a:r>
              <a:rPr lang="et-EE" sz="2400" kern="0" dirty="0" err="1">
                <a:solidFill>
                  <a:srgbClr val="000000"/>
                </a:solidFill>
                <a:latin typeface="+mj-lt"/>
              </a:rPr>
              <a:t>has</a:t>
            </a:r>
            <a:r>
              <a:rPr lang="en-US" sz="2400" kern="0" dirty="0">
                <a:solidFill>
                  <a:srgbClr val="000000"/>
                </a:solidFill>
                <a:latin typeface="+mj-lt"/>
              </a:rPr>
              <a:t> significant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</a:rPr>
              <a:t>phospha</a:t>
            </a:r>
            <a:r>
              <a:rPr lang="et-EE" sz="2400" kern="0" dirty="0">
                <a:solidFill>
                  <a:srgbClr val="000000"/>
                </a:solidFill>
                <a:latin typeface="+mj-lt"/>
              </a:rPr>
              <a:t>te</a:t>
            </a:r>
            <a:r>
              <a:rPr lang="en-US" sz="2400" kern="0" dirty="0">
                <a:solidFill>
                  <a:srgbClr val="000000"/>
                </a:solidFill>
                <a:latin typeface="+mj-lt"/>
              </a:rPr>
              <a:t> resources, containing elevated concentrations of REEs</a:t>
            </a:r>
            <a:endParaRPr lang="et-EE" sz="2400" kern="0" dirty="0">
              <a:solidFill>
                <a:srgbClr val="000000"/>
              </a:solidFill>
              <a:latin typeface="+mj-lt"/>
            </a:endParaRPr>
          </a:p>
          <a:p>
            <a:pPr marL="455611" indent="-455611" defTabSz="1214963">
              <a:lnSpc>
                <a:spcPct val="100000"/>
              </a:lnSpc>
              <a:spcBef>
                <a:spcPts val="1200"/>
              </a:spcBef>
              <a:buClr>
                <a:srgbClr val="0064B9"/>
              </a:buClr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2.9 billion tons of P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O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ore (10% </a:t>
            </a:r>
            <a:r>
              <a:rPr lang="en-US" sz="2400" kern="0" dirty="0">
                <a:solidFill>
                  <a:schemeClr val="tx1"/>
                </a:solidFill>
              </a:rPr>
              <a:t>P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kern="0" dirty="0">
                <a:solidFill>
                  <a:schemeClr val="tx1"/>
                </a:solidFill>
              </a:rPr>
              <a:t>O</a:t>
            </a:r>
            <a:r>
              <a:rPr lang="en-US" sz="2400" kern="0" baseline="-25000" dirty="0">
                <a:solidFill>
                  <a:schemeClr val="tx1"/>
                </a:solidFill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in average) in deposits and 8.4 billion tons as prospects.</a:t>
            </a:r>
            <a:endParaRPr lang="et-EE" sz="2400" dirty="0">
              <a:solidFill>
                <a:schemeClr val="tx1"/>
              </a:solidFill>
              <a:latin typeface="+mj-lt"/>
            </a:endParaRPr>
          </a:p>
          <a:p>
            <a:pPr marL="455611" indent="-455611" defTabSz="1214963">
              <a:lnSpc>
                <a:spcPct val="100000"/>
              </a:lnSpc>
              <a:spcBef>
                <a:spcPts val="1200"/>
              </a:spcBef>
              <a:buClr>
                <a:srgbClr val="0064B9"/>
              </a:buClr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+mj-lt"/>
              </a:rPr>
              <a:t>Phosphor</a:t>
            </a:r>
            <a:r>
              <a:rPr lang="et-EE" sz="2400" kern="0" dirty="0" err="1">
                <a:solidFill>
                  <a:srgbClr val="000000"/>
                </a:solidFill>
                <a:latin typeface="+mj-lt"/>
              </a:rPr>
              <a:t>ite</a:t>
            </a:r>
            <a:r>
              <a:rPr lang="en-US" sz="2400" kern="0" dirty="0">
                <a:solidFill>
                  <a:srgbClr val="000000"/>
                </a:solidFill>
                <a:latin typeface="+mj-lt"/>
              </a:rPr>
              <a:t> and rare earth elements (REE) are listed as critical raw materials </a:t>
            </a:r>
            <a:r>
              <a:rPr lang="et-EE" sz="2400" kern="0" dirty="0">
                <a:solidFill>
                  <a:srgbClr val="000000"/>
                </a:solidFill>
                <a:latin typeface="+mj-lt"/>
              </a:rPr>
              <a:t>by</a:t>
            </a:r>
            <a:r>
              <a:rPr lang="en-US" sz="24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t-EE" sz="2400" kern="0" dirty="0" err="1">
                <a:solidFill>
                  <a:srgbClr val="000000"/>
                </a:solidFill>
                <a:latin typeface="+mj-lt"/>
              </a:rPr>
              <a:t>the</a:t>
            </a:r>
            <a:r>
              <a:rPr lang="et-EE" sz="24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+mj-lt"/>
              </a:rPr>
              <a:t>EU</a:t>
            </a:r>
            <a:endParaRPr lang="et-EE" sz="2400" kern="0" dirty="0">
              <a:solidFill>
                <a:srgbClr val="000000"/>
              </a:solidFill>
              <a:latin typeface="+mj-lt"/>
            </a:endParaRPr>
          </a:p>
          <a:p>
            <a:pPr marL="455611" indent="-455611" defTabSz="1214963">
              <a:lnSpc>
                <a:spcPct val="100000"/>
              </a:lnSpc>
              <a:spcBef>
                <a:spcPts val="1200"/>
              </a:spcBef>
              <a:buClr>
                <a:srgbClr val="0064B9"/>
              </a:buClr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5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200DD8B-324E-95F5-E033-E0A3FED5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Phosphorite Exploration in Estonia</a:t>
            </a:r>
            <a:br>
              <a:rPr lang="et-EE" dirty="0"/>
            </a:br>
            <a:endParaRPr lang="et-E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4526AC-A8EB-0EE4-5092-83F5202B5CF9}"/>
              </a:ext>
            </a:extLst>
          </p:cNvPr>
          <p:cNvSpPr txBox="1">
            <a:spLocks/>
          </p:cNvSpPr>
          <p:nvPr/>
        </p:nvSpPr>
        <p:spPr>
          <a:xfrm>
            <a:off x="571044" y="1538532"/>
            <a:ext cx="5695004" cy="5091169"/>
          </a:xfrm>
          <a:prstGeom prst="rect">
            <a:avLst/>
          </a:prstGeom>
        </p:spPr>
        <p:txBody>
          <a:bodyPr vert="horz" lIns="121893" tIns="60946" rIns="121893" bIns="60946" rtlCol="0">
            <a:noAutofit/>
          </a:bodyPr>
          <a:lstStyle>
            <a:lvl1pPr marL="455611" indent="-45561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87158" indent="-379676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32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18704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26186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33667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41149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48631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6112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3594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t-EE" sz="2400" dirty="0">
                <a:latin typeface="+mj-lt"/>
              </a:rPr>
              <a:t>1924: </a:t>
            </a:r>
            <a:r>
              <a:rPr lang="en-US" sz="2400" dirty="0">
                <a:latin typeface="+mj-lt"/>
              </a:rPr>
              <a:t>Phosphorite </a:t>
            </a:r>
            <a:r>
              <a:rPr lang="et-EE" sz="2400" dirty="0" err="1">
                <a:latin typeface="+mj-lt"/>
              </a:rPr>
              <a:t>exploration</a:t>
            </a:r>
            <a:r>
              <a:rPr lang="en-US" sz="2400" dirty="0">
                <a:latin typeface="+mj-lt"/>
              </a:rPr>
              <a:t> in Estonia </a:t>
            </a:r>
            <a:r>
              <a:rPr lang="et-EE" sz="2400" dirty="0" err="1">
                <a:latin typeface="+mj-lt"/>
              </a:rPr>
              <a:t>started</a:t>
            </a:r>
            <a:endParaRPr lang="et-EE" sz="2400" dirty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+mj-lt"/>
              </a:rPr>
              <a:t>1950–1980: Extensive exploration during the Soviet</a:t>
            </a:r>
            <a:r>
              <a:rPr lang="et-EE" sz="2400" dirty="0">
                <a:latin typeface="+mj-lt"/>
              </a:rPr>
              <a:t> </a:t>
            </a:r>
            <a:r>
              <a:rPr lang="et-EE" sz="2400" dirty="0" err="1">
                <a:latin typeface="+mj-lt"/>
              </a:rPr>
              <a:t>Union</a:t>
            </a:r>
            <a:r>
              <a:rPr lang="en-US" sz="2400" dirty="0">
                <a:latin typeface="+mj-lt"/>
              </a:rPr>
              <a:t> era</a:t>
            </a:r>
            <a:endParaRPr lang="et-EE" sz="2400" dirty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+mj-lt"/>
              </a:rPr>
              <a:t>Thousands of drill cores collected</a:t>
            </a:r>
            <a:r>
              <a:rPr lang="et-EE" sz="2400" dirty="0">
                <a:latin typeface="+mj-lt"/>
              </a:rPr>
              <a:t>, </a:t>
            </a:r>
            <a:r>
              <a:rPr lang="en-US" sz="2400" dirty="0">
                <a:latin typeface="+mj-lt"/>
              </a:rPr>
              <a:t>over 10,000 samples analyzed</a:t>
            </a:r>
            <a:endParaRPr lang="et-EE" sz="2400" dirty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t-EE" sz="2400" dirty="0">
                <a:latin typeface="+mj-lt"/>
              </a:rPr>
              <a:t>1987: Major </a:t>
            </a:r>
            <a:r>
              <a:rPr lang="en-US" sz="2400" dirty="0">
                <a:latin typeface="+mj-lt"/>
              </a:rPr>
              <a:t>environmental</a:t>
            </a:r>
            <a:r>
              <a:rPr lang="et-EE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&amp; political </a:t>
            </a:r>
            <a:r>
              <a:rPr lang="et-EE" sz="2400" dirty="0" err="1">
                <a:latin typeface="+mj-lt"/>
              </a:rPr>
              <a:t>protests</a:t>
            </a:r>
            <a:r>
              <a:rPr lang="et-EE" sz="2400" dirty="0">
                <a:latin typeface="+mj-lt"/>
              </a:rPr>
              <a:t> -</a:t>
            </a:r>
            <a:r>
              <a:rPr lang="en-US" sz="2400" dirty="0">
                <a:latin typeface="+mj-lt"/>
              </a:rPr>
              <a:t> “Phosphorite War”</a:t>
            </a:r>
            <a:endParaRPr lang="et-EE" sz="2400" dirty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t-EE" sz="2400" dirty="0">
                <a:latin typeface="+mj-lt"/>
              </a:rPr>
              <a:t>2014-15: Viru Keemia Grupp (VKG) </a:t>
            </a:r>
            <a:r>
              <a:rPr lang="et-EE" sz="2400" dirty="0" err="1">
                <a:latin typeface="+mj-lt"/>
              </a:rPr>
              <a:t>conducted</a:t>
            </a:r>
            <a:r>
              <a:rPr lang="et-EE" sz="2400" dirty="0">
                <a:latin typeface="+mj-lt"/>
              </a:rPr>
              <a:t> </a:t>
            </a:r>
            <a:r>
              <a:rPr lang="et-EE" sz="2400" dirty="0" err="1">
                <a:latin typeface="+mj-lt"/>
              </a:rPr>
              <a:t>preliminary</a:t>
            </a:r>
            <a:r>
              <a:rPr lang="et-EE" sz="2400" dirty="0">
                <a:latin typeface="+mj-lt"/>
              </a:rPr>
              <a:t> </a:t>
            </a:r>
            <a:r>
              <a:rPr lang="et-EE" sz="2400" dirty="0" err="1">
                <a:latin typeface="+mj-lt"/>
              </a:rPr>
              <a:t>geological</a:t>
            </a:r>
            <a:r>
              <a:rPr lang="et-EE" sz="2400" dirty="0">
                <a:latin typeface="+mj-lt"/>
              </a:rPr>
              <a:t> </a:t>
            </a:r>
            <a:r>
              <a:rPr lang="et-EE" sz="2400" dirty="0" err="1">
                <a:latin typeface="+mj-lt"/>
              </a:rPr>
              <a:t>studies</a:t>
            </a:r>
            <a:r>
              <a:rPr lang="et-EE" sz="2400" dirty="0">
                <a:latin typeface="+mj-lt"/>
              </a:rPr>
              <a:t>, </a:t>
            </a:r>
            <a:r>
              <a:rPr lang="et-EE" sz="2400" dirty="0" err="1">
                <a:latin typeface="+mj-lt"/>
              </a:rPr>
              <a:t>triggerd</a:t>
            </a:r>
            <a:r>
              <a:rPr lang="et-EE" sz="2400" dirty="0">
                <a:latin typeface="+mj-lt"/>
              </a:rPr>
              <a:t> </a:t>
            </a:r>
            <a:r>
              <a:rPr lang="et-EE" sz="2400" dirty="0" err="1">
                <a:latin typeface="+mj-lt"/>
              </a:rPr>
              <a:t>strong</a:t>
            </a:r>
            <a:r>
              <a:rPr lang="et-EE" sz="2400" dirty="0">
                <a:latin typeface="+mj-lt"/>
              </a:rPr>
              <a:t> </a:t>
            </a:r>
            <a:r>
              <a:rPr lang="et-EE" sz="2400" dirty="0" err="1">
                <a:latin typeface="+mj-lt"/>
              </a:rPr>
              <a:t>public</a:t>
            </a:r>
            <a:r>
              <a:rPr lang="et-EE" sz="2400" dirty="0">
                <a:latin typeface="+mj-lt"/>
              </a:rPr>
              <a:t> </a:t>
            </a:r>
            <a:r>
              <a:rPr lang="et-EE" sz="2400" dirty="0" err="1">
                <a:latin typeface="+mj-lt"/>
              </a:rPr>
              <a:t>opposition</a:t>
            </a:r>
            <a:r>
              <a:rPr lang="et-EE" sz="2400" dirty="0">
                <a:latin typeface="+mj-lt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DBF350-F5EE-2F70-4FCF-94D140E3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98" y="1844691"/>
            <a:ext cx="5604327" cy="36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4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95824-D328-7333-AB60-B753BC5D2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575A980-CC97-5092-E871-6DF69256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21"/>
            <a:ext cx="11353800" cy="1325563"/>
          </a:xfrm>
        </p:spPr>
        <p:txBody>
          <a:bodyPr>
            <a:normAutofit/>
          </a:bodyPr>
          <a:lstStyle/>
          <a:p>
            <a:r>
              <a:rPr lang="et-E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Ongoing</a:t>
            </a:r>
            <a:r>
              <a:rPr lang="et-E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Phosphorite</a:t>
            </a:r>
            <a:r>
              <a:rPr lang="et-E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Exploration</a:t>
            </a:r>
            <a:r>
              <a:rPr lang="et-E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(2023-2026)</a:t>
            </a:r>
            <a:endParaRPr lang="et-E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48876F-9757-10FE-4F00-83A0AB427F55}"/>
              </a:ext>
            </a:extLst>
          </p:cNvPr>
          <p:cNvSpPr txBox="1">
            <a:spLocks/>
          </p:cNvSpPr>
          <p:nvPr/>
        </p:nvSpPr>
        <p:spPr>
          <a:xfrm>
            <a:off x="982524" y="1958115"/>
            <a:ext cx="10401756" cy="4681064"/>
          </a:xfrm>
          <a:prstGeom prst="rect">
            <a:avLst/>
          </a:prstGeom>
        </p:spPr>
        <p:txBody>
          <a:bodyPr vert="horz" lIns="121893" tIns="60946" rIns="121893" bIns="60946" rtlCol="0">
            <a:noAutofit/>
          </a:bodyPr>
          <a:lstStyle>
            <a:lvl1pPr marL="455611" indent="-45561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87158" indent="-379676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32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18704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26186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33667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41149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48631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6112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3594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et-EE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51BC9-35BE-A34D-0050-D0BE42666723}"/>
              </a:ext>
            </a:extLst>
          </p:cNvPr>
          <p:cNvSpPr txBox="1"/>
          <p:nvPr/>
        </p:nvSpPr>
        <p:spPr>
          <a:xfrm>
            <a:off x="838200" y="1899742"/>
            <a:ext cx="102538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Geological Survey of Estonia is conducting comprehensive research </a:t>
            </a:r>
            <a:r>
              <a:rPr lang="en-US" sz="2400" dirty="0"/>
              <a:t>to:</a:t>
            </a:r>
          </a:p>
          <a:p>
            <a:r>
              <a:rPr lang="et-EE" sz="2400" dirty="0"/>
              <a:t>- </a:t>
            </a:r>
            <a:r>
              <a:rPr lang="en-US" sz="2400" dirty="0"/>
              <a:t>Assess economic viability of phosphorite extraction in extended Aru-Lõuna area</a:t>
            </a:r>
            <a:r>
              <a:rPr lang="et-EE" sz="2400" dirty="0"/>
              <a:t>;</a:t>
            </a:r>
            <a:endParaRPr lang="en-US" sz="2400" dirty="0"/>
          </a:p>
          <a:p>
            <a:r>
              <a:rPr lang="et-EE" sz="2400" dirty="0"/>
              <a:t>- </a:t>
            </a:r>
            <a:r>
              <a:rPr lang="en-US" sz="2400" dirty="0"/>
              <a:t>Develop environmentally sustainable processing methods</a:t>
            </a:r>
            <a:r>
              <a:rPr lang="et-EE" sz="2400" dirty="0"/>
              <a:t>;</a:t>
            </a:r>
            <a:endParaRPr lang="en-US" sz="2400" dirty="0"/>
          </a:p>
          <a:p>
            <a:r>
              <a:rPr lang="et-EE" sz="2400" dirty="0"/>
              <a:t>- </a:t>
            </a:r>
            <a:r>
              <a:rPr lang="en-US" sz="2400" dirty="0"/>
              <a:t>Evaluate rare earth elements (REE) co-extraction potential</a:t>
            </a:r>
            <a:r>
              <a:rPr lang="et-EE" sz="2400" dirty="0"/>
              <a:t>;</a:t>
            </a:r>
            <a:endParaRPr lang="en-US" sz="2400" dirty="0"/>
          </a:p>
          <a:p>
            <a:r>
              <a:rPr lang="et-EE" sz="2400" dirty="0"/>
              <a:t>- </a:t>
            </a:r>
            <a:r>
              <a:rPr lang="en-US" sz="2400" dirty="0"/>
              <a:t>Minimize environmental impact through advanced technologies</a:t>
            </a:r>
            <a:r>
              <a:rPr lang="et-EE" sz="2400" dirty="0"/>
              <a:t>.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Timeline</a:t>
            </a:r>
            <a:r>
              <a:rPr lang="en-US" sz="2400" dirty="0"/>
              <a:t>: Results expected summer 2026 → Critical decision point for Estonia</a:t>
            </a:r>
            <a:r>
              <a:rPr lang="et-E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04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EFED0D7-F7A8-3D45-90C2-008C5816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8" y="-675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Research Problem &amp; Knowledge Gap</a:t>
            </a:r>
            <a:endParaRPr lang="et-EE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D9F0549-8AEC-7553-22A1-FE1A39627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54" y="1230140"/>
            <a:ext cx="11147661" cy="49002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The Challenge: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400" dirty="0"/>
              <a:t>- </a:t>
            </a:r>
            <a:r>
              <a:rPr lang="en-US" sz="2400" dirty="0"/>
              <a:t>Limited understanding of current public attitudes toward phosphorite exploration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400" dirty="0"/>
              <a:t>- </a:t>
            </a:r>
            <a:r>
              <a:rPr lang="en-US" sz="2400" dirty="0"/>
              <a:t>Unknown relationship between awareness and actual support levels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Why This Matters: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400" dirty="0"/>
              <a:t>- </a:t>
            </a:r>
            <a:r>
              <a:rPr lang="et-EE" sz="2400" dirty="0" err="1"/>
              <a:t>Future</a:t>
            </a:r>
            <a:r>
              <a:rPr lang="en-US" sz="2400" dirty="0"/>
              <a:t> decision requires social license for success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400" dirty="0"/>
              <a:t>- </a:t>
            </a:r>
            <a:r>
              <a:rPr lang="en-US" sz="2400" dirty="0"/>
              <a:t>Past conflicts highlight importance of public acceptance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400" dirty="0"/>
              <a:t>- </a:t>
            </a:r>
            <a:r>
              <a:rPr lang="en-US" sz="2400" dirty="0"/>
              <a:t>EU critical materials strategy depends on public support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Research Questions: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400" dirty="0"/>
              <a:t>- </a:t>
            </a:r>
            <a:r>
              <a:rPr lang="en-US" sz="2400" dirty="0"/>
              <a:t>What are Estonian attitudes toward phosphorite exploration and mining?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400" dirty="0"/>
              <a:t>- </a:t>
            </a:r>
            <a:r>
              <a:rPr lang="en-US" sz="2400" dirty="0"/>
              <a:t>How do awareness levels correlate with support/opposition?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t-EE" sz="2400" dirty="0"/>
              <a:t>- </a:t>
            </a:r>
            <a:r>
              <a:rPr lang="en-US" sz="2400" dirty="0"/>
              <a:t>Can different public segments be identified for targeted engagement?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24592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0D5204C-9DB5-71A3-BA25-06827684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64" y="30828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Methodology</a:t>
            </a:r>
            <a:r>
              <a:rPr lang="et-E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- Representative National </a:t>
            </a:r>
            <a:r>
              <a:rPr lang="et-EE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Survey</a:t>
            </a:r>
            <a:endParaRPr lang="et-EE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6B39D43-56E8-0A22-1633-96C5E26DB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34" y="1709547"/>
            <a:ext cx="9751142" cy="48159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t-EE" sz="2600" b="1" dirty="0" err="1"/>
              <a:t>Sample</a:t>
            </a:r>
            <a:r>
              <a:rPr lang="et-EE" sz="2600" b="1" dirty="0"/>
              <a:t> &amp; </a:t>
            </a:r>
            <a:r>
              <a:rPr lang="et-EE" sz="2600" b="1" dirty="0" err="1"/>
              <a:t>Method</a:t>
            </a:r>
            <a:r>
              <a:rPr lang="et-EE" sz="2600" b="1" dirty="0"/>
              <a:t>:</a:t>
            </a:r>
            <a:br>
              <a:rPr lang="et-EE" sz="2600" dirty="0"/>
            </a:br>
            <a:r>
              <a:rPr lang="et-EE" sz="2600" dirty="0"/>
              <a:t>n = 1,020 Estonian residents (</a:t>
            </a:r>
            <a:r>
              <a:rPr lang="et-EE" sz="2600" dirty="0" err="1"/>
              <a:t>aged</a:t>
            </a:r>
            <a:r>
              <a:rPr lang="et-EE" sz="2600" dirty="0"/>
              <a:t> 15-74)</a:t>
            </a:r>
            <a:br>
              <a:rPr lang="et-EE" sz="2600" dirty="0"/>
            </a:br>
            <a:r>
              <a:rPr lang="et-EE" sz="2600" dirty="0" err="1"/>
              <a:t>Kantar</a:t>
            </a:r>
            <a:r>
              <a:rPr lang="et-EE" sz="2600" dirty="0"/>
              <a:t> Emor </a:t>
            </a:r>
            <a:r>
              <a:rPr lang="et-EE" sz="2600" dirty="0" err="1"/>
              <a:t>omnibus</a:t>
            </a:r>
            <a:r>
              <a:rPr lang="et-EE" sz="2600" dirty="0"/>
              <a:t> </a:t>
            </a:r>
            <a:r>
              <a:rPr lang="et-EE" sz="2600" dirty="0" err="1"/>
              <a:t>survey</a:t>
            </a:r>
            <a:br>
              <a:rPr lang="et-EE" sz="2600" dirty="0"/>
            </a:br>
            <a:r>
              <a:rPr lang="et-EE" sz="2600" dirty="0" err="1"/>
              <a:t>May</a:t>
            </a:r>
            <a:r>
              <a:rPr lang="et-EE" sz="2600" dirty="0"/>
              <a:t> 15-22, 2025</a:t>
            </a:r>
            <a:br>
              <a:rPr lang="et-EE" sz="2600" dirty="0"/>
            </a:br>
            <a:r>
              <a:rPr lang="et-EE" sz="2600" dirty="0" err="1"/>
              <a:t>Random</a:t>
            </a:r>
            <a:r>
              <a:rPr lang="et-EE" sz="2600" dirty="0"/>
              <a:t> </a:t>
            </a:r>
            <a:r>
              <a:rPr lang="et-EE" sz="2600" dirty="0" err="1"/>
              <a:t>sampling</a:t>
            </a:r>
            <a:r>
              <a:rPr lang="et-EE" sz="2600" dirty="0"/>
              <a:t>, online </a:t>
            </a:r>
            <a:r>
              <a:rPr lang="et-EE" sz="2600" dirty="0" err="1"/>
              <a:t>interviews</a:t>
            </a:r>
            <a:br>
              <a:rPr lang="et-EE" sz="2600" dirty="0"/>
            </a:br>
            <a:br>
              <a:rPr lang="et-EE" sz="2600" dirty="0"/>
            </a:br>
            <a:r>
              <a:rPr lang="et-EE" sz="2600" b="1" dirty="0" err="1"/>
              <a:t>Demographics</a:t>
            </a:r>
            <a:r>
              <a:rPr lang="et-EE" sz="2600" b="1" dirty="0"/>
              <a:t>:</a:t>
            </a:r>
            <a:br>
              <a:rPr lang="et-EE" sz="2600" dirty="0"/>
            </a:br>
            <a:r>
              <a:rPr lang="et-EE" sz="2600" dirty="0"/>
              <a:t>498 </a:t>
            </a:r>
            <a:r>
              <a:rPr lang="et-EE" sz="2600" dirty="0" err="1"/>
              <a:t>men</a:t>
            </a:r>
            <a:r>
              <a:rPr lang="et-EE" sz="2600" dirty="0"/>
              <a:t>, 520 </a:t>
            </a:r>
            <a:r>
              <a:rPr lang="et-EE" sz="2600" dirty="0" err="1"/>
              <a:t>women</a:t>
            </a:r>
            <a:br>
              <a:rPr lang="et-EE" sz="2600" dirty="0"/>
            </a:br>
            <a:r>
              <a:rPr lang="et-EE" sz="2600" dirty="0"/>
              <a:t>Age </a:t>
            </a:r>
            <a:r>
              <a:rPr lang="et-EE" sz="2600" dirty="0" err="1"/>
              <a:t>groups</a:t>
            </a:r>
            <a:r>
              <a:rPr lang="et-EE" sz="2600" dirty="0"/>
              <a:t>: 15-24 (128), 25-34 (167), 35-49 (304), 50-74 (421)</a:t>
            </a:r>
            <a:br>
              <a:rPr lang="et-EE" sz="2600" dirty="0"/>
            </a:br>
            <a:br>
              <a:rPr lang="et-EE" sz="2600" dirty="0"/>
            </a:br>
            <a:r>
              <a:rPr lang="et-EE" sz="2600" b="1" dirty="0" err="1"/>
              <a:t>Analysis</a:t>
            </a:r>
            <a:r>
              <a:rPr lang="et-EE" sz="2600" b="1" dirty="0"/>
              <a:t>:</a:t>
            </a:r>
            <a:br>
              <a:rPr lang="et-EE" sz="2600" dirty="0"/>
            </a:br>
            <a:r>
              <a:rPr lang="et-EE" sz="2600" dirty="0" err="1"/>
              <a:t>Descriptive</a:t>
            </a:r>
            <a:r>
              <a:rPr lang="et-EE" sz="2600" dirty="0"/>
              <a:t> </a:t>
            </a:r>
            <a:r>
              <a:rPr lang="et-EE" sz="2600" dirty="0" err="1"/>
              <a:t>statistics</a:t>
            </a:r>
            <a:r>
              <a:rPr lang="et-EE" sz="2600" dirty="0"/>
              <a:t>, </a:t>
            </a:r>
            <a:r>
              <a:rPr lang="et-EE" sz="2600" dirty="0" err="1"/>
              <a:t>correlation</a:t>
            </a:r>
            <a:r>
              <a:rPr lang="et-EE" sz="2600" dirty="0"/>
              <a:t> </a:t>
            </a:r>
            <a:r>
              <a:rPr lang="et-EE" sz="2600" dirty="0" err="1"/>
              <a:t>analysis</a:t>
            </a:r>
            <a:r>
              <a:rPr lang="et-EE" sz="2600" dirty="0"/>
              <a:t>, </a:t>
            </a:r>
            <a:r>
              <a:rPr lang="et-EE" sz="2600" dirty="0" err="1"/>
              <a:t>cluster</a:t>
            </a:r>
            <a:r>
              <a:rPr lang="et-EE" sz="2600" dirty="0"/>
              <a:t> </a:t>
            </a:r>
            <a:r>
              <a:rPr lang="et-EE" sz="2600" dirty="0" err="1"/>
              <a:t>analysis</a:t>
            </a:r>
            <a:endParaRPr lang="et-EE" sz="2600" b="1" dirty="0"/>
          </a:p>
        </p:txBody>
      </p:sp>
    </p:spTree>
    <p:extLst>
      <p:ext uri="{BB962C8B-B14F-4D97-AF65-F5344CB8AC3E}">
        <p14:creationId xmlns:p14="http://schemas.microsoft.com/office/powerpoint/2010/main" val="317389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73FC7-AF01-49DD-637F-CE4503E2C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30D1DDD-73A2-8E32-B027-9A05D6EE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63"/>
            <a:ext cx="10891684" cy="1325563"/>
          </a:xfrm>
        </p:spPr>
        <p:txBody>
          <a:bodyPr>
            <a:normAutofit/>
          </a:bodyPr>
          <a:lstStyle/>
          <a:p>
            <a:r>
              <a:rPr lang="et-EE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Public</a:t>
            </a:r>
            <a:r>
              <a:rPr lang="et-E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Awareness</a:t>
            </a:r>
            <a:r>
              <a:rPr lang="et-E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Trends</a:t>
            </a:r>
            <a:r>
              <a:rPr lang="et-E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- </a:t>
            </a:r>
            <a:r>
              <a:rPr lang="et-EE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Growing</a:t>
            </a:r>
            <a:r>
              <a:rPr lang="et-E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Familiarity</a:t>
            </a:r>
            <a:r>
              <a:rPr lang="et-E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sz="3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Over</a:t>
            </a:r>
            <a:r>
              <a:rPr lang="et-EE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Time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19346A5-247B-FA46-70F5-FA2CD3B9F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78" y="1439347"/>
            <a:ext cx="10515600" cy="52596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t-EE" sz="2400" b="1" dirty="0" err="1"/>
              <a:t>Familiar</a:t>
            </a:r>
            <a:r>
              <a:rPr lang="et-EE" sz="2400" b="1" dirty="0"/>
              <a:t> </a:t>
            </a:r>
            <a:r>
              <a:rPr lang="et-EE" sz="2400" b="1" dirty="0" err="1"/>
              <a:t>with</a:t>
            </a:r>
            <a:r>
              <a:rPr lang="et-EE" sz="2400" b="1" dirty="0"/>
              <a:t> Mineral </a:t>
            </a:r>
            <a:r>
              <a:rPr lang="et-EE" sz="2400" b="1" dirty="0" err="1"/>
              <a:t>Exploration</a:t>
            </a:r>
            <a:r>
              <a:rPr lang="et-EE" sz="2400" b="1" dirty="0"/>
              <a:t>:</a:t>
            </a:r>
            <a:br>
              <a:rPr lang="et-EE" sz="2400" dirty="0"/>
            </a:br>
            <a:r>
              <a:rPr lang="et-EE" sz="2400" dirty="0"/>
              <a:t>2021: 31% </a:t>
            </a:r>
            <a:r>
              <a:rPr lang="et-EE" sz="2400" dirty="0" err="1"/>
              <a:t>familiar</a:t>
            </a:r>
            <a:br>
              <a:rPr lang="et-EE" sz="2400" dirty="0"/>
            </a:br>
            <a:r>
              <a:rPr lang="et-EE" sz="2400" dirty="0"/>
              <a:t>2023: 39% </a:t>
            </a:r>
            <a:r>
              <a:rPr lang="et-EE" sz="2400" dirty="0" err="1"/>
              <a:t>familiar</a:t>
            </a:r>
            <a:br>
              <a:rPr lang="et-EE" sz="2400" dirty="0"/>
            </a:br>
            <a:r>
              <a:rPr lang="et-EE" sz="2400" dirty="0"/>
              <a:t>2024: 47% </a:t>
            </a:r>
            <a:r>
              <a:rPr lang="et-EE" sz="2400" dirty="0" err="1"/>
              <a:t>familiar</a:t>
            </a:r>
            <a:br>
              <a:rPr lang="et-EE" sz="2400" dirty="0"/>
            </a:br>
            <a:r>
              <a:rPr lang="et-EE" sz="2400" dirty="0"/>
              <a:t>2025: 45% </a:t>
            </a:r>
            <a:r>
              <a:rPr lang="et-EE" sz="2400" dirty="0" err="1"/>
              <a:t>familiar</a:t>
            </a:r>
            <a:br>
              <a:rPr lang="et-EE" sz="2400" dirty="0"/>
            </a:br>
            <a:endParaRPr lang="et-EE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t-EE" sz="2400" b="1" dirty="0" err="1"/>
              <a:t>Gender</a:t>
            </a:r>
            <a:r>
              <a:rPr lang="et-EE" sz="2400" b="1" dirty="0"/>
              <a:t> </a:t>
            </a:r>
            <a:r>
              <a:rPr lang="et-EE" sz="2400" b="1" dirty="0" err="1"/>
              <a:t>Gap</a:t>
            </a:r>
            <a:r>
              <a:rPr lang="et-EE" sz="2400" b="1" dirty="0"/>
              <a:t> </a:t>
            </a:r>
            <a:r>
              <a:rPr lang="et-EE" sz="2400" b="1" dirty="0" err="1"/>
              <a:t>Persists</a:t>
            </a:r>
            <a:r>
              <a:rPr lang="et-EE" sz="2400" b="1" dirty="0"/>
              <a:t>:</a:t>
            </a:r>
            <a:br>
              <a:rPr lang="et-EE" sz="2400" dirty="0"/>
            </a:br>
            <a:r>
              <a:rPr lang="et-EE" sz="2400" dirty="0" err="1"/>
              <a:t>Men</a:t>
            </a:r>
            <a:r>
              <a:rPr lang="et-EE" sz="2400" dirty="0"/>
              <a:t>: 56% </a:t>
            </a:r>
            <a:r>
              <a:rPr lang="et-EE" sz="2400" dirty="0" err="1"/>
              <a:t>familiar</a:t>
            </a:r>
            <a:br>
              <a:rPr lang="et-EE" sz="2400" dirty="0"/>
            </a:br>
            <a:r>
              <a:rPr lang="et-EE" sz="2400" dirty="0" err="1"/>
              <a:t>Women</a:t>
            </a:r>
            <a:r>
              <a:rPr lang="et-EE" sz="2400" dirty="0"/>
              <a:t>: 35% </a:t>
            </a:r>
            <a:r>
              <a:rPr lang="et-EE" sz="2400" dirty="0" err="1"/>
              <a:t>familiar</a:t>
            </a:r>
            <a:br>
              <a:rPr lang="et-EE" sz="2400" dirty="0"/>
            </a:br>
            <a:endParaRPr lang="et-EE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t-EE" sz="2400" b="1" dirty="0" err="1"/>
              <a:t>Key</a:t>
            </a:r>
            <a:r>
              <a:rPr lang="et-EE" sz="2400" b="1" dirty="0"/>
              <a:t> </a:t>
            </a:r>
            <a:r>
              <a:rPr lang="et-EE" sz="2400" b="1" dirty="0" err="1"/>
              <a:t>Insight</a:t>
            </a:r>
            <a:r>
              <a:rPr lang="et-EE" sz="2400" b="1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t-EE" sz="2400" dirty="0" err="1"/>
              <a:t>Awareness</a:t>
            </a:r>
            <a:r>
              <a:rPr lang="et-EE" sz="2400" dirty="0"/>
              <a:t> </a:t>
            </a:r>
            <a:r>
              <a:rPr lang="et-EE" sz="2400" dirty="0" err="1"/>
              <a:t>levels</a:t>
            </a:r>
            <a:r>
              <a:rPr lang="et-EE" sz="2400" dirty="0"/>
              <a:t> </a:t>
            </a:r>
            <a:r>
              <a:rPr lang="et-EE" sz="2400" dirty="0" err="1"/>
              <a:t>stabilizing</a:t>
            </a:r>
            <a:r>
              <a:rPr lang="et-EE" sz="2400" dirty="0"/>
              <a:t>, </a:t>
            </a:r>
            <a:r>
              <a:rPr lang="et-EE" sz="2400" dirty="0" err="1"/>
              <a:t>but</a:t>
            </a:r>
            <a:r>
              <a:rPr lang="et-EE" sz="2400" dirty="0"/>
              <a:t> </a:t>
            </a:r>
            <a:r>
              <a:rPr lang="et-EE" sz="2400" dirty="0" err="1"/>
              <a:t>significant</a:t>
            </a:r>
            <a:r>
              <a:rPr lang="et-EE" sz="2400" dirty="0"/>
              <a:t> </a:t>
            </a:r>
            <a:r>
              <a:rPr lang="et-EE" sz="2400" dirty="0" err="1"/>
              <a:t>gender</a:t>
            </a:r>
            <a:r>
              <a:rPr lang="et-EE" sz="2400" dirty="0"/>
              <a:t> </a:t>
            </a:r>
            <a:r>
              <a:rPr lang="et-EE" sz="2400" dirty="0" err="1"/>
              <a:t>differences</a:t>
            </a:r>
            <a:r>
              <a:rPr lang="et-EE" sz="2400" dirty="0"/>
              <a:t> </a:t>
            </a:r>
            <a:r>
              <a:rPr lang="et-EE" sz="2400" dirty="0" err="1"/>
              <a:t>remain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78420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49C30-1B83-52C9-30C6-3DBAA30A1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203B870B-221C-447A-F221-34A68EBD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9" y="206101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Economic</a:t>
            </a:r>
            <a:r>
              <a:rPr lang="et-E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Benefits</a:t>
            </a:r>
            <a:r>
              <a:rPr lang="et-E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vs </a:t>
            </a:r>
            <a:r>
              <a:rPr lang="et-EE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Environmental</a:t>
            </a:r>
            <a:r>
              <a:rPr lang="et-EE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t-EE" sz="4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Risks</a:t>
            </a:r>
            <a:endParaRPr lang="et-EE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isu kohatäide 8">
            <a:extLst>
              <a:ext uri="{FF2B5EF4-FFF2-40B4-BE49-F238E27FC236}">
                <a16:creationId xmlns:a16="http://schemas.microsoft.com/office/drawing/2014/main" id="{371E2752-A4C7-774A-528D-F63D41E5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9" y="18911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000" b="1" dirty="0" err="1"/>
              <a:t>Public</a:t>
            </a:r>
            <a:r>
              <a:rPr lang="et-EE" sz="3000" b="1" dirty="0"/>
              <a:t> </a:t>
            </a:r>
            <a:r>
              <a:rPr lang="et-EE" sz="3000" b="1" dirty="0" err="1"/>
              <a:t>Recognizes</a:t>
            </a:r>
            <a:r>
              <a:rPr lang="et-EE" sz="3000" b="1" dirty="0"/>
              <a:t> </a:t>
            </a:r>
            <a:r>
              <a:rPr lang="et-EE" sz="3000" b="1" dirty="0" err="1"/>
              <a:t>Both</a:t>
            </a:r>
            <a:r>
              <a:rPr lang="et-EE" sz="3000" b="1" dirty="0"/>
              <a:t> </a:t>
            </a:r>
            <a:r>
              <a:rPr lang="et-EE" sz="3000" b="1" dirty="0" err="1"/>
              <a:t>Opportunities</a:t>
            </a:r>
            <a:r>
              <a:rPr lang="et-EE" sz="3000" b="1" dirty="0"/>
              <a:t> and </a:t>
            </a:r>
            <a:r>
              <a:rPr lang="et-EE" sz="3000" b="1" dirty="0" err="1"/>
              <a:t>Concerns</a:t>
            </a:r>
            <a:br>
              <a:rPr lang="et-EE" dirty="0"/>
            </a:br>
            <a:endParaRPr lang="et-EE" dirty="0"/>
          </a:p>
          <a:p>
            <a:pPr marL="0" indent="0">
              <a:buNone/>
            </a:pPr>
            <a:r>
              <a:rPr lang="et-EE" sz="2400" b="1" dirty="0" err="1"/>
              <a:t>Economic</a:t>
            </a:r>
            <a:r>
              <a:rPr lang="et-EE" sz="2400" b="1" dirty="0"/>
              <a:t> </a:t>
            </a:r>
            <a:r>
              <a:rPr lang="et-EE" sz="2400" b="1" dirty="0" err="1"/>
              <a:t>Importance</a:t>
            </a:r>
            <a:r>
              <a:rPr lang="et-EE" sz="2400" b="1" dirty="0"/>
              <a:t> (2025):</a:t>
            </a:r>
          </a:p>
          <a:p>
            <a:r>
              <a:rPr lang="et-EE" sz="2400" dirty="0" err="1"/>
              <a:t>Phosphorite</a:t>
            </a:r>
            <a:r>
              <a:rPr lang="et-EE" sz="2400" dirty="0"/>
              <a:t> </a:t>
            </a:r>
            <a:r>
              <a:rPr lang="et-EE" sz="2400" dirty="0" err="1"/>
              <a:t>exploration</a:t>
            </a:r>
            <a:r>
              <a:rPr lang="et-EE" sz="2400" dirty="0"/>
              <a:t>: 69% </a:t>
            </a:r>
            <a:r>
              <a:rPr lang="et-EE" sz="2400" dirty="0" err="1"/>
              <a:t>important</a:t>
            </a:r>
            <a:endParaRPr lang="et-EE" sz="2400" dirty="0"/>
          </a:p>
          <a:p>
            <a:r>
              <a:rPr lang="et-EE" sz="2400" dirty="0"/>
              <a:t>Metal </a:t>
            </a:r>
            <a:r>
              <a:rPr lang="et-EE" sz="2400" dirty="0" err="1"/>
              <a:t>ore</a:t>
            </a:r>
            <a:r>
              <a:rPr lang="et-EE" sz="2400" dirty="0"/>
              <a:t> </a:t>
            </a:r>
            <a:r>
              <a:rPr lang="et-EE" sz="2400" dirty="0" err="1"/>
              <a:t>exploration</a:t>
            </a:r>
            <a:r>
              <a:rPr lang="et-EE" sz="2400" dirty="0"/>
              <a:t>: 64% </a:t>
            </a:r>
            <a:r>
              <a:rPr lang="et-EE" sz="2400" dirty="0" err="1"/>
              <a:t>important</a:t>
            </a:r>
            <a:br>
              <a:rPr lang="et-EE" sz="2400" dirty="0"/>
            </a:br>
            <a:endParaRPr lang="et-EE" sz="2400" dirty="0"/>
          </a:p>
          <a:p>
            <a:pPr marL="0" indent="0">
              <a:buNone/>
            </a:pPr>
            <a:r>
              <a:rPr lang="et-EE" sz="2400" b="1" dirty="0" err="1"/>
              <a:t>Environmental</a:t>
            </a:r>
            <a:r>
              <a:rPr lang="et-EE" sz="2400" b="1" dirty="0"/>
              <a:t> </a:t>
            </a:r>
            <a:r>
              <a:rPr lang="et-EE" sz="2400" b="1" dirty="0" err="1"/>
              <a:t>Risks</a:t>
            </a:r>
            <a:r>
              <a:rPr lang="et-EE" sz="2400" b="1" dirty="0"/>
              <a:t> (2025):</a:t>
            </a:r>
            <a:br>
              <a:rPr lang="et-EE" sz="2400" dirty="0"/>
            </a:br>
            <a:endParaRPr lang="et-EE" sz="2400" dirty="0"/>
          </a:p>
          <a:p>
            <a:r>
              <a:rPr lang="et-EE" sz="2400" dirty="0" err="1"/>
              <a:t>Phosphorite</a:t>
            </a:r>
            <a:r>
              <a:rPr lang="et-EE" sz="2400" dirty="0"/>
              <a:t> </a:t>
            </a:r>
            <a:r>
              <a:rPr lang="et-EE" sz="2400" dirty="0" err="1"/>
              <a:t>mining</a:t>
            </a:r>
            <a:r>
              <a:rPr lang="et-EE" sz="2400" dirty="0"/>
              <a:t>: 59% </a:t>
            </a:r>
            <a:r>
              <a:rPr lang="et-EE" sz="2400" dirty="0" err="1"/>
              <a:t>high</a:t>
            </a:r>
            <a:r>
              <a:rPr lang="et-EE" sz="2400" dirty="0"/>
              <a:t> risk</a:t>
            </a:r>
          </a:p>
          <a:p>
            <a:r>
              <a:rPr lang="et-EE" sz="2400" dirty="0"/>
              <a:t>Metal </a:t>
            </a:r>
            <a:r>
              <a:rPr lang="et-EE" sz="2400" dirty="0" err="1"/>
              <a:t>ore</a:t>
            </a:r>
            <a:r>
              <a:rPr lang="et-EE" sz="2400" dirty="0"/>
              <a:t> </a:t>
            </a:r>
            <a:r>
              <a:rPr lang="et-EE" sz="2400" dirty="0" err="1"/>
              <a:t>mining</a:t>
            </a:r>
            <a:r>
              <a:rPr lang="et-EE" sz="2400" dirty="0"/>
              <a:t>: 44% </a:t>
            </a:r>
            <a:r>
              <a:rPr lang="et-EE" sz="2400" dirty="0" err="1"/>
              <a:t>high</a:t>
            </a:r>
            <a:r>
              <a:rPr lang="et-EE" sz="2400" dirty="0"/>
              <a:t> risk</a:t>
            </a:r>
          </a:p>
        </p:txBody>
      </p:sp>
    </p:spTree>
    <p:extLst>
      <p:ext uri="{BB962C8B-B14F-4D97-AF65-F5344CB8AC3E}">
        <p14:creationId xmlns:p14="http://schemas.microsoft.com/office/powerpoint/2010/main" val="379128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314CF-DC07-F71C-8169-C3A17BDF6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>
            <a:extLst>
              <a:ext uri="{FF2B5EF4-FFF2-40B4-BE49-F238E27FC236}">
                <a16:creationId xmlns:a16="http://schemas.microsoft.com/office/drawing/2014/main" id="{E0640D21-7F83-3F85-480A-B9E6E824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36" y="136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Behavioral Intentions - Conditional Support</a:t>
            </a:r>
            <a:endParaRPr lang="et-E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51623-D12A-D1E6-9F43-3110C9D0EE19}"/>
              </a:ext>
            </a:extLst>
          </p:cNvPr>
          <p:cNvSpPr txBox="1"/>
          <p:nvPr/>
        </p:nvSpPr>
        <p:spPr>
          <a:xfrm>
            <a:off x="951271" y="1455847"/>
            <a:ext cx="10170616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600" b="1" i="0" dirty="0">
                <a:solidFill>
                  <a:srgbClr val="212121"/>
                </a:solidFill>
                <a:effectLst/>
                <a:latin typeface="+mj-lt"/>
              </a:rPr>
              <a:t>Majority Supports Responsible Development</a:t>
            </a:r>
            <a:r>
              <a:rPr lang="et-EE" sz="2600" b="1" i="0" dirty="0">
                <a:solidFill>
                  <a:srgbClr val="212121"/>
                </a:solidFill>
                <a:effectLst/>
                <a:latin typeface="+mj-lt"/>
              </a:rPr>
              <a:t> </a:t>
            </a:r>
          </a:p>
          <a:p>
            <a:pPr>
              <a:spcBef>
                <a:spcPts val="1000"/>
              </a:spcBef>
            </a:pPr>
            <a:endParaRPr lang="et-EE" sz="2400" b="1" dirty="0">
              <a:solidFill>
                <a:srgbClr val="212121"/>
              </a:solidFill>
              <a:latin typeface="+mj-lt"/>
            </a:endParaRPr>
          </a:p>
          <a:p>
            <a:pPr>
              <a:spcBef>
                <a:spcPts val="1000"/>
              </a:spcBef>
            </a:pPr>
            <a:r>
              <a:rPr lang="en-US" sz="2400" b="1" i="0" dirty="0">
                <a:solidFill>
                  <a:srgbClr val="212121"/>
                </a:solidFill>
                <a:effectLst/>
                <a:latin typeface="+mj-lt"/>
              </a:rPr>
              <a:t>Future Mining Support (10-20 years):</a:t>
            </a:r>
            <a:endParaRPr lang="et-EE" sz="2400" b="1" i="0" dirty="0">
              <a:solidFill>
                <a:srgbClr val="212121"/>
              </a:solidFill>
              <a:effectLst/>
              <a:latin typeface="+mj-lt"/>
            </a:endParaRPr>
          </a:p>
          <a:p>
            <a:pPr>
              <a:spcBef>
                <a:spcPts val="1000"/>
              </a:spcBef>
            </a:pPr>
            <a:r>
              <a:rPr lang="et-EE" sz="2400" b="0" i="0" dirty="0">
                <a:solidFill>
                  <a:srgbClr val="212121"/>
                </a:solidFill>
                <a:effectLst/>
                <a:latin typeface="+mj-lt"/>
              </a:rPr>
              <a:t>-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+mj-lt"/>
              </a:rPr>
              <a:t>Allow unconditionally: 17%</a:t>
            </a:r>
            <a:br>
              <a:rPr lang="en-US" sz="2400" dirty="0">
                <a:latin typeface="+mj-lt"/>
              </a:rPr>
            </a:br>
            <a:r>
              <a:rPr lang="et-EE" sz="2400" dirty="0">
                <a:latin typeface="+mj-lt"/>
              </a:rPr>
              <a:t>- 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+mj-lt"/>
              </a:rPr>
              <a:t>Allow under conditions: 52%</a:t>
            </a:r>
            <a:br>
              <a:rPr lang="en-US" sz="2400" dirty="0">
                <a:latin typeface="+mj-lt"/>
              </a:rPr>
            </a:br>
            <a:r>
              <a:rPr lang="et-EE" sz="2400" dirty="0">
                <a:latin typeface="+mj-lt"/>
              </a:rPr>
              <a:t>-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+mj-lt"/>
              </a:rPr>
              <a:t>Should not allow: 12%</a:t>
            </a:r>
            <a:br>
              <a:rPr lang="en-US" sz="2400" dirty="0">
                <a:latin typeface="+mj-lt"/>
              </a:rPr>
            </a:br>
            <a:r>
              <a:rPr lang="et-EE" sz="2400" dirty="0">
                <a:latin typeface="+mj-lt"/>
              </a:rPr>
              <a:t>-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+mj-lt"/>
              </a:rPr>
              <a:t>Don't know: 19%</a:t>
            </a:r>
            <a:br>
              <a:rPr lang="en-US" sz="2400" dirty="0">
                <a:latin typeface="+mj-lt"/>
              </a:rPr>
            </a:br>
            <a:br>
              <a:rPr lang="en-US" sz="2400" dirty="0">
                <a:latin typeface="+mj-lt"/>
              </a:rPr>
            </a:br>
            <a:r>
              <a:rPr lang="en-US" sz="2400" b="1" i="0" dirty="0">
                <a:solidFill>
                  <a:srgbClr val="212121"/>
                </a:solidFill>
                <a:effectLst/>
                <a:latin typeface="+mj-lt"/>
              </a:rPr>
              <a:t>Top Conditions Required:</a:t>
            </a:r>
            <a:br>
              <a:rPr lang="en-US" sz="2400" dirty="0">
                <a:latin typeface="+mj-lt"/>
              </a:rPr>
            </a:br>
            <a:r>
              <a:rPr lang="et-EE" sz="2400" dirty="0">
                <a:latin typeface="+mj-lt"/>
              </a:rPr>
              <a:t>-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+mj-lt"/>
              </a:rPr>
              <a:t>Independent environmental impact assessment (87%)</a:t>
            </a:r>
            <a:br>
              <a:rPr lang="en-US" sz="2400" dirty="0">
                <a:latin typeface="+mj-lt"/>
              </a:rPr>
            </a:br>
            <a:r>
              <a:rPr lang="et-EE" sz="2400" dirty="0">
                <a:latin typeface="+mj-lt"/>
              </a:rPr>
              <a:t>-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+mj-lt"/>
              </a:rPr>
              <a:t>Best available technology (47%)</a:t>
            </a:r>
            <a:br>
              <a:rPr lang="en-US" sz="2400" dirty="0">
                <a:latin typeface="+mj-lt"/>
              </a:rPr>
            </a:br>
            <a:r>
              <a:rPr lang="et-EE" sz="2400" dirty="0">
                <a:latin typeface="+mj-lt"/>
              </a:rPr>
              <a:t>-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+mj-lt"/>
              </a:rPr>
              <a:t>Municipal agreements (40%)</a:t>
            </a:r>
            <a:endParaRPr lang="et-E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783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10337</TotalTime>
  <Words>807</Words>
  <Application>Microsoft Office PowerPoint</Application>
  <PresentationFormat>Laiekraan</PresentationFormat>
  <Paragraphs>82</Paragraphs>
  <Slides>13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Arial Narrow</vt:lpstr>
      <vt:lpstr>Segoe UI</vt:lpstr>
      <vt:lpstr>Office'i kujundus</vt:lpstr>
      <vt:lpstr>Public Attitudes Toward Phosphorite Exploration and Mining in Estonia   Erki Peegel Geological Survey of Estonia 16th September 2025 </vt:lpstr>
      <vt:lpstr>Estonia’s Phosphorite: The EU’s Largest Reserves</vt:lpstr>
      <vt:lpstr>Phosphorite Exploration in Estonia </vt:lpstr>
      <vt:lpstr>Ongoing Phosphorite Exploration (2023-2026)</vt:lpstr>
      <vt:lpstr>Research Problem &amp; Knowledge Gap</vt:lpstr>
      <vt:lpstr>Methodology - Representative National Survey</vt:lpstr>
      <vt:lpstr>Public Awareness Trends - Growing Familiarity Over Time</vt:lpstr>
      <vt:lpstr>Economic Benefits vs Environmental Risks</vt:lpstr>
      <vt:lpstr>Behavioral Intentions - Conditional Support</vt:lpstr>
      <vt:lpstr>PowerPointi esitlus</vt:lpstr>
      <vt:lpstr>Social License Potential </vt:lpstr>
      <vt:lpstr>Key Conclusions</vt:lpstr>
      <vt:lpstr>Aitäh!   Erki Peegel Geological Survey of Estonia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Erki Peegel</dc:creator>
  <cp:lastModifiedBy>Erki Peegel</cp:lastModifiedBy>
  <cp:revision>42</cp:revision>
  <dcterms:created xsi:type="dcterms:W3CDTF">2025-05-01T10:30:51Z</dcterms:created>
  <dcterms:modified xsi:type="dcterms:W3CDTF">2025-09-16T05:29:14Z</dcterms:modified>
</cp:coreProperties>
</file>