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  <p:sldMasterId id="2147483681" r:id="rId2"/>
  </p:sldMasterIdLst>
  <p:notesMasterIdLst>
    <p:notesMasterId r:id="rId31"/>
  </p:notesMasterIdLst>
  <p:sldIdLst>
    <p:sldId id="272" r:id="rId3"/>
    <p:sldId id="278" r:id="rId4"/>
    <p:sldId id="281" r:id="rId5"/>
    <p:sldId id="280" r:id="rId6"/>
    <p:sldId id="312" r:id="rId7"/>
    <p:sldId id="284" r:id="rId8"/>
    <p:sldId id="289" r:id="rId9"/>
    <p:sldId id="288" r:id="rId10"/>
    <p:sldId id="310" r:id="rId11"/>
    <p:sldId id="291" r:id="rId12"/>
    <p:sldId id="311" r:id="rId13"/>
    <p:sldId id="286" r:id="rId14"/>
    <p:sldId id="296" r:id="rId15"/>
    <p:sldId id="295" r:id="rId16"/>
    <p:sldId id="299" r:id="rId17"/>
    <p:sldId id="298" r:id="rId18"/>
    <p:sldId id="300" r:id="rId19"/>
    <p:sldId id="301" r:id="rId20"/>
    <p:sldId id="304" r:id="rId21"/>
    <p:sldId id="303" r:id="rId22"/>
    <p:sldId id="305" r:id="rId23"/>
    <p:sldId id="307" r:id="rId24"/>
    <p:sldId id="308" r:id="rId25"/>
    <p:sldId id="309" r:id="rId26"/>
    <p:sldId id="282" r:id="rId27"/>
    <p:sldId id="279" r:id="rId28"/>
    <p:sldId id="306" r:id="rId29"/>
    <p:sldId id="283" r:id="rId30"/>
  </p:sldIdLst>
  <p:sldSz cx="9144000" cy="6858000" type="screen4x3"/>
  <p:notesSz cx="6797675" cy="99266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itchFamily="-72" charset="0"/>
        <a:ea typeface="Osaka" pitchFamily="-72" charset="-128"/>
        <a:cs typeface="Osaka" pitchFamily="-72" charset="-128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itchFamily="-72" charset="0"/>
        <a:ea typeface="Osaka" pitchFamily="-72" charset="-128"/>
        <a:cs typeface="Osaka" pitchFamily="-72" charset="-128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itchFamily="-72" charset="0"/>
        <a:ea typeface="Osaka" pitchFamily="-72" charset="-128"/>
        <a:cs typeface="Osaka" pitchFamily="-72" charset="-128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itchFamily="-72" charset="0"/>
        <a:ea typeface="Osaka" pitchFamily="-72" charset="-128"/>
        <a:cs typeface="Osaka" pitchFamily="-72" charset="-128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itchFamily="-72" charset="0"/>
        <a:ea typeface="Osaka" pitchFamily="-72" charset="-128"/>
        <a:cs typeface="Osaka" pitchFamily="-72" charset="-128"/>
      </a:defRPr>
    </a:lvl5pPr>
    <a:lvl6pPr marL="2286000" algn="l" defTabSz="457200" rtl="0" eaLnBrk="1" latinLnBrk="0" hangingPunct="1">
      <a:defRPr sz="2800" kern="1200">
        <a:solidFill>
          <a:schemeClr val="bg1"/>
        </a:solidFill>
        <a:latin typeface="Arial" pitchFamily="-72" charset="0"/>
        <a:ea typeface="Osaka" pitchFamily="-72" charset="-128"/>
        <a:cs typeface="Osaka" pitchFamily="-72" charset="-128"/>
      </a:defRPr>
    </a:lvl6pPr>
    <a:lvl7pPr marL="2743200" algn="l" defTabSz="457200" rtl="0" eaLnBrk="1" latinLnBrk="0" hangingPunct="1">
      <a:defRPr sz="2800" kern="1200">
        <a:solidFill>
          <a:schemeClr val="bg1"/>
        </a:solidFill>
        <a:latin typeface="Arial" pitchFamily="-72" charset="0"/>
        <a:ea typeface="Osaka" pitchFamily="-72" charset="-128"/>
        <a:cs typeface="Osaka" pitchFamily="-72" charset="-128"/>
      </a:defRPr>
    </a:lvl7pPr>
    <a:lvl8pPr marL="3200400" algn="l" defTabSz="457200" rtl="0" eaLnBrk="1" latinLnBrk="0" hangingPunct="1">
      <a:defRPr sz="2800" kern="1200">
        <a:solidFill>
          <a:schemeClr val="bg1"/>
        </a:solidFill>
        <a:latin typeface="Arial" pitchFamily="-72" charset="0"/>
        <a:ea typeface="Osaka" pitchFamily="-72" charset="-128"/>
        <a:cs typeface="Osaka" pitchFamily="-72" charset="-128"/>
      </a:defRPr>
    </a:lvl8pPr>
    <a:lvl9pPr marL="3657600" algn="l" defTabSz="457200" rtl="0" eaLnBrk="1" latinLnBrk="0" hangingPunct="1">
      <a:defRPr sz="2800" kern="1200">
        <a:solidFill>
          <a:schemeClr val="bg1"/>
        </a:solidFill>
        <a:latin typeface="Arial" pitchFamily="-72" charset="0"/>
        <a:ea typeface="Osaka" pitchFamily="-72" charset="-128"/>
        <a:cs typeface="Osaka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7" userDrawn="1">
          <p15:clr>
            <a:srgbClr val="A4A3A4"/>
          </p15:clr>
        </p15:guide>
        <p15:guide id="2" pos="21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1074" y="1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97"/>
        <p:guide pos="21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 noChangeArrowheads="1"/>
          </p:cNvSpPr>
          <p:nvPr/>
        </p:nvSpPr>
        <p:spPr bwMode="auto">
          <a:xfrm>
            <a:off x="1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15363" name="AutoShape 2"/>
          <p:cNvSpPr>
            <a:spLocks noChangeArrowheads="1"/>
          </p:cNvSpPr>
          <p:nvPr/>
        </p:nvSpPr>
        <p:spPr bwMode="auto">
          <a:xfrm>
            <a:off x="1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15364" name="AutoShape 3"/>
          <p:cNvSpPr>
            <a:spLocks noChangeArrowheads="1"/>
          </p:cNvSpPr>
          <p:nvPr/>
        </p:nvSpPr>
        <p:spPr bwMode="auto">
          <a:xfrm>
            <a:off x="1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15365" name="AutoShape 4"/>
          <p:cNvSpPr>
            <a:spLocks noChangeArrowheads="1"/>
          </p:cNvSpPr>
          <p:nvPr/>
        </p:nvSpPr>
        <p:spPr bwMode="auto">
          <a:xfrm>
            <a:off x="1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15366" name="AutoShape 5"/>
          <p:cNvSpPr>
            <a:spLocks noChangeArrowheads="1"/>
          </p:cNvSpPr>
          <p:nvPr/>
        </p:nvSpPr>
        <p:spPr bwMode="auto">
          <a:xfrm>
            <a:off x="1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15367" name="AutoShape 6"/>
          <p:cNvSpPr>
            <a:spLocks noChangeArrowheads="1"/>
          </p:cNvSpPr>
          <p:nvPr/>
        </p:nvSpPr>
        <p:spPr bwMode="auto">
          <a:xfrm>
            <a:off x="1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15368" name="AutoShape 7"/>
          <p:cNvSpPr>
            <a:spLocks noChangeArrowheads="1"/>
          </p:cNvSpPr>
          <p:nvPr/>
        </p:nvSpPr>
        <p:spPr bwMode="auto">
          <a:xfrm>
            <a:off x="1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15369" name="AutoShape 8"/>
          <p:cNvSpPr>
            <a:spLocks noChangeArrowheads="1"/>
          </p:cNvSpPr>
          <p:nvPr/>
        </p:nvSpPr>
        <p:spPr bwMode="auto">
          <a:xfrm>
            <a:off x="1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15370" name="Text Box 9"/>
          <p:cNvSpPr txBox="1">
            <a:spLocks noChangeArrowheads="1"/>
          </p:cNvSpPr>
          <p:nvPr/>
        </p:nvSpPr>
        <p:spPr bwMode="auto">
          <a:xfrm>
            <a:off x="0" y="0"/>
            <a:ext cx="2946247" cy="4966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15371" name="Text Box 10"/>
          <p:cNvSpPr txBox="1">
            <a:spLocks noChangeArrowheads="1"/>
          </p:cNvSpPr>
          <p:nvPr/>
        </p:nvSpPr>
        <p:spPr bwMode="auto">
          <a:xfrm>
            <a:off x="3851429" y="0"/>
            <a:ext cx="2946247" cy="4966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25612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46650" cy="370998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0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906784" y="4714195"/>
            <a:ext cx="4971291" cy="44538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648" tIns="47137" rIns="90648" bIns="47137" numCol="1" anchor="t" anchorCtr="0" compatLnSpc="1">
            <a:prstTxWarp prst="textNoShape">
              <a:avLst/>
            </a:prstTxWarp>
          </a:bodyPr>
          <a:lstStyle/>
          <a:p>
            <a:pPr lvl="0"/>
            <a:endParaRPr lang="et-EE" altLang="et-EE" noProof="0" smtClean="0"/>
          </a:p>
        </p:txBody>
      </p:sp>
      <p:sp>
        <p:nvSpPr>
          <p:cNvPr id="15374" name="Text Box 13"/>
          <p:cNvSpPr txBox="1">
            <a:spLocks noChangeArrowheads="1"/>
          </p:cNvSpPr>
          <p:nvPr/>
        </p:nvSpPr>
        <p:spPr bwMode="auto">
          <a:xfrm>
            <a:off x="0" y="9428390"/>
            <a:ext cx="2946247" cy="4966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2098" tIns="46049" rIns="92098" bIns="4604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 altLang="et-EE">
              <a:latin typeface="Arial" charset="0"/>
              <a:ea typeface="Osaka" pitchFamily="48" charset="0"/>
              <a:cs typeface="Osaka" pitchFamily="48" charset="0"/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51429" y="9428390"/>
            <a:ext cx="2933430" cy="4838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648" tIns="47137" rIns="90648" bIns="47137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ClrTx/>
              <a:buSzPct val="100000"/>
              <a:buFontTx/>
              <a:buNone/>
              <a:tabLst>
                <a:tab pos="0" algn="l"/>
                <a:tab pos="450898" algn="l"/>
                <a:tab pos="903396" algn="l"/>
                <a:tab pos="1355893" algn="l"/>
                <a:tab pos="1808390" algn="l"/>
                <a:tab pos="2260887" algn="l"/>
                <a:tab pos="2713385" algn="l"/>
                <a:tab pos="3165881" algn="l"/>
                <a:tab pos="3618379" algn="l"/>
                <a:tab pos="4070876" algn="l"/>
                <a:tab pos="4523373" algn="l"/>
                <a:tab pos="4975870" algn="l"/>
                <a:tab pos="5428368" algn="l"/>
                <a:tab pos="5880865" algn="l"/>
                <a:tab pos="6333362" algn="l"/>
                <a:tab pos="6785859" algn="l"/>
                <a:tab pos="7238357" algn="l"/>
                <a:tab pos="7690853" algn="l"/>
                <a:tab pos="8143351" algn="l"/>
                <a:tab pos="8595848" algn="l"/>
                <a:tab pos="9048345" algn="l"/>
              </a:tabLst>
              <a:defRPr sz="1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fld id="{AC166AD9-B54B-448E-B2FD-F66B8FC56C4A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9544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6" charset="0"/>
        <a:ea typeface="ＭＳ Ｐゴシック" pitchFamily="-72" charset="-128"/>
        <a:cs typeface="ＭＳ Ｐゴシック" pitchFamily="-72" charset="-128"/>
      </a:defRPr>
    </a:lvl1pPr>
    <a:lvl2pPr marL="37931725" indent="-37474525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6" charset="0"/>
        <a:ea typeface="ＭＳ Ｐゴシック" pitchFamily="-72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ＭＳ Ｐゴシック" pitchFamily="-72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ＭＳ Ｐゴシック" pitchFamily="-72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46650" cy="3709987"/>
          </a:xfrm>
          <a:ln/>
        </p:spPr>
      </p:sp>
      <p:sp>
        <p:nvSpPr>
          <p:cNvPr id="51203" name="Placeholder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1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59700" cy="11303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924944"/>
            <a:ext cx="7759700" cy="31583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59700" cy="11303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59700" cy="4102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5"/>
          <a:srcRect l="10515" t="17509" r="9682" b="20227"/>
          <a:stretch>
            <a:fillRect/>
          </a:stretch>
        </p:blipFill>
        <p:spPr bwMode="auto">
          <a:xfrm>
            <a:off x="468313" y="476250"/>
            <a:ext cx="3382962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4000">
          <a:solidFill>
            <a:srgbClr val="583931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4000">
          <a:solidFill>
            <a:srgbClr val="583931"/>
          </a:solidFill>
          <a:latin typeface="Arial" charset="0"/>
          <a:ea typeface="Osaka" pitchFamily="48" charset="0"/>
          <a:cs typeface="Osaka" pitchFamily="4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4000">
          <a:solidFill>
            <a:srgbClr val="583931"/>
          </a:solidFill>
          <a:latin typeface="Arial" charset="0"/>
          <a:ea typeface="Osaka" pitchFamily="48" charset="0"/>
          <a:cs typeface="Osaka" pitchFamily="4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4000">
          <a:solidFill>
            <a:srgbClr val="583931"/>
          </a:solidFill>
          <a:latin typeface="Arial" charset="0"/>
          <a:ea typeface="Osaka" pitchFamily="48" charset="0"/>
          <a:cs typeface="Osaka" pitchFamily="4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4000">
          <a:solidFill>
            <a:srgbClr val="583931"/>
          </a:solidFill>
          <a:latin typeface="Arial" charset="0"/>
          <a:ea typeface="Osaka" pitchFamily="48" charset="0"/>
          <a:cs typeface="Osaka" pitchFamily="4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Osaka" pitchFamily="48" charset="0"/>
          <a:cs typeface="Osaka" pitchFamily="4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Osaka" pitchFamily="48" charset="0"/>
          <a:cs typeface="Osaka" pitchFamily="4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Osaka" pitchFamily="48" charset="0"/>
          <a:cs typeface="Osaka" pitchFamily="4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Osaka" pitchFamily="48" charset="0"/>
          <a:cs typeface="Osaka" pitchFamily="48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2400">
          <a:solidFill>
            <a:srgbClr val="58393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2000">
          <a:solidFill>
            <a:srgbClr val="583931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>
          <a:solidFill>
            <a:srgbClr val="583931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1600">
          <a:solidFill>
            <a:srgbClr val="583931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1400">
          <a:solidFill>
            <a:srgbClr val="583931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4000">
          <a:solidFill>
            <a:srgbClr val="583931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4000">
          <a:solidFill>
            <a:srgbClr val="583931"/>
          </a:solidFill>
          <a:latin typeface="Arial" charset="0"/>
          <a:ea typeface="Osaka" pitchFamily="48" charset="0"/>
          <a:cs typeface="Osaka" pitchFamily="4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4000">
          <a:solidFill>
            <a:srgbClr val="583931"/>
          </a:solidFill>
          <a:latin typeface="Arial" charset="0"/>
          <a:ea typeface="Osaka" pitchFamily="48" charset="0"/>
          <a:cs typeface="Osaka" pitchFamily="4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4000">
          <a:solidFill>
            <a:srgbClr val="583931"/>
          </a:solidFill>
          <a:latin typeface="Arial" charset="0"/>
          <a:ea typeface="Osaka" pitchFamily="48" charset="0"/>
          <a:cs typeface="Osaka" pitchFamily="4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4000">
          <a:solidFill>
            <a:srgbClr val="583931"/>
          </a:solidFill>
          <a:latin typeface="Arial" charset="0"/>
          <a:ea typeface="Osaka" pitchFamily="48" charset="0"/>
          <a:cs typeface="Osaka" pitchFamily="48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Osaka" pitchFamily="48" charset="0"/>
          <a:cs typeface="Osaka" pitchFamily="48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Osaka" pitchFamily="48" charset="0"/>
          <a:cs typeface="Osaka" pitchFamily="48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Osaka" pitchFamily="48" charset="0"/>
          <a:cs typeface="Osaka" pitchFamily="48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Osaka" pitchFamily="48" charset="0"/>
          <a:cs typeface="Osaka" pitchFamily="48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2400">
          <a:solidFill>
            <a:srgbClr val="58393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2000">
          <a:solidFill>
            <a:srgbClr val="583931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>
          <a:solidFill>
            <a:srgbClr val="583931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1600">
          <a:solidFill>
            <a:srgbClr val="583931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-72" charset="0"/>
        <a:defRPr sz="1400">
          <a:solidFill>
            <a:srgbClr val="583931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vm.ee/kanut/teenused/muuseumidele/juhendid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ervationequipment.com/" TargetMode="External"/><Relationship Id="rId2" Type="http://schemas.openxmlformats.org/officeDocument/2006/relationships/hyperlink" Target="https://www.zelluloos.eu/teemad/arhiivitooted.html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a.voog.com/0000/0048/7241/files/Museaalide%20korrastamine_05_12_2017_compressed.pdf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-180528" y="5589588"/>
            <a:ext cx="9144000" cy="1268412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ts val="600"/>
              </a:spcBef>
              <a:buClr>
                <a:schemeClr val="accent2"/>
              </a:buClr>
              <a:buSzPct val="100000"/>
              <a:buFont typeface="Times New Roman" pitchFamily="-72" charset="0"/>
              <a:buNone/>
            </a:pPr>
            <a:r>
              <a:rPr lang="et-EE" sz="1600" b="1" dirty="0" smtClean="0">
                <a:solidFill>
                  <a:srgbClr val="805447"/>
                </a:solidFill>
              </a:rPr>
              <a:t>SA EVM KDK Kanut</a:t>
            </a:r>
          </a:p>
          <a:p>
            <a:pPr algn="ctr" eaLnBrk="0" hangingPunct="0">
              <a:spcBef>
                <a:spcPts val="600"/>
              </a:spcBef>
              <a:buClr>
                <a:schemeClr val="accent2"/>
              </a:buClr>
              <a:buSzPct val="100000"/>
              <a:buFont typeface="Times New Roman" pitchFamily="-72" charset="0"/>
              <a:buNone/>
            </a:pPr>
            <a:r>
              <a:rPr lang="et-EE" sz="1600" b="1" dirty="0" smtClean="0">
                <a:solidFill>
                  <a:srgbClr val="805447"/>
                </a:solidFill>
              </a:rPr>
              <a:t>Tallinn</a:t>
            </a:r>
          </a:p>
          <a:p>
            <a:pPr algn="ctr" eaLnBrk="0" hangingPunct="0">
              <a:spcBef>
                <a:spcPts val="600"/>
              </a:spcBef>
              <a:buClr>
                <a:schemeClr val="accent2"/>
              </a:buClr>
              <a:buSzPct val="100000"/>
              <a:buFont typeface="Times New Roman" pitchFamily="-72" charset="0"/>
              <a:buNone/>
            </a:pPr>
            <a:r>
              <a:rPr lang="et-EE" sz="1600" b="1" dirty="0" smtClean="0">
                <a:solidFill>
                  <a:srgbClr val="805447"/>
                </a:solidFill>
              </a:rPr>
              <a:t>27</a:t>
            </a:r>
            <a:r>
              <a:rPr lang="et-EE" sz="1600" b="1" dirty="0" smtClean="0">
                <a:solidFill>
                  <a:srgbClr val="805447"/>
                </a:solidFill>
              </a:rPr>
              <a:t>.02.2024</a:t>
            </a:r>
            <a:endParaRPr lang="et-EE" sz="1600" b="1" dirty="0">
              <a:solidFill>
                <a:srgbClr val="80544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2132856"/>
            <a:ext cx="7560840" cy="24314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b="1" dirty="0" smtClean="0"/>
              <a:t>Muuseumipoolne vajalik eeltöö objektidega digimisteenuse tellimisel Kanutis.</a:t>
            </a:r>
            <a:endParaRPr lang="et-EE" b="1" dirty="0" smtClean="0"/>
          </a:p>
          <a:p>
            <a:endParaRPr lang="et-EE" dirty="0" smtClean="0"/>
          </a:p>
          <a:p>
            <a:endParaRPr lang="et-EE" dirty="0" smtClean="0"/>
          </a:p>
          <a:p>
            <a:pPr algn="r"/>
            <a:r>
              <a:rPr lang="et-EE" sz="2000" dirty="0" smtClean="0"/>
              <a:t>Mari Siiner, projektijuht</a:t>
            </a:r>
          </a:p>
          <a:p>
            <a:pPr algn="r"/>
            <a:r>
              <a:rPr lang="et-EE" sz="2000" dirty="0" smtClean="0"/>
              <a:t>Kairi Kruus, infospetsialist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833437"/>
            <a:ext cx="848677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871905" cy="62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1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074"/>
            <a:ext cx="9144000" cy="525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0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894"/>
            <a:ext cx="9144000" cy="55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32656"/>
            <a:ext cx="6513426" cy="591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76672"/>
            <a:ext cx="6233361" cy="56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5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620688"/>
            <a:ext cx="4859704" cy="52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3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769"/>
            <a:ext cx="9144000" cy="55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08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7956376" cy="561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84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147"/>
            <a:ext cx="9144000" cy="55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59700" cy="515144"/>
          </a:xfrm>
        </p:spPr>
        <p:txBody>
          <a:bodyPr/>
          <a:lstStyle/>
          <a:p>
            <a:r>
              <a:rPr lang="et-EE" sz="2500" dirty="0" smtClean="0"/>
              <a:t>Museaalide digiteerimise töövoog</a:t>
            </a:r>
            <a:endParaRPr lang="en-US" sz="2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46867"/>
            <a:ext cx="4915618" cy="517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9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090"/>
            <a:ext cx="9144000" cy="51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580"/>
            <a:ext cx="9144000" cy="559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4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76672"/>
            <a:ext cx="7109336" cy="53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1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48680"/>
            <a:ext cx="8136904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sz="3600" dirty="0" smtClean="0">
                <a:solidFill>
                  <a:srgbClr val="34221D"/>
                </a:solidFill>
              </a:rPr>
              <a:t>Soovitused fotomaterjalide ümbristele</a:t>
            </a:r>
          </a:p>
          <a:p>
            <a:pPr algn="ctr"/>
            <a:r>
              <a:rPr lang="et-EE" dirty="0" smtClean="0">
                <a:solidFill>
                  <a:srgbClr val="34221D"/>
                </a:solidFill>
              </a:rPr>
              <a:t>ISO 18916:2007</a:t>
            </a:r>
            <a:endParaRPr lang="et-EE" dirty="0">
              <a:solidFill>
                <a:srgbClr val="34221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700808"/>
            <a:ext cx="6696744" cy="44935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sz="2400" b="1" dirty="0" smtClean="0">
                <a:solidFill>
                  <a:srgbClr val="34221D"/>
                </a:solidFill>
              </a:rPr>
              <a:t>Paberümbrised</a:t>
            </a:r>
          </a:p>
          <a:p>
            <a:r>
              <a:rPr lang="et-EE" sz="1800" dirty="0" smtClean="0">
                <a:solidFill>
                  <a:srgbClr val="34221D"/>
                </a:solidFill>
              </a:rPr>
              <a:t>Sobib täiteaineteta/lisanditeta paber, mis sisaldab </a:t>
            </a:r>
            <a:r>
              <a:rPr lang="el-GR" sz="1800" dirty="0" smtClean="0">
                <a:solidFill>
                  <a:srgbClr val="34221D"/>
                </a:solidFill>
              </a:rPr>
              <a:t>α</a:t>
            </a:r>
            <a:r>
              <a:rPr lang="et-EE" sz="1800" dirty="0" smtClean="0">
                <a:solidFill>
                  <a:srgbClr val="34221D"/>
                </a:solidFill>
              </a:rPr>
              <a:t> tselluloosi &gt;87%, happelisusega pH=7. Puudused: tülikas kasutada/hoiustada, raske saada kiiret ülevaadet, tolumutekitaja. Ei sobi kasutada paberist kantseleitooteid ja sertifitseerimata pabermaterjale (ümbrikuid).</a:t>
            </a:r>
          </a:p>
          <a:p>
            <a:r>
              <a:rPr lang="et-EE" sz="2400" b="1" dirty="0" smtClean="0">
                <a:solidFill>
                  <a:srgbClr val="34221D"/>
                </a:solidFill>
              </a:rPr>
              <a:t>Plastümbrised</a:t>
            </a:r>
          </a:p>
          <a:p>
            <a:r>
              <a:rPr lang="et-EE" sz="1800" dirty="0" smtClean="0">
                <a:solidFill>
                  <a:srgbClr val="34221D"/>
                </a:solidFill>
              </a:rPr>
              <a:t>Ümbriste läbipaistvateks materjalideks sobivad: polüester PET, polüpropüleen PP (1954), polüetüleen PET või PETE (polyethylene terephthalate, 1939). Hea hoiustada, kasutada.</a:t>
            </a:r>
          </a:p>
          <a:p>
            <a:endParaRPr lang="et-EE" sz="1800" dirty="0">
              <a:solidFill>
                <a:srgbClr val="34221D"/>
              </a:solidFill>
            </a:endParaRPr>
          </a:p>
          <a:p>
            <a:r>
              <a:rPr lang="et-EE" sz="2400" b="1" dirty="0" smtClean="0">
                <a:solidFill>
                  <a:srgbClr val="34221D"/>
                </a:solidFill>
              </a:rPr>
              <a:t>Tuleb meeles pidada: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 smtClean="0">
                <a:solidFill>
                  <a:srgbClr val="34221D"/>
                </a:solidFill>
              </a:rPr>
              <a:t>Plastümbrised ei sobi ebastabiilsetele fotomaterjalidele ja klaasnegatiividele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 smtClean="0">
                <a:solidFill>
                  <a:srgbClr val="34221D"/>
                </a:solidFill>
              </a:rPr>
              <a:t>Ümbristesse paigutatakse vaid puhastatud objektid</a:t>
            </a:r>
          </a:p>
        </p:txBody>
      </p:sp>
    </p:spTree>
    <p:extLst>
      <p:ext uri="{BB962C8B-B14F-4D97-AF65-F5344CB8AC3E}">
        <p14:creationId xmlns:p14="http://schemas.microsoft.com/office/powerpoint/2010/main" val="421557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36712"/>
            <a:ext cx="7488832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b="1" dirty="0" smtClean="0">
                <a:solidFill>
                  <a:srgbClr val="34221D"/>
                </a:solidFill>
              </a:rPr>
              <a:t>Vanad ümbrised fotomaterjalidele (mittesobivad)</a:t>
            </a:r>
            <a:endParaRPr lang="et-EE" b="1" dirty="0">
              <a:solidFill>
                <a:srgbClr val="34221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6673" y="1988840"/>
            <a:ext cx="6552728" cy="39703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sz="1800" b="1" dirty="0" smtClean="0">
                <a:solidFill>
                  <a:srgbClr val="34221D"/>
                </a:solidFill>
              </a:rPr>
              <a:t>Pabermaterjal</a:t>
            </a:r>
            <a:r>
              <a:rPr lang="et-EE" sz="1800" dirty="0" smtClean="0">
                <a:solidFill>
                  <a:srgbClr val="34221D"/>
                </a:solidFill>
              </a:rPr>
              <a:t>, </a:t>
            </a:r>
            <a:r>
              <a:rPr lang="et-EE" sz="1800" i="1" dirty="0" smtClean="0">
                <a:solidFill>
                  <a:srgbClr val="34221D"/>
                </a:solidFill>
              </a:rPr>
              <a:t>liimistatud, kalandeeritud, täiteainetega, ebastabiilsete omadustega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 smtClean="0">
                <a:solidFill>
                  <a:srgbClr val="34221D"/>
                </a:solidFill>
              </a:rPr>
              <a:t>vahapaber (glassine, 1905, USA)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rgbClr val="34221D"/>
                </a:solidFill>
              </a:rPr>
              <a:t>k</a:t>
            </a:r>
            <a:r>
              <a:rPr lang="et-EE" sz="1800" dirty="0" smtClean="0">
                <a:solidFill>
                  <a:srgbClr val="34221D"/>
                </a:solidFill>
              </a:rPr>
              <a:t>alka (tracing paper, 1862, USA)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rgbClr val="34221D"/>
                </a:solidFill>
              </a:rPr>
              <a:t>s</a:t>
            </a:r>
            <a:r>
              <a:rPr lang="et-EE" sz="1800" dirty="0" smtClean="0">
                <a:solidFill>
                  <a:srgbClr val="34221D"/>
                </a:solidFill>
              </a:rPr>
              <a:t>iidipaber (silk thread paper, 1847, USA)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rgbClr val="34221D"/>
                </a:solidFill>
              </a:rPr>
              <a:t>m</a:t>
            </a:r>
            <a:r>
              <a:rPr lang="et-EE" sz="1800" dirty="0" smtClean="0">
                <a:solidFill>
                  <a:srgbClr val="34221D"/>
                </a:solidFill>
              </a:rPr>
              <a:t>ikalent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rgbClr val="34221D"/>
                </a:solidFill>
              </a:rPr>
              <a:t>p</a:t>
            </a:r>
            <a:r>
              <a:rPr lang="et-EE" sz="1800" dirty="0" smtClean="0">
                <a:solidFill>
                  <a:srgbClr val="34221D"/>
                </a:solidFill>
              </a:rPr>
              <a:t>ärgamentpaber (parchment paper, 1885, USA)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rgbClr val="34221D"/>
                </a:solidFill>
              </a:rPr>
              <a:t>m</a:t>
            </a:r>
            <a:r>
              <a:rPr lang="et-EE" sz="1800" dirty="0" smtClean="0">
                <a:solidFill>
                  <a:srgbClr val="34221D"/>
                </a:solidFill>
              </a:rPr>
              <a:t>adala </a:t>
            </a:r>
            <a:r>
              <a:rPr lang="el-GR" sz="1800" dirty="0" smtClean="0">
                <a:solidFill>
                  <a:srgbClr val="34221D"/>
                </a:solidFill>
              </a:rPr>
              <a:t>α</a:t>
            </a:r>
            <a:r>
              <a:rPr lang="et-EE" sz="1800" dirty="0" smtClean="0">
                <a:solidFill>
                  <a:srgbClr val="34221D"/>
                </a:solidFill>
              </a:rPr>
              <a:t> tselluloosi sisaldusega, täiteainetega paber</a:t>
            </a:r>
          </a:p>
          <a:p>
            <a:r>
              <a:rPr lang="et-EE" sz="1800" b="1" dirty="0" smtClean="0">
                <a:solidFill>
                  <a:srgbClr val="34221D"/>
                </a:solidFill>
              </a:rPr>
              <a:t>Plastmaterjal</a:t>
            </a:r>
            <a:r>
              <a:rPr lang="et-EE" sz="1800" dirty="0" smtClean="0">
                <a:solidFill>
                  <a:srgbClr val="34221D"/>
                </a:solidFill>
              </a:rPr>
              <a:t>, </a:t>
            </a:r>
            <a:r>
              <a:rPr lang="et-EE" sz="1800" i="1" dirty="0" smtClean="0">
                <a:solidFill>
                  <a:srgbClr val="34221D"/>
                </a:solidFill>
              </a:rPr>
              <a:t>ebastabiilsete omadustega naturaalsed/sünteetilised modifitseeritud polümeerid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 smtClean="0">
                <a:solidFill>
                  <a:srgbClr val="34221D"/>
                </a:solidFill>
              </a:rPr>
              <a:t>Tselluloid (celluloid, 1882, 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 smtClean="0">
                <a:solidFill>
                  <a:srgbClr val="34221D"/>
                </a:solidFill>
              </a:rPr>
              <a:t>Nitrotselluloos (cellulose nitrate, 1869, USA)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 smtClean="0">
                <a:solidFill>
                  <a:srgbClr val="34221D"/>
                </a:solidFill>
              </a:rPr>
              <a:t>Atsetaattselluloos (cellulose triacetate, 1929, USA)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 smtClean="0">
                <a:solidFill>
                  <a:srgbClr val="34221D"/>
                </a:solidFill>
              </a:rPr>
              <a:t>Polüvinüülkloriid (polyvinylchloride, PVC,1926, USA)</a:t>
            </a:r>
          </a:p>
        </p:txBody>
      </p:sp>
    </p:spTree>
    <p:extLst>
      <p:ext uri="{BB962C8B-B14F-4D97-AF65-F5344CB8AC3E}">
        <p14:creationId xmlns:p14="http://schemas.microsoft.com/office/powerpoint/2010/main" val="39937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484785"/>
            <a:ext cx="5139880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692696"/>
            <a:ext cx="7632848" cy="166199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2400" b="1" dirty="0"/>
              <a:t>Digisüsteemide tootlikkuse sõltuvus digiettevalmisuse </a:t>
            </a:r>
            <a:r>
              <a:rPr lang="et-EE" sz="2400" b="1" dirty="0" smtClean="0"/>
              <a:t>tasemest: </a:t>
            </a:r>
            <a:r>
              <a:rPr lang="et-EE" sz="1800" dirty="0" smtClean="0">
                <a:hlinkClick r:id="rId3"/>
              </a:rPr>
              <a:t>https://evm.ee/kanut/teenused/muuseumidele/juhendid</a:t>
            </a:r>
            <a:r>
              <a:rPr lang="et-EE" sz="1800" dirty="0" smtClean="0"/>
              <a:t> </a:t>
            </a:r>
          </a:p>
          <a:p>
            <a:r>
              <a:rPr lang="fi-FI" sz="1800" dirty="0"/>
              <a:t>Abimaterjal muuseumidele Konserveerimis- ja digiteerimiskeskuse Kanut digimistöö võimaluste kohta (2023)</a:t>
            </a: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13089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44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4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/>
          </p:cNvPr>
          <p:cNvSpPr txBox="1"/>
          <p:nvPr/>
        </p:nvSpPr>
        <p:spPr>
          <a:xfrm>
            <a:off x="611560" y="1772816"/>
            <a:ext cx="7704856" cy="24314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b="1" dirty="0" smtClean="0"/>
              <a:t>Kohad, kust pakkematerjale osta:</a:t>
            </a:r>
          </a:p>
          <a:p>
            <a:pPr algn="ctr"/>
            <a:endParaRPr lang="et-EE" b="1" dirty="0" smtClean="0"/>
          </a:p>
          <a:p>
            <a:r>
              <a:rPr lang="et-EE" sz="2400" dirty="0" smtClean="0"/>
              <a:t>Zelluloosi paberipood:</a:t>
            </a:r>
          </a:p>
          <a:p>
            <a:r>
              <a:rPr lang="et-EE" sz="2400" dirty="0" smtClean="0">
                <a:hlinkClick r:id="rId2"/>
              </a:rPr>
              <a:t>https://www.zelluloos.eu/teemad/arhiivitooted.html</a:t>
            </a:r>
            <a:endParaRPr lang="et-EE" sz="2400" dirty="0" smtClean="0"/>
          </a:p>
          <a:p>
            <a:r>
              <a:rPr lang="et-EE" sz="2400" dirty="0" smtClean="0"/>
              <a:t>Preservation Equipment veebipood:</a:t>
            </a:r>
          </a:p>
          <a:p>
            <a:r>
              <a:rPr lang="et-EE" sz="2400" dirty="0" smtClean="0">
                <a:hlinkClick r:id="rId3"/>
              </a:rPr>
              <a:t>https://www.preservationequipment.com/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374437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916832"/>
            <a:ext cx="439248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3600" b="1" dirty="0" smtClean="0"/>
              <a:t>Tänan!</a:t>
            </a:r>
            <a:endParaRPr lang="et-EE" sz="3600" b="1" dirty="0"/>
          </a:p>
        </p:txBody>
      </p:sp>
    </p:spTree>
    <p:extLst>
      <p:ext uri="{BB962C8B-B14F-4D97-AF65-F5344CB8AC3E}">
        <p14:creationId xmlns:p14="http://schemas.microsoft.com/office/powerpoint/2010/main" val="375608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052736"/>
            <a:ext cx="6953483" cy="27392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3600" dirty="0" smtClean="0"/>
              <a:t>Korrastustööd muuseumis</a:t>
            </a:r>
          </a:p>
          <a:p>
            <a:pPr algn="ctr"/>
            <a:endParaRPr lang="et-EE" dirty="0" smtClean="0"/>
          </a:p>
          <a:p>
            <a:pPr algn="ctr"/>
            <a:r>
              <a:rPr lang="et-EE" sz="1800" dirty="0" smtClean="0"/>
              <a:t>Museaalide korrastamine: </a:t>
            </a:r>
            <a:r>
              <a:rPr lang="et-EE" sz="1800" dirty="0" smtClean="0">
                <a:hlinkClick r:id="rId2"/>
              </a:rPr>
              <a:t>https://media.voog.com/0000/0048/7241/files/Museaalide%20korrastamine_05_12_2017_compressed.pdf</a:t>
            </a:r>
            <a:endParaRPr lang="et-EE" sz="1800" dirty="0" smtClean="0"/>
          </a:p>
          <a:p>
            <a:pPr algn="ctr"/>
            <a:endParaRPr lang="et-EE" sz="1800" dirty="0"/>
          </a:p>
          <a:p>
            <a:pPr algn="ctr"/>
            <a:r>
              <a:rPr lang="et-EE" sz="3600" dirty="0"/>
              <a:t>j</a:t>
            </a:r>
            <a:r>
              <a:rPr lang="et-EE" sz="3600" dirty="0" smtClean="0"/>
              <a:t>a digiettevalmistus</a:t>
            </a:r>
            <a:endParaRPr lang="et-EE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964065" y="4221088"/>
            <a:ext cx="597666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1800" dirty="0" smtClean="0"/>
              <a:t>Tellija kirjeldab museaali ja selle digivalmiduse digiteenuste tellimistabelis järgides tabeli täitmise reegleid.</a:t>
            </a: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11618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620688"/>
            <a:ext cx="5570756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t-EE" sz="3600" dirty="0" smtClean="0"/>
              <a:t>Digivalmidus</a:t>
            </a:r>
          </a:p>
          <a:p>
            <a:r>
              <a:rPr lang="et-EE" sz="1800" dirty="0" smtClean="0"/>
              <a:t>Määrab pildifaili kvaliteedi ja digimise töövoo pikkuse</a:t>
            </a:r>
            <a:endParaRPr lang="et-EE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1700808"/>
            <a:ext cx="5328592" cy="44012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dirty="0" smtClean="0"/>
              <a:t>    Digivalmiduse näitajad: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 smtClean="0"/>
              <a:t>Saatedokumendid olemas (akt, vormistatud tellimustabel, metaandmed)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 smtClean="0"/>
              <a:t>Digimise eesmärk määratletud (säilitamine, näitus, kirjastamine, originaali asemel kasutatakse koopiat, tekstituvastus OCR, kollektsioonist ülevaate saamine)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 smtClean="0"/>
              <a:t>Kirjeldatud, MUIS-i link, seisund määratletud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 smtClean="0"/>
              <a:t>Puhastatud, konserveeritud vastavalt vajadusele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 smtClean="0"/>
              <a:t>Ümbristatud, objekt ja ümbris markeeritud, pakendatud lähtudes säilitamise nõuetest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800" dirty="0" smtClean="0"/>
              <a:t>Digiteenuse vormistamisel on eelnevalt konsulteeritud tellitava pildifaili kvaliteedi määratlemiseks.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00808"/>
            <a:ext cx="288032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764704"/>
            <a:ext cx="705678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dirty="0" smtClean="0"/>
              <a:t>Digiteerija tööülesanded:</a:t>
            </a:r>
            <a:endParaRPr lang="et-EE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556792"/>
            <a:ext cx="7488832" cy="45243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600" dirty="0" smtClean="0"/>
              <a:t>Testib digiteerimissüsteeme ja tulemuste põhjal valib sobivad seadmed ning seadistused ja paneb paika orienteeruva ajakava.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600" dirty="0" smtClean="0"/>
              <a:t>Hindab seadmete ja tagatisfailide kvaliteeti kasutades standardseid mõõtekaarte.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600" dirty="0" smtClean="0"/>
              <a:t>Töö käigus testib regulaarselt pildifailide kvaliteeti: võrdleb visuaalselt õiges valguskeskkonnas loodud tagatisfaili originaaliga. Jälgib geomeetrilisi moonutusi. Kõrvalekallete esinemise puhul digiteerib museaalid uuesti.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600" dirty="0" smtClean="0"/>
              <a:t>Lisab tagatisfailile metaandmed vastavalt tellija poolt antud infole.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600" dirty="0" smtClean="0"/>
              <a:t>Loob lokaalsele kõvakettale andmekogu, mis koosneb kontrolli läbinud TIFF formaadis tagatisfailidest koos testfailidega ning tagatisfailidest loodud kasutusfailide kogudest </a:t>
            </a:r>
            <a:r>
              <a:rPr lang="et-EE" sz="1600" dirty="0"/>
              <a:t>JPEG formaadis </a:t>
            </a:r>
            <a:r>
              <a:rPr lang="et-EE" sz="1600" dirty="0" smtClean="0"/>
              <a:t>ning CSV formaadis digimise tehniliste metaandmete koondtabelist.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600" dirty="0" smtClean="0"/>
              <a:t>Uus kontroll andmekogu terviklikkusest ning vastavusest digihoidla nõuetele.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600" dirty="0" smtClean="0"/>
              <a:t>Laeb andmekogu asutuse serverisse.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600" dirty="0" smtClean="0"/>
              <a:t>Enne digihoidlasse saatmist teostatakse veel andmete kontroll ning informeeritakse muuseumit, et failid on valmis.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1600" dirty="0" smtClean="0"/>
              <a:t>Pakendatakse museaalid ning tagastatakse muuseumile.</a:t>
            </a:r>
            <a:endParaRPr lang="et-EE" sz="1600" dirty="0"/>
          </a:p>
        </p:txBody>
      </p:sp>
    </p:spTree>
    <p:extLst>
      <p:ext uri="{BB962C8B-B14F-4D97-AF65-F5344CB8AC3E}">
        <p14:creationId xmlns:p14="http://schemas.microsoft.com/office/powerpoint/2010/main" val="19098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08720"/>
            <a:ext cx="7704856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3600" dirty="0" smtClean="0"/>
              <a:t>Näited Kanutis digitud fotomaterjalide kollektsioonide </a:t>
            </a:r>
            <a:r>
              <a:rPr lang="et-EE" sz="3600" dirty="0" smtClean="0"/>
              <a:t>digivalmidusest.</a:t>
            </a:r>
            <a:endParaRPr lang="et-EE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040" y="3212976"/>
            <a:ext cx="3923928" cy="21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4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561"/>
            <a:ext cx="9144000" cy="537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41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12968" cy="64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1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632848" cy="63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1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Custom 6">
      <a:dk1>
        <a:srgbClr val="34221D"/>
      </a:dk1>
      <a:lt1>
        <a:srgbClr val="FFFFFF"/>
      </a:lt1>
      <a:dk2>
        <a:srgbClr val="7E5246"/>
      </a:dk2>
      <a:lt2>
        <a:srgbClr val="808080"/>
      </a:lt2>
      <a:accent1>
        <a:srgbClr val="7E5246"/>
      </a:accent1>
      <a:accent2>
        <a:srgbClr val="3D2822"/>
      </a:accent2>
      <a:accent3>
        <a:srgbClr val="FFFFFF"/>
      </a:accent3>
      <a:accent4>
        <a:srgbClr val="34221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t-EE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t-EE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Office Theme">
  <a:themeElements>
    <a:clrScheme name="Custom 6">
      <a:dk1>
        <a:srgbClr val="34221D"/>
      </a:dk1>
      <a:lt1>
        <a:srgbClr val="FFFFFF"/>
      </a:lt1>
      <a:dk2>
        <a:srgbClr val="7E5246"/>
      </a:dk2>
      <a:lt2>
        <a:srgbClr val="808080"/>
      </a:lt2>
      <a:accent1>
        <a:srgbClr val="7E5246"/>
      </a:accent1>
      <a:accent2>
        <a:srgbClr val="3D2822"/>
      </a:accent2>
      <a:accent3>
        <a:srgbClr val="FFFFFF"/>
      </a:accent3>
      <a:accent4>
        <a:srgbClr val="34221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t-EE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t-EE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8062</TotalTime>
  <Words>492</Words>
  <Application>Microsoft Office PowerPoint</Application>
  <PresentationFormat>On-screen Show (4:3)</PresentationFormat>
  <Paragraphs>67</Paragraphs>
  <Slides>28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ＭＳ Ｐゴシック</vt:lpstr>
      <vt:lpstr>Arial</vt:lpstr>
      <vt:lpstr>Lucida Sans Unicode</vt:lpstr>
      <vt:lpstr>Osaka</vt:lpstr>
      <vt:lpstr>Times New Roman</vt:lpstr>
      <vt:lpstr>3_Office Theme</vt:lpstr>
      <vt:lpstr>5_Office Theme</vt:lpstr>
      <vt:lpstr>PowerPoint Presentation</vt:lpstr>
      <vt:lpstr>Museaalide digiteerimise töövoog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 asi on turundus?</dc:title>
  <dc:creator>Julia Amor</dc:creator>
  <cp:lastModifiedBy>Kairi Kruus</cp:lastModifiedBy>
  <cp:revision>144</cp:revision>
  <cp:lastPrinted>2023-12-06T15:12:58Z</cp:lastPrinted>
  <dcterms:created xsi:type="dcterms:W3CDTF">2011-04-25T13:48:35Z</dcterms:created>
  <dcterms:modified xsi:type="dcterms:W3CDTF">2024-02-27T14:40:42Z</dcterms:modified>
</cp:coreProperties>
</file>