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4" r:id="rId4"/>
    <p:sldId id="263" r:id="rId5"/>
    <p:sldId id="267" r:id="rId6"/>
    <p:sldId id="262" r:id="rId7"/>
    <p:sldId id="266" r:id="rId8"/>
    <p:sldId id="259" r:id="rId9"/>
    <p:sldId id="260" r:id="rId10"/>
    <p:sldId id="272" r:id="rId11"/>
    <p:sldId id="333" r:id="rId12"/>
    <p:sldId id="331" r:id="rId13"/>
    <p:sldId id="334" r:id="rId14"/>
    <p:sldId id="337" r:id="rId15"/>
    <p:sldId id="312" r:id="rId16"/>
    <p:sldId id="339" r:id="rId17"/>
    <p:sldId id="338" r:id="rId18"/>
    <p:sldId id="276" r:id="rId19"/>
    <p:sldId id="277" r:id="rId20"/>
    <p:sldId id="280" r:id="rId21"/>
    <p:sldId id="281" r:id="rId22"/>
    <p:sldId id="283" r:id="rId23"/>
    <p:sldId id="282" r:id="rId24"/>
    <p:sldId id="284" r:id="rId25"/>
    <p:sldId id="290" r:id="rId26"/>
    <p:sldId id="286" r:id="rId27"/>
    <p:sldId id="287" r:id="rId28"/>
    <p:sldId id="288" r:id="rId29"/>
    <p:sldId id="295" r:id="rId30"/>
    <p:sldId id="291" r:id="rId31"/>
    <p:sldId id="289" r:id="rId32"/>
    <p:sldId id="300" r:id="rId33"/>
    <p:sldId id="294" r:id="rId34"/>
    <p:sldId id="293" r:id="rId35"/>
    <p:sldId id="292" r:id="rId36"/>
    <p:sldId id="298" r:id="rId37"/>
    <p:sldId id="330" r:id="rId38"/>
    <p:sldId id="299" r:id="rId39"/>
    <p:sldId id="304" r:id="rId40"/>
    <p:sldId id="305" r:id="rId41"/>
    <p:sldId id="306" r:id="rId42"/>
    <p:sldId id="307" r:id="rId43"/>
    <p:sldId id="308" r:id="rId44"/>
    <p:sldId id="336" r:id="rId45"/>
    <p:sldId id="309" r:id="rId46"/>
    <p:sldId id="313" r:id="rId47"/>
    <p:sldId id="310" r:id="rId48"/>
    <p:sldId id="311" r:id="rId49"/>
    <p:sldId id="315" r:id="rId50"/>
    <p:sldId id="320" r:id="rId51"/>
    <p:sldId id="317" r:id="rId52"/>
    <p:sldId id="318" r:id="rId53"/>
    <p:sldId id="285" r:id="rId54"/>
    <p:sldId id="321" r:id="rId55"/>
    <p:sldId id="322" r:id="rId56"/>
    <p:sldId id="323" r:id="rId57"/>
    <p:sldId id="326" r:id="rId58"/>
    <p:sldId id="340" r:id="rId59"/>
    <p:sldId id="329" r:id="rId60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660"/>
  </p:normalViewPr>
  <p:slideViewPr>
    <p:cSldViewPr>
      <p:cViewPr varScale="1">
        <p:scale>
          <a:sx n="109" d="100"/>
          <a:sy n="109" d="100"/>
        </p:scale>
        <p:origin x="159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2836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8413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9152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6600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1371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922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5039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063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4833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7521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1365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12A6F-963A-42B3-8255-3B0A0DB8D75F}" type="datetimeFigureOut">
              <a:rPr lang="et-EE" smtClean="0"/>
              <a:t>14.12.2022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24407-FF3A-431F-BA7E-462D8467E9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1880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uclconservation.wordpress.com/2015/06/05/material-spotlight-agar-gel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uclconservation.wordpress.com/2015/06/05/material-spotlight-agar-ge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86354632_ENZYMES_IN_CONSERVATION_Separating_the_Triumphal_Arch_by_Albrecht_Durer_with_a-amylase_embedded_in_Agarose_gels" TargetMode="External"/><Relationship Id="rId2" Type="http://schemas.openxmlformats.org/officeDocument/2006/relationships/hyperlink" Target="https://sflac.net/paintings-conservation/agarose-gels-at-work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northwestern.edu/northwesternlibrary/2017/11/29/behind-the-scenes-conservation-gellan-gum-workshop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ool.conservation-us.org/coolaic/sg/bpg/annual/v34/bp34-11.pdf" TargetMode="External"/><Relationship Id="rId2" Type="http://schemas.openxmlformats.org/officeDocument/2006/relationships/hyperlink" Target="https://sites.northwestern.edu/northwesternlibrary/2017/11/29/behind-the-scenes-conservation-gellan-gum-worksho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sites.northwestern.edu/northwesternlibrary/2017/11/29/behind-the-scenes-conservation-gellan-gum-worksho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talasonline.com/Persist-Solvent-Gels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kremer-pigmente.com/de/carbopol-ez-2-63812.html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remer-pigmente.com/de/netzmittel-pm-pemulen-78039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remer-pigmente.com/de/velvesil-plus-87082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kremer-pigmente.com/de/cyclomethicone-d5-87081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i6cet8sa-6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oforart.eu/" TargetMode="External"/><Relationship Id="rId2" Type="http://schemas.openxmlformats.org/officeDocument/2006/relationships/hyperlink" Target="http://www.nanorestart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s://www.fastcompany.com/3059122/european-museums-are-using-nanotechnology-to-preserve-and-restore-modern-artworks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nanorestart.eu/index.php?option=com_content&amp;view=article&amp;id=427&amp;Itemid=829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csgi.unifi.it/products/about.html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www.csgi.unifi.it/products/about.htm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csgi.unifi.it/products/peggy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themrcg.wordpress.com/2018/02/19/a-review-of-the-gels-in-conservation-conference-london-october-2017-part-1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134672" cy="4824536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 konserveerimises</a:t>
            </a:r>
            <a:b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nb-NO" sz="3100" dirty="0" smtClean="0">
                <a:latin typeface="Times New Roman" pitchFamily="18" charset="0"/>
                <a:cs typeface="Times New Roman" pitchFamily="18" charset="0"/>
              </a:rPr>
              <a:t>Heige Peets </a:t>
            </a:r>
            <a:r>
              <a:rPr lang="et-EE" sz="31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br>
              <a:rPr lang="et-EE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nb-NO" sz="3100" dirty="0" smtClean="0">
                <a:latin typeface="Times New Roman" pitchFamily="18" charset="0"/>
                <a:cs typeface="Times New Roman" pitchFamily="18" charset="0"/>
              </a:rPr>
              <a:t>SA EVM Konserveerimis-</a:t>
            </a:r>
            <a:r>
              <a:rPr lang="et-EE" sz="3100" dirty="0" smtClean="0">
                <a:latin typeface="Times New Roman" pitchFamily="18" charset="0"/>
                <a:cs typeface="Times New Roman" pitchFamily="18" charset="0"/>
              </a:rPr>
              <a:t> ja </a:t>
            </a:r>
            <a:r>
              <a:rPr lang="nb-NO" sz="3100" dirty="0" smtClean="0">
                <a:latin typeface="Times New Roman" pitchFamily="18" charset="0"/>
                <a:cs typeface="Times New Roman" pitchFamily="18" charset="0"/>
              </a:rPr>
              <a:t>digiteerimiskeskus</a:t>
            </a:r>
            <a:r>
              <a:rPr lang="et-EE" sz="3100" dirty="0" smtClean="0">
                <a:latin typeface="Times New Roman" pitchFamily="18" charset="0"/>
                <a:cs typeface="Times New Roman" pitchFamily="18" charset="0"/>
              </a:rPr>
              <a:t> Kanut</a:t>
            </a:r>
            <a:endParaRPr lang="et-EE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445224"/>
            <a:ext cx="7776864" cy="648072"/>
          </a:xfrm>
        </p:spPr>
        <p:txBody>
          <a:bodyPr>
            <a:normAutofit/>
          </a:bodyPr>
          <a:lstStyle/>
          <a:p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Eesti Konservaatorite Ühing      24.oktoober 2019</a:t>
            </a:r>
            <a:endParaRPr lang="et-EE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1"/>
            <a:ext cx="7272808" cy="22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10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Puhastamine: Laponit</a:t>
            </a:r>
            <a:r>
              <a:rPr lang="et-E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kompressid </a:t>
            </a:r>
            <a:endParaRPr lang="et-EE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5758"/>
            <a:ext cx="4243184" cy="318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65464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3888432" cy="291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44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Puhastamine: Laponit kompressid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420152" cy="396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1720" y="3038706"/>
            <a:ext cx="3600400" cy="345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0623" y="1080200"/>
            <a:ext cx="293524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02" y="4365103"/>
            <a:ext cx="3049725" cy="22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22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Puhastamine: MC, Klucel (E, G...)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  <p:pic>
        <p:nvPicPr>
          <p:cNvPr id="10242" name="Picture 2" descr="\\naskanut01\kanut-dokumendid\III_osakond\ESEMED_Heige\geelpuhas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2260"/>
            <a:ext cx="8064896" cy="49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725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Puhastamine: MC, Klucel (E, G...)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797968" cy="272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600400" cy="269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3528392" cy="29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440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Puhastamine: MC, Klucel (E, G...)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labor2\Desktop\Aire_geelid\IMG_4954-tn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464584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95" y="1124744"/>
            <a:ext cx="4166871" cy="277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98858"/>
            <a:ext cx="421792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15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 konserveerimis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....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lahustitundlike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pindade </a:t>
            </a:r>
            <a:r>
              <a:rPr lang="et-E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kontollitud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puhastamine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Pinnamustuse sh tahma eemaldamiseks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Kattekihtide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liimide, teipide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eemaldamiseks....</a:t>
            </a:r>
          </a:p>
          <a:p>
            <a:pPr marL="0" indent="0">
              <a:buNone/>
            </a:pPr>
            <a:endParaRPr lang="et-E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t-E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1" y="3140968"/>
            <a:ext cx="3547791" cy="265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50833"/>
            <a:ext cx="3528392" cy="26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801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pindade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kontollitud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puhastamine...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....geel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suudab endas kantavat lahust väga väikestes kogustes aeglaselt vabastada ja töödeldav pind ei märgu liigselt.</a:t>
            </a:r>
          </a:p>
          <a:p>
            <a:r>
              <a:rPr lang="et-EE" dirty="0"/>
              <a:t>väheneb töötlusel kasutatav lahuse hulk</a:t>
            </a:r>
          </a:p>
          <a:p>
            <a:r>
              <a:rPr lang="et-EE" dirty="0"/>
              <a:t>mõnedel juhtudel suudab geel adsorbeerida oma pinnale osa materjalist mida ta lahustab või </a:t>
            </a:r>
            <a:r>
              <a:rPr lang="et-EE" dirty="0" smtClean="0"/>
              <a:t>pehmendab </a:t>
            </a:r>
            <a:r>
              <a:rPr lang="et-EE" dirty="0"/>
              <a:t>(foxing, oreoolid, mustus</a:t>
            </a:r>
            <a:r>
              <a:rPr lang="et-EE" dirty="0" smtClean="0"/>
              <a:t>)</a:t>
            </a:r>
          </a:p>
          <a:p>
            <a:endParaRPr lang="et-E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4869160"/>
            <a:ext cx="720566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568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Geelide tüübid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Füüsikalised geelid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(looduslikud materjalid)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valgud (želatiin, kollageen)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polüsahhariidid (tärklis,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agar, agaroos, g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ellan) 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Geeli struktuuris on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muutuv (omavahel takerdunud) polümeerahelate võrgustik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(vesiniksideme</a:t>
            </a:r>
            <a:r>
              <a:rPr lang="et-EE" sz="2800" dirty="0"/>
              <a:t>d)</a:t>
            </a:r>
          </a:p>
          <a:p>
            <a:endParaRPr lang="et-E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861048"/>
            <a:ext cx="52546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379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Geelide tüübid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Keemilised geelid</a:t>
            </a:r>
          </a:p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Carbopol, Velvesil Plus 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eeli struktuuris on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püsiv ristseotud polümeeriahelate võrgustik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on pikemaajalise säilivusega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ei jäta pinnale jääke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3490" y="2903447"/>
            <a:ext cx="2308071" cy="297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21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Geelide tüübid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029150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Sünteetilised keemilised geelid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istseotud polümeeridest valmistatud geelid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Peggy 5 ja Peggi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uute geelide arendustegevus sh pinnajääkide minimaliseerimine</a:t>
            </a:r>
          </a:p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  Nanoforart ja NanRestArt projektid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97152"/>
            <a:ext cx="3619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9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Mõisted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eel ja tarre</a:t>
            </a:r>
            <a:r>
              <a:rPr lang="et-EE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- sültjas mass [ÕS]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varem eristati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neid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mõisteid eesti keeles : tarret käsitleti </a:t>
            </a:r>
            <a:r>
              <a:rPr lang="et-EE" sz="2800" u="sng" dirty="0" smtClean="0">
                <a:latin typeface="Times New Roman" pitchFamily="18" charset="0"/>
                <a:cs typeface="Times New Roman" pitchFamily="18" charset="0"/>
              </a:rPr>
              <a:t>ühefaasilise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süsteemina.</a:t>
            </a:r>
          </a:p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Iseloomustab süsteemi olemust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eel e tarre on materjal, mille omadused on vedele ja tahke oleku vahel. 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16015" y="4077072"/>
            <a:ext cx="373375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2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Füüsikalised geelid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38600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 (agar-agar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Agar 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merepunavetikate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t-EE" i="1" dirty="0">
                <a:latin typeface="Times New Roman" pitchFamily="18" charset="0"/>
                <a:cs typeface="Times New Roman" pitchFamily="18" charset="0"/>
              </a:rPr>
              <a:t>Gracilaria,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i="1" dirty="0">
                <a:latin typeface="Times New Roman" pitchFamily="18" charset="0"/>
                <a:cs typeface="Times New Roman" pitchFamily="18" charset="0"/>
              </a:rPr>
              <a:t>Gelidium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 ja </a:t>
            </a:r>
            <a:r>
              <a:rPr lang="et-EE" i="1" dirty="0">
                <a:latin typeface="Times New Roman" pitchFamily="18" charset="0"/>
                <a:cs typeface="Times New Roman" pitchFamily="18" charset="0"/>
              </a:rPr>
              <a:t>Pterocladia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 liigid) rakuseintes biosünteesitud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hüdrokolloid.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Punavetikat kasvatatakse Aasias ja USAs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42547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5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Agar-agar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Koosneb homogeensete polüsahhariidide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segust: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agaroosist ja 30% agaropektiinist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u="sng" dirty="0" smtClean="0">
                <a:latin typeface="Times New Roman" pitchFamily="18" charset="0"/>
                <a:cs typeface="Times New Roman" pitchFamily="18" charset="0"/>
              </a:rPr>
              <a:t>Nimetused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: Kanten, jaapani klaas, Ceylon sammal või Jaffna sammal.  Agar -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406</a:t>
            </a:r>
          </a:p>
          <a:p>
            <a:pPr marL="0" indent="0">
              <a:buNone/>
            </a:pPr>
            <a:endParaRPr lang="et-E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528392" cy="196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7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Agar-agar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Retsept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:    2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% geel (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massiprotsent)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2 g agari pulbrit lahustada 100 ml keevas vees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ja lasta jahtuda tasapõhjalises anumas.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Säilitada külmikus.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Võib leotada u 24 tundi külmas vees ja lahustada kergel kuumutamisel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297388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1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Agar-agar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n jäik geel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valmistatakse</a:t>
            </a:r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2800" dirty="0">
                <a:latin typeface="Times New Roman" pitchFamily="18" charset="0"/>
                <a:cs typeface="Times New Roman" pitchFamily="18" charset="0"/>
              </a:rPr>
              <a:t>u 3 mm </a:t>
            </a:r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paksus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 leh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ed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asutatakse vee ja polaarsete lahustite „konteinerina“.</a:t>
            </a:r>
          </a:p>
          <a:p>
            <a:pPr marL="0" indent="0">
              <a:buNone/>
            </a:pP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uudus: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öödeldavale pinnale võivad jääda jäägid</a:t>
            </a:r>
          </a:p>
          <a:p>
            <a:pPr marL="0" indent="0">
              <a:buNone/>
            </a:pPr>
            <a:endParaRPr lang="et-E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4211"/>
            <a:ext cx="297388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4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Autofit/>
          </a:bodyPr>
          <a:lstStyle/>
          <a:p>
            <a:r>
              <a:rPr lang="et-E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Agari kasutamine pinna puhastamisel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t-EE" dirty="0">
                <a:latin typeface="Times New Roman" pitchFamily="18" charset="0"/>
                <a:cs typeface="Times New Roman" pitchFamily="18" charset="0"/>
              </a:rPr>
              <a:t>geeli saab lõigata sobiva kuju ja suurusega tükkideks.</a:t>
            </a:r>
          </a:p>
          <a:p>
            <a:r>
              <a:rPr lang="et-EE" dirty="0">
                <a:latin typeface="Times New Roman" pitchFamily="18" charset="0"/>
                <a:cs typeface="Times New Roman" pitchFamily="18" charset="0"/>
              </a:rPr>
              <a:t>veel tardumata geeli võib pinnale kanda süstlaga</a:t>
            </a:r>
          </a:p>
          <a:p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paksu 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geelikihi võib moodustada nn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karkassile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 (sooja geeliga immutatud nöör, pillikeeled), mida saab 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kasutada kõverjoonelistel pindadel. </a:t>
            </a:r>
            <a:endParaRPr lang="et-EE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t-EE" sz="24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uclconservation.wordpress.com/2015/06/05/material-  spotlight-agar-gel/</a:t>
            </a:r>
            <a:endParaRPr lang="et-EE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071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Agari kasutamine pinna puhastamisel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et-EE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t-EE" sz="18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t-EE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uclconservation.wordpress.com/2015/06/05/material-spotlight-agar-gel</a:t>
            </a:r>
            <a:endParaRPr lang="et-EE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5240" y="4570983"/>
            <a:ext cx="161697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1" y="1628800"/>
            <a:ext cx="410368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39827"/>
            <a:ext cx="43719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7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Agaroos...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...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aadakse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agarist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eraldamisel. </a:t>
            </a:r>
          </a:p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eevas vees lahustamisel agaroosi „sassis“ polümeeriahelad eralduvad üksteisest ja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jahtumisel keerduvad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ahelad võrguks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ning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moodustub 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jäik kolmemõõtmeline poorne polümeerivõrk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(geel)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39" y="3573016"/>
            <a:ext cx="4104456" cy="263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 struktuur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...geele on nagu lahuste „mahuti“ 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geeli poorne struktuur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hoiab lahuseid,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mida saab kombineerida kelaatide (EDTA, triammooniumtsitraat), ensüümide ja veega segunevate orgaaniliste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lahustitega.</a:t>
            </a:r>
          </a:p>
          <a:p>
            <a:pPr marL="0" indent="0">
              <a:buNone/>
            </a:pPr>
            <a:endParaRPr lang="et-EE" sz="1600" dirty="0" smtClean="0"/>
          </a:p>
          <a:p>
            <a:pPr marL="0" indent="0">
              <a:buNone/>
            </a:pPr>
            <a:r>
              <a:rPr lang="et-EE" sz="1600" dirty="0" smtClean="0"/>
              <a:t>Fotod </a:t>
            </a:r>
            <a:r>
              <a:rPr lang="et-EE" sz="1600" dirty="0"/>
              <a:t>teksti näitlikustamiseks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536980" cy="226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53" y="3429000"/>
            <a:ext cx="3960440" cy="223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2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Agaroos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geelistumistemperatuur on 30 - 40 C (oleneb toote tüübist)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ihtne käsitseda (lõigata tükke)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on taaskasutatav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n aga  kallim kui agar-agar (tihti asendatakse agariga)</a:t>
            </a:r>
          </a:p>
          <a:p>
            <a:pPr marL="0" indent="0">
              <a:buNone/>
            </a:pP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16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t-EE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sflac.net/paintings-conservation/agarose-gels-at-work</a:t>
            </a:r>
            <a:endParaRPr lang="et-EE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t-EE" sz="1400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t-EE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www.researchgate.net/publication/286354632_ENZYMES_IN_CONSERVATION_Separating_the_Triumphal_Arch_by_Albrecht_Durer_with_a-amylase_embedded_in_Agarose_gels</a:t>
            </a:r>
            <a:endParaRPr lang="et-EE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Agaroos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üks peamisi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rakendusi on agaroosgeeli kasutamine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elektroforeesil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protsess, mida kasutatakse valkude eraldamiseks ja DNA uurimiseks</a:t>
            </a:r>
            <a:r>
              <a:rPr lang="et-EE" dirty="0"/>
              <a:t>. </a:t>
            </a:r>
            <a:endParaRPr lang="et-EE" dirty="0" smtClean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6480720" cy="280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70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asutusvaldkonnad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4040188" cy="504055"/>
          </a:xfrm>
        </p:spPr>
        <p:txBody>
          <a:bodyPr>
            <a:normAutofit lnSpcReduction="10000"/>
          </a:bodyPr>
          <a:lstStyle/>
          <a:p>
            <a:r>
              <a:rPr lang="et-EE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Tarre</a:t>
            </a:r>
            <a:r>
              <a:rPr lang="et-EE" sz="2800" b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t-EE" b="0" dirty="0" smtClean="0">
                <a:latin typeface="Times New Roman" pitchFamily="18" charset="0"/>
                <a:cs typeface="Times New Roman" pitchFamily="18" charset="0"/>
              </a:rPr>
              <a:t>toiduvalmistamine</a:t>
            </a:r>
            <a:endParaRPr lang="et-EE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64704"/>
            <a:ext cx="4041775" cy="1224135"/>
          </a:xfrm>
        </p:spPr>
        <p:txBody>
          <a:bodyPr>
            <a:noAutofit/>
          </a:bodyPr>
          <a:lstStyle/>
          <a:p>
            <a:r>
              <a:rPr lang="et-EE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</a:t>
            </a:r>
            <a:r>
              <a:rPr lang="et-EE" b="0" dirty="0" smtClean="0">
                <a:latin typeface="Times New Roman" pitchFamily="18" charset="0"/>
                <a:cs typeface="Times New Roman" pitchFamily="18" charset="0"/>
              </a:rPr>
              <a:t> – farmaatsia, meditsiin,  kosmeetika, puhastusained, analüüsimeetodid..... </a:t>
            </a:r>
            <a:endParaRPr lang="et-EE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2" y="1340768"/>
            <a:ext cx="325879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1" y="4437112"/>
            <a:ext cx="248126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10" y="2996952"/>
            <a:ext cx="2764463" cy="163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061317"/>
            <a:ext cx="2694666" cy="26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07000"/>
            <a:ext cx="3048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93" y="4790441"/>
            <a:ext cx="1764035" cy="176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5785">
            <a:off x="7006661" y="2577307"/>
            <a:ext cx="2293116" cy="172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5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 vesiroosi lehtedel leiduvast bakterist </a:t>
            </a:r>
            <a:r>
              <a:rPr lang="et-EE" sz="2800" i="1" dirty="0">
                <a:latin typeface="Times New Roman" pitchFamily="18" charset="0"/>
                <a:cs typeface="Times New Roman" pitchFamily="18" charset="0"/>
              </a:rPr>
              <a:t>Sphingomonas elodea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saadav aine.</a:t>
            </a:r>
          </a:p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Gellangummi  (inglise) Gellangummi (saksa)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Gellan(kummi)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(eesti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468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5" y="3632845"/>
            <a:ext cx="5637033" cy="18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017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418  -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tootenimedga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Nanogel-TC, Grovgel, AppliedGel, Phytagel või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Gelrite...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saadaval kahes vormis: </a:t>
            </a:r>
          </a:p>
          <a:p>
            <a:pPr marL="0" indent="0">
              <a:buNone/>
            </a:pP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madala atsüüli- ja kõrge atsüülisisaldusega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toode</a:t>
            </a:r>
            <a:endParaRPr lang="et-E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73722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38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Atsüülrühmadel on oluline mõju geeli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omadustele.</a:t>
            </a:r>
          </a:p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Atsüül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rühmaks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ehk alkanoüülrühmaks nimetatakse orgaanilises keemias rühma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RC(=O)+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kus R on alküülrühm, kas funktsionaalrühmana või lihtsalt molekuli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osana.</a:t>
            </a:r>
          </a:p>
          <a:p>
            <a:pPr marL="0" indent="0">
              <a:buNone/>
            </a:pPr>
            <a:endParaRPr lang="et-E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26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kõrge atsüülisisaldusega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toode sisaldab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t-EE" dirty="0" smtClean="0"/>
              <a:t>  </a:t>
            </a: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44" y="2142049"/>
            <a:ext cx="7140029" cy="277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980728"/>
            <a:ext cx="16398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901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madala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atsüülisisaldusega toode ei sisalda 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8312267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96" y="1124744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659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b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857403"/>
          </a:xfrm>
        </p:spPr>
        <p:txBody>
          <a:bodyPr>
            <a:normAutofit/>
          </a:bodyPr>
          <a:lstStyle/>
          <a:p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lahustub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keevas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vees ja temp alla 40 C moodustub 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geel</a:t>
            </a:r>
          </a:p>
          <a:p>
            <a:r>
              <a:rPr lang="et-E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Atsüülrühmadel on oluline mõju geeli omadustele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i-F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madala </a:t>
            </a:r>
            <a:r>
              <a:rPr lang="fi-F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atsüülisisaldusega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geel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i-F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jäigem 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 rabe. </a:t>
            </a:r>
            <a:endParaRPr lang="et-EE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kõrge </a:t>
            </a:r>
            <a:r>
              <a:rPr lang="fi-F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atsüülisisaldusega </a:t>
            </a:r>
            <a:r>
              <a:rPr lang="fi-F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fi-F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pehmem 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 suurema elastsusega </a:t>
            </a:r>
            <a:endParaRPr lang="et-EE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653"/>
            <a:ext cx="5005260" cy="16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73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/>
          </a:bodyPr>
          <a:lstStyle/>
          <a:p>
            <a:r>
              <a:rPr lang="et-E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Kõrge </a:t>
            </a:r>
            <a:r>
              <a:rPr lang="fi-FI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atsüülisisaldusega </a:t>
            </a:r>
            <a:r>
              <a:rPr lang="fi-FI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gellangeel </a:t>
            </a:r>
            <a:r>
              <a:rPr lang="fi-FI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moodust</a:t>
            </a:r>
            <a:r>
              <a:rPr lang="et-E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fi-FI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fi-FI" sz="3000" dirty="0">
                <a:latin typeface="Times New Roman" pitchFamily="18" charset="0"/>
                <a:cs typeface="Times New Roman" pitchFamily="18" charset="0"/>
              </a:rPr>
              <a:t>lihtsalt lahuse jahutamisel. </a:t>
            </a:r>
            <a:endParaRPr lang="et-EE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i-FI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Madala </a:t>
            </a:r>
            <a:r>
              <a:rPr lang="fi-FI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atsüülisisaldusega </a:t>
            </a:r>
            <a:r>
              <a:rPr lang="fi-FI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gellangeeli </a:t>
            </a:r>
            <a:r>
              <a:rPr lang="fi-FI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moodustumine </a:t>
            </a:r>
            <a:r>
              <a:rPr lang="fi-FI" sz="3000" dirty="0">
                <a:latin typeface="Times New Roman" pitchFamily="18" charset="0"/>
                <a:cs typeface="Times New Roman" pitchFamily="18" charset="0"/>
              </a:rPr>
              <a:t>ja tekkiva geelvõrgu tugevus </a:t>
            </a:r>
            <a:r>
              <a:rPr lang="fi-FI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sõltub</a:t>
            </a:r>
            <a:r>
              <a:rPr lang="fi-FI" sz="3000" dirty="0">
                <a:latin typeface="Times New Roman" pitchFamily="18" charset="0"/>
                <a:cs typeface="Times New Roman" pitchFamily="18" charset="0"/>
              </a:rPr>
              <a:t> lahuses leiduvate  monovalentsete või kahevalentsete </a:t>
            </a:r>
            <a:r>
              <a:rPr lang="fi-FI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katioonide </a:t>
            </a:r>
            <a:r>
              <a:rPr lang="et-E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esinemisest </a:t>
            </a:r>
            <a:r>
              <a:rPr lang="et-EE" sz="3000" dirty="0" smtClean="0">
                <a:latin typeface="Times New Roman" pitchFamily="18" charset="0"/>
                <a:cs typeface="Times New Roman" pitchFamily="18" charset="0"/>
              </a:rPr>
              <a:t>(lisamisest).</a:t>
            </a:r>
            <a:r>
              <a:rPr lang="fi-FI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t-EE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i-FI" sz="3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					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i-FI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6" y="3501008"/>
            <a:ext cx="35230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225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Divalentsed katioonid </a:t>
            </a:r>
            <a:r>
              <a:rPr lang="et-E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nagu kaltsium ja magneesium on geeli moodustamiseks kõige tõhusamad, kuid ka naatrium ja kaalium toimivad geeli moodustamiseks. </a:t>
            </a:r>
          </a:p>
          <a:p>
            <a:r>
              <a:rPr lang="et-E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Lokaliseeritud geelistumise vältimiseks on kõige parem lisada katioone siis, kui lahus on kuum. Seejärel 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geel jahutatakse.</a:t>
            </a:r>
          </a:p>
          <a:p>
            <a:endParaRPr lang="et-EE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altsiumkloriid</a:t>
            </a:r>
          </a:p>
          <a:p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kaltsiumatsetaat</a:t>
            </a:r>
          </a:p>
          <a:p>
            <a:endParaRPr lang="et-E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04639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063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Mõlemad geelid on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termopööratavad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ja võivad vastu pidada arvukatele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kuumutus-jahutustsüklitele, liikudes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vedela lahuse ja tahke geeli vahel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KELCOGEL® LT100 (High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Acyl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lahustub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kuumas vees, 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töötemp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70 -80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KELCOGEL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(low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Acyl)  lahustub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kuumas 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külmas vees,  töötemp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30 -50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C  </a:t>
            </a:r>
          </a:p>
          <a:p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0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sites.northwestern.edu/northwesternlibrary/2017/11/29/behind-the-scenes-conservation-gellan-gum-workshop</a:t>
            </a: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19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Retsept / töökäik</a:t>
            </a:r>
          </a:p>
          <a:p>
            <a:pPr marL="0" indent="0">
              <a:buNone/>
            </a:pP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t-EE" sz="20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sites.northwestern.edu/northwesternlibrary/2017/11/29/behind-the-scenes-conservation-gellan-gum-workshop</a:t>
            </a: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2% (3%) gellangeeli valmistamine (massiprotsent)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liiter vett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kaltsiumatsetaati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(30)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gellani pulbrit</a:t>
            </a:r>
          </a:p>
          <a:p>
            <a:pPr marL="0" indent="0">
              <a:buNone/>
            </a:pPr>
            <a:endParaRPr lang="et-EE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Loe: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Cross-Disciplinary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Uses for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Gellan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Gum 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Conservation</a:t>
            </a:r>
            <a:endParaRPr lang="et-EE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000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cool.conservation-us.org/coolaic/sg/bpg/annual/v34/bp34-11.pdf</a:t>
            </a: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0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Kolloidlahus...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.. 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n pihussüsteem, milles on aine (kolloidi) osakeste mõõtmed   10 -7...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10−9 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m.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[nanoosakeste mõõtmed on 10 -9 ]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Mida väiksemad on kolloidi osakesed, seda püsivamad on lahused.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Kolloidlahused on ühtlased 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läbipaistvad 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erineva viskoossusega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t-EE" dirty="0" smtClean="0"/>
              <a:t>  </a:t>
            </a:r>
            <a:endParaRPr lang="et-E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573016"/>
            <a:ext cx="32432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Gellan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Geeli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kasutamine </a:t>
            </a:r>
            <a:r>
              <a:rPr lang="et-EE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t-EE" sz="16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t-EE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sites.northwestern.edu/northwesternlibrary/2017/11/29/behind-the-scenes-conservation-gellan-gum-workshop</a:t>
            </a:r>
            <a:endParaRPr lang="et-EE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Markeri (pasta) eemaldamine 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vees lahustuv 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kollane 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materjal  eemaldus peaaegu 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täielikult. Samuti 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eemaldusid 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oranži ja rohelise 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markeri 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kollased 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komponendid. 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6621" y="3429000"/>
            <a:ext cx="3936271" cy="26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3429000"/>
            <a:ext cx="3940111" cy="26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763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Keemilised geelid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neis on  polümeeriahelate vahel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kovalentsed sidemed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, mis muudavad tooted stabiilsemaks</a:t>
            </a:r>
          </a:p>
          <a:p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eemilised hüdrogeelid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sobivad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kokku vesipuhastuslahuste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, polaarsete lahuste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õli-vesi emulsioonidega.</a:t>
            </a:r>
          </a:p>
          <a:p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keemilised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(e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lahustigeelid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sobivad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orgaaniliste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lahustitega.</a:t>
            </a:r>
          </a:p>
          <a:p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16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t-EE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www.talasonline.com/Persist-Solvent-Gels</a:t>
            </a:r>
            <a:endParaRPr lang="et-EE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96" y="4149080"/>
            <a:ext cx="3058228" cy="218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886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Lahustigeelid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Lahustigeel on põhimõtteliselt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süsteem: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lahusti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polümeer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pindaktiivne aine.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Geel 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ei moodustu ilma veeta, kuid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tekkeks piisab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väga vähesest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Carbopol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kasutatav kõigi lahustitüüpide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geelistajana (vesi ja org lahustid)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võib laguneda,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kui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puhastataval pinnal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on liiga palju soolasid ja metalle.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fi-FI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28654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29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Carbopoli geel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Carbopolile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lisatakse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ethomeen</a:t>
            </a:r>
            <a:endParaRPr lang="et-E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segatakse ja lisatakse tööks valitud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lahusti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loksutatakse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lisatakse  </a:t>
            </a:r>
            <a:r>
              <a:rPr lang="et-EE" sz="2800" b="1" dirty="0" smtClean="0">
                <a:latin typeface="Times New Roman" pitchFamily="18" charset="0"/>
                <a:cs typeface="Times New Roman" pitchFamily="18" charset="0"/>
              </a:rPr>
              <a:t>ves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raputatakse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mõne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sek jooksul moodustub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geel.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...geeli ei ole otstarbekas kasutada ebaühtlase pinnaga objektidel.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Geelijäägid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 jäävad pinna õõnsustesse 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valkja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kihina.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83088"/>
            <a:ext cx="28654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48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Carbopoli geel </a:t>
            </a: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saab kasutada kõigi lahustitega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114800" cy="4525963"/>
          </a:xfrm>
        </p:spPr>
        <p:txBody>
          <a:bodyPr>
            <a:norm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mittepolaarne lahusti</a:t>
            </a:r>
          </a:p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süleen		100 ml</a:t>
            </a:r>
          </a:p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Carbopil 954 (EZ2)   2 g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Ethomeen C-12	 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ml</a:t>
            </a:r>
          </a:p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Vesi 		        1 – 2 ml</a:t>
            </a:r>
          </a:p>
          <a:p>
            <a:pPr marL="0" indent="0">
              <a:buNone/>
            </a:pP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Carbopol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 EZ 2</a:t>
            </a:r>
          </a:p>
          <a:p>
            <a:pPr marL="0" indent="0">
              <a:buNone/>
            </a:pPr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www.kremer-pigmente.com/de/carbopol-ez-2-63812.html</a:t>
            </a:r>
            <a:endParaRPr lang="et-EE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1600200"/>
            <a:ext cx="4032448" cy="4525963"/>
          </a:xfrm>
        </p:spPr>
        <p:txBody>
          <a:bodyPr>
            <a:normAutofit/>
          </a:bodyPr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olaarne lahusti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atsetoon		100 ml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Carbopol 954	    2 g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Ethomeen C-25	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10 ml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Vesi 			 20 ml</a:t>
            </a:r>
          </a:p>
          <a:p>
            <a:pPr marL="0" indent="0">
              <a:buNone/>
            </a:pP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53136"/>
            <a:ext cx="2862420" cy="19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426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Carbopoli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....teipide ja liimaine eemaldamisel paberilt, ei teki oreoole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kuid plekk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lahustiga ei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eemaldu.</a:t>
            </a:r>
          </a:p>
          <a:p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Carbopol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on Klucel-st  tugevam geel, hoiab lahustit voolamast,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aeglustab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lahusti toimet.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.... värvilised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plekid peab saama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vees lahustuvaks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 eemaldama veega pesemisel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või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kasutades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vesilahusel geele (agaroos, gellan)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23691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696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Pemulen</a:t>
            </a:r>
            <a:endParaRPr lang="et-EE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...on polümeer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mis võimaldab moodustada väga tugevaid geele, hoiab kuni 30%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lahusteid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. 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Pinnamustuse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puhastamiseks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korjab endasse mustust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ml dest vett + 5 ml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trietanoolamiini (TEA),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raputada, lisada 1 g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Pemuleni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Tekib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geel, lasta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seista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u 1 tund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Netzmittel </a:t>
            </a: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PM - Pemulen®</a:t>
            </a:r>
          </a:p>
          <a:p>
            <a:pPr marL="0" indent="0">
              <a:buNone/>
            </a:pPr>
            <a:r>
              <a:rPr lang="de-DE" sz="17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de-DE" sz="17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www.kremer-pigmente.com/de/netzmittel-pm-pemulen-78039.html</a:t>
            </a:r>
            <a:endParaRPr lang="et-EE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de-DE" sz="1700" dirty="0">
              <a:latin typeface="Times New Roman" pitchFamily="18" charset="0"/>
              <a:cs typeface="Times New Roman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38940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Velvesil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Plus 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363272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n silikoonpolümeer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millega on võimalik teha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emulsioongeel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kus on lahusti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enamuses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 väga vähe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vett.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...hoiab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väikest kogust vett geelis 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seda võib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kasutada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veetundlike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materjalide pinnapuhastamisel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 võib hoida struktuuris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atsetooni, isopropanool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või bensüülalkoholi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ja ka nende lahustite segusid.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järeltöötluseks, aga ka lahustina geelis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kasutatakse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tsüklometikoon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i (</a:t>
            </a:r>
            <a:r>
              <a:rPr lang="et-EE" sz="2800" i="1" dirty="0" smtClean="0">
                <a:latin typeface="Times New Roman" pitchFamily="18" charset="0"/>
                <a:cs typeface="Times New Roman" pitchFamily="18" charset="0"/>
              </a:rPr>
              <a:t>cyclomethicone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t-EE" sz="24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www.kremer-pigmente.com/de/velvesil-plus-87082.html</a:t>
            </a:r>
            <a:endParaRPr lang="et-EE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90836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süklometikoon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latin typeface="Times New Roman" panose="02020603050405020304" pitchFamily="18" charset="0"/>
                <a:cs typeface="Times New Roman" pitchFamily="18" charset="0"/>
              </a:rPr>
              <a:t>...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on väga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väikese polaarsusega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lahusti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 ei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tekita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oreoole</a:t>
            </a:r>
            <a:endParaRPr lang="et-E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ei ole tervist kahjustav ??  (kasutatakse kosmeetikatoodetes)</a:t>
            </a:r>
          </a:p>
          <a:p>
            <a:r>
              <a:rPr lang="et-E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asutatakse niiskustundlike värvide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 tintide töötlemiseks enne märgpuhastust.</a:t>
            </a:r>
          </a:p>
          <a:p>
            <a:pPr marL="0" indent="0">
              <a:buNone/>
            </a:pPr>
            <a:endParaRPr lang="et-EE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t-EE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www.kremer-pigmente.com/de/cyclomethicone-d5-87081.html</a:t>
            </a:r>
            <a:endParaRPr lang="et-EE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32855"/>
            <a:ext cx="18843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49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Velvesil Plus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01" y="1196752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....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sobib tahma eemaldamiseks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...geel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määritakse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pinnale ja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hõõrutakse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pintsliga, geel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korjab endasse tahmaosakesed.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Tumenenud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geel pühitakse pinnalt ja vajadusel korratakse. Lõpuks pestakse pind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tsüklometikooniga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mis aurustub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täielikult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u 1 h möödudes. 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...paberi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kollasus geeliga ei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eemaldu ja vajab  töötlust veega.Võib kasutada järeltöötlust valgendavate ühenditega. 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Mixing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Using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Velvesil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Plus</a:t>
            </a:r>
            <a:r>
              <a:rPr lang="et-EE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t-EE" sz="20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www.youtube.com/watch?v=i6cet8sa-6Y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endParaRPr lang="et-EE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85184"/>
            <a:ext cx="2088232" cy="156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333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Kolloidosakeste iseloomulik omadus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...on võime kontsentreerida oma pinnale teisi aineosakesi (ioone, lahusti molekule).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Aineosakeste kogunemist faaside piirpinnale nim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adsorptsiooniks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104456" cy="263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28289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7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Tuleviku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</a:p>
          <a:p>
            <a:pPr marL="0" indent="0">
              <a:buNone/>
            </a:pPr>
            <a:endParaRPr lang="et-EE" sz="2800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>
              <a:buNone/>
            </a:pPr>
            <a:endParaRPr lang="et-EE" sz="28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>
              <a:buNone/>
            </a:pPr>
            <a:endParaRPr lang="et-EE" sz="20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>
              <a:buNone/>
            </a:pP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</a:p>
          <a:p>
            <a:pPr marL="0" indent="0">
              <a:buNone/>
            </a:pP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et-EE" sz="2000" dirty="0">
                <a:latin typeface="Times New Roman" pitchFamily="18" charset="0"/>
                <a:cs typeface="Times New Roman" pitchFamily="18" charset="0"/>
                <a:hlinkClick r:id="rId2"/>
              </a:rPr>
              <a:t>://www.nanorestart.eu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000" dirty="0">
                <a:latin typeface="Times New Roman" pitchFamily="18" charset="0"/>
                <a:cs typeface="Times New Roman" pitchFamily="18" charset="0"/>
                <a:hlinkClick r:id="rId3"/>
              </a:rPr>
              <a:t>http://www.nanoforart.eu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0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t-EE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www.fastcompany.com/3059122/european-museums-are-using-nanotechnology-to-preserve-and-restore-modern-artworks</a:t>
            </a: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uuenduslike geelide väljatöötamine</a:t>
            </a:r>
          </a:p>
          <a:p>
            <a:pPr marL="0" indent="0">
              <a:buNone/>
            </a:pPr>
            <a:endParaRPr lang="et-EE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58" y="1556792"/>
            <a:ext cx="4032448" cy="171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674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Tuleviku gee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Puhastusprobleemid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-  kaasaegne kunst.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Karedad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, faktuursed 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ja staatiliselt laetud pinnad ning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nende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tundlikkus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samaaegselt veele ja lahustitele.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akrüülvärvid, plastikmaterjalid...</a:t>
            </a:r>
          </a:p>
          <a:p>
            <a:r>
              <a:rPr lang="fi-FI" sz="2800" dirty="0">
                <a:latin typeface="Times New Roman" pitchFamily="18" charset="0"/>
                <a:cs typeface="Times New Roman" pitchFamily="18" charset="0"/>
              </a:rPr>
              <a:t>survetundlike teipide ja liimijääkide </a:t>
            </a:r>
            <a:r>
              <a:rPr lang="fi-FI" sz="2800" dirty="0" smtClean="0">
                <a:latin typeface="Times New Roman" pitchFamily="18" charset="0"/>
                <a:cs typeface="Times New Roman" pitchFamily="18" charset="0"/>
              </a:rPr>
              <a:t>eemaldamine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välisfassaadide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(tänavakunst),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skulptuuride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monumendide puhastamine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sobimatust grafitist (akrüül-, vinüül- 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alküüdvärv). 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..................</a:t>
            </a:r>
          </a:p>
          <a:p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t-E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97152"/>
            <a:ext cx="1560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534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Tuleviku geelid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NanoRestARTis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välja töötatud uuenduslikud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hüdrogeeli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d ja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organogeelid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 ei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jäta objekti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pinnale jääke ja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vabastavad kontrollitud viisil puhastusvedelikke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väljatöötatud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hüdrogeelid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on väga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elastsed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ja võimaldades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nende kasutamist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karedatel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 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ebakorrapärastel pindadel. </a:t>
            </a:r>
            <a:endParaRPr lang="et-E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kleepuvad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orgaanilised geelid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ei sisalda lahustit ja neid saab kasutada tolmu eemaldamiseks väga lahustitundlikelt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pindadelt.</a:t>
            </a:r>
            <a:endParaRPr lang="et-E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52193"/>
            <a:ext cx="1560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47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Autofit/>
          </a:bodyPr>
          <a:lstStyle/>
          <a:p>
            <a:r>
              <a:rPr lang="et-EE" sz="2000" dirty="0" smtClean="0"/>
              <a:t/>
            </a:r>
            <a:br>
              <a:rPr lang="et-EE" sz="2000" dirty="0" smtClean="0"/>
            </a:br>
            <a:r>
              <a:rPr lang="et-EE" sz="1600" dirty="0" smtClean="0"/>
              <a:t> </a:t>
            </a:r>
            <a:br>
              <a:rPr lang="et-EE" sz="1600" dirty="0" smtClean="0"/>
            </a:br>
            <a:r>
              <a:rPr lang="et-EE" sz="1600" dirty="0" smtClean="0"/>
              <a:t/>
            </a:r>
            <a:br>
              <a:rPr lang="et-EE" sz="1600" dirty="0" smtClean="0"/>
            </a:br>
            <a:r>
              <a:rPr lang="et-E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Tolmu eemaldamine lahustitundlikult pinnalt</a:t>
            </a:r>
            <a:r>
              <a:rPr lang="et-EE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sz="3200" dirty="0">
                <a:latin typeface="Times New Roman" pitchFamily="18" charset="0"/>
                <a:cs typeface="Times New Roman" pitchFamily="18" charset="0"/>
              </a:rPr>
            </a:br>
            <a:r>
              <a:rPr lang="et-EE" sz="1600" dirty="0" smtClean="0"/>
              <a:t/>
            </a:r>
            <a:br>
              <a:rPr lang="et-EE" sz="1600" dirty="0" smtClean="0"/>
            </a:br>
            <a:r>
              <a:rPr lang="et-EE" sz="1600" dirty="0" smtClean="0">
                <a:hlinkClick r:id="rId2"/>
              </a:rPr>
              <a:t>http</a:t>
            </a:r>
            <a:r>
              <a:rPr lang="et-EE" sz="1600" dirty="0">
                <a:hlinkClick r:id="rId2"/>
              </a:rPr>
              <a:t>://</a:t>
            </a:r>
            <a:r>
              <a:rPr lang="et-EE" sz="1600" dirty="0" smtClean="0">
                <a:hlinkClick r:id="rId2"/>
              </a:rPr>
              <a:t>www.nanorestart.eu/index.php?option=com_content&amp;view=article&amp;id=427&amp;Itemid=829</a:t>
            </a:r>
            <a:r>
              <a:rPr lang="et-EE" sz="1600" dirty="0" smtClean="0"/>
              <a:t/>
            </a:r>
            <a:br>
              <a:rPr lang="et-EE" sz="1600" dirty="0" smtClean="0"/>
            </a:br>
            <a:r>
              <a:rPr lang="et-EE" sz="2000" dirty="0" smtClean="0"/>
              <a:t/>
            </a:r>
            <a:br>
              <a:rPr lang="et-EE" sz="2000" dirty="0" smtClean="0"/>
            </a:br>
            <a:r>
              <a:rPr lang="et-EE" sz="2000" dirty="0" smtClean="0"/>
              <a:t/>
            </a:r>
            <a:br>
              <a:rPr lang="et-EE" sz="2000" dirty="0" smtClean="0"/>
            </a:br>
            <a:endParaRPr lang="et-EE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5995986" cy="428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9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Tuleviku geelid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Hüdrogeele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või kleepuvaid orgaanilisi geele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saab kasutada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pinnapealse mustuse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eemaldamiseks ka ülitundliku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kustutuskummina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t-E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68802"/>
            <a:ext cx="2088232" cy="31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41084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613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Geelid, tooted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et-EE" sz="18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t-EE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www.csgi.unifi.it/products/about.html</a:t>
            </a:r>
            <a:r>
              <a:rPr lang="et-EE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mõned näited:</a:t>
            </a:r>
          </a:p>
          <a:p>
            <a:pPr marL="0" indent="0">
              <a:buNone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Nanorestore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Cleaning® Polar Coating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lang="et-E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Nanorestore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Cleaning® Polar Coating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...on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ette nähtud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sünteetiliste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akrüül- ja vinüülpolümeeride ning (vananenud) looduslike ja sünteetiliste lakkide eemaldamiseks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7"/>
            <a:ext cx="1560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152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Geelid, tooted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Nanorestore Cleaning® Test Kit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– komplekt, mis sisaldab 100 ml kõiki Nanorestore Cleaning® seeria preparaate. Seda saab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kasutada sobivaima geeli valikul eelkatseteks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endParaRPr lang="et-EE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t-EE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et-EE" sz="18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t-EE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www.csgi.unifi.it/products/about.html</a:t>
            </a:r>
            <a:endParaRPr lang="et-EE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t-EE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t-EE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97" y="2636912"/>
            <a:ext cx="2978998" cy="383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020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Geelid, tooted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Nanorestore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Gel® Peggy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marL="0" indent="0">
              <a:buNone/>
            </a:pP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Nanorestore Gel® Peggy </a:t>
            </a:r>
            <a:r>
              <a:rPr lang="et-E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marL="0" indent="0">
              <a:buNone/>
            </a:pP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..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n polüvinüülalkoholi (PVA) 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polümeervõrgustikul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põhinevad </a:t>
            </a:r>
            <a:r>
              <a:rPr lang="et-EE" sz="2800" b="1" dirty="0" smtClean="0">
                <a:latin typeface="Times New Roman" pitchFamily="18" charset="0"/>
                <a:cs typeface="Times New Roman" pitchFamily="18" charset="0"/>
              </a:rPr>
              <a:t>hüdrogeelid.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äga elastsed ja kleepuvad hästi karedatele  </a:t>
            </a:r>
            <a:r>
              <a:rPr lang="et-EE" sz="2800" dirty="0">
                <a:latin typeface="Times New Roman" pitchFamily="18" charset="0"/>
                <a:cs typeface="Times New Roman" pitchFamily="18" charset="0"/>
              </a:rPr>
              <a:t>ja </a:t>
            </a: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ebakorrapärastele pindadele</a:t>
            </a:r>
          </a:p>
          <a:p>
            <a:pPr marL="0" indent="0">
              <a:buNone/>
            </a:pPr>
            <a:r>
              <a:rPr lang="et-EE" sz="2800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oote pakendis on geel-leht 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(umbes 10 cm x 15 cm x 2 mm), mida saab olenevalt konkreetsest juhtumist 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kasutada </a:t>
            </a:r>
            <a:r>
              <a:rPr lang="et-EE" sz="2400" dirty="0">
                <a:latin typeface="Times New Roman" pitchFamily="18" charset="0"/>
                <a:cs typeface="Times New Roman" pitchFamily="18" charset="0"/>
              </a:rPr>
              <a:t>kuni 5 korda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t-EE" sz="2400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www.csgi.unifi.it/products/peggy.html</a:t>
            </a:r>
            <a:r>
              <a:rPr lang="et-EE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endParaRPr lang="et-EE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13176"/>
            <a:ext cx="1560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7216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936104"/>
          </a:xfrm>
        </p:spPr>
        <p:txBody>
          <a:bodyPr>
            <a:no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Gels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Conservation” conference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London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October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t-E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themrcg.wordpress.com/2018/02/19/a-review-of-the-gels-in-conservation-conference-london-october-2017-part-1</a:t>
            </a:r>
            <a:r>
              <a:rPr lang="et-EE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t-EE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t-EE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t-EE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120680" cy="474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107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Edukaid meetodi valikuid!</a:t>
            </a:r>
            <a:endParaRPr lang="et-E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292832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3103563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3240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40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......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moodustub </a:t>
            </a:r>
            <a:r>
              <a:rPr lang="et-EE" u="sng" dirty="0" smtClean="0">
                <a:latin typeface="Times New Roman" pitchFamily="18" charset="0"/>
                <a:cs typeface="Times New Roman" pitchFamily="18" charset="0"/>
              </a:rPr>
              <a:t>kolloidlahus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e 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koaguleerumisel.</a:t>
            </a:r>
            <a:endParaRPr lang="et-EE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Koaguleerumine e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kalgendumine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on kolloidsüsteemi osakeste liitumine suuremateks osakesteks, mis kas settivad lahuses või moodustavad erilise struktuuri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koageeli.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7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Geeli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tüübid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: kolloidlahuse keskkond</a:t>
            </a:r>
            <a:endParaRPr lang="et-E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79"/>
          </a:xfrm>
        </p:spPr>
        <p:txBody>
          <a:bodyPr/>
          <a:lstStyle/>
          <a:p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Vesi </a:t>
            </a:r>
            <a:r>
              <a:rPr lang="et-EE" dirty="0"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hüdrogeelid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t-EE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Orgaaniline lahusti                 </a:t>
            </a:r>
          </a:p>
          <a:p>
            <a:pPr marL="0" indent="0">
              <a:buNone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orgaanogeelid</a:t>
            </a:r>
          </a:p>
          <a:p>
            <a:pPr marL="0" indent="0">
              <a:buNone/>
            </a:pPr>
            <a:endParaRPr lang="et-EE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Õhk          </a:t>
            </a:r>
          </a:p>
          <a:p>
            <a:pPr marL="0" indent="0">
              <a:buNone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aerogeelid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57" y="1118466"/>
            <a:ext cx="2694612" cy="180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81398"/>
            <a:ext cx="245745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2393497" cy="191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Puhastusprotsessid konserveerimises</a:t>
            </a:r>
            <a:endParaRPr lang="et-E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itchFamily="18" charset="0"/>
              </a:rPr>
              <a:t>Töölahused – 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puudused</a:t>
            </a:r>
          </a:p>
          <a:p>
            <a:pPr marL="0" indent="0">
              <a:buNone/>
            </a:pPr>
            <a:endParaRPr lang="et-E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Pindade lahusti- tundlikkus</a:t>
            </a:r>
          </a:p>
          <a:p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Liigne märgumine</a:t>
            </a:r>
          </a:p>
          <a:p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Lahuste kontrollimatu liikumine materjalisse</a:t>
            </a:r>
          </a:p>
          <a:p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Oreoolide teke</a:t>
            </a:r>
          </a:p>
          <a:p>
            <a:pPr marL="0" indent="0">
              <a:buNone/>
            </a:pPr>
            <a:r>
              <a:rPr lang="et-EE" dirty="0" smtClean="0"/>
              <a:t>....................</a:t>
            </a:r>
          </a:p>
          <a:p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968" y="1052736"/>
            <a:ext cx="4402832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Lahustite püsimine paberis</a:t>
            </a:r>
          </a:p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White </a:t>
            </a: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     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päev</a:t>
            </a:r>
          </a:p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Atsetoon 	       2 päeva</a:t>
            </a:r>
          </a:p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Etanool 	      31 </a:t>
            </a:r>
          </a:p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Vesi		      30 (40)</a:t>
            </a:r>
          </a:p>
          <a:p>
            <a:pPr marL="0" indent="0">
              <a:buNone/>
            </a:pP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Etüülatsetaat   15 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88"/>
            <a:ext cx="3528392" cy="218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8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008112"/>
          </a:xfrm>
        </p:spPr>
        <p:txBody>
          <a:bodyPr>
            <a:normAutofit/>
          </a:bodyPr>
          <a:lstStyle/>
          <a:p>
            <a:r>
              <a:rPr lang="et-E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Materjalid töölahuste kandja</a:t>
            </a:r>
            <a:r>
              <a:rPr lang="et-E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endParaRPr lang="et-E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1148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Metüültselluloos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MC; Methocel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Hüdroksüpropüültselluloos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Klucel,</a:t>
            </a: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HPMC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Laponite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Filterpaber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Tselluloosipulber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Jäigad ja viskoosssed geelid</a:t>
            </a:r>
          </a:p>
          <a:p>
            <a:pPr marL="0" indent="0">
              <a:buNone/>
            </a:pP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Lahuste paksendajad </a:t>
            </a:r>
          </a:p>
          <a:p>
            <a:pPr marL="0" indent="0">
              <a:buNone/>
            </a:pP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Viskoossuse tõstjad</a:t>
            </a:r>
          </a:p>
          <a:p>
            <a:pPr marL="0" indent="0">
              <a:buNone/>
            </a:pPr>
            <a:r>
              <a:rPr lang="et-E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Kompressid </a:t>
            </a:r>
          </a:p>
          <a:p>
            <a:pPr marL="0" indent="0">
              <a:buNone/>
            </a:pPr>
            <a:endParaRPr lang="et-E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36877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7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1878</Words>
  <Application>Microsoft Office PowerPoint</Application>
  <PresentationFormat>On-screen Show (4:3)</PresentationFormat>
  <Paragraphs>300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Times New Roman</vt:lpstr>
      <vt:lpstr>Office Theme</vt:lpstr>
      <vt:lpstr>    Geelid konserveerimises  Heige Peets                       SA EVM Konserveerimis- ja digiteerimiskeskus Kanut</vt:lpstr>
      <vt:lpstr>Mõisted</vt:lpstr>
      <vt:lpstr>Kasutusvaldkonnad</vt:lpstr>
      <vt:lpstr>Kolloidlahus...</vt:lpstr>
      <vt:lpstr>Kolloidosakeste iseloomulik omadus</vt:lpstr>
      <vt:lpstr>Geel</vt:lpstr>
      <vt:lpstr>Geeli tüübid: kolloidlahuse keskkond</vt:lpstr>
      <vt:lpstr> Puhastusprotsessid konserveerimises</vt:lpstr>
      <vt:lpstr>Materjalid töölahuste kandjana</vt:lpstr>
      <vt:lpstr>Puhastamine: Laponit kompressid </vt:lpstr>
      <vt:lpstr>Puhastamine: Laponit kompressid</vt:lpstr>
      <vt:lpstr>Puhastamine: MC, Klucel (E, G...)</vt:lpstr>
      <vt:lpstr>Puhastamine: MC, Klucel (E, G...)</vt:lpstr>
      <vt:lpstr>Puhastamine: MC, Klucel (E, G...)</vt:lpstr>
      <vt:lpstr>Geelid konserveerimises</vt:lpstr>
      <vt:lpstr>pindade kontollitud puhastamine...  </vt:lpstr>
      <vt:lpstr>Geelide tüübid</vt:lpstr>
      <vt:lpstr>Geelide tüübid</vt:lpstr>
      <vt:lpstr>Geelide tüübid</vt:lpstr>
      <vt:lpstr>Füüsikalised geelid</vt:lpstr>
      <vt:lpstr>Agar-agar</vt:lpstr>
      <vt:lpstr>Agar-agar</vt:lpstr>
      <vt:lpstr>Agar-agar</vt:lpstr>
      <vt:lpstr>Agari kasutamine pinna puhastamisel  </vt:lpstr>
      <vt:lpstr>Agari kasutamine pinna puhastamisel </vt:lpstr>
      <vt:lpstr>Agaroos...</vt:lpstr>
      <vt:lpstr>Geeli struktuur</vt:lpstr>
      <vt:lpstr>Agaroos</vt:lpstr>
      <vt:lpstr>Agaroos</vt:lpstr>
      <vt:lpstr>Gellan</vt:lpstr>
      <vt:lpstr>Gellan</vt:lpstr>
      <vt:lpstr>Gellan</vt:lpstr>
      <vt:lpstr>Gellan</vt:lpstr>
      <vt:lpstr>Gellan</vt:lpstr>
      <vt:lpstr>Gellan </vt:lpstr>
      <vt:lpstr>Gellan</vt:lpstr>
      <vt:lpstr>Gellan</vt:lpstr>
      <vt:lpstr>Gellan</vt:lpstr>
      <vt:lpstr>Gellan</vt:lpstr>
      <vt:lpstr>Gellan</vt:lpstr>
      <vt:lpstr>Keemilised geelid</vt:lpstr>
      <vt:lpstr>Lahustigeelid</vt:lpstr>
      <vt:lpstr>Carbopoli geel</vt:lpstr>
      <vt:lpstr>Carbopoli geel  saab kasutada kõigi lahustitega </vt:lpstr>
      <vt:lpstr> Carbopoli geel  </vt:lpstr>
      <vt:lpstr>Pemulen</vt:lpstr>
      <vt:lpstr> Velvesil Plus  </vt:lpstr>
      <vt:lpstr>tsüklometikoon</vt:lpstr>
      <vt:lpstr>Velvesil Plus </vt:lpstr>
      <vt:lpstr>Tuleviku geelid</vt:lpstr>
      <vt:lpstr>Tuleviku geelid</vt:lpstr>
      <vt:lpstr>Tuleviku geelid</vt:lpstr>
      <vt:lpstr>    Tolmu eemaldamine lahustitundlikult pinnalt  http://www.nanorestart.eu/index.php?option=com_content&amp;view=article&amp;id=427&amp;Itemid=829   </vt:lpstr>
      <vt:lpstr>Tuleviku geelid</vt:lpstr>
      <vt:lpstr>Geelid, tooted</vt:lpstr>
      <vt:lpstr>Geelid, tooted</vt:lpstr>
      <vt:lpstr>Geelid, tooted</vt:lpstr>
      <vt:lpstr>“Gels in Conservation” conference London, October 2017  https://themrcg.wordpress.com/2018/02/19/a-review-of-the-gels-in-conservation-conference-london-october-2017-part-1   </vt:lpstr>
      <vt:lpstr> Edukaid meetodi valikuid!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Geelid konserveerimises    Heige Peets   SA EVM Konserveerimis- digiteerimiskeskus Kanut</dc:title>
  <dc:creator>Heige Peets</dc:creator>
  <cp:lastModifiedBy>Heige Peets</cp:lastModifiedBy>
  <cp:revision>180</cp:revision>
  <dcterms:created xsi:type="dcterms:W3CDTF">2019-10-14T19:20:45Z</dcterms:created>
  <dcterms:modified xsi:type="dcterms:W3CDTF">2022-12-14T10:08:19Z</dcterms:modified>
</cp:coreProperties>
</file>