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669088" cy="9926638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DBDBB3-39D6-40D0-B6B7-4E33B03144FE}">
          <p14:sldIdLst>
            <p14:sldId id="256"/>
            <p14:sldId id="257"/>
            <p14:sldId id="258"/>
            <p14:sldId id="259"/>
            <p14:sldId id="260"/>
            <p14:sldId id="261"/>
            <p14:sldId id="269"/>
            <p14:sldId id="264"/>
            <p14:sldId id="265"/>
            <p14:sldId id="266"/>
            <p14:sldId id="267"/>
            <p14:sldId id="268"/>
            <p14:sldId id="270"/>
          </p14:sldIdLst>
        </p14:section>
      </p14:sectionLst>
    </p:ex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 xmlns:mv="urn:schemas-microsoft-com:mac:vml" xmlns:mc="http://schemas.openxmlformats.org/markup-compatibility/2006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0" autoAdjust="0"/>
    <p:restoredTop sz="94620" autoAdjust="0"/>
  </p:normalViewPr>
  <p:slideViewPr>
    <p:cSldViewPr>
      <p:cViewPr>
        <p:scale>
          <a:sx n="100" d="100"/>
          <a:sy n="100" d="100"/>
        </p:scale>
        <p:origin x="-50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19A5A-7089-46F3-98FE-ECF41B97E3B6}" type="datetimeFigureOut">
              <a:rPr lang="et-EE" smtClean="0"/>
              <a:pPr/>
              <a:t>14.05.2014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37DD9-FD91-4630-A86C-D37866ACE7F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478630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B42E8-3B00-4532-87CA-6D1559121F5C}" type="datetimeFigureOut">
              <a:rPr lang="et-EE" smtClean="0"/>
              <a:pPr/>
              <a:t>14.05.2014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4B9DD-993F-4E7A-84F0-64ACAF411BC2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547284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5865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2675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41064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51431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75492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8906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3651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78369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62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0169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70734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05704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3090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le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76055" y="764704"/>
            <a:ext cx="3600401" cy="3600400"/>
          </a:xfrm>
        </p:spPr>
        <p:txBody>
          <a:bodyPr anchor="t">
            <a:noAutofit/>
          </a:bodyPr>
          <a:lstStyle>
            <a:lvl1pPr algn="r">
              <a:defRPr sz="6000" b="1" cap="all" baseline="0">
                <a:latin typeface="Marvel" pitchFamily="2" charset="0"/>
              </a:defRPr>
            </a:lvl1pPr>
          </a:lstStyle>
          <a:p>
            <a:r>
              <a:rPr lang="et-EE" dirty="0" smtClean="0"/>
              <a:t>Pealkiri </a:t>
            </a:r>
            <a:r>
              <a:rPr lang="en-US" dirty="0" smtClean="0"/>
              <a:t>edit Master title style</a:t>
            </a:r>
            <a:endParaRPr lang="et-EE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76056" y="4581128"/>
            <a:ext cx="3600400" cy="108012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  <a:latin typeface="Marvel" pitchFamily="2" charset="0"/>
                <a:ea typeface="Marvel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 err="1" smtClean="0"/>
              <a:t>Subtiitel</a:t>
            </a:r>
            <a:r>
              <a:rPr lang="et-EE" dirty="0" smtClean="0"/>
              <a:t> </a:t>
            </a:r>
            <a:r>
              <a:rPr lang="en-US" dirty="0" smtClean="0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8348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ktsiooni alg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268760"/>
            <a:ext cx="7128792" cy="1656184"/>
          </a:xfrm>
        </p:spPr>
        <p:txBody>
          <a:bodyPr>
            <a:noAutofit/>
          </a:bodyPr>
          <a:lstStyle>
            <a:lvl1pPr algn="l">
              <a:defRPr sz="6000" baseline="0">
                <a:latin typeface="Marvel" pitchFamily="2" charset="0"/>
              </a:defRPr>
            </a:lvl1pPr>
          </a:lstStyle>
          <a:p>
            <a:r>
              <a:rPr lang="et-EE" dirty="0" smtClean="0"/>
              <a:t>Suur pealkiri </a:t>
            </a:r>
            <a:r>
              <a:rPr lang="en-US" dirty="0" smtClean="0"/>
              <a:t>Click to edit Master title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356992"/>
            <a:ext cx="6408712" cy="108012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Marvel" pitchFamily="2" charset="0"/>
                <a:ea typeface="Marvel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 err="1" smtClean="0"/>
              <a:t>Subtiitel</a:t>
            </a:r>
            <a:r>
              <a:rPr lang="et-EE" dirty="0" smtClean="0"/>
              <a:t> </a:t>
            </a:r>
            <a:r>
              <a:rPr lang="en-US" dirty="0" smtClean="0"/>
              <a:t>Click to edit Master subtitle style</a:t>
            </a:r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t-EE" smtClean="0"/>
              <a:t>Footerfooter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7CDBD8-34D6-438D-9E26-94A8C50A993B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86540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t-EE" smtClean="0"/>
              <a:t>Muutke pealkirja laadi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rgbClr val="B9C035"/>
              </a:buClr>
              <a:buFont typeface="Arial" pitchFamily="34" charset="0"/>
              <a:buNone/>
              <a:defRPr sz="2000" baseline="0"/>
            </a:lvl1pPr>
            <a:lvl2pPr marL="800100" indent="-342900">
              <a:buClr>
                <a:srgbClr val="B9C035"/>
              </a:buClr>
              <a:buFont typeface="Arial" pitchFamily="34" charset="0"/>
              <a:buChar char="•"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t-EE" dirty="0" err="1" smtClean="0"/>
              <a:t>Lorem</a:t>
            </a:r>
            <a:r>
              <a:rPr lang="et-EE" dirty="0" smtClean="0"/>
              <a:t> </a:t>
            </a:r>
            <a:r>
              <a:rPr lang="et-EE" dirty="0" err="1" smtClean="0"/>
              <a:t>ipsum</a:t>
            </a:r>
            <a:r>
              <a:rPr lang="et-EE" dirty="0" smtClean="0"/>
              <a:t> </a:t>
            </a:r>
            <a:r>
              <a:rPr lang="et-EE" dirty="0" err="1" smtClean="0"/>
              <a:t>dolor</a:t>
            </a:r>
            <a:r>
              <a:rPr lang="et-EE" dirty="0" smtClean="0"/>
              <a:t> </a:t>
            </a:r>
            <a:r>
              <a:rPr lang="et-EE" dirty="0" err="1" smtClean="0"/>
              <a:t>sit</a:t>
            </a:r>
            <a:r>
              <a:rPr lang="et-EE" dirty="0" smtClean="0"/>
              <a:t> amet, </a:t>
            </a:r>
            <a:r>
              <a:rPr lang="et-EE" dirty="0" err="1" smtClean="0"/>
              <a:t>consectetur</a:t>
            </a:r>
            <a:r>
              <a:rPr lang="et-EE" dirty="0" smtClean="0"/>
              <a:t> </a:t>
            </a:r>
            <a:r>
              <a:rPr lang="et-EE" dirty="0" err="1" smtClean="0"/>
              <a:t>adipiscing</a:t>
            </a:r>
            <a:r>
              <a:rPr lang="et-EE" dirty="0" smtClean="0"/>
              <a:t> </a:t>
            </a:r>
            <a:r>
              <a:rPr lang="et-EE" dirty="0" err="1" smtClean="0"/>
              <a:t>elit</a:t>
            </a:r>
            <a:r>
              <a:rPr lang="et-EE" dirty="0" smtClean="0"/>
              <a:t>. </a:t>
            </a:r>
            <a:r>
              <a:rPr lang="et-EE" dirty="0" err="1" smtClean="0"/>
              <a:t>Suspendisse</a:t>
            </a:r>
            <a:r>
              <a:rPr lang="et-EE" dirty="0" smtClean="0"/>
              <a:t> </a:t>
            </a:r>
            <a:r>
              <a:rPr lang="et-EE" dirty="0" err="1" smtClean="0"/>
              <a:t>neque</a:t>
            </a:r>
            <a:r>
              <a:rPr lang="et-EE" dirty="0" smtClean="0"/>
              <a:t> </a:t>
            </a:r>
            <a:r>
              <a:rPr lang="et-EE" dirty="0" err="1" smtClean="0"/>
              <a:t>nisi</a:t>
            </a:r>
            <a:r>
              <a:rPr lang="et-EE" dirty="0" smtClean="0"/>
              <a:t>, </a:t>
            </a:r>
            <a:r>
              <a:rPr lang="et-EE" dirty="0" err="1" smtClean="0"/>
              <a:t>convallis</a:t>
            </a:r>
            <a:r>
              <a:rPr lang="et-EE" dirty="0" smtClean="0"/>
              <a:t> </a:t>
            </a:r>
            <a:r>
              <a:rPr lang="et-EE" dirty="0" err="1" smtClean="0"/>
              <a:t>nec</a:t>
            </a:r>
            <a:r>
              <a:rPr lang="et-EE" dirty="0" smtClean="0"/>
              <a:t> </a:t>
            </a:r>
            <a:r>
              <a:rPr lang="et-EE" dirty="0" err="1" smtClean="0"/>
              <a:t>lorem</a:t>
            </a:r>
            <a:r>
              <a:rPr lang="et-EE" dirty="0" smtClean="0"/>
              <a:t> </a:t>
            </a:r>
            <a:r>
              <a:rPr lang="et-EE" dirty="0" err="1" smtClean="0"/>
              <a:t>ac</a:t>
            </a:r>
            <a:r>
              <a:rPr lang="et-EE" dirty="0" smtClean="0"/>
              <a:t>, </a:t>
            </a:r>
            <a:r>
              <a:rPr lang="et-EE" dirty="0" err="1" smtClean="0"/>
              <a:t>tristique</a:t>
            </a:r>
            <a:r>
              <a:rPr lang="et-EE" dirty="0" smtClean="0"/>
              <a:t> </a:t>
            </a:r>
            <a:r>
              <a:rPr lang="et-EE" dirty="0" err="1" smtClean="0"/>
              <a:t>interdum</a:t>
            </a:r>
            <a:r>
              <a:rPr lang="et-EE" dirty="0" smtClean="0"/>
              <a:t> </a:t>
            </a:r>
            <a:r>
              <a:rPr lang="et-EE" dirty="0" err="1" smtClean="0"/>
              <a:t>lorem</a:t>
            </a:r>
            <a:r>
              <a:rPr lang="et-EE" dirty="0" smtClean="0"/>
              <a:t>. </a:t>
            </a:r>
            <a:r>
              <a:rPr lang="et-EE" dirty="0" err="1" smtClean="0"/>
              <a:t>Etiam</a:t>
            </a:r>
            <a:r>
              <a:rPr lang="et-EE" dirty="0" smtClean="0"/>
              <a:t> </a:t>
            </a:r>
            <a:r>
              <a:rPr lang="et-EE" dirty="0" err="1" smtClean="0"/>
              <a:t>metus</a:t>
            </a:r>
            <a:r>
              <a:rPr lang="et-EE" dirty="0" smtClean="0"/>
              <a:t> </a:t>
            </a:r>
            <a:r>
              <a:rPr lang="et-EE" dirty="0" err="1" smtClean="0"/>
              <a:t>diam</a:t>
            </a:r>
            <a:r>
              <a:rPr lang="et-EE" dirty="0" smtClean="0"/>
              <a:t>, </a:t>
            </a:r>
            <a:r>
              <a:rPr lang="et-EE" dirty="0" err="1" smtClean="0"/>
              <a:t>auctor</a:t>
            </a:r>
            <a:r>
              <a:rPr lang="et-EE" dirty="0" smtClean="0"/>
              <a:t> id </a:t>
            </a:r>
            <a:r>
              <a:rPr lang="et-EE" dirty="0" err="1" smtClean="0"/>
              <a:t>pulvinar</a:t>
            </a:r>
            <a:r>
              <a:rPr lang="et-EE" dirty="0" smtClean="0"/>
              <a:t> </a:t>
            </a:r>
            <a:r>
              <a:rPr lang="et-EE" dirty="0" err="1" smtClean="0"/>
              <a:t>ut</a:t>
            </a:r>
            <a:r>
              <a:rPr lang="et-EE" dirty="0" smtClean="0"/>
              <a:t>, </a:t>
            </a:r>
            <a:r>
              <a:rPr lang="et-EE" dirty="0" err="1" smtClean="0"/>
              <a:t>facilisis</a:t>
            </a:r>
            <a:r>
              <a:rPr lang="et-EE" dirty="0" smtClean="0"/>
              <a:t> </a:t>
            </a:r>
            <a:r>
              <a:rPr lang="et-EE" dirty="0" err="1" smtClean="0"/>
              <a:t>in</a:t>
            </a:r>
            <a:r>
              <a:rPr lang="et-EE" dirty="0" smtClean="0"/>
              <a:t> leo. </a:t>
            </a:r>
            <a:r>
              <a:rPr lang="et-EE" dirty="0" err="1" smtClean="0"/>
              <a:t>Suspendisse</a:t>
            </a:r>
            <a:r>
              <a:rPr lang="et-EE" dirty="0" smtClean="0"/>
              <a:t> </a:t>
            </a:r>
            <a:r>
              <a:rPr lang="et-EE" dirty="0" err="1" smtClean="0"/>
              <a:t>eget</a:t>
            </a:r>
            <a:r>
              <a:rPr lang="et-EE" dirty="0" smtClean="0"/>
              <a:t> mauris </a:t>
            </a:r>
            <a:r>
              <a:rPr lang="et-EE" dirty="0" err="1" smtClean="0"/>
              <a:t>pellentesque</a:t>
            </a:r>
            <a:r>
              <a:rPr lang="et-EE" dirty="0" smtClean="0"/>
              <a:t>, </a:t>
            </a:r>
            <a:r>
              <a:rPr lang="et-EE" dirty="0" err="1" smtClean="0"/>
              <a:t>faucibus</a:t>
            </a:r>
            <a:r>
              <a:rPr lang="et-EE" dirty="0" smtClean="0"/>
              <a:t> enim </a:t>
            </a:r>
            <a:r>
              <a:rPr lang="et-EE" dirty="0" err="1" smtClean="0"/>
              <a:t>eu</a:t>
            </a:r>
            <a:r>
              <a:rPr lang="et-EE" dirty="0" smtClean="0"/>
              <a:t>, </a:t>
            </a:r>
            <a:r>
              <a:rPr lang="et-EE" dirty="0" err="1" smtClean="0"/>
              <a:t>pretium</a:t>
            </a:r>
            <a:r>
              <a:rPr lang="et-EE" dirty="0" smtClean="0"/>
              <a:t> </a:t>
            </a:r>
            <a:r>
              <a:rPr lang="et-EE" dirty="0" err="1" smtClean="0"/>
              <a:t>augue</a:t>
            </a:r>
            <a:r>
              <a:rPr lang="et-EE" dirty="0" smtClean="0"/>
              <a:t>. </a:t>
            </a:r>
          </a:p>
          <a:p>
            <a:pPr lvl="0"/>
            <a:r>
              <a:rPr lang="et-EE" dirty="0" err="1" smtClean="0"/>
              <a:t>Nulla</a:t>
            </a:r>
            <a:r>
              <a:rPr lang="et-EE" dirty="0" smtClean="0"/>
              <a:t> </a:t>
            </a:r>
            <a:r>
              <a:rPr lang="et-EE" dirty="0" err="1" smtClean="0"/>
              <a:t>consectetur</a:t>
            </a:r>
            <a:r>
              <a:rPr lang="et-EE" dirty="0" smtClean="0"/>
              <a:t> </a:t>
            </a:r>
            <a:r>
              <a:rPr lang="et-EE" dirty="0" err="1" smtClean="0"/>
              <a:t>bibendum</a:t>
            </a:r>
            <a:r>
              <a:rPr lang="et-EE" dirty="0" smtClean="0"/>
              <a:t> </a:t>
            </a:r>
            <a:r>
              <a:rPr lang="et-EE" dirty="0" err="1" smtClean="0"/>
              <a:t>sodales</a:t>
            </a:r>
            <a:r>
              <a:rPr lang="et-EE" dirty="0" smtClean="0"/>
              <a:t>. </a:t>
            </a:r>
            <a:r>
              <a:rPr lang="et-EE" dirty="0" err="1" smtClean="0"/>
              <a:t>Curabitur</a:t>
            </a:r>
            <a:r>
              <a:rPr lang="et-EE" dirty="0" smtClean="0"/>
              <a:t> </a:t>
            </a:r>
            <a:r>
              <a:rPr lang="et-EE" dirty="0" err="1" smtClean="0"/>
              <a:t>tristique</a:t>
            </a:r>
            <a:r>
              <a:rPr lang="et-EE" dirty="0" smtClean="0"/>
              <a:t> </a:t>
            </a:r>
            <a:r>
              <a:rPr lang="et-EE" dirty="0" err="1" smtClean="0"/>
              <a:t>nunc</a:t>
            </a:r>
            <a:r>
              <a:rPr lang="et-EE" dirty="0" smtClean="0"/>
              <a:t> </a:t>
            </a:r>
            <a:r>
              <a:rPr lang="et-EE" dirty="0" err="1" smtClean="0"/>
              <a:t>non</a:t>
            </a:r>
            <a:r>
              <a:rPr lang="et-EE" dirty="0" smtClean="0"/>
              <a:t> </a:t>
            </a:r>
            <a:r>
              <a:rPr lang="et-EE" dirty="0" err="1" smtClean="0"/>
              <a:t>neque</a:t>
            </a:r>
            <a:r>
              <a:rPr lang="et-EE" dirty="0" smtClean="0"/>
              <a:t> tempus </a:t>
            </a:r>
            <a:r>
              <a:rPr lang="et-EE" dirty="0" err="1" smtClean="0"/>
              <a:t>rhoncus</a:t>
            </a:r>
            <a:r>
              <a:rPr lang="et-EE" dirty="0" smtClean="0"/>
              <a:t> tempus </a:t>
            </a:r>
            <a:r>
              <a:rPr lang="et-EE" dirty="0" err="1" smtClean="0"/>
              <a:t>rutrum</a:t>
            </a:r>
            <a:r>
              <a:rPr lang="et-EE" dirty="0" smtClean="0"/>
              <a:t> </a:t>
            </a:r>
            <a:r>
              <a:rPr lang="et-EE" dirty="0" err="1" smtClean="0"/>
              <a:t>ante</a:t>
            </a:r>
            <a:r>
              <a:rPr lang="et-EE" dirty="0" smtClean="0"/>
              <a:t>. </a:t>
            </a:r>
            <a:r>
              <a:rPr lang="et-EE" dirty="0" err="1" smtClean="0"/>
              <a:t>Donec</a:t>
            </a:r>
            <a:r>
              <a:rPr lang="et-EE" dirty="0" smtClean="0"/>
              <a:t> </a:t>
            </a:r>
            <a:r>
              <a:rPr lang="et-EE" dirty="0" err="1" smtClean="0"/>
              <a:t>pharetra</a:t>
            </a:r>
            <a:r>
              <a:rPr lang="et-EE" dirty="0" smtClean="0"/>
              <a:t> </a:t>
            </a:r>
            <a:r>
              <a:rPr lang="et-EE" dirty="0" err="1" smtClean="0"/>
              <a:t>hendrerit</a:t>
            </a:r>
            <a:r>
              <a:rPr lang="et-EE" dirty="0" smtClean="0"/>
              <a:t> leo </a:t>
            </a:r>
            <a:r>
              <a:rPr lang="et-EE" dirty="0" err="1" smtClean="0"/>
              <a:t>consequat</a:t>
            </a:r>
            <a:r>
              <a:rPr lang="et-EE" dirty="0" smtClean="0"/>
              <a:t> mollis. </a:t>
            </a:r>
          </a:p>
          <a:p>
            <a:pPr lvl="0"/>
            <a:r>
              <a:rPr lang="et-EE" dirty="0" err="1" smtClean="0"/>
              <a:t>Maecenas</a:t>
            </a:r>
            <a:r>
              <a:rPr lang="et-EE" dirty="0" smtClean="0"/>
              <a:t> </a:t>
            </a:r>
            <a:r>
              <a:rPr lang="et-EE" dirty="0" err="1" smtClean="0"/>
              <a:t>fringilla</a:t>
            </a:r>
            <a:r>
              <a:rPr lang="et-EE" dirty="0" smtClean="0"/>
              <a:t> </a:t>
            </a:r>
            <a:r>
              <a:rPr lang="et-EE" dirty="0" err="1" smtClean="0"/>
              <a:t>neque</a:t>
            </a:r>
            <a:r>
              <a:rPr lang="et-EE" dirty="0" smtClean="0"/>
              <a:t> </a:t>
            </a:r>
            <a:r>
              <a:rPr lang="et-EE" dirty="0" err="1" smtClean="0"/>
              <a:t>ut</a:t>
            </a:r>
            <a:r>
              <a:rPr lang="et-EE" dirty="0" smtClean="0"/>
              <a:t> </a:t>
            </a:r>
            <a:r>
              <a:rPr lang="et-EE" dirty="0" err="1" smtClean="0"/>
              <a:t>metus</a:t>
            </a:r>
            <a:r>
              <a:rPr lang="et-EE" dirty="0" smtClean="0"/>
              <a:t> </a:t>
            </a:r>
            <a:r>
              <a:rPr lang="et-EE" dirty="0" err="1" smtClean="0"/>
              <a:t>gravida</a:t>
            </a:r>
            <a:r>
              <a:rPr lang="et-EE" dirty="0" smtClean="0"/>
              <a:t>, a </a:t>
            </a:r>
            <a:r>
              <a:rPr lang="et-EE" dirty="0" err="1" smtClean="0"/>
              <a:t>vehicula</a:t>
            </a:r>
            <a:r>
              <a:rPr lang="et-EE" dirty="0" smtClean="0"/>
              <a:t> </a:t>
            </a:r>
            <a:r>
              <a:rPr lang="et-EE" dirty="0" err="1" smtClean="0"/>
              <a:t>turpis</a:t>
            </a:r>
            <a:r>
              <a:rPr lang="et-EE" dirty="0" smtClean="0"/>
              <a:t> </a:t>
            </a:r>
            <a:r>
              <a:rPr lang="et-EE" dirty="0" err="1" smtClean="0"/>
              <a:t>sagittis</a:t>
            </a:r>
            <a:r>
              <a:rPr lang="et-EE" dirty="0" smtClean="0"/>
              <a:t>. </a:t>
            </a:r>
            <a:r>
              <a:rPr lang="et-EE" dirty="0" err="1" smtClean="0"/>
              <a:t>Class</a:t>
            </a:r>
            <a:r>
              <a:rPr lang="et-EE" dirty="0" smtClean="0"/>
              <a:t> </a:t>
            </a:r>
            <a:r>
              <a:rPr lang="et-EE" dirty="0" err="1" smtClean="0"/>
              <a:t>aptent</a:t>
            </a:r>
            <a:r>
              <a:rPr lang="et-EE" dirty="0" smtClean="0"/>
              <a:t> </a:t>
            </a:r>
            <a:r>
              <a:rPr lang="et-EE" dirty="0" err="1" smtClean="0"/>
              <a:t>taciti</a:t>
            </a:r>
            <a:r>
              <a:rPr lang="et-EE" dirty="0" smtClean="0"/>
              <a:t> </a:t>
            </a:r>
            <a:r>
              <a:rPr lang="et-EE" dirty="0" err="1" smtClean="0"/>
              <a:t>sociosqu</a:t>
            </a:r>
            <a:r>
              <a:rPr lang="et-EE" dirty="0" smtClean="0"/>
              <a:t> </a:t>
            </a:r>
            <a:r>
              <a:rPr lang="et-EE" dirty="0" err="1" smtClean="0"/>
              <a:t>ad</a:t>
            </a:r>
            <a:r>
              <a:rPr lang="et-EE" dirty="0" smtClean="0"/>
              <a:t> </a:t>
            </a:r>
            <a:r>
              <a:rPr lang="et-EE" dirty="0" err="1" smtClean="0"/>
              <a:t>litora</a:t>
            </a:r>
            <a:r>
              <a:rPr lang="et-EE" dirty="0" smtClean="0"/>
              <a:t> </a:t>
            </a:r>
            <a:r>
              <a:rPr lang="et-EE" dirty="0" err="1" smtClean="0"/>
              <a:t>torquent</a:t>
            </a:r>
            <a:r>
              <a:rPr lang="et-EE" dirty="0" smtClean="0"/>
              <a:t> </a:t>
            </a:r>
            <a:r>
              <a:rPr lang="et-EE" dirty="0" err="1" smtClean="0"/>
              <a:t>per</a:t>
            </a:r>
            <a:r>
              <a:rPr lang="et-EE" dirty="0" smtClean="0"/>
              <a:t> </a:t>
            </a:r>
            <a:r>
              <a:rPr lang="et-EE" dirty="0" err="1" smtClean="0"/>
              <a:t>conubia</a:t>
            </a:r>
            <a:r>
              <a:rPr lang="et-EE" dirty="0" smtClean="0"/>
              <a:t> </a:t>
            </a:r>
            <a:r>
              <a:rPr lang="et-EE" dirty="0" err="1" smtClean="0"/>
              <a:t>nostra</a:t>
            </a:r>
            <a:r>
              <a:rPr lang="et-EE" dirty="0" smtClean="0"/>
              <a:t>, </a:t>
            </a:r>
            <a:r>
              <a:rPr lang="et-EE" dirty="0" err="1" smtClean="0"/>
              <a:t>per</a:t>
            </a:r>
            <a:r>
              <a:rPr lang="et-EE" dirty="0" smtClean="0"/>
              <a:t> </a:t>
            </a:r>
            <a:r>
              <a:rPr lang="et-EE" dirty="0" err="1" smtClean="0"/>
              <a:t>inceptos</a:t>
            </a:r>
            <a:r>
              <a:rPr lang="et-EE" dirty="0" smtClean="0"/>
              <a:t> </a:t>
            </a:r>
            <a:r>
              <a:rPr lang="et-EE" dirty="0" err="1" smtClean="0"/>
              <a:t>himenaeos</a:t>
            </a:r>
            <a:r>
              <a:rPr lang="et-EE" dirty="0" smtClean="0"/>
              <a:t>. </a:t>
            </a:r>
            <a:r>
              <a:rPr lang="et-EE" dirty="0" err="1" smtClean="0"/>
              <a:t>Duis</a:t>
            </a:r>
            <a:r>
              <a:rPr lang="et-EE" dirty="0" smtClean="0"/>
              <a:t> </a:t>
            </a:r>
            <a:r>
              <a:rPr lang="et-EE" dirty="0" err="1" smtClean="0"/>
              <a:t>ac</a:t>
            </a:r>
            <a:r>
              <a:rPr lang="et-EE" dirty="0" smtClean="0"/>
              <a:t> </a:t>
            </a:r>
            <a:r>
              <a:rPr lang="et-EE" dirty="0" err="1" smtClean="0"/>
              <a:t>tincidunt</a:t>
            </a:r>
            <a:r>
              <a:rPr lang="et-EE" dirty="0" smtClean="0"/>
              <a:t> </a:t>
            </a:r>
            <a:r>
              <a:rPr lang="et-EE" dirty="0" err="1" smtClean="0"/>
              <a:t>massa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t-EE" smtClean="0"/>
              <a:t>Footerfooter</a:t>
            </a:r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7CDBD8-34D6-438D-9E26-94A8C50A993B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07090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õrv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773016"/>
          </a:xfrm>
        </p:spPr>
        <p:txBody>
          <a:bodyPr/>
          <a:lstStyle>
            <a:lvl1pPr>
              <a:buClr>
                <a:srgbClr val="B9C035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773016"/>
          </a:xfrm>
        </p:spPr>
        <p:txBody>
          <a:bodyPr/>
          <a:lstStyle>
            <a:lvl1pPr>
              <a:buClr>
                <a:srgbClr val="B9C035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t-EE" smtClean="0"/>
              <a:t>Footerfooter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7CDBD8-34D6-438D-9E26-94A8C50A993B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48919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õrvuti pealkirjad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126333"/>
          </a:xfrm>
          <a:ln>
            <a:solidFill>
              <a:schemeClr val="accent1"/>
            </a:solidFill>
          </a:ln>
        </p:spPr>
        <p:txBody>
          <a:bodyPr/>
          <a:lstStyle>
            <a:lvl1pPr marL="342900" indent="-342900">
              <a:buClr>
                <a:srgbClr val="B9C035"/>
              </a:buClr>
              <a:buFont typeface="Courier New" pitchFamily="49" charset="0"/>
              <a:buChar char="o"/>
              <a:defRPr sz="2400"/>
            </a:lvl1pPr>
            <a:lvl2pPr>
              <a:defRPr sz="2000"/>
            </a:lvl2pPr>
            <a:lvl3pPr marL="1143000" indent="-228600">
              <a:buFont typeface="Courier New" pitchFamily="49" charset="0"/>
              <a:buChar char="o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26333"/>
          </a:xfrm>
        </p:spPr>
        <p:txBody>
          <a:bodyPr/>
          <a:lstStyle>
            <a:lvl1pPr>
              <a:buClr>
                <a:srgbClr val="B9C035"/>
              </a:buClr>
              <a:defRPr sz="2400"/>
            </a:lvl1pPr>
            <a:lvl2pPr>
              <a:buClrTx/>
              <a:defRPr sz="2000"/>
            </a:lvl2pPr>
            <a:lvl3pPr marL="1143000" indent="-228600">
              <a:buFont typeface="Courier New" pitchFamily="49" charset="0"/>
              <a:buChar char="o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t-EE" smtClean="0"/>
              <a:t>Footerfooter</a:t>
            </a:r>
            <a:endParaRPr lang="et-E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7CDBD8-34D6-438D-9E26-94A8C50A993B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44468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t-EE" smtClean="0"/>
              <a:t>Footerfooter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7CDBD8-34D6-438D-9E26-94A8C50A993B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1619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32440" y="44624"/>
            <a:ext cx="504056" cy="265733"/>
          </a:xfrm>
          <a:prstGeom prst="rect">
            <a:avLst/>
          </a:prstGeom>
        </p:spPr>
        <p:txBody>
          <a:bodyPr/>
          <a:lstStyle/>
          <a:p>
            <a:fld id="{9B14B606-4422-4DBF-B7F9-D10B2B6AA256}" type="slidenum">
              <a:rPr lang="et-EE" smtClean="0"/>
              <a:pPr/>
              <a:t>‹#›</a:t>
            </a:fld>
            <a:endParaRPr lang="et-EE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79512" y="620688"/>
            <a:ext cx="8640960" cy="46805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t-EE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3419872" y="5445224"/>
            <a:ext cx="5328592" cy="36004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t-EE" smtClean="0"/>
              <a:t>Footerfooter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03420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 pilti ja pildiallkirj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3528" y="612775"/>
            <a:ext cx="388843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4869160"/>
            <a:ext cx="3888432" cy="360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32440" y="33251"/>
            <a:ext cx="504056" cy="265733"/>
          </a:xfrm>
          <a:prstGeom prst="rect">
            <a:avLst/>
          </a:prstGeom>
        </p:spPr>
        <p:txBody>
          <a:bodyPr/>
          <a:lstStyle/>
          <a:p>
            <a:fld id="{9B14B606-4422-4DBF-B7F9-D10B2B6AA256}" type="slidenum">
              <a:rPr lang="et-EE" smtClean="0"/>
              <a:pPr/>
              <a:t>‹#›</a:t>
            </a:fld>
            <a:endParaRPr lang="et-EE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355976" y="620688"/>
            <a:ext cx="4464496" cy="4896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t-EE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4355976" y="5661248"/>
            <a:ext cx="4464496" cy="360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t-EE" smtClean="0"/>
              <a:t>Footerfooter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65351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t-EE" smtClean="0"/>
              <a:t>Footerfooter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7CDBD8-34D6-438D-9E26-94A8C50A993B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17412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272808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608" y="1600201"/>
            <a:ext cx="7272808" cy="384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7504" y="44624"/>
            <a:ext cx="2448272" cy="21602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b="1">
                <a:solidFill>
                  <a:schemeClr val="tx1"/>
                </a:solidFill>
                <a:latin typeface="Marvel" pitchFamily="2" charset="0"/>
                <a:ea typeface="Marvel" pitchFamily="2" charset="0"/>
              </a:defRPr>
            </a:lvl1pPr>
          </a:lstStyle>
          <a:p>
            <a:pPr algn="l"/>
            <a:r>
              <a:rPr lang="et-EE" dirty="0" err="1" smtClean="0"/>
              <a:t>Footerfooter</a:t>
            </a:r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16416" y="13779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tx1">
                    <a:tint val="75000"/>
                  </a:schemeClr>
                </a:solidFill>
                <a:latin typeface="Marvel" pitchFamily="2" charset="0"/>
              </a:defRPr>
            </a:lvl1pPr>
          </a:lstStyle>
          <a:p>
            <a:fld id="{837CDBD8-34D6-438D-9E26-94A8C50A993B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3136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Delicious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B9C035"/>
        </a:buClr>
        <a:buFont typeface="Courier New" pitchFamily="49" charset="0"/>
        <a:buChar char="o"/>
        <a:defRPr sz="2400" kern="1200">
          <a:solidFill>
            <a:schemeClr val="tx1"/>
          </a:solidFill>
          <a:latin typeface="Delicious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Delicious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Delicious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Delicious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Delicious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211960" y="1052736"/>
            <a:ext cx="4627240" cy="2736304"/>
          </a:xfrm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t-EE" sz="6600" dirty="0" err="1" smtClean="0">
                <a:latin typeface="Gill Sans MT Condensed" panose="020B0506020104020203" pitchFamily="34" charset="0"/>
              </a:rPr>
              <a:t>NIIDuRÜDI</a:t>
            </a:r>
            <a:r>
              <a:rPr lang="et-EE" sz="6600" dirty="0" smtClean="0">
                <a:latin typeface="Gill Sans MT Condensed" panose="020B0506020104020203" pitchFamily="34" charset="0"/>
              </a:rPr>
              <a:t/>
            </a:r>
            <a:br>
              <a:rPr lang="et-EE" sz="6600" dirty="0" smtClean="0">
                <a:latin typeface="Gill Sans MT Condensed" panose="020B0506020104020203" pitchFamily="34" charset="0"/>
              </a:rPr>
            </a:br>
            <a:r>
              <a:rPr lang="et-EE" sz="2800" i="1" dirty="0" err="1" smtClean="0">
                <a:latin typeface="Gill Sans MT Condensed" panose="020B0506020104020203" pitchFamily="34" charset="0"/>
              </a:rPr>
              <a:t>Calidris</a:t>
            </a:r>
            <a:r>
              <a:rPr lang="et-EE" sz="2800" i="1" dirty="0" smtClean="0">
                <a:latin typeface="Gill Sans MT Condensed" panose="020B0506020104020203" pitchFamily="34" charset="0"/>
              </a:rPr>
              <a:t> </a:t>
            </a:r>
            <a:r>
              <a:rPr lang="et-EE" sz="2800" i="1" dirty="0" err="1" smtClean="0">
                <a:latin typeface="Gill Sans MT Condensed" panose="020B0506020104020203" pitchFamily="34" charset="0"/>
              </a:rPr>
              <a:t>alpina</a:t>
            </a:r>
            <a:r>
              <a:rPr lang="et-EE" sz="2800" i="1" dirty="0" smtClean="0">
                <a:latin typeface="Gill Sans MT Condensed" panose="020B0506020104020203" pitchFamily="34" charset="0"/>
              </a:rPr>
              <a:t> </a:t>
            </a:r>
            <a:r>
              <a:rPr lang="et-EE" sz="2800" i="1" dirty="0" err="1" smtClean="0">
                <a:latin typeface="Gill Sans MT Condensed" panose="020B0506020104020203" pitchFamily="34" charset="0"/>
              </a:rPr>
              <a:t>schinzii</a:t>
            </a: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4343400" y="4419600"/>
            <a:ext cx="4210000" cy="1524000"/>
          </a:xfrm>
        </p:spPr>
        <p:txBody>
          <a:bodyPr>
            <a:normAutofit lnSpcReduction="10000"/>
          </a:bodyPr>
          <a:lstStyle/>
          <a:p>
            <a:endParaRPr lang="et-EE" dirty="0" smtClean="0"/>
          </a:p>
          <a:p>
            <a:endParaRPr lang="et-EE" dirty="0"/>
          </a:p>
          <a:p>
            <a:pPr algn="ctr"/>
            <a:r>
              <a:rPr lang="et-EE" sz="2000" dirty="0" smtClean="0">
                <a:solidFill>
                  <a:schemeClr val="tx1"/>
                </a:solidFill>
                <a:latin typeface="Bell MT" panose="02020503060305020303" pitchFamily="18" charset="0"/>
              </a:rPr>
              <a:t>Õppe- </a:t>
            </a:r>
            <a:r>
              <a:rPr lang="et-EE" sz="2000" dirty="0">
                <a:solidFill>
                  <a:schemeClr val="tx1"/>
                </a:solidFill>
                <a:latin typeface="Bell MT" panose="02020503060305020303" pitchFamily="18" charset="0"/>
              </a:rPr>
              <a:t>ja esitlusmaterjal</a:t>
            </a:r>
            <a:r>
              <a:rPr lang="et-EE" sz="2000" dirty="0" smtClean="0">
                <a:solidFill>
                  <a:schemeClr val="tx1"/>
                </a:solidFill>
                <a:latin typeface="Bell MT" panose="02020503060305020303" pitchFamily="18" charset="0"/>
              </a:rPr>
              <a:t> niidurüdi </a:t>
            </a:r>
            <a:r>
              <a:rPr lang="et-EE" sz="2000" dirty="0">
                <a:solidFill>
                  <a:schemeClr val="tx1"/>
                </a:solidFill>
                <a:latin typeface="Bell MT" panose="02020503060305020303" pitchFamily="18" charset="0"/>
              </a:rPr>
              <a:t>bioloogiast ja kaitsest</a:t>
            </a:r>
          </a:p>
        </p:txBody>
      </p:sp>
    </p:spTree>
    <p:extLst>
      <p:ext uri="{BB962C8B-B14F-4D97-AF65-F5344CB8AC3E}">
        <p14:creationId xmlns:p14="http://schemas.microsoft.com/office/powerpoint/2010/main" val="400433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90600" y="867667"/>
            <a:ext cx="7344816" cy="864096"/>
          </a:xfrm>
        </p:spPr>
        <p:txBody>
          <a:bodyPr>
            <a:noAutofit/>
          </a:bodyPr>
          <a:lstStyle/>
          <a:p>
            <a:r>
              <a:rPr lang="et-EE" dirty="0" smtClean="0">
                <a:latin typeface="Gill Sans MT Condensed" panose="020B0506020104020203" pitchFamily="34" charset="0"/>
              </a:rPr>
              <a:t>Ohud III</a:t>
            </a:r>
            <a:endParaRPr lang="et-EE" dirty="0">
              <a:latin typeface="Gill Sans MT Condensed" panose="020B0506020104020203" pitchFamily="34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990600" y="1340768"/>
            <a:ext cx="4510608" cy="4450431"/>
          </a:xfrm>
        </p:spPr>
        <p:txBody>
          <a:bodyPr/>
          <a:lstStyle/>
          <a:p>
            <a:endParaRPr lang="et-EE" sz="2800" dirty="0" smtClean="0">
              <a:latin typeface="Gill Sans MT Condensed" panose="020B0506020104020203" pitchFamily="34" charset="0"/>
            </a:endParaRPr>
          </a:p>
          <a:p>
            <a:r>
              <a:rPr lang="et-EE" sz="2800" dirty="0" smtClean="0">
                <a:latin typeface="Gill Sans MT Condensed" panose="020B0506020104020203" pitchFamily="34" charset="0"/>
              </a:rPr>
              <a:t>III Väikese </a:t>
            </a:r>
            <a:r>
              <a:rPr lang="et-EE" sz="2800" dirty="0">
                <a:latin typeface="Gill Sans MT Condensed" panose="020B0506020104020203" pitchFamily="34" charset="0"/>
              </a:rPr>
              <a:t>populatsiooni probleemid</a:t>
            </a:r>
          </a:p>
          <a:p>
            <a:endParaRPr lang="et-EE" dirty="0" smtClean="0"/>
          </a:p>
          <a:p>
            <a:pPr algn="just"/>
            <a:r>
              <a:rPr lang="et-EE" dirty="0" smtClean="0">
                <a:latin typeface="Bell MT" panose="02020503060305020303" pitchFamily="18" charset="0"/>
              </a:rPr>
              <a:t>Niidurüdisid on </a:t>
            </a:r>
            <a:r>
              <a:rPr lang="et-EE" dirty="0">
                <a:latin typeface="Bell MT" panose="02020503060305020303" pitchFamily="18" charset="0"/>
              </a:rPr>
              <a:t>Eestis järel väga vähe ning üha enam ohustavad tema säilimist </a:t>
            </a:r>
            <a:r>
              <a:rPr lang="et-EE" dirty="0" smtClean="0">
                <a:latin typeface="Bell MT" panose="02020503060305020303" pitchFamily="18" charset="0"/>
              </a:rPr>
              <a:t>väikesele populatsioonile omased keerukused</a:t>
            </a:r>
            <a:r>
              <a:rPr lang="et-EE" dirty="0">
                <a:latin typeface="Bell MT" panose="02020503060305020303" pitchFamily="18" charset="0"/>
              </a:rPr>
              <a:t>:</a:t>
            </a:r>
            <a:r>
              <a:rPr lang="et-EE" dirty="0" smtClean="0">
                <a:latin typeface="Bell MT" panose="02020503060305020303" pitchFamily="18" charset="0"/>
              </a:rPr>
              <a:t> </a:t>
            </a:r>
          </a:p>
          <a:p>
            <a:pPr marL="342900" indent="-342900">
              <a:buFont typeface="Times New Roman" panose="02020603050405020304" pitchFamily="18" charset="0"/>
              <a:buChar char="ـ"/>
            </a:pPr>
            <a:r>
              <a:rPr lang="et-EE" dirty="0" smtClean="0">
                <a:latin typeface="Bell MT" panose="02020503060305020303" pitchFamily="18" charset="0"/>
              </a:rPr>
              <a:t>geneetilise mitmekesisuse   vähenemine </a:t>
            </a:r>
          </a:p>
          <a:p>
            <a:pPr marL="342900" indent="-342900">
              <a:buFont typeface="Times New Roman" panose="02020603050405020304" pitchFamily="18" charset="0"/>
              <a:buChar char="ـ"/>
            </a:pPr>
            <a:r>
              <a:rPr lang="et-EE" dirty="0" err="1" smtClean="0">
                <a:latin typeface="Bell MT" panose="02020503060305020303" pitchFamily="18" charset="0"/>
              </a:rPr>
              <a:t>inbriiding</a:t>
            </a:r>
            <a:r>
              <a:rPr lang="et-EE" dirty="0" smtClean="0">
                <a:latin typeface="Bell MT" panose="02020503060305020303" pitchFamily="18" charset="0"/>
              </a:rPr>
              <a:t>  </a:t>
            </a:r>
          </a:p>
          <a:p>
            <a:pPr marL="342900" indent="-342900">
              <a:buFont typeface="Times New Roman" panose="02020603050405020304" pitchFamily="18" charset="0"/>
              <a:buChar char="ـ"/>
            </a:pPr>
            <a:r>
              <a:rPr lang="et-EE" dirty="0" smtClean="0">
                <a:latin typeface="Bell MT" panose="02020503060305020303" pitchFamily="18" charset="0"/>
              </a:rPr>
              <a:t>suur </a:t>
            </a:r>
            <a:r>
              <a:rPr lang="et-EE" dirty="0">
                <a:latin typeface="Bell MT" panose="02020503060305020303" pitchFamily="18" charset="0"/>
              </a:rPr>
              <a:t>hävimisoht mõne ebasoodsa sündmuse läbi.</a:t>
            </a:r>
          </a:p>
          <a:p>
            <a:endParaRPr lang="et-EE" dirty="0">
              <a:latin typeface="Bell MT" panose="02020503060305020303" pitchFamily="18" charset="0"/>
            </a:endParaRPr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t-EE" smtClean="0"/>
              <a:t>Footerfooter</a:t>
            </a:r>
            <a:endParaRPr lang="et-EE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7CDBD8-34D6-438D-9E26-94A8C50A993B}" type="slidenum">
              <a:rPr lang="et-EE" smtClean="0"/>
              <a:pPr/>
              <a:t>10</a:t>
            </a:fld>
            <a:endParaRPr lang="et-EE"/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12" y="2420888"/>
            <a:ext cx="2419056" cy="2465487"/>
          </a:xfrm>
          <a:prstGeom prst="rect">
            <a:avLst/>
          </a:prstGeom>
        </p:spPr>
      </p:pic>
      <p:pic>
        <p:nvPicPr>
          <p:cNvPr id="14" name="Picture 3" descr="C:\Users\Marge\Pictures\OÜÕÄ\ornitoloogiayhingu töölehed\inimtegevus\nur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412" y="2344688"/>
            <a:ext cx="506411" cy="4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Marge\Pictures\OÜÕÄ\ornitoloogiayhingu töölehed\inimtegevus\nur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817" y="2354683"/>
            <a:ext cx="506411" cy="4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Marge\Pictures\OÜÕÄ\ornitoloogiayhingu töölehed\inimtegevus\nur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51812" y="4478288"/>
            <a:ext cx="506411" cy="4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Marge\Pictures\OÜÕÄ\ornitoloogiayhingu töölehed\inimtegevus\nur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08217" y="4488283"/>
            <a:ext cx="506411" cy="4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84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416824" cy="1296144"/>
          </a:xfrm>
        </p:spPr>
        <p:txBody>
          <a:bodyPr>
            <a:normAutofit/>
          </a:bodyPr>
          <a:lstStyle/>
          <a:p>
            <a:r>
              <a:rPr lang="et-EE" dirty="0">
                <a:latin typeface="Gill Sans MT Condensed" panose="020B0506020104020203" pitchFamily="34" charset="0"/>
              </a:rPr>
              <a:t>Kaitse</a:t>
            </a:r>
            <a:r>
              <a:rPr lang="et-EE" sz="3111" dirty="0"/>
              <a:t/>
            </a:r>
            <a:br>
              <a:rPr lang="et-EE" sz="3111" dirty="0"/>
            </a:br>
            <a:endParaRPr lang="et-EE" sz="311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914400" y="1676400"/>
            <a:ext cx="4233664" cy="4162400"/>
          </a:xfrm>
        </p:spPr>
        <p:txBody>
          <a:bodyPr>
            <a:normAutofit/>
          </a:bodyPr>
          <a:lstStyle/>
          <a:p>
            <a:pPr algn="just"/>
            <a:r>
              <a:rPr lang="et-EE" dirty="0" smtClean="0">
                <a:latin typeface="Bell MT" panose="02020503060305020303" pitchFamily="18" charset="0"/>
              </a:rPr>
              <a:t>2003</a:t>
            </a:r>
            <a:r>
              <a:rPr lang="et-EE" dirty="0">
                <a:latin typeface="Bell MT" panose="02020503060305020303" pitchFamily="18" charset="0"/>
              </a:rPr>
              <a:t>. aastal valmis esimene riiklik tegevuskava</a:t>
            </a:r>
            <a:r>
              <a:rPr lang="et-EE" dirty="0" smtClean="0">
                <a:latin typeface="Bell MT" panose="02020503060305020303" pitchFamily="18" charset="0"/>
              </a:rPr>
              <a:t> </a:t>
            </a:r>
            <a:r>
              <a:rPr lang="et-EE" dirty="0" err="1" smtClean="0">
                <a:latin typeface="Bell MT" panose="02020503060305020303" pitchFamily="18" charset="0"/>
              </a:rPr>
              <a:t>niidurüdi</a:t>
            </a:r>
            <a:r>
              <a:rPr lang="et-EE" dirty="0" smtClean="0">
                <a:latin typeface="Bell MT" panose="02020503060305020303" pitchFamily="18" charset="0"/>
              </a:rPr>
              <a:t> kaitseks.</a:t>
            </a:r>
            <a:br>
              <a:rPr lang="et-EE" dirty="0" smtClean="0">
                <a:latin typeface="Bell MT" panose="02020503060305020303" pitchFamily="18" charset="0"/>
              </a:rPr>
            </a:br>
            <a:r>
              <a:rPr lang="et-EE" dirty="0" smtClean="0">
                <a:latin typeface="Bell MT" panose="02020503060305020303" pitchFamily="18" charset="0"/>
              </a:rPr>
              <a:t>2010</a:t>
            </a:r>
            <a:r>
              <a:rPr lang="et-EE" dirty="0">
                <a:latin typeface="Bell MT" panose="02020503060305020303" pitchFamily="18" charset="0"/>
              </a:rPr>
              <a:t>. aastast on niidurüdi I kaitsekategooria kaitsealune liik, mis tähendab mitmeid olulisi </a:t>
            </a:r>
            <a:r>
              <a:rPr lang="et-EE" dirty="0" smtClean="0">
                <a:latin typeface="Bell MT" panose="02020503060305020303" pitchFamily="18" charset="0"/>
              </a:rPr>
              <a:t>tegevusi:</a:t>
            </a:r>
          </a:p>
          <a:p>
            <a:pPr marL="342900" indent="-342900" algn="just">
              <a:buFont typeface="Times New Roman" panose="02020603050405020304" pitchFamily="18" charset="0"/>
              <a:buChar char="ـ"/>
            </a:pPr>
            <a:r>
              <a:rPr lang="et-EE" dirty="0" smtClean="0">
                <a:latin typeface="Bell MT" panose="02020503060305020303" pitchFamily="18" charset="0"/>
              </a:rPr>
              <a:t>rannaniitude taastamist</a:t>
            </a:r>
          </a:p>
          <a:p>
            <a:pPr marL="342900" indent="-342900" algn="just">
              <a:buFont typeface="Times New Roman" panose="02020603050405020304" pitchFamily="18" charset="0"/>
              <a:buChar char="ـ"/>
            </a:pPr>
            <a:r>
              <a:rPr lang="et-EE" dirty="0" smtClean="0">
                <a:latin typeface="Bell MT" panose="02020503060305020303" pitchFamily="18" charset="0"/>
              </a:rPr>
              <a:t>hooldusjuhiste </a:t>
            </a:r>
            <a:r>
              <a:rPr lang="et-EE" dirty="0">
                <a:latin typeface="Bell MT" panose="02020503060305020303" pitchFamily="18" charset="0"/>
              </a:rPr>
              <a:t>koostamist </a:t>
            </a:r>
            <a:r>
              <a:rPr lang="et-EE" dirty="0" smtClean="0">
                <a:latin typeface="Bell MT" panose="02020503060305020303" pitchFamily="18" charset="0"/>
              </a:rPr>
              <a:t>ranna</a:t>
            </a:r>
            <a:br>
              <a:rPr lang="et-EE" dirty="0" smtClean="0">
                <a:latin typeface="Bell MT" panose="02020503060305020303" pitchFamily="18" charset="0"/>
              </a:rPr>
            </a:br>
            <a:r>
              <a:rPr lang="et-EE" dirty="0" smtClean="0">
                <a:latin typeface="Bell MT" panose="02020503060305020303" pitchFamily="18" charset="0"/>
              </a:rPr>
              <a:t>karjakasvatajatele</a:t>
            </a:r>
          </a:p>
          <a:p>
            <a:pPr marL="342900" indent="-342900" algn="just">
              <a:buFont typeface="Times New Roman" panose="02020603050405020304" pitchFamily="18" charset="0"/>
              <a:buChar char="ـ"/>
            </a:pPr>
            <a:r>
              <a:rPr lang="et-EE" dirty="0" err="1" smtClean="0">
                <a:latin typeface="Bell MT" panose="02020503060305020303" pitchFamily="18" charset="0"/>
              </a:rPr>
              <a:t>niidurüdi</a:t>
            </a:r>
            <a:r>
              <a:rPr lang="et-EE" dirty="0" smtClean="0">
                <a:latin typeface="Bell MT" panose="02020503060305020303" pitchFamily="18" charset="0"/>
              </a:rPr>
              <a:t> </a:t>
            </a:r>
            <a:r>
              <a:rPr lang="et-EE" dirty="0">
                <a:latin typeface="Bell MT" panose="02020503060305020303" pitchFamily="18" charset="0"/>
              </a:rPr>
              <a:t>arvukuse ja leviku </a:t>
            </a:r>
            <a:r>
              <a:rPr lang="et-EE" dirty="0" smtClean="0">
                <a:latin typeface="Bell MT" panose="02020503060305020303" pitchFamily="18" charset="0"/>
              </a:rPr>
              <a:t>iga-aastast seiret </a:t>
            </a:r>
          </a:p>
          <a:p>
            <a:pPr marL="342900" indent="-342900" algn="just">
              <a:buFont typeface="Times New Roman" panose="02020603050405020304" pitchFamily="18" charset="0"/>
              <a:buChar char="ـ"/>
            </a:pPr>
            <a:r>
              <a:rPr lang="et-EE" dirty="0" smtClean="0">
                <a:latin typeface="Bell MT" panose="02020503060305020303" pitchFamily="18" charset="0"/>
              </a:rPr>
              <a:t>Eesti </a:t>
            </a:r>
            <a:r>
              <a:rPr lang="et-EE" dirty="0">
                <a:latin typeface="Bell MT" panose="02020503060305020303" pitchFamily="18" charset="0"/>
              </a:rPr>
              <a:t>niidurüdide </a:t>
            </a:r>
            <a:r>
              <a:rPr lang="et-EE" dirty="0" smtClean="0">
                <a:latin typeface="Bell MT" panose="02020503060305020303" pitchFamily="18" charset="0"/>
              </a:rPr>
              <a:t>täpsemat</a:t>
            </a:r>
            <a:br>
              <a:rPr lang="et-EE" dirty="0" smtClean="0">
                <a:latin typeface="Bell MT" panose="02020503060305020303" pitchFamily="18" charset="0"/>
              </a:rPr>
            </a:br>
            <a:r>
              <a:rPr lang="et-EE" dirty="0" smtClean="0">
                <a:latin typeface="Bell MT" panose="02020503060305020303" pitchFamily="18" charset="0"/>
              </a:rPr>
              <a:t>uurimist </a:t>
            </a:r>
            <a:r>
              <a:rPr lang="et-EE" dirty="0">
                <a:latin typeface="Bell MT" panose="02020503060305020303" pitchFamily="18" charset="0"/>
              </a:rPr>
              <a:t>ja </a:t>
            </a:r>
            <a:r>
              <a:rPr lang="et-EE" dirty="0" smtClean="0">
                <a:latin typeface="Bell MT" panose="02020503060305020303" pitchFamily="18" charset="0"/>
              </a:rPr>
              <a:t>rahvusvahelist koostööd</a:t>
            </a:r>
            <a:r>
              <a:rPr lang="et-EE" dirty="0">
                <a:latin typeface="Bell MT" panose="02020503060305020303" pitchFamily="18" charset="0"/>
              </a:rPr>
              <a:t> </a:t>
            </a:r>
            <a:r>
              <a:rPr lang="et-EE" dirty="0" smtClean="0">
                <a:latin typeface="Bell MT" panose="02020503060305020303" pitchFamily="18" charset="0"/>
              </a:rPr>
              <a:t>teiste Läänemere riikidega</a:t>
            </a:r>
          </a:p>
          <a:p>
            <a:pPr marL="342900" indent="-342900" algn="just">
              <a:buFont typeface="Times New Roman" panose="02020603050405020304" pitchFamily="18" charset="0"/>
              <a:buChar char="ـ"/>
            </a:pPr>
            <a:endParaRPr lang="et-EE" dirty="0" smtClean="0">
              <a:latin typeface="Bell MT" panose="02020503060305020303" pitchFamily="18" charset="0"/>
            </a:endParaRPr>
          </a:p>
          <a:p>
            <a:pPr algn="just"/>
            <a:endParaRPr lang="et-EE" dirty="0">
              <a:latin typeface="Bell MT" panose="02020503060305020303" pitchFamily="18" charset="0"/>
            </a:endParaRPr>
          </a:p>
          <a:p>
            <a:endParaRPr lang="et-EE" dirty="0">
              <a:latin typeface="Bell MT" panose="02020503060305020303" pitchFamily="18" charset="0"/>
            </a:endParaRPr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t-EE" smtClean="0"/>
              <a:t>Footerfooter</a:t>
            </a:r>
            <a:endParaRPr lang="et-EE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7CDBD8-34D6-438D-9E26-94A8C50A993B}" type="slidenum">
              <a:rPr lang="et-EE" smtClean="0"/>
              <a:pPr/>
              <a:t>11</a:t>
            </a:fld>
            <a:endParaRPr lang="et-EE"/>
          </a:p>
        </p:txBody>
      </p:sp>
      <p:pic>
        <p:nvPicPr>
          <p:cNvPr id="7170" name="Picture 2" descr="https://lh5.googleusercontent.com/-NgH6qlwhCvU/UgkgphaCauI/AAAAAAAAEO8/8mIz0MH2Wfo/w1461-h822-no/abruka-15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31" y="2327425"/>
            <a:ext cx="3357129" cy="188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arge\Pictures\OÜÕÄ\ornitoloogiayhingu töölehed\inimtegevus\nur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831" y="2251225"/>
            <a:ext cx="506411" cy="4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arge\Pictures\OÜÕÄ\ornitoloogiayhingu töölehed\inimtegevus\nur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42636" y="2261220"/>
            <a:ext cx="506411" cy="4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arge\Pictures\OÜÕÄ\ornitoloogiayhingu töölehed\inimtegevus\nur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52631" y="3775225"/>
            <a:ext cx="506411" cy="4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Marge\Pictures\OÜÕÄ\ornitoloogiayhingu töölehed\inimtegevus\nur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0836" y="3785220"/>
            <a:ext cx="506411" cy="4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4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200" y="620688"/>
            <a:ext cx="4724400" cy="1817712"/>
          </a:xfrm>
        </p:spPr>
        <p:txBody>
          <a:bodyPr>
            <a:noAutofit/>
          </a:bodyPr>
          <a:lstStyle/>
          <a:p>
            <a:r>
              <a:rPr lang="et-EE" sz="3600" dirty="0" smtClean="0">
                <a:latin typeface="Gill Sans MT Condensed" panose="020B0506020104020203" pitchFamily="34" charset="0"/>
              </a:rPr>
              <a:t>ELFi 2013 talgud peeti rüdi kaitseks</a:t>
            </a:r>
            <a:endParaRPr lang="et-EE" sz="3600" dirty="0">
              <a:latin typeface="Gill Sans MT Condensed" panose="020B0506020104020203" pitchFamily="34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990600" y="2590800"/>
            <a:ext cx="7272808" cy="3352800"/>
          </a:xfrm>
        </p:spPr>
        <p:txBody>
          <a:bodyPr>
            <a:normAutofit/>
          </a:bodyPr>
          <a:lstStyle/>
          <a:p>
            <a:pPr algn="just"/>
            <a:r>
              <a:rPr lang="et-EE" dirty="0">
                <a:latin typeface="Bell MT" panose="02020503060305020303" pitchFamily="18" charset="0"/>
              </a:rPr>
              <a:t>Eestimaa Looduse Fond pühendas oma </a:t>
            </a:r>
            <a:r>
              <a:rPr lang="et-EE" dirty="0" smtClean="0">
                <a:latin typeface="Bell MT" panose="02020503060305020303" pitchFamily="18" charset="0"/>
              </a:rPr>
              <a:t>2013. </a:t>
            </a:r>
            <a:r>
              <a:rPr lang="et-EE" dirty="0">
                <a:latin typeface="Bell MT" panose="02020503060305020303" pitchFamily="18" charset="0"/>
              </a:rPr>
              <a:t>aasta talgud</a:t>
            </a:r>
            <a:r>
              <a:rPr lang="et-EE" dirty="0" smtClean="0">
                <a:latin typeface="Bell MT" panose="02020503060305020303" pitchFamily="18" charset="0"/>
              </a:rPr>
              <a:t> rüdikaitsele </a:t>
            </a:r>
            <a:r>
              <a:rPr lang="et-EE" dirty="0">
                <a:latin typeface="Bell MT" panose="02020503060305020303" pitchFamily="18" charset="0"/>
              </a:rPr>
              <a:t>ja nimetas aasta</a:t>
            </a:r>
            <a:r>
              <a:rPr lang="et-EE" dirty="0" smtClean="0">
                <a:latin typeface="Bell MT" panose="02020503060305020303" pitchFamily="18" charset="0"/>
              </a:rPr>
              <a:t> rüdiaastaks</a:t>
            </a:r>
            <a:r>
              <a:rPr lang="et-EE" dirty="0">
                <a:latin typeface="Bell MT" panose="02020503060305020303" pitchFamily="18" charset="0"/>
              </a:rPr>
              <a:t>. Selle käigus peeti maha ühtekokku seitsmed talgud </a:t>
            </a:r>
            <a:r>
              <a:rPr lang="et-EE" dirty="0" smtClean="0">
                <a:latin typeface="Bell MT" panose="02020503060305020303" pitchFamily="18" charset="0"/>
              </a:rPr>
              <a:t>niidurüdi võtmepaikades. </a:t>
            </a:r>
            <a:r>
              <a:rPr lang="et-EE" dirty="0">
                <a:latin typeface="Bell MT" panose="02020503060305020303" pitchFamily="18" charset="0"/>
              </a:rPr>
              <a:t>Talguid</a:t>
            </a:r>
            <a:r>
              <a:rPr lang="et-EE" dirty="0" smtClean="0">
                <a:latin typeface="Bell MT" panose="02020503060305020303" pitchFamily="18" charset="0"/>
              </a:rPr>
              <a:t> rüdi </a:t>
            </a:r>
            <a:r>
              <a:rPr lang="et-EE" dirty="0">
                <a:latin typeface="Bell MT" panose="02020503060305020303" pitchFamily="18" charset="0"/>
              </a:rPr>
              <a:t>heaks peeti Põgari-Sassi, Kõinastu, Abruka, Suti, Käina ja Saastna </a:t>
            </a:r>
            <a:r>
              <a:rPr lang="et-EE" dirty="0" smtClean="0">
                <a:latin typeface="Bell MT" panose="02020503060305020303" pitchFamily="18" charset="0"/>
              </a:rPr>
              <a:t>rannaniitudel</a:t>
            </a:r>
            <a:r>
              <a:rPr lang="et-EE" dirty="0">
                <a:latin typeface="Bell MT" panose="02020503060305020303" pitchFamily="18" charset="0"/>
              </a:rPr>
              <a:t>, kus kokku osales 133 talgulist. Talguliste ühisel jõul taastati</a:t>
            </a:r>
            <a:r>
              <a:rPr lang="et-EE" dirty="0" smtClean="0">
                <a:latin typeface="Bell MT" panose="02020503060305020303" pitchFamily="18" charset="0"/>
              </a:rPr>
              <a:t> rüdi </a:t>
            </a:r>
            <a:r>
              <a:rPr lang="et-EE" dirty="0">
                <a:latin typeface="Bell MT" panose="02020503060305020303" pitchFamily="18" charset="0"/>
              </a:rPr>
              <a:t>elupaiganõudlustest lähtuvalt ligi 9 </a:t>
            </a:r>
            <a:r>
              <a:rPr lang="et-EE" dirty="0" smtClean="0">
                <a:latin typeface="Bell MT" panose="02020503060305020303" pitchFamily="18" charset="0"/>
              </a:rPr>
              <a:t>hektarit </a:t>
            </a:r>
            <a:r>
              <a:rPr lang="et-EE" dirty="0">
                <a:latin typeface="Bell MT" panose="02020503060305020303" pitchFamily="18" charset="0"/>
              </a:rPr>
              <a:t>rannaniite.</a:t>
            </a:r>
          </a:p>
          <a:p>
            <a:endParaRPr lang="et-EE" dirty="0" smtClean="0">
              <a:latin typeface="Bell MT" panose="02020503060305020303" pitchFamily="18" charset="0"/>
            </a:endParaRPr>
          </a:p>
          <a:p>
            <a:r>
              <a:rPr lang="et-EE" dirty="0" smtClean="0">
                <a:latin typeface="Bell MT" panose="02020503060305020303" pitchFamily="18" charset="0"/>
              </a:rPr>
              <a:t>Lisaks </a:t>
            </a:r>
            <a:r>
              <a:rPr lang="et-EE" dirty="0">
                <a:latin typeface="Bell MT" panose="02020503060305020303" pitchFamily="18" charset="0"/>
              </a:rPr>
              <a:t>sellele valmis</a:t>
            </a:r>
            <a:r>
              <a:rPr lang="et-EE" dirty="0" smtClean="0">
                <a:latin typeface="Bell MT" panose="02020503060305020303" pitchFamily="18" charset="0"/>
              </a:rPr>
              <a:t> ELFi talgulehe niidurüdi alaleht </a:t>
            </a:r>
            <a:r>
              <a:rPr lang="et-EE" dirty="0">
                <a:latin typeface="Bell MT" panose="02020503060305020303" pitchFamily="18" charset="0"/>
              </a:rPr>
              <a:t>ja talvel peeti rüdiaastal osalenutele Tartus maha</a:t>
            </a:r>
            <a:r>
              <a:rPr lang="et-EE" dirty="0" smtClean="0">
                <a:latin typeface="Bell MT" panose="02020503060305020303" pitchFamily="18" charset="0"/>
              </a:rPr>
              <a:t> tänuüritus.</a:t>
            </a:r>
          </a:p>
          <a:p>
            <a:pPr algn="just"/>
            <a:endParaRPr lang="et-EE" dirty="0" smtClean="0"/>
          </a:p>
          <a:p>
            <a:pPr algn="just"/>
            <a:endParaRPr lang="et-EE" dirty="0" smtClean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t-EE" smtClean="0"/>
              <a:t>Footerfooter</a:t>
            </a:r>
            <a:endParaRPr lang="et-EE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7CDBD8-34D6-438D-9E26-94A8C50A993B}" type="slidenum">
              <a:rPr lang="et-EE" smtClean="0"/>
              <a:pPr/>
              <a:t>12</a:t>
            </a:fld>
            <a:endParaRPr lang="et-EE"/>
          </a:p>
        </p:txBody>
      </p:sp>
      <p:pic>
        <p:nvPicPr>
          <p:cNvPr id="1026" name="Picture 2" descr="C:\Users\Marge\Pictures\OÜÕÄ\rydi\9522425150_f6958d6a34_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62000"/>
            <a:ext cx="2438400" cy="162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arge\Pictures\OÜÕÄ\ornitoloogiayhingu töölehed\inimtegevus\nur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85800"/>
            <a:ext cx="506411" cy="4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arge\Pictures\OÜÕÄ\ornitoloogiayhingu töölehed\inimtegevus\nur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62405" y="695795"/>
            <a:ext cx="506411" cy="4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arge\Pictures\OÜÕÄ\ornitoloogiayhingu töölehed\inimtegevus\nur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6200" y="1981200"/>
            <a:ext cx="506411" cy="4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Marge\Pictures\OÜÕÄ\ornitoloogiayhingu töölehed\inimtegevus\nur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28805" y="1991195"/>
            <a:ext cx="506411" cy="4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26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t-EE" smtClean="0"/>
              <a:t>Footerfooter</a:t>
            </a:r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7CDBD8-34D6-438D-9E26-94A8C50A993B}" type="slidenum">
              <a:rPr lang="et-EE" smtClean="0"/>
              <a:t>13</a:t>
            </a:fld>
            <a:endParaRPr lang="et-EE"/>
          </a:p>
        </p:txBody>
      </p:sp>
      <p:sp>
        <p:nvSpPr>
          <p:cNvPr id="6" name="Sisu kohatäide 2"/>
          <p:cNvSpPr txBox="1">
            <a:spLocks/>
          </p:cNvSpPr>
          <p:nvPr/>
        </p:nvSpPr>
        <p:spPr>
          <a:xfrm>
            <a:off x="755576" y="980729"/>
            <a:ext cx="5482952" cy="25202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rgbClr val="B9C035"/>
              </a:buClr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B9C035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Delicious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t-EE" b="1" dirty="0" smtClean="0">
                <a:latin typeface="Bell MT" pitchFamily="18" charset="0"/>
              </a:rPr>
              <a:t>Teksti kirjutanud</a:t>
            </a:r>
            <a:r>
              <a:rPr lang="et-EE" dirty="0" smtClean="0">
                <a:latin typeface="Bell MT" pitchFamily="18" charset="0"/>
              </a:rPr>
              <a:t>: Siim Kuresoo</a:t>
            </a:r>
          </a:p>
          <a:p>
            <a:pPr algn="just"/>
            <a:endParaRPr lang="et-EE" b="1" dirty="0" smtClean="0">
              <a:latin typeface="Bell MT" pitchFamily="18" charset="0"/>
            </a:endParaRPr>
          </a:p>
          <a:p>
            <a:pPr algn="just"/>
            <a:r>
              <a:rPr lang="et-EE" b="1" dirty="0" smtClean="0">
                <a:latin typeface="Bell MT" pitchFamily="18" charset="0"/>
              </a:rPr>
              <a:t>Toimetanud ja vormindanud</a:t>
            </a:r>
            <a:r>
              <a:rPr lang="et-EE" dirty="0" smtClean="0">
                <a:latin typeface="Bell MT" pitchFamily="18" charset="0"/>
              </a:rPr>
              <a:t>: Elo Hermann</a:t>
            </a:r>
          </a:p>
          <a:p>
            <a:pPr algn="just"/>
            <a:endParaRPr lang="et-EE" b="1" dirty="0" smtClean="0">
              <a:latin typeface="Bell MT" pitchFamily="18" charset="0"/>
            </a:endParaRPr>
          </a:p>
          <a:p>
            <a:pPr algn="just"/>
            <a:r>
              <a:rPr lang="et-EE" b="1" dirty="0" smtClean="0">
                <a:latin typeface="Bell MT" pitchFamily="18" charset="0"/>
              </a:rPr>
              <a:t>Joonistused: </a:t>
            </a:r>
            <a:r>
              <a:rPr lang="et-EE" dirty="0" smtClean="0">
                <a:latin typeface="Bell MT" pitchFamily="18" charset="0"/>
              </a:rPr>
              <a:t>Maria </a:t>
            </a:r>
            <a:r>
              <a:rPr lang="et-EE" dirty="0" err="1" smtClean="0">
                <a:latin typeface="Bell MT" pitchFamily="18" charset="0"/>
              </a:rPr>
              <a:t>Karolin</a:t>
            </a:r>
            <a:endParaRPr lang="et-EE" b="1" dirty="0" smtClean="0">
              <a:latin typeface="Bell MT" pitchFamily="18" charset="0"/>
            </a:endParaRPr>
          </a:p>
          <a:p>
            <a:pPr algn="just"/>
            <a:endParaRPr lang="et-EE" b="1" dirty="0">
              <a:latin typeface="Bell MT" pitchFamily="18" charset="0"/>
            </a:endParaRPr>
          </a:p>
          <a:p>
            <a:pPr algn="just"/>
            <a:r>
              <a:rPr lang="et-EE" b="1" dirty="0" smtClean="0">
                <a:latin typeface="Bell MT" pitchFamily="18" charset="0"/>
              </a:rPr>
              <a:t>Fotode autorid: </a:t>
            </a:r>
            <a:r>
              <a:rPr lang="et-EE" dirty="0" smtClean="0">
                <a:latin typeface="Bell MT" pitchFamily="18" charset="0"/>
              </a:rPr>
              <a:t>Tõnu Laasi, Saile, Dave Curtis, Britt Jaaska, Ilme </a:t>
            </a:r>
            <a:r>
              <a:rPr lang="et-EE" dirty="0" err="1" smtClean="0">
                <a:latin typeface="Bell MT" pitchFamily="18" charset="0"/>
              </a:rPr>
              <a:t>Parik</a:t>
            </a:r>
            <a:r>
              <a:rPr lang="et-EE" dirty="0" smtClean="0">
                <a:latin typeface="Bell MT" pitchFamily="18" charset="0"/>
              </a:rPr>
              <a:t>, </a:t>
            </a:r>
            <a:r>
              <a:rPr lang="et-EE" dirty="0" err="1" smtClean="0">
                <a:latin typeface="Bell MT" pitchFamily="18" charset="0"/>
              </a:rPr>
              <a:t>Rozsa</a:t>
            </a:r>
            <a:r>
              <a:rPr lang="et-EE" dirty="0" smtClean="0">
                <a:latin typeface="Bell MT" pitchFamily="18" charset="0"/>
              </a:rPr>
              <a:t> Lajos</a:t>
            </a:r>
            <a:endParaRPr lang="et-EE" dirty="0">
              <a:latin typeface="Bell MT" pitchFamily="18" charset="0"/>
            </a:endParaRPr>
          </a:p>
        </p:txBody>
      </p:sp>
      <p:sp>
        <p:nvSpPr>
          <p:cNvPr id="7" name="Jaluse kohatäide 4"/>
          <p:cNvSpPr txBox="1">
            <a:spLocks/>
          </p:cNvSpPr>
          <p:nvPr/>
        </p:nvSpPr>
        <p:spPr>
          <a:xfrm>
            <a:off x="107504" y="44624"/>
            <a:ext cx="2448272" cy="21602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t-EE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Marvel" pitchFamily="2" charset="0"/>
                <a:ea typeface="Marvel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t-EE" smtClean="0"/>
              <a:t>Footerfooter</a:t>
            </a:r>
            <a:endParaRPr lang="et-EE" dirty="0"/>
          </a:p>
        </p:txBody>
      </p:sp>
      <p:sp>
        <p:nvSpPr>
          <p:cNvPr id="8" name="Slaidinumbri kohatäide 5"/>
          <p:cNvSpPr txBox="1">
            <a:spLocks/>
          </p:cNvSpPr>
          <p:nvPr/>
        </p:nvSpPr>
        <p:spPr>
          <a:xfrm>
            <a:off x="8316416" y="13779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t-EE"/>
            </a:defPPr>
            <a:lvl1pPr marL="0" algn="r" defTabSz="914400" rtl="0" eaLnBrk="1" latinLnBrk="0" hangingPunct="1">
              <a:defRPr sz="1200" b="1" i="0" kern="1200" baseline="0">
                <a:solidFill>
                  <a:schemeClr val="tx1">
                    <a:tint val="75000"/>
                  </a:schemeClr>
                </a:solidFill>
                <a:latin typeface="Marvel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7CDBD8-34D6-438D-9E26-94A8C50A993B}" type="slidenum">
              <a:rPr lang="et-EE" smtClean="0"/>
              <a:pPr/>
              <a:t>13</a:t>
            </a:fld>
            <a:endParaRPr lang="et-EE"/>
          </a:p>
        </p:txBody>
      </p:sp>
      <p:pic>
        <p:nvPicPr>
          <p:cNvPr id="9" name="Picture 2" descr="http://www.looduskeskus.ee/files/pictures/KIK_logo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969" y="968261"/>
            <a:ext cx="1517904" cy="16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endecocide.eu/wp-content/uploads/partners/elf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088" y="2850413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4581129"/>
            <a:ext cx="115376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9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488832" cy="1368152"/>
          </a:xfrm>
        </p:spPr>
        <p:txBody>
          <a:bodyPr>
            <a:normAutofit fontScale="90000"/>
          </a:bodyPr>
          <a:lstStyle/>
          <a:p>
            <a:r>
              <a:rPr lang="et-EE" sz="5300" dirty="0">
                <a:latin typeface="Gill Sans MT Condensed" panose="020B0506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 on</a:t>
            </a:r>
            <a:r>
              <a:rPr lang="et-EE" sz="5300" dirty="0" smtClean="0">
                <a:latin typeface="Gill Sans MT Condensed" panose="020B0506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niidurüdi?</a:t>
            </a:r>
            <a:r>
              <a:rPr lang="et-EE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t-EE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81400" y="1524000"/>
            <a:ext cx="4963615" cy="4293841"/>
          </a:xfrm>
        </p:spPr>
        <p:txBody>
          <a:bodyPr>
            <a:normAutofit/>
          </a:bodyPr>
          <a:lstStyle/>
          <a:p>
            <a:pPr algn="just"/>
            <a:endParaRPr lang="et-EE" dirty="0" smtClean="0"/>
          </a:p>
          <a:p>
            <a:pPr marL="342900" indent="-342900">
              <a:buFont typeface="Times New Roman" panose="02020603050405020304" pitchFamily="18" charset="0"/>
              <a:buChar char="ـ"/>
            </a:pPr>
            <a:r>
              <a:rPr lang="et-EE" dirty="0" smtClean="0">
                <a:latin typeface="Bell MT" panose="02020503060305020303" pitchFamily="18" charset="0"/>
              </a:rPr>
              <a:t>kuulub kurvitsaliste sugukonda </a:t>
            </a:r>
          </a:p>
          <a:p>
            <a:pPr marL="342900" indent="-342900">
              <a:buFont typeface="Times New Roman" panose="02020603050405020304" pitchFamily="18" charset="0"/>
              <a:buChar char="ـ"/>
            </a:pPr>
            <a:r>
              <a:rPr lang="et-EE" dirty="0" smtClean="0">
                <a:latin typeface="Bell MT" panose="02020503060305020303" pitchFamily="18" charset="0"/>
              </a:rPr>
              <a:t>soorüdi üks alamliikidest </a:t>
            </a:r>
          </a:p>
          <a:p>
            <a:pPr marL="342900" indent="-342900">
              <a:buFont typeface="Times New Roman" panose="02020603050405020304" pitchFamily="18" charset="0"/>
              <a:buChar char="ـ"/>
            </a:pPr>
            <a:r>
              <a:rPr lang="et-EE" dirty="0" smtClean="0">
                <a:latin typeface="Bell MT" panose="02020503060305020303" pitchFamily="18" charset="0"/>
              </a:rPr>
              <a:t>ainus Eestis pesitsev </a:t>
            </a:r>
            <a:r>
              <a:rPr lang="et-EE" dirty="0" err="1" smtClean="0">
                <a:latin typeface="Bell MT" panose="02020503060305020303" pitchFamily="18" charset="0"/>
              </a:rPr>
              <a:t>rüdi</a:t>
            </a:r>
            <a:r>
              <a:rPr lang="et-EE" dirty="0" smtClean="0">
                <a:latin typeface="Bell MT" panose="02020503060305020303" pitchFamily="18" charset="0"/>
              </a:rPr>
              <a:t> </a:t>
            </a:r>
          </a:p>
          <a:p>
            <a:pPr marL="342900" indent="-342900">
              <a:buFont typeface="Times New Roman" panose="02020603050405020304" pitchFamily="18" charset="0"/>
              <a:buChar char="ـ"/>
            </a:pPr>
            <a:r>
              <a:rPr lang="et-EE" dirty="0" smtClean="0">
                <a:latin typeface="Bell MT" panose="02020503060305020303" pitchFamily="18" charset="0"/>
              </a:rPr>
              <a:t>välimus: pruuni-mustakirju selg, must   kõht, küljelt heledam ja laiguline, nokk lühem </a:t>
            </a:r>
            <a:r>
              <a:rPr lang="et-EE" dirty="0">
                <a:latin typeface="Bell MT" panose="02020503060305020303" pitchFamily="18" charset="0"/>
              </a:rPr>
              <a:t>kui </a:t>
            </a:r>
            <a:r>
              <a:rPr lang="et-EE" dirty="0" smtClean="0">
                <a:latin typeface="Bell MT" panose="02020503060305020303" pitchFamily="18" charset="0"/>
              </a:rPr>
              <a:t>soorüdil</a:t>
            </a:r>
          </a:p>
          <a:p>
            <a:pPr marL="342900" indent="-342900">
              <a:buFont typeface="Times New Roman" panose="02020603050405020304" pitchFamily="18" charset="0"/>
              <a:buChar char="ـ"/>
            </a:pPr>
            <a:r>
              <a:rPr lang="et-EE" dirty="0" smtClean="0">
                <a:latin typeface="Bell MT" panose="02020503060305020303" pitchFamily="18" charset="0"/>
              </a:rPr>
              <a:t>arvukus: kunagi </a:t>
            </a:r>
            <a:r>
              <a:rPr lang="et-EE" dirty="0">
                <a:latin typeface="Bell MT" panose="02020503060305020303" pitchFamily="18" charset="0"/>
              </a:rPr>
              <a:t>võrdlemisi</a:t>
            </a:r>
            <a:r>
              <a:rPr lang="et-EE" dirty="0" smtClean="0">
                <a:latin typeface="Bell MT" panose="02020503060305020303" pitchFamily="18" charset="0"/>
              </a:rPr>
              <a:t> rohkelt esinev   lind, kuid ta </a:t>
            </a:r>
            <a:r>
              <a:rPr lang="et-EE" dirty="0">
                <a:latin typeface="Bell MT" panose="02020503060305020303" pitchFamily="18" charset="0"/>
              </a:rPr>
              <a:t>arvukus on </a:t>
            </a:r>
            <a:r>
              <a:rPr lang="et-EE" dirty="0" smtClean="0">
                <a:latin typeface="Bell MT" panose="02020503060305020303" pitchFamily="18" charset="0"/>
              </a:rPr>
              <a:t>langenud      sedavõrd</a:t>
            </a:r>
            <a:r>
              <a:rPr lang="et-EE" dirty="0">
                <a:latin typeface="Bell MT" panose="02020503060305020303" pitchFamily="18" charset="0"/>
              </a:rPr>
              <a:t>, et liigi püsimajäämine Eestis </a:t>
            </a:r>
            <a:r>
              <a:rPr lang="et-EE" dirty="0" smtClean="0">
                <a:latin typeface="Bell MT" panose="02020503060305020303" pitchFamily="18" charset="0"/>
              </a:rPr>
              <a:t>ja  </a:t>
            </a:r>
            <a:r>
              <a:rPr lang="et-EE" dirty="0">
                <a:latin typeface="Bell MT" panose="02020503060305020303" pitchFamily="18" charset="0"/>
              </a:rPr>
              <a:t>kogu Läänemere kaldal on </a:t>
            </a:r>
            <a:r>
              <a:rPr lang="et-EE" dirty="0" smtClean="0">
                <a:latin typeface="Bell MT" panose="02020503060305020303" pitchFamily="18" charset="0"/>
              </a:rPr>
              <a:t>suures ohus</a:t>
            </a:r>
            <a:endParaRPr lang="et-EE" dirty="0">
              <a:latin typeface="Bell MT" panose="02020503060305020303" pitchFamily="18" charset="0"/>
            </a:endParaRPr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t-EE" smtClean="0"/>
              <a:t>Footerfooter</a:t>
            </a:r>
            <a:endParaRPr lang="et-EE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7CDBD8-34D6-438D-9E26-94A8C50A993B}" type="slidenum">
              <a:rPr lang="et-EE" smtClean="0"/>
              <a:pPr/>
              <a:t>2</a:t>
            </a:fld>
            <a:endParaRPr lang="et-EE"/>
          </a:p>
        </p:txBody>
      </p:sp>
      <p:pic>
        <p:nvPicPr>
          <p:cNvPr id="11" name="Picture 2" descr="C:\Users\Marge\Pictures\OÜÕÄ\rydi\10322853_4091830190134_518980722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232889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Marge\Pictures\OÜÕÄ\ornitoloogiayhingu töölehed\inimtegevus\nur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506411" cy="4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Marge\Pictures\OÜÕÄ\ornitoloogiayhingu töölehed\inimtegevus\nur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9405" y="2295995"/>
            <a:ext cx="506411" cy="4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Marge\Pictures\OÜÕÄ\ornitoloogiayhingu töölehed\inimtegevus\nur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19400" y="4191000"/>
            <a:ext cx="506411" cy="4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Marge\Pictures\OÜÕÄ\ornitoloogiayhingu töölehed\inimtegevus\nur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8205" y="4200995"/>
            <a:ext cx="506411" cy="4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05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272808" cy="1152128"/>
          </a:xfrm>
        </p:spPr>
        <p:txBody>
          <a:bodyPr>
            <a:normAutofit fontScale="90000"/>
          </a:bodyPr>
          <a:lstStyle/>
          <a:p>
            <a:r>
              <a:rPr lang="et-EE" sz="4444" dirty="0" smtClean="0">
                <a:latin typeface="Gill Sans MT Condensed" panose="020B05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Elupaigad I</a:t>
            </a:r>
            <a:r>
              <a:rPr lang="et-E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t-E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sz="2200" dirty="0" smtClean="0">
                <a:latin typeface="Bell MT" panose="02020503060305020303" pitchFamily="18" charset="0"/>
              </a:rPr>
              <a:t>Eestis </a:t>
            </a:r>
            <a:r>
              <a:rPr lang="et-EE" sz="2200" dirty="0">
                <a:latin typeface="Bell MT" panose="02020503060305020303" pitchFamily="18" charset="0"/>
              </a:rPr>
              <a:t>pesitsevad </a:t>
            </a:r>
            <a:r>
              <a:rPr lang="et-EE" sz="2200" dirty="0" err="1">
                <a:latin typeface="Bell MT" panose="02020503060305020303" pitchFamily="18" charset="0"/>
              </a:rPr>
              <a:t>niidurüdid</a:t>
            </a:r>
            <a:r>
              <a:rPr lang="et-EE" sz="2200" dirty="0">
                <a:latin typeface="Bell MT" panose="02020503060305020303" pitchFamily="18" charset="0"/>
              </a:rPr>
              <a:t> kahes erinevas elupaigas:</a:t>
            </a:r>
          </a:p>
          <a:p>
            <a:pPr marL="457200" indent="-457200">
              <a:buFont typeface="+mj-lt"/>
              <a:buAutoNum type="arabicPeriod"/>
            </a:pPr>
            <a:r>
              <a:rPr lang="et-EE" sz="2200" dirty="0">
                <a:latin typeface="Bell MT" panose="02020503060305020303" pitchFamily="18" charset="0"/>
              </a:rPr>
              <a:t>Rannaniidud</a:t>
            </a:r>
          </a:p>
          <a:p>
            <a:pPr marL="457200" indent="-457200">
              <a:buFont typeface="+mj-lt"/>
              <a:buAutoNum type="arabicPeriod"/>
            </a:pPr>
            <a:r>
              <a:rPr lang="et-EE" sz="2200" dirty="0">
                <a:latin typeface="Bell MT" panose="02020503060305020303" pitchFamily="18" charset="0"/>
              </a:rPr>
              <a:t>Rabad</a:t>
            </a:r>
          </a:p>
          <a:p>
            <a:endParaRPr lang="et-EE" sz="2162" dirty="0" smtClean="0">
              <a:latin typeface="Bell MT" panose="02020503060305020303" pitchFamily="18" charset="0"/>
            </a:endParaRPr>
          </a:p>
          <a:p>
            <a:r>
              <a:rPr lang="et-EE" sz="2162" dirty="0">
                <a:latin typeface="Bell MT" panose="02020503060305020303" pitchFamily="18" charset="0"/>
              </a:rPr>
              <a:t/>
            </a:r>
            <a:br>
              <a:rPr lang="et-EE" sz="2162" dirty="0">
                <a:latin typeface="Bell MT" panose="02020503060305020303" pitchFamily="18" charset="0"/>
              </a:rPr>
            </a:br>
            <a:r>
              <a:rPr lang="et-EE" sz="3000" dirty="0" smtClean="0">
                <a:latin typeface="Gill Sans MT Condensed" panose="020B0506020104020203" pitchFamily="34" charset="0"/>
              </a:rPr>
              <a:t>Rannaniidud</a:t>
            </a:r>
            <a:r>
              <a:rPr lang="et-EE" sz="3000" dirty="0" smtClean="0">
                <a:latin typeface="Bell MT" panose="02020503060305020303" pitchFamily="18" charset="0"/>
              </a:rPr>
              <a:t> </a:t>
            </a:r>
          </a:p>
          <a:p>
            <a:pPr marL="342900" indent="-342900" algn="just">
              <a:buFont typeface="Times New Roman" panose="02020603050405020304" pitchFamily="18" charset="0"/>
              <a:buChar char="ـ"/>
            </a:pPr>
            <a:r>
              <a:rPr lang="et-EE" sz="2162" dirty="0" smtClean="0">
                <a:latin typeface="Bell MT" panose="02020503060305020303" pitchFamily="18" charset="0"/>
              </a:rPr>
              <a:t>suurem osa niidurüdidest asub </a:t>
            </a:r>
            <a:r>
              <a:rPr lang="et-EE" sz="2162" dirty="0">
                <a:latin typeface="Bell MT" panose="02020503060305020303" pitchFamily="18" charset="0"/>
              </a:rPr>
              <a:t>Lääne-Eesti ja </a:t>
            </a:r>
            <a:r>
              <a:rPr lang="et-EE" sz="2162" dirty="0" smtClean="0">
                <a:latin typeface="Bell MT" panose="02020503060305020303" pitchFamily="18" charset="0"/>
              </a:rPr>
              <a:t>saarte</a:t>
            </a:r>
            <a:br>
              <a:rPr lang="et-EE" sz="2162" dirty="0" smtClean="0">
                <a:latin typeface="Bell MT" panose="02020503060305020303" pitchFamily="18" charset="0"/>
              </a:rPr>
            </a:br>
            <a:r>
              <a:rPr lang="et-EE" sz="2162" dirty="0" smtClean="0">
                <a:latin typeface="Bell MT" panose="02020503060305020303" pitchFamily="18" charset="0"/>
              </a:rPr>
              <a:t>rannaniitudel, varasemalt on olnud neid seal palju rohkem</a:t>
            </a:r>
          </a:p>
          <a:p>
            <a:pPr marL="342900" indent="-342900" algn="just">
              <a:buFont typeface="Times New Roman" panose="02020603050405020304" pitchFamily="18" charset="0"/>
              <a:buChar char="ـ"/>
            </a:pPr>
            <a:r>
              <a:rPr lang="et-EE" sz="2200" dirty="0" smtClean="0">
                <a:latin typeface="Bell MT" panose="02020503060305020303" pitchFamily="18" charset="0"/>
              </a:rPr>
              <a:t>toituda </a:t>
            </a:r>
            <a:r>
              <a:rPr lang="et-EE" sz="2200" dirty="0">
                <a:latin typeface="Bell MT" panose="02020503060305020303" pitchFamily="18" charset="0"/>
              </a:rPr>
              <a:t>eelistab </a:t>
            </a:r>
            <a:r>
              <a:rPr lang="et-EE" sz="2200" dirty="0" err="1">
                <a:latin typeface="Bell MT" panose="02020503060305020303" pitchFamily="18" charset="0"/>
              </a:rPr>
              <a:t>niidurüdi</a:t>
            </a:r>
            <a:r>
              <a:rPr lang="et-EE" sz="2200" dirty="0">
                <a:latin typeface="Bell MT" panose="02020503060305020303" pitchFamily="18" charset="0"/>
              </a:rPr>
              <a:t> rannaäärse niiduosa madalmurul, kust </a:t>
            </a:r>
            <a:r>
              <a:rPr lang="et-EE" sz="2200" dirty="0" smtClean="0">
                <a:latin typeface="Bell MT" panose="02020503060305020303" pitchFamily="18" charset="0"/>
              </a:rPr>
              <a:t>   leiab </a:t>
            </a:r>
            <a:r>
              <a:rPr lang="et-EE" sz="2200" dirty="0">
                <a:latin typeface="Bell MT" panose="02020503060305020303" pitchFamily="18" charset="0"/>
              </a:rPr>
              <a:t>toitu ka suhteliselt lühikese noka ja pisikese kasvuga </a:t>
            </a:r>
            <a:r>
              <a:rPr lang="et-EE" sz="2200" dirty="0" smtClean="0">
                <a:latin typeface="Bell MT" panose="02020503060305020303" pitchFamily="18" charset="0"/>
              </a:rPr>
              <a:t>kurvitsaline </a:t>
            </a:r>
          </a:p>
          <a:p>
            <a:pPr marL="342900" indent="-342900" algn="just">
              <a:buFont typeface="Times New Roman" panose="02020603050405020304" pitchFamily="18" charset="0"/>
              <a:buChar char="ـ"/>
            </a:pPr>
            <a:r>
              <a:rPr lang="et-EE" sz="2162" dirty="0" smtClean="0">
                <a:latin typeface="Bell MT" panose="02020503060305020303" pitchFamily="18" charset="0"/>
              </a:rPr>
              <a:t>pesa </a:t>
            </a:r>
            <a:r>
              <a:rPr lang="et-EE" sz="2162" dirty="0">
                <a:latin typeface="Bell MT" panose="02020503060305020303" pitchFamily="18" charset="0"/>
              </a:rPr>
              <a:t>ehitab ta</a:t>
            </a:r>
            <a:r>
              <a:rPr lang="et-EE" sz="2162" dirty="0" smtClean="0">
                <a:latin typeface="Bell MT" panose="02020503060305020303" pitchFamily="18" charset="0"/>
              </a:rPr>
              <a:t> rannaniidu </a:t>
            </a:r>
            <a:r>
              <a:rPr lang="et-EE" sz="2162" dirty="0">
                <a:latin typeface="Bell MT" panose="02020503060305020303" pitchFamily="18" charset="0"/>
              </a:rPr>
              <a:t>veidi varjulisemasse ossa, </a:t>
            </a:r>
            <a:r>
              <a:rPr lang="et-EE" sz="2162" dirty="0" smtClean="0">
                <a:latin typeface="Bell MT" panose="02020503060305020303" pitchFamily="18" charset="0"/>
              </a:rPr>
              <a:t>kuna</a:t>
            </a:r>
            <a:r>
              <a:rPr lang="et-EE" sz="2162" dirty="0">
                <a:latin typeface="Bell MT" panose="02020503060305020303" pitchFamily="18" charset="0"/>
              </a:rPr>
              <a:t> </a:t>
            </a:r>
            <a:r>
              <a:rPr lang="et-EE" sz="2162" dirty="0" smtClean="0">
                <a:latin typeface="Bell MT" panose="02020503060305020303" pitchFamily="18" charset="0"/>
              </a:rPr>
              <a:t>lagedal </a:t>
            </a:r>
            <a:r>
              <a:rPr lang="et-EE" sz="2162" dirty="0">
                <a:latin typeface="Bell MT" panose="02020503060305020303" pitchFamily="18" charset="0"/>
              </a:rPr>
              <a:t>oleks ta röövloomadele kerge </a:t>
            </a:r>
            <a:r>
              <a:rPr lang="et-EE" sz="2162" dirty="0" smtClean="0">
                <a:latin typeface="Bell MT" panose="02020503060305020303" pitchFamily="18" charset="0"/>
              </a:rPr>
              <a:t>saak</a:t>
            </a:r>
          </a:p>
          <a:p>
            <a:endParaRPr lang="et-EE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t-EE" smtClean="0"/>
              <a:t>Footerfooter</a:t>
            </a:r>
            <a:endParaRPr lang="et-EE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7CDBD8-34D6-438D-9E26-94A8C50A993B}" type="slidenum">
              <a:rPr lang="et-EE" smtClean="0"/>
              <a:pPr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8937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272808" cy="864096"/>
          </a:xfrm>
        </p:spPr>
        <p:txBody>
          <a:bodyPr>
            <a:noAutofit/>
          </a:bodyPr>
          <a:lstStyle/>
          <a:p>
            <a:r>
              <a:rPr lang="et-EE" dirty="0" smtClean="0">
                <a:latin typeface="Gill Sans MT Condensed" panose="020B0506020104020203" pitchFamily="34" charset="0"/>
              </a:rPr>
              <a:t>Elupaigad II</a:t>
            </a:r>
            <a:endParaRPr lang="et-EE" dirty="0">
              <a:latin typeface="Gill Sans MT Condensed" panose="020B0506020104020203" pitchFamily="34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990600" y="1600201"/>
            <a:ext cx="7848600" cy="3845024"/>
          </a:xfrm>
        </p:spPr>
        <p:txBody>
          <a:bodyPr/>
          <a:lstStyle/>
          <a:p>
            <a:r>
              <a:rPr lang="et-EE" sz="2800" dirty="0">
                <a:latin typeface="Gill Sans MT Condensed" panose="020B0506020104020203" pitchFamily="34" charset="0"/>
              </a:rPr>
              <a:t>Rabad</a:t>
            </a:r>
            <a:endParaRPr lang="et-EE" sz="2800" dirty="0" smtClean="0">
              <a:latin typeface="Gill Sans MT Condensed" panose="020B0506020104020203" pitchFamily="34" charset="0"/>
            </a:endParaRPr>
          </a:p>
          <a:p>
            <a:pPr marL="342900" indent="-342900">
              <a:buFont typeface="Times New Roman" panose="02020603050405020304" pitchFamily="18" charset="0"/>
              <a:buChar char="ـ"/>
            </a:pPr>
            <a:r>
              <a:rPr lang="et-EE" dirty="0" smtClean="0">
                <a:latin typeface="Bell MT" panose="02020503060305020303" pitchFamily="18" charset="0"/>
              </a:rPr>
              <a:t>väiksem osa niidurüdisid </a:t>
            </a:r>
            <a:r>
              <a:rPr lang="et-EE" dirty="0">
                <a:latin typeface="Bell MT" panose="02020503060305020303" pitchFamily="18" charset="0"/>
              </a:rPr>
              <a:t>pesitseb</a:t>
            </a:r>
            <a:r>
              <a:rPr lang="et-EE" dirty="0" smtClean="0">
                <a:latin typeface="Bell MT" panose="02020503060305020303" pitchFamily="18" charset="0"/>
              </a:rPr>
              <a:t> Lääne</a:t>
            </a:r>
            <a:r>
              <a:rPr lang="et-EE" dirty="0">
                <a:latin typeface="Bell MT" panose="02020503060305020303" pitchFamily="18" charset="0"/>
              </a:rPr>
              <a:t>-Eesti </a:t>
            </a:r>
            <a:r>
              <a:rPr lang="et-EE" dirty="0" smtClean="0">
                <a:latin typeface="Bell MT" panose="02020503060305020303" pitchFamily="18" charset="0"/>
              </a:rPr>
              <a:t>rabades, eelistades </a:t>
            </a:r>
            <a:r>
              <a:rPr lang="et-EE" dirty="0">
                <a:latin typeface="Bell MT" panose="02020503060305020303" pitchFamily="18" charset="0"/>
              </a:rPr>
              <a:t>lagedate rabade mudaseid ja </a:t>
            </a:r>
            <a:r>
              <a:rPr lang="et-EE" dirty="0" smtClean="0">
                <a:latin typeface="Bell MT" panose="02020503060305020303" pitchFamily="18" charset="0"/>
              </a:rPr>
              <a:t>madala taimestikuga osi </a:t>
            </a:r>
          </a:p>
          <a:p>
            <a:pPr marL="342900" indent="-342900">
              <a:buFont typeface="Times New Roman" panose="02020603050405020304" pitchFamily="18" charset="0"/>
              <a:buChar char="ـ"/>
            </a:pPr>
            <a:r>
              <a:rPr lang="et-EE" dirty="0" smtClean="0">
                <a:latin typeface="Bell MT" panose="02020503060305020303" pitchFamily="18" charset="0"/>
              </a:rPr>
              <a:t>rabades elab </a:t>
            </a:r>
            <a:r>
              <a:rPr lang="et-EE" dirty="0">
                <a:latin typeface="Bell MT" panose="02020503060305020303" pitchFamily="18" charset="0"/>
              </a:rPr>
              <a:t>ca 50 rüdipaari ja erinevalt rannaniitude </a:t>
            </a:r>
            <a:r>
              <a:rPr lang="et-EE" dirty="0" smtClean="0">
                <a:latin typeface="Bell MT" panose="02020503060305020303" pitchFamily="18" charset="0"/>
              </a:rPr>
              <a:t>asurkonnast   </a:t>
            </a:r>
            <a:r>
              <a:rPr lang="et-EE" dirty="0">
                <a:latin typeface="Bell MT" panose="02020503060305020303" pitchFamily="18" charset="0"/>
              </a:rPr>
              <a:t>peetakse rabades pesitsevate rüdide arvukust </a:t>
            </a:r>
            <a:r>
              <a:rPr lang="et-EE" dirty="0" smtClean="0">
                <a:latin typeface="Bell MT" panose="02020503060305020303" pitchFamily="18" charset="0"/>
              </a:rPr>
              <a:t>stabiilseks</a:t>
            </a:r>
          </a:p>
          <a:p>
            <a:pPr algn="just"/>
            <a:endParaRPr lang="et-EE" dirty="0"/>
          </a:p>
          <a:p>
            <a:endParaRPr lang="et-EE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t-EE" smtClean="0"/>
              <a:t>Footerfooter</a:t>
            </a:r>
            <a:endParaRPr lang="et-EE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7CDBD8-34D6-438D-9E26-94A8C50A993B}" type="slidenum">
              <a:rPr lang="et-EE" smtClean="0"/>
              <a:pPr/>
              <a:t>4</a:t>
            </a:fld>
            <a:endParaRPr lang="et-EE"/>
          </a:p>
        </p:txBody>
      </p:sp>
      <p:pic>
        <p:nvPicPr>
          <p:cNvPr id="8" name="Picture 2" descr="http://upload.wikimedia.org/wikipedia/commons/0/03/Kakerdaja_ra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5160690" cy="21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arge\Pictures\OÜÕÄ\ornitoloogiayhingu töölehed\inimtegevus\nur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0"/>
            <a:ext cx="50641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arge\Pictures\OÜÕÄ\ornitoloogiayhingu töölehed\inimtegevus\nur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14805" y="3819995"/>
            <a:ext cx="506411" cy="4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arge\Pictures\OÜÕÄ\ornitoloogiayhingu töölehed\inimtegevus\nur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48600" y="5638800"/>
            <a:ext cx="506411" cy="4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Marge\Pictures\OÜÕÄ\ornitoloogiayhingu töölehed\inimtegevus\nur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38005" y="5648795"/>
            <a:ext cx="506411" cy="4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55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272808" cy="547464"/>
          </a:xfrm>
        </p:spPr>
        <p:txBody>
          <a:bodyPr>
            <a:normAutofit fontScale="90000"/>
          </a:bodyPr>
          <a:lstStyle/>
          <a:p>
            <a:r>
              <a:rPr lang="et-EE" sz="4444" dirty="0" smtClean="0">
                <a:latin typeface="Gill Sans MT Condensed" panose="020B0506020104020203" pitchFamily="34" charset="0"/>
              </a:rPr>
              <a:t>Rüdi, tulekust minekuni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043608" y="1828799"/>
            <a:ext cx="7490792" cy="3886201"/>
          </a:xfrm>
        </p:spPr>
        <p:txBody>
          <a:bodyPr>
            <a:normAutofit/>
          </a:bodyPr>
          <a:lstStyle/>
          <a:p>
            <a:pPr marL="342900" indent="-342900" algn="just">
              <a:buFont typeface="Times New Roman" panose="02020603050405020304" pitchFamily="18" charset="0"/>
              <a:buChar char="ـ"/>
            </a:pPr>
            <a:r>
              <a:rPr lang="et-EE" dirty="0">
                <a:latin typeface="Bell MT" panose="02020503060305020303" pitchFamily="18" charset="0"/>
              </a:rPr>
              <a:t>E</a:t>
            </a:r>
            <a:r>
              <a:rPr lang="et-EE" dirty="0" smtClean="0">
                <a:latin typeface="Bell MT" panose="02020503060305020303" pitchFamily="18" charset="0"/>
              </a:rPr>
              <a:t>esti </a:t>
            </a:r>
            <a:r>
              <a:rPr lang="et-EE" dirty="0">
                <a:latin typeface="Bell MT" panose="02020503060305020303" pitchFamily="18" charset="0"/>
              </a:rPr>
              <a:t>rüdid saabuvad </a:t>
            </a:r>
            <a:r>
              <a:rPr lang="et-EE" dirty="0" smtClean="0">
                <a:latin typeface="Bell MT" panose="02020503060305020303" pitchFamily="18" charset="0"/>
              </a:rPr>
              <a:t>meile aprillikuus </a:t>
            </a:r>
            <a:r>
              <a:rPr lang="et-EE" dirty="0">
                <a:latin typeface="Bell MT" panose="02020503060305020303" pitchFamily="18" charset="0"/>
              </a:rPr>
              <a:t>ning hakkavad </a:t>
            </a:r>
            <a:r>
              <a:rPr lang="et-EE" dirty="0" smtClean="0">
                <a:latin typeface="Bell MT" panose="02020503060305020303" pitchFamily="18" charset="0"/>
              </a:rPr>
              <a:t>üsna kohe </a:t>
            </a:r>
            <a:r>
              <a:rPr lang="et-EE" dirty="0">
                <a:latin typeface="Bell MT" panose="02020503060305020303" pitchFamily="18" charset="0"/>
              </a:rPr>
              <a:t>pärast saabumist </a:t>
            </a:r>
            <a:r>
              <a:rPr lang="et-EE" dirty="0" smtClean="0">
                <a:latin typeface="Bell MT" panose="02020503060305020303" pitchFamily="18" charset="0"/>
              </a:rPr>
              <a:t>pesitsema </a:t>
            </a:r>
          </a:p>
          <a:p>
            <a:pPr marL="342900" indent="-342900" algn="just">
              <a:buFont typeface="Times New Roman" panose="02020603050405020304" pitchFamily="18" charset="0"/>
              <a:buChar char="ـ"/>
            </a:pPr>
            <a:r>
              <a:rPr lang="et-EE" dirty="0" smtClean="0">
                <a:latin typeface="Bell MT" panose="02020503060305020303" pitchFamily="18" charset="0"/>
              </a:rPr>
              <a:t>pesas </a:t>
            </a:r>
            <a:r>
              <a:rPr lang="et-EE" dirty="0">
                <a:latin typeface="Bell MT" panose="02020503060305020303" pitchFamily="18" charset="0"/>
              </a:rPr>
              <a:t>on neli muna, mille haudumine võtab mõlema </a:t>
            </a:r>
            <a:r>
              <a:rPr lang="et-EE" dirty="0" smtClean="0">
                <a:latin typeface="Bell MT" panose="02020503060305020303" pitchFamily="18" charset="0"/>
              </a:rPr>
              <a:t>vanema   </a:t>
            </a:r>
            <a:r>
              <a:rPr lang="et-EE" dirty="0">
                <a:latin typeface="Bell MT" panose="02020503060305020303" pitchFamily="18" charset="0"/>
              </a:rPr>
              <a:t>jõupingutusel kolm </a:t>
            </a:r>
            <a:r>
              <a:rPr lang="et-EE" dirty="0" smtClean="0">
                <a:latin typeface="Bell MT" panose="02020503060305020303" pitchFamily="18" charset="0"/>
              </a:rPr>
              <a:t>nädalat </a:t>
            </a:r>
          </a:p>
          <a:p>
            <a:pPr marL="342900" indent="-342900" algn="just">
              <a:buFont typeface="Times New Roman" panose="02020603050405020304" pitchFamily="18" charset="0"/>
              <a:buChar char="ـ"/>
            </a:pPr>
            <a:r>
              <a:rPr lang="et-EE" dirty="0" smtClean="0">
                <a:latin typeface="Bell MT" panose="02020503060305020303" pitchFamily="18" charset="0"/>
              </a:rPr>
              <a:t>pojad </a:t>
            </a:r>
            <a:r>
              <a:rPr lang="et-EE" dirty="0">
                <a:latin typeface="Bell MT" panose="02020503060305020303" pitchFamily="18" charset="0"/>
              </a:rPr>
              <a:t>lennuvõimestuvad samuti umbes kolme </a:t>
            </a:r>
            <a:r>
              <a:rPr lang="et-EE" dirty="0" smtClean="0">
                <a:latin typeface="Bell MT" panose="02020503060305020303" pitchFamily="18" charset="0"/>
              </a:rPr>
              <a:t>nädalaga, asudes </a:t>
            </a:r>
            <a:r>
              <a:rPr lang="et-EE" dirty="0">
                <a:latin typeface="Bell MT" panose="02020503060305020303" pitchFamily="18" charset="0"/>
              </a:rPr>
              <a:t>seejärel üsna pea ka </a:t>
            </a:r>
            <a:r>
              <a:rPr lang="et-EE" dirty="0" smtClean="0">
                <a:latin typeface="Bell MT" panose="02020503060305020303" pitchFamily="18" charset="0"/>
              </a:rPr>
              <a:t>rändele </a:t>
            </a:r>
          </a:p>
          <a:p>
            <a:pPr marL="342900" indent="-342900" algn="just">
              <a:buFont typeface="Times New Roman" panose="02020603050405020304" pitchFamily="18" charset="0"/>
              <a:buChar char="ـ"/>
            </a:pPr>
            <a:r>
              <a:rPr lang="et-EE" dirty="0" smtClean="0">
                <a:latin typeface="Bell MT" panose="02020503060305020303" pitchFamily="18" charset="0"/>
              </a:rPr>
              <a:t>seega </a:t>
            </a:r>
            <a:r>
              <a:rPr lang="et-EE" dirty="0">
                <a:latin typeface="Bell MT" panose="02020503060305020303" pitchFamily="18" charset="0"/>
              </a:rPr>
              <a:t>on rüdide siinviibimise aeg võrdlemisi </a:t>
            </a:r>
            <a:r>
              <a:rPr lang="et-EE" dirty="0" smtClean="0">
                <a:latin typeface="Bell MT" panose="02020503060305020303" pitchFamily="18" charset="0"/>
              </a:rPr>
              <a:t>lühike, </a:t>
            </a:r>
            <a:r>
              <a:rPr lang="et-EE" dirty="0">
                <a:latin typeface="Bell MT" panose="02020503060305020303" pitchFamily="18" charset="0"/>
              </a:rPr>
              <a:t>tihti on </a:t>
            </a:r>
            <a:r>
              <a:rPr lang="et-EE" dirty="0" smtClean="0">
                <a:latin typeface="Bell MT" panose="02020503060305020303" pitchFamily="18" charset="0"/>
              </a:rPr>
              <a:t>juba   </a:t>
            </a:r>
            <a:r>
              <a:rPr lang="et-EE" dirty="0">
                <a:latin typeface="Bell MT" panose="02020503060305020303" pitchFamily="18" charset="0"/>
              </a:rPr>
              <a:t>juuni lõpuks tähtsamad rüdialad </a:t>
            </a:r>
            <a:r>
              <a:rPr lang="et-EE" dirty="0" smtClean="0">
                <a:latin typeface="Bell MT" panose="02020503060305020303" pitchFamily="18" charset="0"/>
              </a:rPr>
              <a:t>tühjad </a:t>
            </a:r>
          </a:p>
          <a:p>
            <a:pPr marL="342900" indent="-342900" algn="just">
              <a:buFont typeface="Times New Roman" panose="02020603050405020304" pitchFamily="18" charset="0"/>
              <a:buChar char="ـ"/>
            </a:pPr>
            <a:r>
              <a:rPr lang="et-EE" dirty="0" smtClean="0">
                <a:latin typeface="Bell MT" panose="02020503060305020303" pitchFamily="18" charset="0"/>
              </a:rPr>
              <a:t>pole teada, kuhu meil </a:t>
            </a:r>
            <a:r>
              <a:rPr lang="et-EE" dirty="0">
                <a:latin typeface="Bell MT" panose="02020503060305020303" pitchFamily="18" charset="0"/>
              </a:rPr>
              <a:t>pesitsevad niidurüdid täpselt rändavad</a:t>
            </a:r>
            <a:r>
              <a:rPr lang="et-EE" dirty="0" smtClean="0">
                <a:latin typeface="Bell MT" panose="02020503060305020303" pitchFamily="18" charset="0"/>
              </a:rPr>
              <a:t>, neid on </a:t>
            </a:r>
            <a:r>
              <a:rPr lang="et-EE" dirty="0">
                <a:latin typeface="Bell MT" panose="02020503060305020303" pitchFamily="18" charset="0"/>
              </a:rPr>
              <a:t>kohatud</a:t>
            </a:r>
            <a:r>
              <a:rPr lang="et-EE" dirty="0" smtClean="0">
                <a:latin typeface="Bell MT" panose="02020503060305020303" pitchFamily="18" charset="0"/>
              </a:rPr>
              <a:t> kõige kaugemal Prantsusmaal</a:t>
            </a:r>
            <a:r>
              <a:rPr lang="et-EE" dirty="0">
                <a:latin typeface="Bell MT" panose="02020503060305020303" pitchFamily="18" charset="0"/>
              </a:rPr>
              <a:t>, </a:t>
            </a:r>
            <a:r>
              <a:rPr lang="et-EE" dirty="0" smtClean="0">
                <a:latin typeface="Bell MT" panose="02020503060305020303" pitchFamily="18" charset="0"/>
              </a:rPr>
              <a:t>kuid arvatavasti ulatuvad </a:t>
            </a:r>
            <a:r>
              <a:rPr lang="et-EE" dirty="0">
                <a:latin typeface="Bell MT" panose="02020503060305020303" pitchFamily="18" charset="0"/>
              </a:rPr>
              <a:t>nende ränded sarnaselt Islandi ja </a:t>
            </a:r>
            <a:r>
              <a:rPr lang="et-EE" dirty="0" smtClean="0">
                <a:latin typeface="Bell MT" panose="02020503060305020303" pitchFamily="18" charset="0"/>
              </a:rPr>
              <a:t>Britannia  </a:t>
            </a:r>
            <a:r>
              <a:rPr lang="et-EE" dirty="0">
                <a:latin typeface="Bell MT" panose="02020503060305020303" pitchFamily="18" charset="0"/>
              </a:rPr>
              <a:t>niidurüdidega ka </a:t>
            </a:r>
            <a:r>
              <a:rPr lang="et-EE" dirty="0" smtClean="0">
                <a:latin typeface="Bell MT" panose="02020503060305020303" pitchFamily="18" charset="0"/>
              </a:rPr>
              <a:t>Loode-Aafrikasse</a:t>
            </a:r>
            <a:endParaRPr lang="et-EE" dirty="0">
              <a:latin typeface="Bell MT" panose="02020503060305020303" pitchFamily="18" charset="0"/>
            </a:endParaRPr>
          </a:p>
          <a:p>
            <a:endParaRPr lang="et-EE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t-EE" smtClean="0"/>
              <a:t>Footerfooter</a:t>
            </a:r>
            <a:endParaRPr lang="et-EE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7CDBD8-34D6-438D-9E26-94A8C50A993B}" type="slidenum">
              <a:rPr lang="et-EE" smtClean="0"/>
              <a:pPr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193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272808" cy="809736"/>
          </a:xfrm>
        </p:spPr>
        <p:txBody>
          <a:bodyPr>
            <a:normAutofit fontScale="90000"/>
          </a:bodyPr>
          <a:lstStyle/>
          <a:p>
            <a:r>
              <a:rPr lang="et-EE" sz="4444" dirty="0">
                <a:latin typeface="Gill Sans MT Condensed" panose="020B0506020104020203" pitchFamily="34" charset="0"/>
              </a:rPr>
              <a:t>Toitumine</a:t>
            </a: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343400" y="1600200"/>
            <a:ext cx="4191000" cy="4190999"/>
          </a:xfrm>
        </p:spPr>
        <p:txBody>
          <a:bodyPr>
            <a:normAutofit lnSpcReduction="10000"/>
          </a:bodyPr>
          <a:lstStyle/>
          <a:p>
            <a:r>
              <a:rPr lang="et-EE" dirty="0" smtClean="0">
                <a:latin typeface="Bell MT" panose="02020503060305020303" pitchFamily="18" charset="0"/>
              </a:rPr>
              <a:t>Niidurüdi sööb: </a:t>
            </a:r>
          </a:p>
          <a:p>
            <a:pPr marL="342900" indent="-342900">
              <a:buFont typeface="Times New Roman" panose="02020603050405020304" pitchFamily="18" charset="0"/>
              <a:buChar char="ـ"/>
            </a:pPr>
            <a:r>
              <a:rPr lang="et-EE" dirty="0" smtClean="0">
                <a:latin typeface="Bell MT" panose="02020503060305020303" pitchFamily="18" charset="0"/>
              </a:rPr>
              <a:t>putukate </a:t>
            </a:r>
            <a:r>
              <a:rPr lang="et-EE" dirty="0">
                <a:latin typeface="Bell MT" panose="02020503060305020303" pitchFamily="18" charset="0"/>
              </a:rPr>
              <a:t>vastseid ja </a:t>
            </a:r>
            <a:r>
              <a:rPr lang="et-EE" dirty="0" smtClean="0">
                <a:latin typeface="Bell MT" panose="02020503060305020303" pitchFamily="18" charset="0"/>
              </a:rPr>
              <a:t>valmikuid</a:t>
            </a:r>
          </a:p>
          <a:p>
            <a:pPr marL="342900" indent="-342900">
              <a:buFont typeface="Times New Roman" panose="02020603050405020304" pitchFamily="18" charset="0"/>
              <a:buChar char="ـ"/>
            </a:pPr>
            <a:r>
              <a:rPr lang="et-EE" dirty="0" smtClean="0">
                <a:latin typeface="Bell MT" panose="02020503060305020303" pitchFamily="18" charset="0"/>
              </a:rPr>
              <a:t>vähesel </a:t>
            </a:r>
            <a:r>
              <a:rPr lang="et-EE" dirty="0">
                <a:latin typeface="Bell MT" panose="02020503060305020303" pitchFamily="18" charset="0"/>
              </a:rPr>
              <a:t>määral</a:t>
            </a:r>
            <a:r>
              <a:rPr lang="et-EE" dirty="0" smtClean="0">
                <a:latin typeface="Bell MT" panose="02020503060305020303" pitchFamily="18" charset="0"/>
              </a:rPr>
              <a:t> muid </a:t>
            </a:r>
            <a:r>
              <a:rPr lang="et-EE" dirty="0">
                <a:latin typeface="Bell MT" panose="02020503060305020303" pitchFamily="18" charset="0"/>
              </a:rPr>
              <a:t>selgrootuid</a:t>
            </a:r>
            <a:r>
              <a:rPr lang="et-EE" dirty="0" smtClean="0">
                <a:latin typeface="Bell MT" panose="02020503060305020303" pitchFamily="18" charset="0"/>
              </a:rPr>
              <a:t> </a:t>
            </a:r>
          </a:p>
          <a:p>
            <a:pPr marL="342900" indent="-342900">
              <a:buFont typeface="Times New Roman" panose="02020603050405020304" pitchFamily="18" charset="0"/>
              <a:buChar char="ـ"/>
            </a:pPr>
            <a:r>
              <a:rPr lang="et-EE" dirty="0" smtClean="0">
                <a:latin typeface="Bell MT" panose="02020503060305020303" pitchFamily="18" charset="0"/>
              </a:rPr>
              <a:t>vähesel määral taimset toitu  </a:t>
            </a:r>
            <a:br>
              <a:rPr lang="et-EE" dirty="0" smtClean="0">
                <a:latin typeface="Bell MT" panose="02020503060305020303" pitchFamily="18" charset="0"/>
              </a:rPr>
            </a:br>
            <a:endParaRPr lang="et-EE" dirty="0" smtClean="0">
              <a:latin typeface="Bell MT" panose="02020503060305020303" pitchFamily="18" charset="0"/>
            </a:endParaRPr>
          </a:p>
          <a:p>
            <a:pPr algn="just"/>
            <a:r>
              <a:rPr lang="et-EE" dirty="0" smtClean="0">
                <a:latin typeface="Bell MT" panose="02020503060305020303" pitchFamily="18" charset="0"/>
              </a:rPr>
              <a:t>Jahib oma saaki </a:t>
            </a:r>
            <a:r>
              <a:rPr lang="et-EE" dirty="0">
                <a:latin typeface="Bell MT" panose="02020503060305020303" pitchFamily="18" charset="0"/>
              </a:rPr>
              <a:t>rannaniidu madalas osas, lompide ja lõugaste kaldamudas </a:t>
            </a:r>
            <a:r>
              <a:rPr lang="et-EE" dirty="0" smtClean="0">
                <a:latin typeface="Bell MT" panose="02020503060305020303" pitchFamily="18" charset="0"/>
              </a:rPr>
              <a:t>kompides.</a:t>
            </a:r>
          </a:p>
          <a:p>
            <a:pPr algn="just"/>
            <a:r>
              <a:rPr lang="et-EE" dirty="0" smtClean="0">
                <a:latin typeface="Bell MT" panose="02020503060305020303" pitchFamily="18" charset="0"/>
              </a:rPr>
              <a:t/>
            </a:r>
            <a:br>
              <a:rPr lang="et-EE" dirty="0" smtClean="0">
                <a:latin typeface="Bell MT" panose="02020503060305020303" pitchFamily="18" charset="0"/>
              </a:rPr>
            </a:br>
            <a:r>
              <a:rPr lang="et-EE" dirty="0" smtClean="0">
                <a:latin typeface="Bell MT" panose="02020503060305020303" pitchFamily="18" charset="0"/>
              </a:rPr>
              <a:t>Tema </a:t>
            </a:r>
            <a:r>
              <a:rPr lang="et-EE" dirty="0">
                <a:latin typeface="Bell MT" panose="02020503060305020303" pitchFamily="18" charset="0"/>
              </a:rPr>
              <a:t>toitumisharjumused on üsna spetsiifilised ning järsud muutused looduses (</a:t>
            </a:r>
            <a:r>
              <a:rPr lang="et-EE" dirty="0" smtClean="0">
                <a:latin typeface="Bell MT" panose="02020503060305020303" pitchFamily="18" charset="0"/>
              </a:rPr>
              <a:t>nt </a:t>
            </a:r>
            <a:r>
              <a:rPr lang="et-EE" dirty="0">
                <a:latin typeface="Bell MT" panose="02020503060305020303" pitchFamily="18" charset="0"/>
              </a:rPr>
              <a:t>põud või üleujutus) võivad ta pesitsemise mõnel aastal </a:t>
            </a:r>
            <a:r>
              <a:rPr lang="et-EE" dirty="0" smtClean="0">
                <a:latin typeface="Bell MT" panose="02020503060305020303" pitchFamily="18" charset="0"/>
              </a:rPr>
              <a:t>nurjata.</a:t>
            </a:r>
          </a:p>
          <a:p>
            <a:pPr algn="just"/>
            <a:endParaRPr lang="et-EE" dirty="0" smtClean="0"/>
          </a:p>
          <a:p>
            <a:pPr algn="just"/>
            <a:endParaRPr lang="et-EE" dirty="0"/>
          </a:p>
          <a:p>
            <a:endParaRPr lang="et-EE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t-EE" smtClean="0"/>
              <a:t>Footerfooter</a:t>
            </a:r>
            <a:endParaRPr lang="et-EE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7CDBD8-34D6-438D-9E26-94A8C50A993B}" type="slidenum">
              <a:rPr lang="et-EE" smtClean="0"/>
              <a:pPr/>
              <a:t>6</a:t>
            </a:fld>
            <a:endParaRPr lang="et-EE"/>
          </a:p>
        </p:txBody>
      </p:sp>
      <p:pic>
        <p:nvPicPr>
          <p:cNvPr id="7" name="Picture 2" descr="http://upload.wikimedia.org/wikipedia/commons/4/43/Calidris_alpina_ju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3048000" cy="211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arge\Pictures\OÜÕÄ\ornitoloogiayhingu töölehed\inimtegevus\nur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506411" cy="4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arge\Pictures\OÜÕÄ\ornitoloogiayhingu töölehed\inimtegevus\nur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95205" y="2067395"/>
            <a:ext cx="506411" cy="4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arge\Pictures\OÜÕÄ\ornitoloogiayhingu töölehed\inimtegevus\nur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29000" y="3810000"/>
            <a:ext cx="506411" cy="4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Marge\Pictures\OÜÕÄ\ornitoloogiayhingu töölehed\inimtegevus\nur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2005" y="3819995"/>
            <a:ext cx="506411" cy="4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22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848872" cy="817848"/>
          </a:xfrm>
        </p:spPr>
        <p:txBody>
          <a:bodyPr>
            <a:noAutofit/>
          </a:bodyPr>
          <a:lstStyle/>
          <a:p>
            <a:pPr algn="l"/>
            <a:r>
              <a:rPr lang="et-EE" dirty="0" smtClean="0">
                <a:latin typeface="Gill Sans MT Condensed" panose="020B0506020104020203" pitchFamily="34" charset="0"/>
              </a:rPr>
              <a:t>Levik</a:t>
            </a:r>
            <a:endParaRPr lang="et-EE" dirty="0">
              <a:latin typeface="Gill Sans MT Condensed" panose="020B0506020104020203" pitchFamily="34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5184576" cy="4464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t-EE" sz="1800" dirty="0" smtClean="0">
                <a:latin typeface="Bell MT" panose="02020503060305020303" pitchFamily="18" charset="0"/>
              </a:rPr>
              <a:t/>
            </a:r>
            <a:br>
              <a:rPr lang="et-EE" sz="1800" dirty="0" smtClean="0">
                <a:latin typeface="Bell MT" panose="02020503060305020303" pitchFamily="18" charset="0"/>
              </a:rPr>
            </a:br>
            <a:r>
              <a:rPr lang="et-EE" sz="1800" dirty="0" smtClean="0">
                <a:latin typeface="Bell MT" panose="02020503060305020303" pitchFamily="18" charset="0"/>
              </a:rPr>
              <a:t>Niidurüdi võib kohata Läänemere ümbruses, Briti saartel, Islandil ja Gröönimaal. Nii </a:t>
            </a:r>
            <a:r>
              <a:rPr lang="et-EE" sz="1800" dirty="0">
                <a:latin typeface="Bell MT" panose="02020503060305020303" pitchFamily="18" charset="0"/>
              </a:rPr>
              <a:t>Läänemere kui Briti saarte asurkond on tugevas langustrendis ning looduskaitsjate terava tähelepanu </a:t>
            </a:r>
            <a:r>
              <a:rPr lang="et-EE" sz="1800" dirty="0" smtClean="0">
                <a:latin typeface="Bell MT" panose="02020503060305020303" pitchFamily="18" charset="0"/>
              </a:rPr>
              <a:t>all.</a:t>
            </a:r>
          </a:p>
          <a:p>
            <a:pPr marL="0" indent="0" algn="just">
              <a:buNone/>
            </a:pPr>
            <a:endParaRPr lang="et-EE" sz="1800" dirty="0" smtClean="0">
              <a:latin typeface="Bell MT" panose="02020503060305020303" pitchFamily="18" charset="0"/>
            </a:endParaRPr>
          </a:p>
          <a:p>
            <a:pPr marL="0" indent="0" algn="just">
              <a:buNone/>
            </a:pPr>
            <a:r>
              <a:rPr lang="et-EE" sz="1800" dirty="0" smtClean="0">
                <a:latin typeface="Bell MT" panose="02020503060305020303" pitchFamily="18" charset="0"/>
              </a:rPr>
              <a:t>Eestis arvatakse </a:t>
            </a:r>
            <a:r>
              <a:rPr lang="et-EE" sz="1800" dirty="0">
                <a:latin typeface="Bell MT" panose="02020503060305020303" pitchFamily="18" charset="0"/>
              </a:rPr>
              <a:t>olevat umbes 150-200 rüdipaari,</a:t>
            </a:r>
            <a:r>
              <a:rPr lang="et-EE" sz="1800" dirty="0" smtClean="0">
                <a:latin typeface="Bell MT" panose="02020503060305020303" pitchFamily="18" charset="0"/>
              </a:rPr>
              <a:t> ta on </a:t>
            </a:r>
            <a:r>
              <a:rPr lang="et-EE" sz="1800" dirty="0">
                <a:latin typeface="Bell MT" panose="02020503060305020303" pitchFamily="18" charset="0"/>
              </a:rPr>
              <a:t>Taani kõrval üks olulisemaid Läänemere asurkonna pesitsusalasid. </a:t>
            </a:r>
            <a:endParaRPr lang="et-EE" sz="1800" dirty="0" smtClean="0">
              <a:latin typeface="Bell MT" panose="02020503060305020303" pitchFamily="18" charset="0"/>
            </a:endParaRPr>
          </a:p>
          <a:p>
            <a:pPr marL="0" indent="0" algn="just">
              <a:buNone/>
            </a:pPr>
            <a:r>
              <a:rPr lang="et-EE" sz="1800" dirty="0" smtClean="0">
                <a:latin typeface="Bell MT" panose="02020503060305020303" pitchFamily="18" charset="0"/>
              </a:rPr>
              <a:t>Niidurüdid </a:t>
            </a:r>
            <a:r>
              <a:rPr lang="et-EE" sz="1800" dirty="0">
                <a:latin typeface="Bell MT" panose="02020503060305020303" pitchFamily="18" charset="0"/>
              </a:rPr>
              <a:t>pesitsevad praegu Läänemaal, Pärnumaal, Saaremaal ja Hiiumaal. Kõige arvukamalt leidub neid Matsalu rahvuspargis ning Väikese väina ümbruse rannaniitudel. Vähem Tõstamaa kandis, Käina lahe ümbruses, Abrukal ja mujal.</a:t>
            </a:r>
          </a:p>
          <a:p>
            <a:pPr marL="0" indent="0" algn="just">
              <a:buNone/>
            </a:pPr>
            <a:endParaRPr lang="et-EE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t-EE" smtClean="0"/>
              <a:t>Footerfooter</a:t>
            </a:r>
            <a:endParaRPr lang="et-EE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7CDBD8-34D6-438D-9E26-94A8C50A993B}" type="slidenum">
              <a:rPr lang="et-EE" smtClean="0"/>
              <a:pPr/>
              <a:t>7</a:t>
            </a:fld>
            <a:endParaRPr lang="et-EE"/>
          </a:p>
        </p:txBody>
      </p:sp>
      <p:pic>
        <p:nvPicPr>
          <p:cNvPr id="1026" name="Picture 2" descr="http://helcom.fi/PublishingImages/baltic-sea-trends/environment-fact-sheets/latest-fact-sheets/population-development-of-southern-dunlin/fig%202_SouthernDunlin_BSEFS2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8"/>
            <a:ext cx="2922852" cy="418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2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88832" cy="881744"/>
          </a:xfrm>
        </p:spPr>
        <p:txBody>
          <a:bodyPr>
            <a:normAutofit fontScale="90000"/>
          </a:bodyPr>
          <a:lstStyle/>
          <a:p>
            <a:r>
              <a:rPr lang="et-EE" sz="4444" dirty="0" smtClean="0">
                <a:latin typeface="Gill Sans MT Condensed" panose="020B0506020104020203" pitchFamily="34" charset="0"/>
              </a:rPr>
              <a:t>Ohud I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191000" y="1371600"/>
            <a:ext cx="4343400" cy="4800600"/>
          </a:xfrm>
        </p:spPr>
        <p:txBody>
          <a:bodyPr>
            <a:normAutofit/>
          </a:bodyPr>
          <a:lstStyle/>
          <a:p>
            <a:r>
              <a:rPr lang="et-EE" sz="3200" dirty="0" smtClean="0">
                <a:latin typeface="Gill Sans MT Condensed" panose="020B0506020104020203" pitchFamily="34" charset="0"/>
              </a:rPr>
              <a:t>I </a:t>
            </a:r>
            <a:r>
              <a:rPr lang="et-EE" sz="2800" dirty="0" smtClean="0">
                <a:latin typeface="Gill Sans MT Condensed" panose="020B0506020104020203" pitchFamily="34" charset="0"/>
              </a:rPr>
              <a:t>Elupaikade </a:t>
            </a:r>
            <a:r>
              <a:rPr lang="et-EE" sz="2800" dirty="0">
                <a:latin typeface="Gill Sans MT Condensed" panose="020B0506020104020203" pitchFamily="34" charset="0"/>
              </a:rPr>
              <a:t>kvaliteet</a:t>
            </a:r>
          </a:p>
          <a:p>
            <a:endParaRPr lang="et-EE" dirty="0" smtClean="0">
              <a:latin typeface="Bell MT" panose="02020503060305020303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ـ"/>
            </a:pPr>
            <a:r>
              <a:rPr lang="et-EE" dirty="0" smtClean="0">
                <a:latin typeface="Bell MT" panose="02020503060305020303" pitchFamily="18" charset="0"/>
              </a:rPr>
              <a:t>sobilike elupaikade kadumine </a:t>
            </a:r>
            <a:r>
              <a:rPr lang="et-EE" dirty="0" smtClean="0">
                <a:latin typeface="Bell MT" panose="02020503060305020303" pitchFamily="18" charset="0"/>
              </a:rPr>
              <a:t>on </a:t>
            </a:r>
            <a:r>
              <a:rPr lang="et-EE" dirty="0" smtClean="0">
                <a:latin typeface="Bell MT" panose="02020503060305020303" pitchFamily="18" charset="0"/>
              </a:rPr>
              <a:t>suurim </a:t>
            </a:r>
            <a:r>
              <a:rPr lang="et-EE" dirty="0">
                <a:latin typeface="Bell MT" panose="02020503060305020303" pitchFamily="18" charset="0"/>
              </a:rPr>
              <a:t>niidurüdi arvukuse languse </a:t>
            </a:r>
            <a:r>
              <a:rPr lang="et-EE" dirty="0" smtClean="0">
                <a:latin typeface="Bell MT" panose="02020503060305020303" pitchFamily="18" charset="0"/>
              </a:rPr>
              <a:t>põhjus</a:t>
            </a:r>
          </a:p>
          <a:p>
            <a:pPr marL="342900" indent="-342900" algn="just">
              <a:buFont typeface="Times New Roman" panose="02020603050405020304" pitchFamily="18" charset="0"/>
              <a:buChar char="ـ"/>
            </a:pPr>
            <a:r>
              <a:rPr lang="et-EE" dirty="0" err="1" smtClean="0">
                <a:latin typeface="Bell MT" panose="02020503060305020303" pitchFamily="18" charset="0"/>
              </a:rPr>
              <a:t>rüdidel</a:t>
            </a:r>
            <a:r>
              <a:rPr lang="et-EE" dirty="0" smtClean="0">
                <a:latin typeface="Bell MT" panose="02020503060305020303" pitchFamily="18" charset="0"/>
              </a:rPr>
              <a:t> </a:t>
            </a:r>
            <a:r>
              <a:rPr lang="et-EE" dirty="0">
                <a:latin typeface="Bell MT" panose="02020503060305020303" pitchFamily="18" charset="0"/>
              </a:rPr>
              <a:t>on elupaigale väga spetsiifilised nõudmised ja hoolimata sellest, et rannaniite on asutud viimasel aastakümnel hoogsalt taastama, pole rüdile vajalikke tingimusi igal pool suudetud </a:t>
            </a:r>
            <a:r>
              <a:rPr lang="et-EE" dirty="0" smtClean="0">
                <a:latin typeface="Bell MT" panose="02020503060305020303" pitchFamily="18" charset="0"/>
              </a:rPr>
              <a:t>täita</a:t>
            </a:r>
          </a:p>
          <a:p>
            <a:pPr algn="just"/>
            <a:endParaRPr lang="et-EE" dirty="0"/>
          </a:p>
          <a:p>
            <a:endParaRPr lang="et-EE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t-EE" smtClean="0"/>
              <a:t>Footerfooter</a:t>
            </a:r>
            <a:endParaRPr lang="et-EE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7CDBD8-34D6-438D-9E26-94A8C50A993B}" type="slidenum">
              <a:rPr lang="et-EE" smtClean="0"/>
              <a:pPr/>
              <a:t>8</a:t>
            </a:fld>
            <a:endParaRPr lang="et-EE"/>
          </a:p>
        </p:txBody>
      </p:sp>
      <p:pic>
        <p:nvPicPr>
          <p:cNvPr id="5122" name="Picture 2" descr="https://lh4.googleusercontent.com/-7TsWrA3Tqp4/UhH1_es8tiI/AAAAAAAABvQ/Kq5l4gQzIcs/w1096-h822-no/IMG_24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3329979" cy="249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arge\Pictures\OÜÕÄ\ornitoloogiayhingu töölehed\inimtegevus\nur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506411" cy="4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arge\Pictures\OÜÕÄ\ornitoloogiayhingu töölehed\inimtegevus\nur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42805" y="2143595"/>
            <a:ext cx="506411" cy="4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arge\Pictures\OÜÕÄ\ornitoloogiayhingu töölehed\inimtegevus\nur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29000" y="4267200"/>
            <a:ext cx="506411" cy="4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Marge\Pictures\OÜÕÄ\ornitoloogiayhingu töölehed\inimtegevus\nur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7205" y="4277195"/>
            <a:ext cx="506411" cy="4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18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344816" cy="864096"/>
          </a:xfrm>
        </p:spPr>
        <p:txBody>
          <a:bodyPr>
            <a:noAutofit/>
          </a:bodyPr>
          <a:lstStyle/>
          <a:p>
            <a:r>
              <a:rPr lang="et-EE" dirty="0" smtClean="0">
                <a:latin typeface="Gill Sans MT Condensed" panose="020B0506020104020203" pitchFamily="34" charset="0"/>
              </a:rPr>
              <a:t>Ohud II</a:t>
            </a:r>
            <a:endParaRPr lang="et-EE" dirty="0">
              <a:latin typeface="Gill Sans MT Condensed" panose="020B0506020104020203" pitchFamily="34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914400" y="1600201"/>
            <a:ext cx="4190999" cy="4267199"/>
          </a:xfrm>
        </p:spPr>
        <p:txBody>
          <a:bodyPr>
            <a:normAutofit fontScale="92500" lnSpcReduction="10000"/>
          </a:bodyPr>
          <a:lstStyle/>
          <a:p>
            <a:r>
              <a:rPr lang="et-EE" sz="2800" dirty="0" smtClean="0">
                <a:latin typeface="Gill Sans MT Condensed" panose="020B0506020104020203" pitchFamily="34" charset="0"/>
              </a:rPr>
              <a:t>II Röövlus</a:t>
            </a:r>
            <a:endParaRPr lang="et-EE" sz="2800" dirty="0">
              <a:latin typeface="Gill Sans MT Condensed" panose="020B0506020104020203" pitchFamily="34" charset="0"/>
            </a:endParaRPr>
          </a:p>
          <a:p>
            <a:endParaRPr lang="et-EE" dirty="0" smtClean="0"/>
          </a:p>
          <a:p>
            <a:pPr marL="342900" indent="-342900" algn="just">
              <a:buFont typeface="Times New Roman" panose="02020603050405020304" pitchFamily="18" charset="0"/>
              <a:buChar char="ـ"/>
            </a:pPr>
            <a:r>
              <a:rPr lang="et-EE" dirty="0" err="1" smtClean="0">
                <a:latin typeface="Bell MT" panose="02020503060305020303" pitchFamily="18" charset="0"/>
              </a:rPr>
              <a:t>niidurüdi</a:t>
            </a:r>
            <a:r>
              <a:rPr lang="et-EE" dirty="0" smtClean="0">
                <a:latin typeface="Bell MT" panose="02020503060305020303" pitchFamily="18" charset="0"/>
              </a:rPr>
              <a:t> </a:t>
            </a:r>
            <a:r>
              <a:rPr lang="et-EE" dirty="0">
                <a:latin typeface="Bell MT" panose="02020503060305020303" pitchFamily="18" charset="0"/>
              </a:rPr>
              <a:t>ja eriti tema munad ning pojad on atraktiivseks saagiks paljudele röövlindudele ja </a:t>
            </a:r>
            <a:r>
              <a:rPr lang="et-EE" dirty="0" smtClean="0">
                <a:latin typeface="Bell MT" panose="02020503060305020303" pitchFamily="18" charset="0"/>
              </a:rPr>
              <a:t>-loomadele</a:t>
            </a:r>
          </a:p>
          <a:p>
            <a:pPr marL="342900" indent="-342900" algn="just">
              <a:buFont typeface="Times New Roman" panose="02020603050405020304" pitchFamily="18" charset="0"/>
              <a:buChar char="ـ"/>
            </a:pPr>
            <a:r>
              <a:rPr lang="et-EE" dirty="0" err="1" smtClean="0">
                <a:latin typeface="Bell MT" panose="02020503060305020303" pitchFamily="18" charset="0"/>
              </a:rPr>
              <a:t>rüdi</a:t>
            </a:r>
            <a:r>
              <a:rPr lang="et-EE" dirty="0" smtClean="0">
                <a:latin typeface="Bell MT" panose="02020503060305020303" pitchFamily="18" charset="0"/>
              </a:rPr>
              <a:t> </a:t>
            </a:r>
            <a:r>
              <a:rPr lang="et-EE" dirty="0">
                <a:latin typeface="Bell MT" panose="02020503060305020303" pitchFamily="18" charset="0"/>
              </a:rPr>
              <a:t>suurimad vaenlased on vares, roo-loorkull, erinevad kajakad, rebane, kährikkoer ja </a:t>
            </a:r>
            <a:r>
              <a:rPr lang="et-EE" dirty="0" smtClean="0">
                <a:latin typeface="Bell MT" panose="02020503060305020303" pitchFamily="18" charset="0"/>
              </a:rPr>
              <a:t>mink</a:t>
            </a:r>
          </a:p>
          <a:p>
            <a:pPr marL="342900" indent="-342900" algn="just">
              <a:buFont typeface="Times New Roman" panose="02020603050405020304" pitchFamily="18" charset="0"/>
              <a:buChar char="ـ"/>
            </a:pPr>
            <a:r>
              <a:rPr lang="et-EE" dirty="0" smtClean="0">
                <a:latin typeface="Bell MT" panose="02020503060305020303" pitchFamily="18" charset="0"/>
              </a:rPr>
              <a:t>röövlus </a:t>
            </a:r>
            <a:r>
              <a:rPr lang="et-EE" dirty="0">
                <a:latin typeface="Bell MT" panose="02020503060305020303" pitchFamily="18" charset="0"/>
              </a:rPr>
              <a:t>iseenesest on looduse loomulik osa, kuid fragmenteerunud ja halvas seisukorras elupaigas võib kergesti liigile saatuslikuks </a:t>
            </a:r>
            <a:r>
              <a:rPr lang="et-EE" dirty="0" smtClean="0">
                <a:latin typeface="Bell MT" panose="02020503060305020303" pitchFamily="18" charset="0"/>
              </a:rPr>
              <a:t>saada </a:t>
            </a:r>
            <a:endParaRPr lang="et-EE" dirty="0">
              <a:latin typeface="Bell MT" panose="02020503060305020303" pitchFamily="18" charset="0"/>
            </a:endParaRPr>
          </a:p>
          <a:p>
            <a:r>
              <a:rPr lang="et-EE" dirty="0">
                <a:latin typeface="Bell MT" panose="02020503060305020303" pitchFamily="18" charset="0"/>
              </a:rPr>
              <a:t/>
            </a:r>
            <a:br>
              <a:rPr lang="et-EE" dirty="0">
                <a:latin typeface="Bell MT" panose="02020503060305020303" pitchFamily="18" charset="0"/>
              </a:rPr>
            </a:br>
            <a:endParaRPr lang="et-EE" dirty="0">
              <a:latin typeface="Bell MT" panose="02020503060305020303" pitchFamily="18" charset="0"/>
            </a:endParaRPr>
          </a:p>
          <a:p>
            <a:endParaRPr lang="et-EE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t-EE" smtClean="0"/>
              <a:t>Footerfooter</a:t>
            </a:r>
            <a:endParaRPr lang="et-EE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7CDBD8-34D6-438D-9E26-94A8C50A993B}" type="slidenum">
              <a:rPr lang="et-EE" smtClean="0"/>
              <a:pPr/>
              <a:t>9</a:t>
            </a:fld>
            <a:endParaRPr lang="et-EE"/>
          </a:p>
        </p:txBody>
      </p:sp>
      <p:pic>
        <p:nvPicPr>
          <p:cNvPr id="6" name="Pilt 5" descr="http://farm3.staticflickr.com/2395/5814464823_a92932a5fc_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62200"/>
            <a:ext cx="3168352" cy="185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C:\Users\Marge\Pictures\OÜÕÄ\ornitoloogiayhingu töölehed\inimtegevus\nur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506411" cy="4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arge\Pictures\OÜÕÄ\ornitoloogiayhingu töölehed\inimtegevus\nur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19605" y="2295995"/>
            <a:ext cx="506411" cy="4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arge\Pictures\OÜÕÄ\ornitoloogiayhingu töölehed\inimtegevus\nur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29600" y="3810000"/>
            <a:ext cx="506411" cy="4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Marge\Pictures\OÜÕÄ\ornitoloogiayhingu töölehed\inimtegevus\nur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00205" y="3819995"/>
            <a:ext cx="506411" cy="4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60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'i kujundus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Rydipower</Template>
  <TotalTime>619</TotalTime>
  <Words>464</Words>
  <Application>Microsoft Office PowerPoint</Application>
  <PresentationFormat>Ekraaniseanss (4:3)</PresentationFormat>
  <Paragraphs>107</Paragraphs>
  <Slides>13</Slides>
  <Notes>13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13</vt:i4>
      </vt:variant>
    </vt:vector>
  </HeadingPairs>
  <TitlesOfParts>
    <vt:vector size="14" baseType="lpstr">
      <vt:lpstr>Office'i kujundus</vt:lpstr>
      <vt:lpstr>NIIDuRÜDI Calidris alpina schinzii </vt:lpstr>
      <vt:lpstr>Kes on niidurüdi? </vt:lpstr>
      <vt:lpstr>Elupaigad I </vt:lpstr>
      <vt:lpstr>Elupaigad II</vt:lpstr>
      <vt:lpstr>Rüdi, tulekust minekuni </vt:lpstr>
      <vt:lpstr>Toitumine </vt:lpstr>
      <vt:lpstr>Levik</vt:lpstr>
      <vt:lpstr>Ohud I </vt:lpstr>
      <vt:lpstr>Ohud II</vt:lpstr>
      <vt:lpstr>Ohud III</vt:lpstr>
      <vt:lpstr>Kaitse </vt:lpstr>
      <vt:lpstr>ELFi 2013 talgud peeti rüdi kaitseks</vt:lpstr>
      <vt:lpstr>PowerPointi esitlus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NIIDURÜDI Calidris alpina schinzii</dc:title>
  <dc:creator>Elo Hermann</dc:creator>
  <cp:lastModifiedBy>Elo</cp:lastModifiedBy>
  <cp:revision>57</cp:revision>
  <cp:lastPrinted>2014-04-28T17:12:37Z</cp:lastPrinted>
  <dcterms:created xsi:type="dcterms:W3CDTF">2014-05-09T11:14:58Z</dcterms:created>
  <dcterms:modified xsi:type="dcterms:W3CDTF">2014-05-13T22:36:21Z</dcterms:modified>
</cp:coreProperties>
</file>