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ExtraBold" panose="020B0906030804020204" pitchFamily="34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209517af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8209517af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209517af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Introduce a legal status for all full-time volunteers active in the European Solidarity Corps, to…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Facilitate visa solutions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Clarify social and legal status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Improve information availability and accessibility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Communicate benefits, recognition of skills and competences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Making impact more visible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 attractiveness of online volunteering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 and more coherent recognition of youth volunteering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Open volunteering possibilities for young people from 16 years onwards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/>
          </a:p>
        </p:txBody>
      </p:sp>
      <p:sp>
        <p:nvSpPr>
          <p:cNvPr id="139" name="Google Shape;139;g28209517af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209517af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A “quality charter” for volunteering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Introduce minimum quality standards for volunteering, to ensure…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 focus on solidarity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health, safety and security of participants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support measures for mental health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inclusivity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inclusion of digital forms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inclusion of environmental aspects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recognition of skills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distinguishing between paid staff and volunteers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8209517af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209517af5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Foster capacity building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Ensuring that instruments are available, being promoted and being used for capacity building in the field of solidarity and volunteering, to…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Focus on solidarity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foster networking and knowledge 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explore complementarity between different volunteering schemes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explore community involvement and impact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Increase thematic work on/with programme priorities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Explore online volunteering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8209517af5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6cc491fa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Foster capacity building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Ensuring that instruments are available, being promoted and being used for capacity building in the field of solidarity and volunteering, to…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Focus on solidarity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 networking and knowledge 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explore complementarity between different volunteering schemes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explore community involvement and impact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Increase thematic work on/with programme priorities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Explore online volunteering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86cc491fa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de-AT"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1028700" y="2699575"/>
            <a:ext cx="9954900" cy="77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999" b="1" dirty="0">
                <a:solidFill>
                  <a:srgbClr val="007EC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Better Conditions for Youth Volunteering</a:t>
            </a:r>
            <a:endParaRPr sz="5999" b="1" dirty="0">
              <a:solidFill>
                <a:srgbClr val="007EC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499" dirty="0">
              <a:solidFill>
                <a:srgbClr val="007EC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5999" b="1" dirty="0">
              <a:solidFill>
                <a:srgbClr val="007EC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999" b="1" dirty="0">
              <a:solidFill>
                <a:srgbClr val="007EC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999" b="1" dirty="0">
              <a:solidFill>
                <a:srgbClr val="007EC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99" b="1" dirty="0">
              <a:solidFill>
                <a:srgbClr val="007EC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028700" y="4984100"/>
            <a:ext cx="13776000" cy="12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rgbClr val="A81573"/>
                </a:solidFill>
                <a:latin typeface="Open Sans"/>
                <a:ea typeface="Open Sans"/>
                <a:cs typeface="Open Sans"/>
                <a:sym typeface="Open Sans"/>
              </a:rPr>
              <a:t>Developed within Strategic National Agencies´ Cooperation on Volunteering</a:t>
            </a:r>
            <a:br>
              <a:rPr lang="en-US" sz="4699" b="1">
                <a:solidFill>
                  <a:srgbClr val="A8157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4699" b="1">
              <a:solidFill>
                <a:srgbClr val="A815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9144000" y="9523272"/>
            <a:ext cx="9658350" cy="508003"/>
          </a:xfrm>
          <a:custGeom>
            <a:avLst/>
            <a:gdLst/>
            <a:ahLst/>
            <a:cxnLst/>
            <a:rect l="l" t="t" r="r" b="b"/>
            <a:pathLst>
              <a:path w="2543763" h="133795" extrusionOk="0">
                <a:moveTo>
                  <a:pt x="40880" y="0"/>
                </a:moveTo>
                <a:lnTo>
                  <a:pt x="2502882" y="0"/>
                </a:lnTo>
                <a:cubicBezTo>
                  <a:pt x="2513725" y="0"/>
                  <a:pt x="2524123" y="4307"/>
                  <a:pt x="2531789" y="11974"/>
                </a:cubicBezTo>
                <a:cubicBezTo>
                  <a:pt x="2539456" y="19640"/>
                  <a:pt x="2543763" y="30038"/>
                  <a:pt x="2543763" y="40880"/>
                </a:cubicBezTo>
                <a:lnTo>
                  <a:pt x="2543763" y="92914"/>
                </a:lnTo>
                <a:cubicBezTo>
                  <a:pt x="2543763" y="103757"/>
                  <a:pt x="2539456" y="114155"/>
                  <a:pt x="2531789" y="121821"/>
                </a:cubicBezTo>
                <a:cubicBezTo>
                  <a:pt x="2524123" y="129488"/>
                  <a:pt x="2513725" y="133795"/>
                  <a:pt x="2502882" y="133795"/>
                </a:cubicBezTo>
                <a:lnTo>
                  <a:pt x="40880" y="133795"/>
                </a:lnTo>
                <a:cubicBezTo>
                  <a:pt x="30038" y="133795"/>
                  <a:pt x="19640" y="129488"/>
                  <a:pt x="11974" y="121821"/>
                </a:cubicBezTo>
                <a:cubicBezTo>
                  <a:pt x="4307" y="114155"/>
                  <a:pt x="0" y="103757"/>
                  <a:pt x="0" y="92914"/>
                </a:cubicBezTo>
                <a:lnTo>
                  <a:pt x="0" y="40880"/>
                </a:lnTo>
                <a:cubicBezTo>
                  <a:pt x="0" y="30038"/>
                  <a:pt x="4307" y="19640"/>
                  <a:pt x="11974" y="11974"/>
                </a:cubicBezTo>
                <a:cubicBezTo>
                  <a:pt x="19640" y="4307"/>
                  <a:pt x="30038" y="0"/>
                  <a:pt x="40880" y="0"/>
                </a:cubicBezTo>
                <a:close/>
              </a:path>
            </a:pathLst>
          </a:custGeom>
          <a:solidFill>
            <a:srgbClr val="A81F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1028700" y="293888"/>
            <a:ext cx="114195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Volunteering Conference | Shaping volunteering in Europe and beyond</a:t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-676476" y="285750"/>
            <a:ext cx="14153567" cy="496813"/>
          </a:xfrm>
          <a:custGeom>
            <a:avLst/>
            <a:gdLst/>
            <a:ahLst/>
            <a:cxnLst/>
            <a:rect l="l" t="t" r="r" b="b"/>
            <a:pathLst>
              <a:path w="3727664" h="130847" extrusionOk="0">
                <a:moveTo>
                  <a:pt x="27897" y="0"/>
                </a:moveTo>
                <a:lnTo>
                  <a:pt x="3699768" y="0"/>
                </a:lnTo>
                <a:cubicBezTo>
                  <a:pt x="3715174" y="0"/>
                  <a:pt x="3727664" y="12490"/>
                  <a:pt x="3727664" y="27897"/>
                </a:cubicBezTo>
                <a:lnTo>
                  <a:pt x="3727664" y="102951"/>
                </a:lnTo>
                <a:cubicBezTo>
                  <a:pt x="3727664" y="110349"/>
                  <a:pt x="3724725" y="117445"/>
                  <a:pt x="3719494" y="122677"/>
                </a:cubicBezTo>
                <a:cubicBezTo>
                  <a:pt x="3714262" y="127908"/>
                  <a:pt x="3707166" y="130847"/>
                  <a:pt x="3699768" y="130847"/>
                </a:cubicBezTo>
                <a:lnTo>
                  <a:pt x="27897" y="130847"/>
                </a:lnTo>
                <a:cubicBezTo>
                  <a:pt x="12490" y="130847"/>
                  <a:pt x="0" y="118358"/>
                  <a:pt x="0" y="102951"/>
                </a:cubicBezTo>
                <a:lnTo>
                  <a:pt x="0" y="27897"/>
                </a:lnTo>
                <a:cubicBezTo>
                  <a:pt x="0" y="12490"/>
                  <a:pt x="12490" y="0"/>
                  <a:pt x="27897" y="0"/>
                </a:cubicBezTo>
                <a:close/>
              </a:path>
            </a:pathLst>
          </a:custGeom>
          <a:solidFill>
            <a:srgbClr val="007E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0205408" y="9552576"/>
            <a:ext cx="70539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4 - 6 October 2023 | Podgorica, Montenegro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1028700" y="2058975"/>
            <a:ext cx="13810800" cy="3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999" b="1">
                <a:solidFill>
                  <a:srgbClr val="007EC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Proposals to advance volunteering</a:t>
            </a:r>
            <a:endParaRPr sz="5999" b="1">
              <a:solidFill>
                <a:srgbClr val="007EC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999" b="1">
              <a:solidFill>
                <a:srgbClr val="007EC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99" b="1">
              <a:solidFill>
                <a:srgbClr val="007EC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028700" y="3811588"/>
            <a:ext cx="162306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0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81573"/>
              </a:buClr>
              <a:buSzPts val="3500"/>
              <a:buFont typeface="Open Sans"/>
              <a:buAutoNum type="arabicPeriod"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EU Volunteer status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0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81573"/>
              </a:buClr>
              <a:buSzPts val="3500"/>
              <a:buFont typeface="Open Sans"/>
              <a:buAutoNum type="arabicPeriod"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Quality charter for volunteering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0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81573"/>
              </a:buClr>
              <a:buSzPts val="3500"/>
              <a:buFont typeface="Open Sans"/>
              <a:buAutoNum type="arabicPeriod"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Capacity building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15096390" y="-3190046"/>
            <a:ext cx="5644661" cy="5644661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1016325" y="337951"/>
            <a:ext cx="11419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Volunteering Conference | Shaping volunteering in Europe and beyond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3562" y="4952150"/>
            <a:ext cx="5437576" cy="423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9144000" y="9523272"/>
            <a:ext cx="9659940" cy="508087"/>
          </a:xfrm>
          <a:custGeom>
            <a:avLst/>
            <a:gdLst/>
            <a:ahLst/>
            <a:cxnLst/>
            <a:rect l="l" t="t" r="r" b="b"/>
            <a:pathLst>
              <a:path w="2543763" h="133795" extrusionOk="0">
                <a:moveTo>
                  <a:pt x="40880" y="0"/>
                </a:moveTo>
                <a:lnTo>
                  <a:pt x="2502882" y="0"/>
                </a:lnTo>
                <a:cubicBezTo>
                  <a:pt x="2513725" y="0"/>
                  <a:pt x="2524123" y="4307"/>
                  <a:pt x="2531789" y="11974"/>
                </a:cubicBezTo>
                <a:cubicBezTo>
                  <a:pt x="2539456" y="19640"/>
                  <a:pt x="2543763" y="30038"/>
                  <a:pt x="2543763" y="40880"/>
                </a:cubicBezTo>
                <a:lnTo>
                  <a:pt x="2543763" y="92914"/>
                </a:lnTo>
                <a:cubicBezTo>
                  <a:pt x="2543763" y="103757"/>
                  <a:pt x="2539456" y="114155"/>
                  <a:pt x="2531789" y="121821"/>
                </a:cubicBezTo>
                <a:cubicBezTo>
                  <a:pt x="2524123" y="129488"/>
                  <a:pt x="2513725" y="133795"/>
                  <a:pt x="2502882" y="133795"/>
                </a:cubicBezTo>
                <a:lnTo>
                  <a:pt x="40880" y="133795"/>
                </a:lnTo>
                <a:cubicBezTo>
                  <a:pt x="30038" y="133795"/>
                  <a:pt x="19640" y="129488"/>
                  <a:pt x="11974" y="121821"/>
                </a:cubicBezTo>
                <a:cubicBezTo>
                  <a:pt x="4307" y="114155"/>
                  <a:pt x="0" y="103757"/>
                  <a:pt x="0" y="92914"/>
                </a:cubicBezTo>
                <a:lnTo>
                  <a:pt x="0" y="40880"/>
                </a:lnTo>
                <a:cubicBezTo>
                  <a:pt x="0" y="30038"/>
                  <a:pt x="4307" y="19640"/>
                  <a:pt x="11974" y="11974"/>
                </a:cubicBezTo>
                <a:cubicBezTo>
                  <a:pt x="19640" y="4307"/>
                  <a:pt x="30038" y="0"/>
                  <a:pt x="40880" y="0"/>
                </a:cubicBezTo>
                <a:close/>
              </a:path>
            </a:pathLst>
          </a:custGeom>
          <a:solidFill>
            <a:srgbClr val="A81F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1028700" y="293888"/>
            <a:ext cx="11419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Volunteering Conference | Shaping volunteering in Europe and beyond</a:t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-676476" y="285750"/>
            <a:ext cx="14155804" cy="496891"/>
          </a:xfrm>
          <a:custGeom>
            <a:avLst/>
            <a:gdLst/>
            <a:ahLst/>
            <a:cxnLst/>
            <a:rect l="l" t="t" r="r" b="b"/>
            <a:pathLst>
              <a:path w="3727664" h="130847" extrusionOk="0">
                <a:moveTo>
                  <a:pt x="27897" y="0"/>
                </a:moveTo>
                <a:lnTo>
                  <a:pt x="3699768" y="0"/>
                </a:lnTo>
                <a:cubicBezTo>
                  <a:pt x="3715174" y="0"/>
                  <a:pt x="3727664" y="12490"/>
                  <a:pt x="3727664" y="27897"/>
                </a:cubicBezTo>
                <a:lnTo>
                  <a:pt x="3727664" y="102951"/>
                </a:lnTo>
                <a:cubicBezTo>
                  <a:pt x="3727664" y="110349"/>
                  <a:pt x="3724725" y="117445"/>
                  <a:pt x="3719494" y="122677"/>
                </a:cubicBezTo>
                <a:cubicBezTo>
                  <a:pt x="3714262" y="127908"/>
                  <a:pt x="3707166" y="130847"/>
                  <a:pt x="3699768" y="130847"/>
                </a:cubicBezTo>
                <a:lnTo>
                  <a:pt x="27897" y="130847"/>
                </a:lnTo>
                <a:cubicBezTo>
                  <a:pt x="12490" y="130847"/>
                  <a:pt x="0" y="118358"/>
                  <a:pt x="0" y="102951"/>
                </a:cubicBezTo>
                <a:lnTo>
                  <a:pt x="0" y="27897"/>
                </a:lnTo>
                <a:cubicBezTo>
                  <a:pt x="0" y="12490"/>
                  <a:pt x="12490" y="0"/>
                  <a:pt x="27897" y="0"/>
                </a:cubicBezTo>
                <a:close/>
              </a:path>
            </a:pathLst>
          </a:custGeom>
          <a:solidFill>
            <a:srgbClr val="007E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10205408" y="9552576"/>
            <a:ext cx="70539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4 - 6 October 2023 | Podgorica, Montenegro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1028700" y="2058975"/>
            <a:ext cx="13810800" cy="56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299" b="1">
                <a:solidFill>
                  <a:srgbClr val="007EC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Continuing a solidarity-based program</a:t>
            </a:r>
            <a:endParaRPr sz="5299" b="1">
              <a:solidFill>
                <a:srgbClr val="007EC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5999" b="1">
              <a:solidFill>
                <a:srgbClr val="007EC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5999" b="1">
              <a:solidFill>
                <a:srgbClr val="007EC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5999" b="1">
              <a:solidFill>
                <a:srgbClr val="007EC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99" b="1">
              <a:solidFill>
                <a:srgbClr val="007EC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1028700" y="3811588"/>
            <a:ext cx="16230600" cy="6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0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81573"/>
              </a:buClr>
              <a:buSzPts val="3500"/>
              <a:buFont typeface="Open Sans"/>
              <a:buChar char="●"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Funding youth volunteering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0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81573"/>
              </a:buClr>
              <a:buSzPts val="3500"/>
              <a:buFont typeface="Open Sans"/>
              <a:buChar char="●"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Focus on solidarity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0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81573"/>
              </a:buClr>
              <a:buSzPts val="3500"/>
              <a:buFont typeface="Open Sans"/>
              <a:buChar char="●"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Strengthening civil society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0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81573"/>
              </a:buClr>
              <a:buSzPts val="3500"/>
              <a:buFont typeface="Open Sans"/>
              <a:buChar char="●"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New potentials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0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81573"/>
              </a:buClr>
              <a:buSzPts val="3500"/>
              <a:buFont typeface="Open Sans"/>
              <a:buChar char="●"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A value-based programme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0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81573"/>
              </a:buClr>
              <a:buSzPts val="3500"/>
              <a:buFont typeface="Open Sans"/>
              <a:buChar char="●"/>
            </a:pPr>
            <a:r>
              <a:rPr lang="en-US" sz="3500">
                <a:solidFill>
                  <a:srgbClr val="007EC7"/>
                </a:solidFill>
                <a:latin typeface="Open Sans"/>
                <a:ea typeface="Open Sans"/>
                <a:cs typeface="Open Sans"/>
                <a:sym typeface="Open Sans"/>
              </a:rPr>
              <a:t>A new perspective for partner countries</a:t>
            </a:r>
            <a:endParaRPr sz="3500">
              <a:solidFill>
                <a:srgbClr val="007EC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500" b="1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15096390" y="-3190046"/>
            <a:ext cx="5651500" cy="565150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1016325" y="337951"/>
            <a:ext cx="11419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Volunteering Conference | Shaping volunteering in Europe and beyond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9144000" y="9523272"/>
            <a:ext cx="9659940" cy="508087"/>
          </a:xfrm>
          <a:custGeom>
            <a:avLst/>
            <a:gdLst/>
            <a:ahLst/>
            <a:cxnLst/>
            <a:rect l="l" t="t" r="r" b="b"/>
            <a:pathLst>
              <a:path w="2543763" h="133795" extrusionOk="0">
                <a:moveTo>
                  <a:pt x="40880" y="0"/>
                </a:moveTo>
                <a:lnTo>
                  <a:pt x="2502882" y="0"/>
                </a:lnTo>
                <a:cubicBezTo>
                  <a:pt x="2513725" y="0"/>
                  <a:pt x="2524123" y="4307"/>
                  <a:pt x="2531789" y="11974"/>
                </a:cubicBezTo>
                <a:cubicBezTo>
                  <a:pt x="2539456" y="19640"/>
                  <a:pt x="2543763" y="30038"/>
                  <a:pt x="2543763" y="40880"/>
                </a:cubicBezTo>
                <a:lnTo>
                  <a:pt x="2543763" y="92914"/>
                </a:lnTo>
                <a:cubicBezTo>
                  <a:pt x="2543763" y="103757"/>
                  <a:pt x="2539456" y="114155"/>
                  <a:pt x="2531789" y="121821"/>
                </a:cubicBezTo>
                <a:cubicBezTo>
                  <a:pt x="2524123" y="129488"/>
                  <a:pt x="2513725" y="133795"/>
                  <a:pt x="2502882" y="133795"/>
                </a:cubicBezTo>
                <a:lnTo>
                  <a:pt x="40880" y="133795"/>
                </a:lnTo>
                <a:cubicBezTo>
                  <a:pt x="30038" y="133795"/>
                  <a:pt x="19640" y="129488"/>
                  <a:pt x="11974" y="121821"/>
                </a:cubicBezTo>
                <a:cubicBezTo>
                  <a:pt x="4307" y="114155"/>
                  <a:pt x="0" y="103757"/>
                  <a:pt x="0" y="92914"/>
                </a:cubicBezTo>
                <a:lnTo>
                  <a:pt x="0" y="40880"/>
                </a:lnTo>
                <a:cubicBezTo>
                  <a:pt x="0" y="30038"/>
                  <a:pt x="4307" y="19640"/>
                  <a:pt x="11974" y="11974"/>
                </a:cubicBezTo>
                <a:cubicBezTo>
                  <a:pt x="19640" y="4307"/>
                  <a:pt x="30038" y="0"/>
                  <a:pt x="40880" y="0"/>
                </a:cubicBezTo>
                <a:close/>
              </a:path>
            </a:pathLst>
          </a:custGeom>
          <a:solidFill>
            <a:srgbClr val="A81F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1028700" y="293888"/>
            <a:ext cx="11419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Volunteering Conference | Shaping volunteering in Europe and beyond</a:t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-676476" y="285750"/>
            <a:ext cx="14155804" cy="496891"/>
          </a:xfrm>
          <a:custGeom>
            <a:avLst/>
            <a:gdLst/>
            <a:ahLst/>
            <a:cxnLst/>
            <a:rect l="l" t="t" r="r" b="b"/>
            <a:pathLst>
              <a:path w="3727664" h="130847" extrusionOk="0">
                <a:moveTo>
                  <a:pt x="27897" y="0"/>
                </a:moveTo>
                <a:lnTo>
                  <a:pt x="3699768" y="0"/>
                </a:lnTo>
                <a:cubicBezTo>
                  <a:pt x="3715174" y="0"/>
                  <a:pt x="3727664" y="12490"/>
                  <a:pt x="3727664" y="27897"/>
                </a:cubicBezTo>
                <a:lnTo>
                  <a:pt x="3727664" y="102951"/>
                </a:lnTo>
                <a:cubicBezTo>
                  <a:pt x="3727664" y="110349"/>
                  <a:pt x="3724725" y="117445"/>
                  <a:pt x="3719494" y="122677"/>
                </a:cubicBezTo>
                <a:cubicBezTo>
                  <a:pt x="3714262" y="127908"/>
                  <a:pt x="3707166" y="130847"/>
                  <a:pt x="3699768" y="130847"/>
                </a:cubicBezTo>
                <a:lnTo>
                  <a:pt x="27897" y="130847"/>
                </a:lnTo>
                <a:cubicBezTo>
                  <a:pt x="12490" y="130847"/>
                  <a:pt x="0" y="118358"/>
                  <a:pt x="0" y="102951"/>
                </a:cubicBezTo>
                <a:lnTo>
                  <a:pt x="0" y="27897"/>
                </a:lnTo>
                <a:cubicBezTo>
                  <a:pt x="0" y="12490"/>
                  <a:pt x="12490" y="0"/>
                  <a:pt x="27897" y="0"/>
                </a:cubicBezTo>
                <a:close/>
              </a:path>
            </a:pathLst>
          </a:custGeom>
          <a:solidFill>
            <a:srgbClr val="007E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10205408" y="9552576"/>
            <a:ext cx="70539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4 - 6 October 2023 | Podgorica, Montenegro</a:t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15096390" y="-3190046"/>
            <a:ext cx="5651500" cy="565150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1016325" y="337951"/>
            <a:ext cx="11419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Volunteering Conference | Shaping volunteering in Europe and beyond</a:t>
            </a:r>
            <a:endParaRPr/>
          </a:p>
        </p:txBody>
      </p:sp>
      <p:pic>
        <p:nvPicPr>
          <p:cNvPr id="147" name="Google Shape;1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425" y="686300"/>
            <a:ext cx="16896624" cy="950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/>
          <p:nvPr/>
        </p:nvSpPr>
        <p:spPr>
          <a:xfrm>
            <a:off x="9144000" y="9523272"/>
            <a:ext cx="9659940" cy="508087"/>
          </a:xfrm>
          <a:custGeom>
            <a:avLst/>
            <a:gdLst/>
            <a:ahLst/>
            <a:cxnLst/>
            <a:rect l="l" t="t" r="r" b="b"/>
            <a:pathLst>
              <a:path w="2543763" h="133795" extrusionOk="0">
                <a:moveTo>
                  <a:pt x="40880" y="0"/>
                </a:moveTo>
                <a:lnTo>
                  <a:pt x="2502882" y="0"/>
                </a:lnTo>
                <a:cubicBezTo>
                  <a:pt x="2513725" y="0"/>
                  <a:pt x="2524123" y="4307"/>
                  <a:pt x="2531789" y="11974"/>
                </a:cubicBezTo>
                <a:cubicBezTo>
                  <a:pt x="2539456" y="19640"/>
                  <a:pt x="2543763" y="30038"/>
                  <a:pt x="2543763" y="40880"/>
                </a:cubicBezTo>
                <a:lnTo>
                  <a:pt x="2543763" y="92914"/>
                </a:lnTo>
                <a:cubicBezTo>
                  <a:pt x="2543763" y="103757"/>
                  <a:pt x="2539456" y="114155"/>
                  <a:pt x="2531789" y="121821"/>
                </a:cubicBezTo>
                <a:cubicBezTo>
                  <a:pt x="2524123" y="129488"/>
                  <a:pt x="2513725" y="133795"/>
                  <a:pt x="2502882" y="133795"/>
                </a:cubicBezTo>
                <a:lnTo>
                  <a:pt x="40880" y="133795"/>
                </a:lnTo>
                <a:cubicBezTo>
                  <a:pt x="30038" y="133795"/>
                  <a:pt x="19640" y="129488"/>
                  <a:pt x="11974" y="121821"/>
                </a:cubicBezTo>
                <a:cubicBezTo>
                  <a:pt x="4307" y="114155"/>
                  <a:pt x="0" y="103757"/>
                  <a:pt x="0" y="92914"/>
                </a:cubicBezTo>
                <a:lnTo>
                  <a:pt x="0" y="40880"/>
                </a:lnTo>
                <a:cubicBezTo>
                  <a:pt x="0" y="30038"/>
                  <a:pt x="4307" y="19640"/>
                  <a:pt x="11974" y="11974"/>
                </a:cubicBezTo>
                <a:cubicBezTo>
                  <a:pt x="19640" y="4307"/>
                  <a:pt x="30038" y="0"/>
                  <a:pt x="40880" y="0"/>
                </a:cubicBezTo>
                <a:close/>
              </a:path>
            </a:pathLst>
          </a:custGeom>
          <a:solidFill>
            <a:srgbClr val="A81F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1028700" y="293888"/>
            <a:ext cx="11419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Volunteering Conference | Shaping volunteering in Europe and beyond</a:t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-676476" y="285750"/>
            <a:ext cx="14155804" cy="496891"/>
          </a:xfrm>
          <a:custGeom>
            <a:avLst/>
            <a:gdLst/>
            <a:ahLst/>
            <a:cxnLst/>
            <a:rect l="l" t="t" r="r" b="b"/>
            <a:pathLst>
              <a:path w="3727664" h="130847" extrusionOk="0">
                <a:moveTo>
                  <a:pt x="27897" y="0"/>
                </a:moveTo>
                <a:lnTo>
                  <a:pt x="3699768" y="0"/>
                </a:lnTo>
                <a:cubicBezTo>
                  <a:pt x="3715174" y="0"/>
                  <a:pt x="3727664" y="12490"/>
                  <a:pt x="3727664" y="27897"/>
                </a:cubicBezTo>
                <a:lnTo>
                  <a:pt x="3727664" y="102951"/>
                </a:lnTo>
                <a:cubicBezTo>
                  <a:pt x="3727664" y="110349"/>
                  <a:pt x="3724725" y="117445"/>
                  <a:pt x="3719494" y="122677"/>
                </a:cubicBezTo>
                <a:cubicBezTo>
                  <a:pt x="3714262" y="127908"/>
                  <a:pt x="3707166" y="130847"/>
                  <a:pt x="3699768" y="130847"/>
                </a:cubicBezTo>
                <a:lnTo>
                  <a:pt x="27897" y="130847"/>
                </a:lnTo>
                <a:cubicBezTo>
                  <a:pt x="12490" y="130847"/>
                  <a:pt x="0" y="118358"/>
                  <a:pt x="0" y="102951"/>
                </a:cubicBezTo>
                <a:lnTo>
                  <a:pt x="0" y="27897"/>
                </a:lnTo>
                <a:cubicBezTo>
                  <a:pt x="0" y="12490"/>
                  <a:pt x="12490" y="0"/>
                  <a:pt x="27897" y="0"/>
                </a:cubicBezTo>
                <a:close/>
              </a:path>
            </a:pathLst>
          </a:custGeom>
          <a:solidFill>
            <a:srgbClr val="007E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10205408" y="9552576"/>
            <a:ext cx="70539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4 - 6 October 2023 | Podgorica, Montenegro</a:t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15096390" y="-3190046"/>
            <a:ext cx="5651500" cy="565150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1016325" y="337951"/>
            <a:ext cx="11419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Volunteering Conference | Shaping volunteering in Europe and beyond</a:t>
            </a:r>
            <a:endParaRPr/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" y="578670"/>
            <a:ext cx="17259302" cy="970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>
            <a:off x="9144000" y="9523272"/>
            <a:ext cx="9659940" cy="508087"/>
          </a:xfrm>
          <a:custGeom>
            <a:avLst/>
            <a:gdLst/>
            <a:ahLst/>
            <a:cxnLst/>
            <a:rect l="l" t="t" r="r" b="b"/>
            <a:pathLst>
              <a:path w="2543763" h="133795" extrusionOk="0">
                <a:moveTo>
                  <a:pt x="40880" y="0"/>
                </a:moveTo>
                <a:lnTo>
                  <a:pt x="2502882" y="0"/>
                </a:lnTo>
                <a:cubicBezTo>
                  <a:pt x="2513725" y="0"/>
                  <a:pt x="2524123" y="4307"/>
                  <a:pt x="2531789" y="11974"/>
                </a:cubicBezTo>
                <a:cubicBezTo>
                  <a:pt x="2539456" y="19640"/>
                  <a:pt x="2543763" y="30038"/>
                  <a:pt x="2543763" y="40880"/>
                </a:cubicBezTo>
                <a:lnTo>
                  <a:pt x="2543763" y="92914"/>
                </a:lnTo>
                <a:cubicBezTo>
                  <a:pt x="2543763" y="103757"/>
                  <a:pt x="2539456" y="114155"/>
                  <a:pt x="2531789" y="121821"/>
                </a:cubicBezTo>
                <a:cubicBezTo>
                  <a:pt x="2524123" y="129488"/>
                  <a:pt x="2513725" y="133795"/>
                  <a:pt x="2502882" y="133795"/>
                </a:cubicBezTo>
                <a:lnTo>
                  <a:pt x="40880" y="133795"/>
                </a:lnTo>
                <a:cubicBezTo>
                  <a:pt x="30038" y="133795"/>
                  <a:pt x="19640" y="129488"/>
                  <a:pt x="11974" y="121821"/>
                </a:cubicBezTo>
                <a:cubicBezTo>
                  <a:pt x="4307" y="114155"/>
                  <a:pt x="0" y="103757"/>
                  <a:pt x="0" y="92914"/>
                </a:cubicBezTo>
                <a:lnTo>
                  <a:pt x="0" y="40880"/>
                </a:lnTo>
                <a:cubicBezTo>
                  <a:pt x="0" y="30038"/>
                  <a:pt x="4307" y="19640"/>
                  <a:pt x="11974" y="11974"/>
                </a:cubicBezTo>
                <a:cubicBezTo>
                  <a:pt x="19640" y="4307"/>
                  <a:pt x="30038" y="0"/>
                  <a:pt x="40880" y="0"/>
                </a:cubicBezTo>
                <a:close/>
              </a:path>
            </a:pathLst>
          </a:custGeom>
          <a:solidFill>
            <a:srgbClr val="A81F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1028700" y="293888"/>
            <a:ext cx="11419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Volunteering Conference | Shaping volunteering in Europe and beyond</a:t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-676476" y="285750"/>
            <a:ext cx="14155804" cy="496891"/>
          </a:xfrm>
          <a:custGeom>
            <a:avLst/>
            <a:gdLst/>
            <a:ahLst/>
            <a:cxnLst/>
            <a:rect l="l" t="t" r="r" b="b"/>
            <a:pathLst>
              <a:path w="3727664" h="130847" extrusionOk="0">
                <a:moveTo>
                  <a:pt x="27897" y="0"/>
                </a:moveTo>
                <a:lnTo>
                  <a:pt x="3699768" y="0"/>
                </a:lnTo>
                <a:cubicBezTo>
                  <a:pt x="3715174" y="0"/>
                  <a:pt x="3727664" y="12490"/>
                  <a:pt x="3727664" y="27897"/>
                </a:cubicBezTo>
                <a:lnTo>
                  <a:pt x="3727664" y="102951"/>
                </a:lnTo>
                <a:cubicBezTo>
                  <a:pt x="3727664" y="110349"/>
                  <a:pt x="3724725" y="117445"/>
                  <a:pt x="3719494" y="122677"/>
                </a:cubicBezTo>
                <a:cubicBezTo>
                  <a:pt x="3714262" y="127908"/>
                  <a:pt x="3707166" y="130847"/>
                  <a:pt x="3699768" y="130847"/>
                </a:cubicBezTo>
                <a:lnTo>
                  <a:pt x="27897" y="130847"/>
                </a:lnTo>
                <a:cubicBezTo>
                  <a:pt x="12490" y="130847"/>
                  <a:pt x="0" y="118358"/>
                  <a:pt x="0" y="102951"/>
                </a:cubicBezTo>
                <a:lnTo>
                  <a:pt x="0" y="27897"/>
                </a:lnTo>
                <a:cubicBezTo>
                  <a:pt x="0" y="12490"/>
                  <a:pt x="12490" y="0"/>
                  <a:pt x="27897" y="0"/>
                </a:cubicBezTo>
                <a:close/>
              </a:path>
            </a:pathLst>
          </a:custGeom>
          <a:solidFill>
            <a:srgbClr val="007E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10205408" y="9552576"/>
            <a:ext cx="70539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4 - 6 October 2023 | Podgorica, Montenegro</a:t>
            </a:r>
            <a:endParaRPr/>
          </a:p>
        </p:txBody>
      </p:sp>
      <p:sp>
        <p:nvSpPr>
          <p:cNvPr id="167" name="Google Shape;167;p19"/>
          <p:cNvSpPr/>
          <p:nvPr/>
        </p:nvSpPr>
        <p:spPr>
          <a:xfrm>
            <a:off x="15096390" y="-3190046"/>
            <a:ext cx="5651500" cy="565150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1016325" y="337951"/>
            <a:ext cx="11419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Volunteering Conference | Shaping volunteering in Europe and beyond</a:t>
            </a:r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"/>
            <a:ext cx="18288000" cy="10286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/>
          <p:nvPr/>
        </p:nvSpPr>
        <p:spPr>
          <a:xfrm>
            <a:off x="9144000" y="9523272"/>
            <a:ext cx="9659940" cy="508087"/>
          </a:xfrm>
          <a:custGeom>
            <a:avLst/>
            <a:gdLst/>
            <a:ahLst/>
            <a:cxnLst/>
            <a:rect l="l" t="t" r="r" b="b"/>
            <a:pathLst>
              <a:path w="2543763" h="133795" extrusionOk="0">
                <a:moveTo>
                  <a:pt x="40880" y="0"/>
                </a:moveTo>
                <a:lnTo>
                  <a:pt x="2502882" y="0"/>
                </a:lnTo>
                <a:cubicBezTo>
                  <a:pt x="2513725" y="0"/>
                  <a:pt x="2524123" y="4307"/>
                  <a:pt x="2531789" y="11974"/>
                </a:cubicBezTo>
                <a:cubicBezTo>
                  <a:pt x="2539456" y="19640"/>
                  <a:pt x="2543763" y="30038"/>
                  <a:pt x="2543763" y="40880"/>
                </a:cubicBezTo>
                <a:lnTo>
                  <a:pt x="2543763" y="92914"/>
                </a:lnTo>
                <a:cubicBezTo>
                  <a:pt x="2543763" y="103757"/>
                  <a:pt x="2539456" y="114155"/>
                  <a:pt x="2531789" y="121821"/>
                </a:cubicBezTo>
                <a:cubicBezTo>
                  <a:pt x="2524123" y="129488"/>
                  <a:pt x="2513725" y="133795"/>
                  <a:pt x="2502882" y="133795"/>
                </a:cubicBezTo>
                <a:lnTo>
                  <a:pt x="40880" y="133795"/>
                </a:lnTo>
                <a:cubicBezTo>
                  <a:pt x="30038" y="133795"/>
                  <a:pt x="19640" y="129488"/>
                  <a:pt x="11974" y="121821"/>
                </a:cubicBezTo>
                <a:cubicBezTo>
                  <a:pt x="4307" y="114155"/>
                  <a:pt x="0" y="103757"/>
                  <a:pt x="0" y="92914"/>
                </a:cubicBezTo>
                <a:lnTo>
                  <a:pt x="0" y="40880"/>
                </a:lnTo>
                <a:cubicBezTo>
                  <a:pt x="0" y="30038"/>
                  <a:pt x="4307" y="19640"/>
                  <a:pt x="11974" y="11974"/>
                </a:cubicBezTo>
                <a:cubicBezTo>
                  <a:pt x="19640" y="4307"/>
                  <a:pt x="30038" y="0"/>
                  <a:pt x="40880" y="0"/>
                </a:cubicBezTo>
                <a:close/>
              </a:path>
            </a:pathLst>
          </a:custGeom>
          <a:solidFill>
            <a:srgbClr val="A81F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1028700" y="293888"/>
            <a:ext cx="11419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Volunteering Conference | Shaping volunteering in Europe and beyond</a:t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-676476" y="285750"/>
            <a:ext cx="14155804" cy="496891"/>
          </a:xfrm>
          <a:custGeom>
            <a:avLst/>
            <a:gdLst/>
            <a:ahLst/>
            <a:cxnLst/>
            <a:rect l="l" t="t" r="r" b="b"/>
            <a:pathLst>
              <a:path w="3727664" h="130847" extrusionOk="0">
                <a:moveTo>
                  <a:pt x="27897" y="0"/>
                </a:moveTo>
                <a:lnTo>
                  <a:pt x="3699768" y="0"/>
                </a:lnTo>
                <a:cubicBezTo>
                  <a:pt x="3715174" y="0"/>
                  <a:pt x="3727664" y="12490"/>
                  <a:pt x="3727664" y="27897"/>
                </a:cubicBezTo>
                <a:lnTo>
                  <a:pt x="3727664" y="102951"/>
                </a:lnTo>
                <a:cubicBezTo>
                  <a:pt x="3727664" y="110349"/>
                  <a:pt x="3724725" y="117445"/>
                  <a:pt x="3719494" y="122677"/>
                </a:cubicBezTo>
                <a:cubicBezTo>
                  <a:pt x="3714262" y="127908"/>
                  <a:pt x="3707166" y="130847"/>
                  <a:pt x="3699768" y="130847"/>
                </a:cubicBezTo>
                <a:lnTo>
                  <a:pt x="27897" y="130847"/>
                </a:lnTo>
                <a:cubicBezTo>
                  <a:pt x="12490" y="130847"/>
                  <a:pt x="0" y="118358"/>
                  <a:pt x="0" y="102951"/>
                </a:cubicBezTo>
                <a:lnTo>
                  <a:pt x="0" y="27897"/>
                </a:lnTo>
                <a:cubicBezTo>
                  <a:pt x="0" y="12490"/>
                  <a:pt x="12490" y="0"/>
                  <a:pt x="27897" y="0"/>
                </a:cubicBezTo>
                <a:close/>
              </a:path>
            </a:pathLst>
          </a:custGeom>
          <a:solidFill>
            <a:srgbClr val="007E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10205408" y="9552576"/>
            <a:ext cx="70539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4 - 6 October 2023 | Podgorica, Montenegro</a:t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15096390" y="-3190046"/>
            <a:ext cx="5651500" cy="565150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1016325" y="337951"/>
            <a:ext cx="11419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Volunteering Conference | Shaping volunteering in Europe and beyond</a:t>
            </a:r>
            <a:endParaRPr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0725" y="-255623"/>
            <a:ext cx="18288000" cy="10286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/>
          <p:nvPr/>
        </p:nvSpPr>
        <p:spPr>
          <a:xfrm>
            <a:off x="4512595" y="-685800"/>
            <a:ext cx="15598075" cy="11579817"/>
          </a:xfrm>
          <a:custGeom>
            <a:avLst/>
            <a:gdLst/>
            <a:ahLst/>
            <a:cxnLst/>
            <a:rect l="l" t="t" r="r" b="b"/>
            <a:pathLst>
              <a:path w="15598075" h="11579817" extrusionOk="0">
                <a:moveTo>
                  <a:pt x="0" y="0"/>
                </a:moveTo>
                <a:lnTo>
                  <a:pt x="15598076" y="0"/>
                </a:lnTo>
                <a:lnTo>
                  <a:pt x="15598076" y="11579817"/>
                </a:lnTo>
                <a:lnTo>
                  <a:pt x="0" y="115798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0699" r="-20699"/>
            </a:stretch>
          </a:blipFill>
          <a:ln>
            <a:noFill/>
          </a:ln>
        </p:spPr>
      </p:sp>
      <p:grpSp>
        <p:nvGrpSpPr>
          <p:cNvPr id="186" name="Google Shape;186;p21"/>
          <p:cNvGrpSpPr/>
          <p:nvPr/>
        </p:nvGrpSpPr>
        <p:grpSpPr>
          <a:xfrm>
            <a:off x="-2956630" y="-1484267"/>
            <a:ext cx="13255481" cy="13255481"/>
            <a:chOff x="0" y="0"/>
            <a:chExt cx="812800" cy="812800"/>
          </a:xfrm>
        </p:grpSpPr>
        <p:sp>
          <p:nvSpPr>
            <p:cNvPr id="187" name="Google Shape;187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21"/>
          <p:cNvSpPr txBox="1"/>
          <p:nvPr/>
        </p:nvSpPr>
        <p:spPr>
          <a:xfrm>
            <a:off x="2197500" y="3548858"/>
            <a:ext cx="9474900" cy="20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 &amp; A</a:t>
            </a:r>
            <a:endParaRPr sz="13500"/>
          </a:p>
        </p:txBody>
      </p:sp>
      <p:sp>
        <p:nvSpPr>
          <p:cNvPr id="190" name="Google Shape;190;p21"/>
          <p:cNvSpPr txBox="1"/>
          <p:nvPr/>
        </p:nvSpPr>
        <p:spPr>
          <a:xfrm>
            <a:off x="2197494" y="6399625"/>
            <a:ext cx="7220700" cy="15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72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feedback is valuable!</a:t>
            </a:r>
            <a:endParaRPr/>
          </a:p>
        </p:txBody>
      </p:sp>
      <p:cxnSp>
        <p:nvCxnSpPr>
          <p:cNvPr id="191" name="Google Shape;191;p21"/>
          <p:cNvCxnSpPr/>
          <p:nvPr/>
        </p:nvCxnSpPr>
        <p:spPr>
          <a:xfrm rot="10800000">
            <a:off x="2278309" y="7899838"/>
            <a:ext cx="4594800" cy="14400"/>
          </a:xfrm>
          <a:prstGeom prst="straightConnector1">
            <a:avLst/>
          </a:prstGeom>
          <a:noFill/>
          <a:ln w="762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" name="Google Shape;192;p21"/>
          <p:cNvSpPr/>
          <p:nvPr/>
        </p:nvSpPr>
        <p:spPr>
          <a:xfrm>
            <a:off x="9144000" y="9523272"/>
            <a:ext cx="9659940" cy="508087"/>
          </a:xfrm>
          <a:custGeom>
            <a:avLst/>
            <a:gdLst/>
            <a:ahLst/>
            <a:cxnLst/>
            <a:rect l="l" t="t" r="r" b="b"/>
            <a:pathLst>
              <a:path w="2543763" h="133795" extrusionOk="0">
                <a:moveTo>
                  <a:pt x="40880" y="0"/>
                </a:moveTo>
                <a:lnTo>
                  <a:pt x="2502882" y="0"/>
                </a:lnTo>
                <a:cubicBezTo>
                  <a:pt x="2513725" y="0"/>
                  <a:pt x="2524123" y="4307"/>
                  <a:pt x="2531789" y="11974"/>
                </a:cubicBezTo>
                <a:cubicBezTo>
                  <a:pt x="2539456" y="19640"/>
                  <a:pt x="2543763" y="30038"/>
                  <a:pt x="2543763" y="40880"/>
                </a:cubicBezTo>
                <a:lnTo>
                  <a:pt x="2543763" y="92914"/>
                </a:lnTo>
                <a:cubicBezTo>
                  <a:pt x="2543763" y="103757"/>
                  <a:pt x="2539456" y="114155"/>
                  <a:pt x="2531789" y="121821"/>
                </a:cubicBezTo>
                <a:cubicBezTo>
                  <a:pt x="2524123" y="129488"/>
                  <a:pt x="2513725" y="133795"/>
                  <a:pt x="2502882" y="133795"/>
                </a:cubicBezTo>
                <a:lnTo>
                  <a:pt x="40880" y="133795"/>
                </a:lnTo>
                <a:cubicBezTo>
                  <a:pt x="30038" y="133795"/>
                  <a:pt x="19640" y="129488"/>
                  <a:pt x="11974" y="121821"/>
                </a:cubicBezTo>
                <a:cubicBezTo>
                  <a:pt x="4307" y="114155"/>
                  <a:pt x="0" y="103757"/>
                  <a:pt x="0" y="92914"/>
                </a:cubicBezTo>
                <a:lnTo>
                  <a:pt x="0" y="40880"/>
                </a:lnTo>
                <a:cubicBezTo>
                  <a:pt x="0" y="30038"/>
                  <a:pt x="4307" y="19640"/>
                  <a:pt x="11974" y="11974"/>
                </a:cubicBezTo>
                <a:cubicBezTo>
                  <a:pt x="19640" y="4307"/>
                  <a:pt x="30038" y="0"/>
                  <a:pt x="40880" y="0"/>
                </a:cubicBezTo>
                <a:close/>
              </a:path>
            </a:pathLst>
          </a:custGeom>
          <a:solidFill>
            <a:srgbClr val="A81F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1"/>
          <p:cNvSpPr txBox="1"/>
          <p:nvPr/>
        </p:nvSpPr>
        <p:spPr>
          <a:xfrm>
            <a:off x="1028700" y="293888"/>
            <a:ext cx="11419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Volunteering Conference | Shaping volunteering in Europe and beyond</a:t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-676476" y="285750"/>
            <a:ext cx="14155804" cy="496891"/>
          </a:xfrm>
          <a:custGeom>
            <a:avLst/>
            <a:gdLst/>
            <a:ahLst/>
            <a:cxnLst/>
            <a:rect l="l" t="t" r="r" b="b"/>
            <a:pathLst>
              <a:path w="3727664" h="130847" extrusionOk="0">
                <a:moveTo>
                  <a:pt x="27897" y="0"/>
                </a:moveTo>
                <a:lnTo>
                  <a:pt x="3699768" y="0"/>
                </a:lnTo>
                <a:cubicBezTo>
                  <a:pt x="3715174" y="0"/>
                  <a:pt x="3727664" y="12490"/>
                  <a:pt x="3727664" y="27897"/>
                </a:cubicBezTo>
                <a:lnTo>
                  <a:pt x="3727664" y="102951"/>
                </a:lnTo>
                <a:cubicBezTo>
                  <a:pt x="3727664" y="110349"/>
                  <a:pt x="3724725" y="117445"/>
                  <a:pt x="3719494" y="122677"/>
                </a:cubicBezTo>
                <a:cubicBezTo>
                  <a:pt x="3714262" y="127908"/>
                  <a:pt x="3707166" y="130847"/>
                  <a:pt x="3699768" y="130847"/>
                </a:cubicBezTo>
                <a:lnTo>
                  <a:pt x="27897" y="130847"/>
                </a:lnTo>
                <a:cubicBezTo>
                  <a:pt x="12490" y="130847"/>
                  <a:pt x="0" y="118358"/>
                  <a:pt x="0" y="102951"/>
                </a:cubicBezTo>
                <a:lnTo>
                  <a:pt x="0" y="27897"/>
                </a:lnTo>
                <a:cubicBezTo>
                  <a:pt x="0" y="12490"/>
                  <a:pt x="12490" y="0"/>
                  <a:pt x="27897" y="0"/>
                </a:cubicBezTo>
                <a:close/>
              </a:path>
            </a:pathLst>
          </a:custGeom>
          <a:solidFill>
            <a:srgbClr val="007E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10205408" y="9552576"/>
            <a:ext cx="70539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4 - 6 October 2023 | Podgorica, Montenegro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1016325" y="337951"/>
            <a:ext cx="11419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4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Volunteering Conference | Shaping volunteering in Europe and beyond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Benutzerdefiniert</PresentationFormat>
  <Paragraphs>82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 ExtraBold</vt:lpstr>
      <vt:lpstr>Open Sans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Moßhammer, Gerhard</cp:lastModifiedBy>
  <cp:revision>1</cp:revision>
  <dcterms:modified xsi:type="dcterms:W3CDTF">2023-10-17T10:09:23Z</dcterms:modified>
</cp:coreProperties>
</file>