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6" r:id="rId4"/>
    <p:sldId id="267" r:id="rId5"/>
    <p:sldId id="261" r:id="rId6"/>
    <p:sldId id="263" r:id="rId7"/>
    <p:sldId id="262" r:id="rId8"/>
    <p:sldId id="264" r:id="rId9"/>
    <p:sldId id="268" r:id="rId10"/>
    <p:sldId id="258" r:id="rId11"/>
    <p:sldId id="274" r:id="rId12"/>
    <p:sldId id="275" r:id="rId13"/>
    <p:sldId id="276" r:id="rId14"/>
    <p:sldId id="277" r:id="rId15"/>
    <p:sldId id="278" r:id="rId16"/>
    <p:sldId id="279" r:id="rId17"/>
    <p:sldId id="269" r:id="rId18"/>
    <p:sldId id="280" r:id="rId19"/>
    <p:sldId id="282" r:id="rId20"/>
    <p:sldId id="270" r:id="rId21"/>
    <p:sldId id="273" r:id="rId22"/>
    <p:sldId id="271" r:id="rId23"/>
    <p:sldId id="272" r:id="rId24"/>
    <p:sldId id="256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89"/>
    <a:srgbClr val="FFFFFF"/>
    <a:srgbClr val="FCB73E"/>
    <a:srgbClr val="38BABF"/>
    <a:srgbClr val="2065AD"/>
    <a:srgbClr val="2161AB"/>
    <a:srgbClr val="0077D4"/>
    <a:srgbClr val="001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75ACB-D377-8F9B-F8C2-BFFFCE3B4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626496-9D82-6356-FB75-4C1866411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1A4F4-65D6-329D-F720-B0D4E04B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D65AE0-637B-8067-AFB6-C458B597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55C61D-D166-FB50-69F7-5F5B33AD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41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CE305-D8B3-6C31-9BB9-9C8B16FB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869D5C-1511-A2CF-7F40-4C9D4AD54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A3881F-4827-B548-10ED-BC3FBFEF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BDBF9E-716C-F94E-563C-267214A55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616128-BC54-F786-C79D-7327A0E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20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86E835-96DA-A695-C591-B7B70D6FF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0F1A6A-F469-1EDF-4477-AFBEDB43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B83BFC-DC40-3C0D-5729-F9033D59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602240-37E5-4ADD-DB6A-656AA140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0214E-0826-626B-9057-5007724A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72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53ED8-2B32-71F2-C4AB-04A64D64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1F7CB-CB79-4CF4-0524-C484FA390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550F36-1F30-0F8B-1380-5A4ED1A3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BE0D5A-5B2D-4F91-08B8-D0B324B4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680FBA-00EC-84BE-A3EC-02C23D27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92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469F8-C936-49C2-9A66-06792EDE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319EFE-0ACB-A7D4-D4DA-707A11D84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B06E-489A-6857-F9E9-BB7CDB9D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E84DD2-2CEC-FC7E-275B-383CBAA7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59230E-B583-A5A3-1972-510AB3C4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10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C531F-2E21-20E2-5709-8FE6F947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4AAB2-5E47-165B-A478-0080B64D5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3242D2-342C-9040-40F5-ECE48F730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F30FCD-AE2D-C1D7-CEE4-8D952646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6AD280-CE4B-F864-621B-9D9CF8E2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D582A9-9B3E-1C40-8FAE-FB64FABC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97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CFC40-866B-0994-81D1-0ACCA566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E971DB-0EC7-6267-E9BF-851AE8BBA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400C5A-2928-FD48-51DD-9D8DBF5AF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D78FD0-63A8-F740-C05A-66475C02F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893CC1-7E88-4370-875E-C9D570386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932253-F507-8A71-AC09-8EB97BD1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EA271E-DC5E-5824-955D-1FF38B0D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267374-032F-98BC-52BC-DBCCEDCD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51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A434A-6C89-9C42-BEC7-8CE7FBBB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96FA2F-75B8-1590-C2E4-D763BA16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9E1B63-4E93-A84E-2940-AC376F1B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D75EF7-BBED-9BF1-C2B8-8E1D3CFC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68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BB3D31-8247-90FE-4CC7-8BB2876F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A0CA4B-CC3A-3B21-0704-951EB2CC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56A428-D48F-61BA-63D0-1B876978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1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BA950-0633-CB51-6CE7-9D970010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1DFB6E-A88B-8E31-899F-DDF5EB127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8F25AA-11DB-4C1C-949E-96BA6406C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B44D8F-2C5D-B154-84BC-A6E8C1C4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6D4E48-74BD-A6E9-4AFE-91FFC853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EEB4A6-EC89-32C7-54CB-49483759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20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D0311-23BF-0445-6A76-97C1BCF5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751868-9584-9D9B-6E3A-28A836D9F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E636A6-DBBF-4587-1107-164E92E1A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3489AC-C969-CEED-0AF9-70DEDA68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E3E7DE-2419-167D-5DA7-843FCC8E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3DB9B2-6163-159C-5CA7-91A334E9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65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E07F4A-8B38-E8A3-A11D-3E7BFBD07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D3814B-48CD-1E63-5437-CE10CE3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7B97CA-231F-4C06-D725-CB6987533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B5B6-8BD6-4BF4-85BA-E566310009BC}" type="datetimeFigureOut">
              <a:rPr lang="es-ES" smtClean="0"/>
              <a:t>16/10/2023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370B2B-D355-C71A-7644-F436A4D65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DA03F4-0955-563B-13B6-ED5F07236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9C81C-08D4-4E57-9208-E654EAE90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75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8918F-8037-0E12-D45A-A122FFC2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06EEAE-FE3E-1160-3BC7-CBBADA9AB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6DFC21-9383-05B1-87A1-00AFBAB46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3" t="26621" r="31953" b="7963"/>
          <a:stretch/>
        </p:blipFill>
        <p:spPr>
          <a:xfrm>
            <a:off x="718805" y="148968"/>
            <a:ext cx="10754391" cy="67090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A0024B-B644-7B2C-190C-0B4FFF0D80F7}"/>
              </a:ext>
            </a:extLst>
          </p:cNvPr>
          <p:cNvSpPr txBox="1"/>
          <p:nvPr/>
        </p:nvSpPr>
        <p:spPr>
          <a:xfrm>
            <a:off x="2182659" y="230188"/>
            <a:ext cx="7826683" cy="646331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2161AB"/>
                </a:solidFill>
                <a:effectLst/>
                <a:latin typeface="Helvetica Neue"/>
              </a:rPr>
              <a:t>Welcome to the BM in Madrid!</a:t>
            </a:r>
            <a:endParaRPr lang="es-ES" sz="3600" b="1" dirty="0">
              <a:solidFill>
                <a:srgbClr val="216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7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448B7-8AFF-AB0D-1890-7EFB3DB3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483488-C593-4ECE-E016-67FD0962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6692BF-1512-3EAA-1AB4-8B3A3AFB0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7" t="27779" r="32031" b="9930"/>
          <a:stretch/>
        </p:blipFill>
        <p:spPr>
          <a:xfrm>
            <a:off x="0" y="0"/>
            <a:ext cx="12192000" cy="72329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980895-5166-E033-87E3-5FBBD454F08D}"/>
              </a:ext>
            </a:extLst>
          </p:cNvPr>
          <p:cNvSpPr txBox="1"/>
          <p:nvPr/>
        </p:nvSpPr>
        <p:spPr>
          <a:xfrm>
            <a:off x="2031877" y="4666980"/>
            <a:ext cx="7861916" cy="923330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i="0" u="none" strike="noStrike" dirty="0">
                <a:solidFill>
                  <a:srgbClr val="FFFFFF"/>
                </a:solidFill>
                <a:effectLst/>
                <a:latin typeface="Helvetica Neue"/>
              </a:rPr>
              <a:t>From Malmö to Madrid</a:t>
            </a:r>
            <a:endParaRPr lang="es-E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6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2B8D8-AAD8-AC09-3894-9BC6CCF9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32979C-787B-6185-FC70-932903948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A20F1D-7C78-C501-7D25-8CCA94817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3" t="19305" r="24453" b="9930"/>
          <a:stretch/>
        </p:blipFill>
        <p:spPr>
          <a:xfrm>
            <a:off x="-1" y="0"/>
            <a:ext cx="12248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1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5E150-1896-FEA7-BB9F-0A46C593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6F654-4290-F513-0D09-2A246481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821515-AA16-9366-1B53-F514D8E16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" t="19028" r="24531" b="9930"/>
          <a:stretch/>
        </p:blipFill>
        <p:spPr>
          <a:xfrm>
            <a:off x="0" y="232325"/>
            <a:ext cx="12192000" cy="68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1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E36E6-0E50-05A0-633B-EA6D8F80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08DCE-9999-EB0B-3E10-B4651643A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FB6324-9D5C-BB77-92B4-95CCAEFEF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0" t="19445" r="24766" b="9930"/>
          <a:stretch/>
        </p:blipFill>
        <p:spPr>
          <a:xfrm>
            <a:off x="0" y="0"/>
            <a:ext cx="12192000" cy="68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69E73-BEAD-5577-8A24-7A558808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BA2FC-A252-5AD4-3A72-A4DBC1FF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5E7640-03D1-6359-6441-6A9B74506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3" t="19445" r="24375" b="9930"/>
          <a:stretch/>
        </p:blipFill>
        <p:spPr>
          <a:xfrm>
            <a:off x="0" y="0"/>
            <a:ext cx="12199416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5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E865B-3F6C-D9AF-85FA-97F1CBF8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60BB7-B185-7269-911B-485336F9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A968CB-B206-EEDC-0777-3790EE99A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7" t="19583" r="24453" b="9931"/>
          <a:stretch/>
        </p:blipFill>
        <p:spPr>
          <a:xfrm>
            <a:off x="0" y="0"/>
            <a:ext cx="12118724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9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A31FF-7C87-4387-7BA8-0826E177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39FE6-C639-A4AD-F08A-247DDAC16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CCC0A8-D01E-441A-FFB1-F5D7E8BD9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6" t="19305" r="24375" b="9930"/>
          <a:stretch/>
        </p:blipFill>
        <p:spPr>
          <a:xfrm>
            <a:off x="0" y="0"/>
            <a:ext cx="12118526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5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448B7-8AFF-AB0D-1890-7EFB3DB3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483488-C593-4ECE-E016-67FD0962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6692BF-1512-3EAA-1AB4-8B3A3AFB0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7" t="27779" r="32031" b="9930"/>
          <a:stretch/>
        </p:blipFill>
        <p:spPr>
          <a:xfrm>
            <a:off x="0" y="0"/>
            <a:ext cx="12192000" cy="72329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980895-5166-E033-87E3-5FBBD454F08D}"/>
              </a:ext>
            </a:extLst>
          </p:cNvPr>
          <p:cNvSpPr txBox="1"/>
          <p:nvPr/>
        </p:nvSpPr>
        <p:spPr>
          <a:xfrm>
            <a:off x="2031877" y="4666980"/>
            <a:ext cx="7861916" cy="1754326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i="0" u="none" strike="noStrike" dirty="0">
                <a:solidFill>
                  <a:srgbClr val="FFFFFF"/>
                </a:solidFill>
                <a:effectLst/>
                <a:latin typeface="Helvetica Neue"/>
              </a:rPr>
              <a:t>Co-group’s messages from the Retreat</a:t>
            </a:r>
            <a:endParaRPr lang="es-E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A6E0F1-43AA-8B6C-6A68-5F6F159AF83A}"/>
              </a:ext>
            </a:extLst>
          </p:cNvPr>
          <p:cNvSpPr txBox="1"/>
          <p:nvPr/>
        </p:nvSpPr>
        <p:spPr>
          <a:xfrm>
            <a:off x="636895" y="295005"/>
            <a:ext cx="10918210" cy="769441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FFFFFF"/>
                </a:solidFill>
                <a:effectLst/>
                <a:latin typeface="Helvetica Neue"/>
              </a:rPr>
              <a:t>Co-group’s messages from the Retreat</a:t>
            </a:r>
            <a:endParaRPr lang="es-ES" sz="4400" b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55FFD-C376-5E4D-F4CD-82FAF168245F}"/>
              </a:ext>
            </a:extLst>
          </p:cNvPr>
          <p:cNvSpPr txBox="1"/>
          <p:nvPr/>
        </p:nvSpPr>
        <p:spPr>
          <a:xfrm>
            <a:off x="636896" y="1200596"/>
            <a:ext cx="10918209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b="1" dirty="0">
                <a:solidFill>
                  <a:srgbClr val="001689"/>
                </a:solidFill>
              </a:rPr>
              <a:t>1.- </a:t>
            </a:r>
            <a:r>
              <a:rPr lang="en-GB" b="1" i="0" u="none" strike="noStrike" dirty="0">
                <a:solidFill>
                  <a:srgbClr val="001689"/>
                </a:solidFill>
                <a:effectLst/>
              </a:rPr>
              <a:t>Open Topics with the COM: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chemeClr val="bg1"/>
                </a:solidFill>
                <a:effectLst/>
              </a:rPr>
              <a:t>Discussed how to address the issues with IT Tools and the TCA/NET Budget.</a:t>
            </a:r>
            <a:endParaRPr lang="en-GB" b="1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endParaRPr lang="en-GB" b="1" i="0" u="none" strike="noStrike" dirty="0">
              <a:solidFill>
                <a:schemeClr val="bg1"/>
              </a:solidFill>
              <a:effectLst/>
            </a:endParaRPr>
          </a:p>
          <a:p>
            <a:pPr>
              <a:spcAft>
                <a:spcPts val="300"/>
              </a:spcAft>
            </a:pPr>
            <a:r>
              <a:rPr lang="en-GB" b="1" dirty="0">
                <a:solidFill>
                  <a:srgbClr val="001689"/>
                </a:solidFill>
              </a:rPr>
              <a:t>2.-</a:t>
            </a:r>
            <a:r>
              <a:rPr lang="en-GB" b="1" i="0" u="none" strike="noStrike" dirty="0">
                <a:solidFill>
                  <a:srgbClr val="001689"/>
                </a:solidFill>
                <a:effectLst/>
              </a:rPr>
              <a:t> Mid-term Evaluation: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chemeClr val="bg1"/>
                </a:solidFill>
                <a:effectLst/>
              </a:rPr>
              <a:t>Emphasized the need to expedite certain steps.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chemeClr val="bg1"/>
                </a:solidFill>
                <a:effectLst/>
              </a:rPr>
              <a:t>Noted that the Parliament is preparing their report, which needs to be adopted by the end of the year.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chemeClr val="bg1"/>
                </a:solidFill>
                <a:effectLst/>
              </a:rPr>
              <a:t>There is a draft paper, the co-group prepared based on the executive summary of BM Malmö with recommendations linking the EU Youth Strategy and EU Youth programmes which could serve as a base for the report. The co-group continues working on this.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Worked on an Advocacy Plan.</a:t>
            </a:r>
            <a:br>
              <a:rPr lang="en-GB" b="1" i="0" u="none" strike="noStrike" dirty="0">
                <a:solidFill>
                  <a:schemeClr val="bg1"/>
                </a:solidFill>
                <a:effectLst/>
              </a:rPr>
            </a:br>
            <a:endParaRPr lang="en-GB" b="1" i="0" u="none" strike="noStrike" dirty="0">
              <a:solidFill>
                <a:schemeClr val="bg1"/>
              </a:solidFill>
              <a:effectLst/>
            </a:endParaRPr>
          </a:p>
          <a:p>
            <a:pPr algn="l">
              <a:spcAft>
                <a:spcPts val="300"/>
              </a:spcAft>
            </a:pPr>
            <a:r>
              <a:rPr lang="en-GB" b="1" dirty="0">
                <a:solidFill>
                  <a:srgbClr val="001689"/>
                </a:solidFill>
              </a:rPr>
              <a:t>3.- </a:t>
            </a:r>
            <a:r>
              <a:rPr lang="en-GB" b="1" i="0" u="none" strike="noStrike" dirty="0">
                <a:solidFill>
                  <a:srgbClr val="001689"/>
                </a:solidFill>
                <a:effectLst/>
              </a:rPr>
              <a:t>Architecture of the Future Programmes: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chemeClr val="bg1"/>
                </a:solidFill>
                <a:effectLst/>
              </a:rPr>
              <a:t>Explored preferred structures for future programmes.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chemeClr val="bg1"/>
                </a:solidFill>
                <a:effectLst/>
              </a:rPr>
              <a:t>Discussed how to elaborate the network's position on future programmes.</a:t>
            </a:r>
            <a:br>
              <a:rPr lang="en-GB" b="1" i="0" u="none" strike="noStrike" dirty="0">
                <a:solidFill>
                  <a:schemeClr val="bg1"/>
                </a:solidFill>
                <a:effectLst/>
              </a:rPr>
            </a:br>
            <a:endParaRPr lang="en-GB" b="1" i="0" u="none" strike="noStrike" dirty="0">
              <a:solidFill>
                <a:schemeClr val="bg1"/>
              </a:solidFill>
              <a:effectLst/>
            </a:endParaRPr>
          </a:p>
          <a:p>
            <a:pPr>
              <a:spcAft>
                <a:spcPts val="300"/>
              </a:spcAft>
            </a:pPr>
            <a:r>
              <a:rPr lang="en-GB" b="1" i="0" u="none" strike="noStrike" dirty="0">
                <a:solidFill>
                  <a:srgbClr val="001689"/>
                </a:solidFill>
                <a:effectLst/>
              </a:rPr>
              <a:t>4.- Planning of the BM Madrid: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chemeClr val="bg1"/>
                </a:solidFill>
                <a:effectLst/>
              </a:rPr>
              <a:t>The group discussed the planning and organization of the upcoming Business Meeting.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Discussed possible external input for the BM (future trends, RAY, youth perspective).</a:t>
            </a:r>
            <a:endParaRPr lang="en-GB" b="1" i="0" u="none" strike="noStrik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42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A6E0F1-43AA-8B6C-6A68-5F6F159AF83A}"/>
              </a:ext>
            </a:extLst>
          </p:cNvPr>
          <p:cNvSpPr txBox="1"/>
          <p:nvPr/>
        </p:nvSpPr>
        <p:spPr>
          <a:xfrm>
            <a:off x="425355" y="295005"/>
            <a:ext cx="11489141" cy="769441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FFFFFF"/>
                </a:solidFill>
                <a:effectLst/>
                <a:latin typeface="Helvetica Neue"/>
              </a:rPr>
              <a:t>Co-group’s messages from the Retreat</a:t>
            </a:r>
            <a:endParaRPr lang="es-ES" sz="4400" b="1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215D2-25B8-69C0-7D86-7686AC754F6A}"/>
              </a:ext>
            </a:extLst>
          </p:cNvPr>
          <p:cNvSpPr txBox="1"/>
          <p:nvPr/>
        </p:nvSpPr>
        <p:spPr>
          <a:xfrm>
            <a:off x="624506" y="1300016"/>
            <a:ext cx="1030178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b="1" i="0" u="none" strike="noStrike" dirty="0">
                <a:solidFill>
                  <a:srgbClr val="001689"/>
                </a:solidFill>
                <a:effectLst/>
              </a:rPr>
              <a:t>5.- TCA / NET, including SNACs: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FFFFFF"/>
                </a:solidFill>
                <a:effectLst/>
              </a:rPr>
              <a:t>Reviewed the current status of SNACs.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FFFFFF"/>
                </a:solidFill>
                <a:effectLst/>
              </a:rPr>
              <a:t>Discussed the mission statements, engagement strategies with new initiatives and how to continue or conclude existing ones.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</a:rPr>
              <a:t>An overview of SNACs and their links between each other as well as some conclusions the co-group worked on will be presented and discussed here at the BM Madrid.</a:t>
            </a:r>
            <a:endParaRPr lang="en-GB" b="1" i="0" u="none" strike="noStrike" dirty="0">
              <a:solidFill>
                <a:srgbClr val="FFFFFF"/>
              </a:solidFill>
              <a:effectLst/>
            </a:endParaRP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b="1" i="0" u="none" strike="noStrike" dirty="0">
              <a:solidFill>
                <a:srgbClr val="FFFFFF"/>
              </a:solidFill>
              <a:effectLst/>
            </a:endParaRPr>
          </a:p>
          <a:p>
            <a:pPr algn="l">
              <a:spcAft>
                <a:spcPts val="300"/>
              </a:spcAft>
            </a:pPr>
            <a:r>
              <a:rPr lang="en-GB" b="1" i="0" u="none" strike="noStrike" dirty="0">
                <a:solidFill>
                  <a:srgbClr val="001689"/>
                </a:solidFill>
                <a:effectLst/>
              </a:rPr>
              <a:t>6.- Work Plan of the Network: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FFFFFF"/>
                </a:solidFill>
                <a:effectLst/>
              </a:rPr>
              <a:t>The group reviewed the current status of various actions and reviewed the network plan that the coordination group is following.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FFFFFF"/>
                </a:solidFill>
                <a:effectLst/>
              </a:rPr>
              <a:t>Discussed long-term planning for the network.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FFFFFF"/>
                </a:solidFill>
                <a:effectLst/>
              </a:rPr>
              <a:t>Identified responsibilities for various fields or actions.</a:t>
            </a:r>
          </a:p>
          <a:p>
            <a:pPr lvl="1" algn="l">
              <a:spcAft>
                <a:spcPts val="300"/>
              </a:spcAft>
            </a:pPr>
            <a:endParaRPr lang="en-GB" b="1" i="0" u="none" strike="noStrike" dirty="0">
              <a:solidFill>
                <a:srgbClr val="FFFFFF"/>
              </a:solidFill>
              <a:effectLst/>
            </a:endParaRPr>
          </a:p>
          <a:p>
            <a:pPr algn="l">
              <a:spcAft>
                <a:spcPts val="300"/>
              </a:spcAft>
            </a:pPr>
            <a:r>
              <a:rPr lang="en-GB" b="1" i="0" u="none" strike="noStrike" dirty="0">
                <a:solidFill>
                  <a:srgbClr val="001689"/>
                </a:solidFill>
                <a:effectLst/>
              </a:rPr>
              <a:t>7.- Organisation of the Coordination Group: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FFFFFF"/>
                </a:solidFill>
                <a:effectLst/>
              </a:rPr>
              <a:t>Discussed profiling of support and tasks and responsibilities of the support persons (Sabrina &amp; Andrei).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</a:rPr>
              <a:t>Slightly restructured working groups focusing on long-term goals and limited resources.</a:t>
            </a:r>
            <a:endParaRPr lang="en-GB" b="1" i="0" u="none" strike="noStrike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8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1B062B-6653-6078-E82C-C0C033ECC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7" t="40416" r="33438" b="19306"/>
          <a:stretch/>
        </p:blipFill>
        <p:spPr>
          <a:xfrm>
            <a:off x="643467" y="484443"/>
            <a:ext cx="5294716" cy="204516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F577688F-7362-CBF3-FA11-A5EF95628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7" t="40416" r="33438" b="19306"/>
          <a:stretch/>
        </p:blipFill>
        <p:spPr>
          <a:xfrm>
            <a:off x="6253817" y="484444"/>
            <a:ext cx="5294715" cy="20451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97C1EE5-4C82-28A6-8A69-8DC592ACE731}"/>
              </a:ext>
            </a:extLst>
          </p:cNvPr>
          <p:cNvSpPr txBox="1"/>
          <p:nvPr/>
        </p:nvSpPr>
        <p:spPr>
          <a:xfrm>
            <a:off x="1271143" y="2571749"/>
            <a:ext cx="41237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4000" b="1" dirty="0">
                <a:solidFill>
                  <a:srgbClr val="2161AB"/>
                </a:solidFill>
              </a:rPr>
              <a:t> Thanks.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4000" b="1" dirty="0">
                <a:solidFill>
                  <a:srgbClr val="2161AB"/>
                </a:solidFill>
              </a:rPr>
              <a:t> Gifts.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4000" b="1" dirty="0">
                <a:solidFill>
                  <a:srgbClr val="2161AB"/>
                </a:solidFill>
              </a:rPr>
              <a:t> Topics.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4000" b="1" dirty="0">
                <a:solidFill>
                  <a:srgbClr val="2161AB"/>
                </a:solidFill>
              </a:rPr>
              <a:t> Coffee &amp; Lunch.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41087E1-86E5-C612-FE24-76E555354478}"/>
              </a:ext>
            </a:extLst>
          </p:cNvPr>
          <p:cNvSpPr txBox="1"/>
          <p:nvPr/>
        </p:nvSpPr>
        <p:spPr>
          <a:xfrm>
            <a:off x="6219824" y="2571749"/>
            <a:ext cx="4810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4000" b="1" dirty="0">
                <a:solidFill>
                  <a:srgbClr val="2161AB"/>
                </a:solidFill>
              </a:rPr>
              <a:t> Cultural Agenda: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E4956B8-4818-6063-4213-9514777367EB}"/>
              </a:ext>
            </a:extLst>
          </p:cNvPr>
          <p:cNvSpPr txBox="1"/>
          <p:nvPr/>
        </p:nvSpPr>
        <p:spPr>
          <a:xfrm>
            <a:off x="6677025" y="3386613"/>
            <a:ext cx="5005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2161AB"/>
                </a:solidFill>
              </a:rPr>
              <a:t>Wine &amp; Canned Seafood (18:30 h).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2161AB"/>
                </a:solidFill>
              </a:rPr>
              <a:t>Dinner and flamenco at Torres </a:t>
            </a:r>
            <a:r>
              <a:rPr lang="en-GB" b="1" dirty="0" err="1">
                <a:solidFill>
                  <a:srgbClr val="2161AB"/>
                </a:solidFill>
              </a:rPr>
              <a:t>Bermejas</a:t>
            </a:r>
            <a:r>
              <a:rPr lang="en-GB" b="1" dirty="0">
                <a:solidFill>
                  <a:srgbClr val="2161AB"/>
                </a:solidFill>
              </a:rPr>
              <a:t> (20 h).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161AB"/>
                </a:solidFill>
              </a:rPr>
              <a:t>City Tour Bus around Madrid (18:15 h).</a:t>
            </a:r>
            <a:endParaRPr lang="en-GB" b="1" dirty="0">
              <a:solidFill>
                <a:srgbClr val="2161AB"/>
              </a:solidFill>
            </a:endParaRP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2161AB"/>
                </a:solidFill>
              </a:rPr>
              <a:t>Dinner at the Real Casino of Madrid.</a:t>
            </a:r>
          </a:p>
        </p:txBody>
      </p:sp>
    </p:spTree>
    <p:extLst>
      <p:ext uri="{BB962C8B-B14F-4D97-AF65-F5344CB8AC3E}">
        <p14:creationId xmlns:p14="http://schemas.microsoft.com/office/powerpoint/2010/main" val="18539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448B7-8AFF-AB0D-1890-7EFB3DB3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483488-C593-4ECE-E016-67FD0962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6692BF-1512-3EAA-1AB4-8B3A3AFB0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7" t="27779" r="32031" b="9930"/>
          <a:stretch/>
        </p:blipFill>
        <p:spPr>
          <a:xfrm>
            <a:off x="0" y="0"/>
            <a:ext cx="12192000" cy="72329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980895-5166-E033-87E3-5FBBD454F08D}"/>
              </a:ext>
            </a:extLst>
          </p:cNvPr>
          <p:cNvSpPr txBox="1"/>
          <p:nvPr/>
        </p:nvSpPr>
        <p:spPr>
          <a:xfrm>
            <a:off x="2031877" y="4666980"/>
            <a:ext cx="7861916" cy="923330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Helvetica Neue"/>
              </a:rPr>
              <a:t>The working groups</a:t>
            </a:r>
            <a:endParaRPr lang="es-E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87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324B81-77DE-E94E-D548-39984666C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104735"/>
              </p:ext>
            </p:extLst>
          </p:nvPr>
        </p:nvGraphicFramePr>
        <p:xfrm>
          <a:off x="795338" y="1231770"/>
          <a:ext cx="10601325" cy="5436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415213">
                  <a:extLst>
                    <a:ext uri="{9D8B030D-6E8A-4147-A177-3AD203B41FA5}">
                      <a16:colId xmlns:a16="http://schemas.microsoft.com/office/drawing/2014/main" val="3964071768"/>
                    </a:ext>
                  </a:extLst>
                </a:gridCol>
                <a:gridCol w="3186112">
                  <a:extLst>
                    <a:ext uri="{9D8B030D-6E8A-4147-A177-3AD203B41FA5}">
                      <a16:colId xmlns:a16="http://schemas.microsoft.com/office/drawing/2014/main" val="112225867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Communication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internal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+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external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Luis Alves</a:t>
                      </a:r>
                    </a:p>
                    <a:p>
                      <a:pPr algn="l" fontAlgn="b"/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David Lafuente Durán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064286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Monitoring + evaluation of programmes (including RAY)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Reet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Kost</a:t>
                      </a:r>
                      <a:endParaRPr lang="es-ES" sz="20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Koenraad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Lambert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Uros Skrinar</a:t>
                      </a: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28618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KMST + Competence Framework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Jojanneke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de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Waal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Margret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Zeiner</a:t>
                      </a:r>
                      <a:endParaRPr lang="es-ES" sz="20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23070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Linking Programmes to Policy, Priorities, Youth Strategy and EYWAgenda (including SALTOs, Strategies)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Manfred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von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Hebel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Koenraad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Lambert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375783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Monitoring of TCA/NET (including SNACs)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Manfred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von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Hebel</a:t>
                      </a:r>
                      <a:endParaRPr lang="es-ES" sz="20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Laurence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Hermand</a:t>
                      </a:r>
                      <a:endParaRPr lang="es-ES" sz="20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Reet</a:t>
                      </a: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Kost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Uros Skrinar</a:t>
                      </a: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41072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Strengthening ESC </a:t>
                      </a:r>
                      <a:r>
                        <a:rPr lang="en-U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Programme</a:t>
                      </a: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(if the focus is on "strengthening")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Gerhard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Moßhammer</a:t>
                      </a:r>
                      <a:endParaRPr lang="es-ES" sz="20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s-E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Mathieu </a:t>
                      </a:r>
                      <a:r>
                        <a:rPr lang="es-ES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Roumegous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144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7240082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DEDE82A-4EC1-B91E-2DB6-440791446F8F}"/>
              </a:ext>
            </a:extLst>
          </p:cNvPr>
          <p:cNvSpPr txBox="1"/>
          <p:nvPr/>
        </p:nvSpPr>
        <p:spPr>
          <a:xfrm>
            <a:off x="2298392" y="190230"/>
            <a:ext cx="7861916" cy="923330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Helvetica Neue"/>
              </a:rPr>
              <a:t>The working groups</a:t>
            </a:r>
            <a:endParaRPr lang="es-E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448B7-8AFF-AB0D-1890-7EFB3DB3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483488-C593-4ECE-E016-67FD0962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6692BF-1512-3EAA-1AB4-8B3A3AFB0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7" t="27779" r="32031" b="9930"/>
          <a:stretch/>
        </p:blipFill>
        <p:spPr>
          <a:xfrm>
            <a:off x="0" y="0"/>
            <a:ext cx="12192000" cy="72329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980895-5166-E033-87E3-5FBBD454F08D}"/>
              </a:ext>
            </a:extLst>
          </p:cNvPr>
          <p:cNvSpPr txBox="1"/>
          <p:nvPr/>
        </p:nvSpPr>
        <p:spPr>
          <a:xfrm>
            <a:off x="2031877" y="4666980"/>
            <a:ext cx="7861916" cy="923330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Helvetica Neue"/>
              </a:rPr>
              <a:t>The support persons</a:t>
            </a:r>
            <a:endParaRPr lang="es-E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47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0CD044-B118-E8DB-8CD2-64EE58508856}"/>
              </a:ext>
            </a:extLst>
          </p:cNvPr>
          <p:cNvSpPr txBox="1"/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The support persons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9930A2-B664-350A-1C6B-B08AD83EE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4" t="32899" r="62418" b="17246"/>
          <a:stretch/>
        </p:blipFill>
        <p:spPr>
          <a:xfrm>
            <a:off x="1481571" y="2642616"/>
            <a:ext cx="3291353" cy="36057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3A8EA59-C663-3771-9402-BC88BD51F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4" t="32899" r="62418" b="17246"/>
          <a:stretch/>
        </p:blipFill>
        <p:spPr>
          <a:xfrm>
            <a:off x="7416027" y="2642616"/>
            <a:ext cx="3291353" cy="360578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8D0C37E-DBAB-7E6E-97AA-A580F787D97F}"/>
              </a:ext>
            </a:extLst>
          </p:cNvPr>
          <p:cNvSpPr txBox="1"/>
          <p:nvPr/>
        </p:nvSpPr>
        <p:spPr>
          <a:xfrm>
            <a:off x="7579379" y="4870460"/>
            <a:ext cx="15832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065AD"/>
                </a:solidFill>
              </a:rPr>
              <a:t>Communications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6C9E0E-9F88-4C8B-C6C1-4EC9B6104D22}"/>
              </a:ext>
            </a:extLst>
          </p:cNvPr>
          <p:cNvSpPr txBox="1"/>
          <p:nvPr/>
        </p:nvSpPr>
        <p:spPr>
          <a:xfrm>
            <a:off x="7685581" y="5164804"/>
            <a:ext cx="19727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1600" dirty="0">
              <a:solidFill>
                <a:srgbClr val="2065AD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FA375CF-1188-0C75-4A8C-1EE317331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2" t="25417" r="63500" b="51333"/>
          <a:stretch/>
        </p:blipFill>
        <p:spPr>
          <a:xfrm>
            <a:off x="8245300" y="2745234"/>
            <a:ext cx="2326006" cy="159448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2B7F1AC-F860-76B2-199B-5A487E638B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69" t="65694" r="81250" b="25834"/>
          <a:stretch/>
        </p:blipFill>
        <p:spPr>
          <a:xfrm>
            <a:off x="7666157" y="5463149"/>
            <a:ext cx="704850" cy="58102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A0EF41D-A607-9ED4-3BC1-B4452DCE3DDB}"/>
              </a:ext>
            </a:extLst>
          </p:cNvPr>
          <p:cNvSpPr txBox="1"/>
          <p:nvPr/>
        </p:nvSpPr>
        <p:spPr>
          <a:xfrm>
            <a:off x="7579379" y="4056557"/>
            <a:ext cx="13318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2065AD"/>
                </a:solidFill>
              </a:rPr>
              <a:t>Andrei</a:t>
            </a:r>
            <a:r>
              <a:rPr lang="es-ES" sz="2000" b="1" dirty="0">
                <a:solidFill>
                  <a:srgbClr val="2065AD"/>
                </a:solidFill>
              </a:rPr>
              <a:t> </a:t>
            </a:r>
          </a:p>
          <a:p>
            <a:r>
              <a:rPr lang="es-ES" sz="2000" b="1" dirty="0" err="1">
                <a:solidFill>
                  <a:srgbClr val="2065AD"/>
                </a:solidFill>
              </a:rPr>
              <a:t>Popescu</a:t>
            </a:r>
            <a:endParaRPr lang="es-ES" sz="2000" b="1" dirty="0">
              <a:solidFill>
                <a:srgbClr val="2065AD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65746AF-EC7F-AD4E-4884-E5AB88E2AE15}"/>
              </a:ext>
            </a:extLst>
          </p:cNvPr>
          <p:cNvSpPr txBox="1"/>
          <p:nvPr/>
        </p:nvSpPr>
        <p:spPr>
          <a:xfrm>
            <a:off x="7579379" y="5135986"/>
            <a:ext cx="28864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2065AD"/>
                </a:solidFill>
              </a:rPr>
              <a:t>andreipopesq@gmail.com</a:t>
            </a:r>
          </a:p>
        </p:txBody>
      </p:sp>
    </p:spTree>
    <p:extLst>
      <p:ext uri="{BB962C8B-B14F-4D97-AF65-F5344CB8AC3E}">
        <p14:creationId xmlns:p14="http://schemas.microsoft.com/office/powerpoint/2010/main" val="1811456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00266469-E0A8-31B7-A631-D3F0D5ACF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5" y="1146043"/>
            <a:ext cx="10290069" cy="4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7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1B062B-6653-6078-E82C-C0C033ECC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7" t="40416" r="33438" b="19306"/>
          <a:stretch/>
        </p:blipFill>
        <p:spPr>
          <a:xfrm>
            <a:off x="3907492" y="0"/>
            <a:ext cx="4377016" cy="1690687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08D9AB7-50CD-68FB-1031-823EC0DD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71875"/>
            <a:ext cx="6286500" cy="319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rres Bermejas ">
            <a:extLst>
              <a:ext uri="{FF2B5EF4-FFF2-40B4-BE49-F238E27FC236}">
                <a16:creationId xmlns:a16="http://schemas.microsoft.com/office/drawing/2014/main" id="{B4A33F45-2269-7B05-E28C-4A53FD70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9" y="1690687"/>
            <a:ext cx="6286500" cy="319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3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Escalera">
            <a:extLst>
              <a:ext uri="{FF2B5EF4-FFF2-40B4-BE49-F238E27FC236}">
                <a16:creationId xmlns:a16="http://schemas.microsoft.com/office/drawing/2014/main" id="{0B72A61A-48B7-B4A4-8487-14A931CDC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r="-3" b="-3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1B062B-6653-6078-E82C-C0C033ECC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4" t="31848" r="31393" b="7728"/>
          <a:stretch/>
        </p:blipFill>
        <p:spPr>
          <a:xfrm>
            <a:off x="6324600" y="4356745"/>
            <a:ext cx="5324475" cy="272244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8198" name="Picture 6" descr="Fachada del casino">
            <a:extLst>
              <a:ext uri="{FF2B5EF4-FFF2-40B4-BE49-F238E27FC236}">
                <a16:creationId xmlns:a16="http://schemas.microsoft.com/office/drawing/2014/main" id="{01C3C7B9-1BAF-E2BA-645E-AB227EE01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r="-1" b="-1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989E34-537A-2CFA-F312-62241A4E61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459" t="55834" r="40078" b="33611"/>
          <a:stretch/>
        </p:blipFill>
        <p:spPr>
          <a:xfrm>
            <a:off x="5622233" y="3971925"/>
            <a:ext cx="2616767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4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7F86A9D-C5FE-C8F3-A984-C968C00B5A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1296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28249DB-147A-0E4C-2430-DEB33AF664FB}"/>
              </a:ext>
            </a:extLst>
          </p:cNvPr>
          <p:cNvSpPr txBox="1"/>
          <p:nvPr/>
        </p:nvSpPr>
        <p:spPr>
          <a:xfrm>
            <a:off x="1243013" y="6002199"/>
            <a:ext cx="9705975" cy="646331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600" b="1" i="0" u="none" strike="noStrike">
                <a:solidFill>
                  <a:srgbClr val="2161AB"/>
                </a:solidFill>
                <a:effectLst/>
                <a:latin typeface="Helvetica Neue"/>
              </a:defRPr>
            </a:lvl1pPr>
          </a:lstStyle>
          <a:p>
            <a:r>
              <a:rPr lang="en-US" dirty="0"/>
              <a:t>Updates from the Spanish EU Presidency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858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28249DB-147A-0E4C-2430-DEB33AF664FB}"/>
              </a:ext>
            </a:extLst>
          </p:cNvPr>
          <p:cNvSpPr txBox="1"/>
          <p:nvPr/>
        </p:nvSpPr>
        <p:spPr>
          <a:xfrm>
            <a:off x="1243013" y="230049"/>
            <a:ext cx="9705975" cy="646331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600" b="1" i="0" u="none" strike="noStrike">
                <a:solidFill>
                  <a:srgbClr val="2161AB"/>
                </a:solidFill>
                <a:effectLst/>
                <a:latin typeface="Helvetica Neue"/>
              </a:defRPr>
            </a:lvl1pPr>
          </a:lstStyle>
          <a:p>
            <a:r>
              <a:rPr lang="en-US" dirty="0"/>
              <a:t>Updates from the Spanish EU Presidency</a:t>
            </a:r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7F28F13F-D7A0-7107-2826-83CC5C198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12961"/>
          <a:stretch/>
        </p:blipFill>
        <p:spPr>
          <a:xfrm>
            <a:off x="0" y="5976067"/>
            <a:ext cx="1636643" cy="777509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69023EA9-BA61-CB62-D5A6-DCE1D4EE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12961"/>
          <a:stretch/>
        </p:blipFill>
        <p:spPr>
          <a:xfrm>
            <a:off x="10555357" y="5976067"/>
            <a:ext cx="1636643" cy="777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09FA76-06AA-F2A5-0842-CDB97EF13E60}"/>
              </a:ext>
            </a:extLst>
          </p:cNvPr>
          <p:cNvSpPr txBox="1"/>
          <p:nvPr/>
        </p:nvSpPr>
        <p:spPr>
          <a:xfrm>
            <a:off x="751646" y="1185448"/>
            <a:ext cx="9705975" cy="13542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600" b="1" i="0" u="none" strike="noStrike">
                <a:solidFill>
                  <a:srgbClr val="2161AB"/>
                </a:solidFill>
                <a:effectLst/>
                <a:latin typeface="Helvetica Neue"/>
              </a:defRPr>
            </a:lvl1pPr>
          </a:lstStyle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</a:rPr>
              <a:t>Co-Group Retreat</a:t>
            </a:r>
            <a:r>
              <a:rPr lang="en-US" sz="2400" dirty="0">
                <a:solidFill>
                  <a:schemeClr val="bg1"/>
                </a:solidFill>
              </a:rPr>
              <a:t>. Madrid, 28-30 August. </a:t>
            </a: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Informal Meeting of Ministers (</a:t>
            </a:r>
            <a:r>
              <a:rPr lang="en-US" sz="2400" dirty="0">
                <a:solidFill>
                  <a:srgbClr val="FFC000"/>
                </a:solidFill>
              </a:rPr>
              <a:t>RIM</a:t>
            </a:r>
            <a:r>
              <a:rPr lang="en-US" sz="2400" dirty="0">
                <a:solidFill>
                  <a:schemeClr val="bg1"/>
                </a:solidFill>
              </a:rPr>
              <a:t>) for Education and Youth. Saragossa, 18-19 September.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EA14D6-76D2-F99B-834C-4AD6FE54F5CA}"/>
              </a:ext>
            </a:extLst>
          </p:cNvPr>
          <p:cNvSpPr txBox="1"/>
          <p:nvPr/>
        </p:nvSpPr>
        <p:spPr>
          <a:xfrm>
            <a:off x="1700213" y="2543067"/>
            <a:ext cx="988218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FCB73E"/>
                </a:solidFill>
              </a:rPr>
              <a:t>How to commit Europe to its youth? Education, rights and welfare of young people.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FCB73E"/>
                </a:solidFill>
              </a:rPr>
              <a:t>1.- </a:t>
            </a:r>
            <a:r>
              <a:rPr lang="en-US" sz="2000" b="1" dirty="0">
                <a:solidFill>
                  <a:schemeClr val="bg1"/>
                </a:solidFill>
              </a:rPr>
              <a:t>How does the structured and accessible </a:t>
            </a:r>
            <a:r>
              <a:rPr lang="en-US" sz="2000" b="1" dirty="0">
                <a:solidFill>
                  <a:srgbClr val="FCB73E"/>
                </a:solidFill>
              </a:rPr>
              <a:t>participation of European young people </a:t>
            </a:r>
            <a:r>
              <a:rPr lang="en-US" sz="2000" b="1" dirty="0">
                <a:solidFill>
                  <a:schemeClr val="bg1"/>
                </a:solidFill>
              </a:rPr>
              <a:t>contribute to the greater </a:t>
            </a:r>
            <a:r>
              <a:rPr lang="en-US" sz="2000" b="1" dirty="0">
                <a:solidFill>
                  <a:srgbClr val="FCB73E"/>
                </a:solidFill>
              </a:rPr>
              <a:t>legitimacy and credibility of EU decision-making </a:t>
            </a:r>
            <a:r>
              <a:rPr lang="en-US" sz="2000" b="1" dirty="0">
                <a:solidFill>
                  <a:schemeClr val="bg1"/>
                </a:solidFill>
              </a:rPr>
              <a:t>processes?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FCB73E"/>
                </a:solidFill>
              </a:rPr>
              <a:t>2.- </a:t>
            </a:r>
            <a:r>
              <a:rPr lang="en-US" sz="2000" b="1" dirty="0">
                <a:solidFill>
                  <a:schemeClr val="bg1"/>
                </a:solidFill>
              </a:rPr>
              <a:t>How can </a:t>
            </a:r>
            <a:r>
              <a:rPr lang="en-US" sz="2000" b="1" dirty="0">
                <a:solidFill>
                  <a:srgbClr val="FCB73E"/>
                </a:solidFill>
              </a:rPr>
              <a:t>youth mainstreaming </a:t>
            </a:r>
            <a:r>
              <a:rPr lang="en-US" sz="2000" b="1" dirty="0">
                <a:solidFill>
                  <a:schemeClr val="bg1"/>
                </a:solidFill>
              </a:rPr>
              <a:t>in public policies in the EU contribute to the well-being of young people and the fulfilment of young people's expectations for the future?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FCB73E"/>
                </a:solidFill>
              </a:rPr>
              <a:t>3.- </a:t>
            </a:r>
            <a:r>
              <a:rPr lang="en-US" sz="2000" b="1" dirty="0">
                <a:solidFill>
                  <a:schemeClr val="bg1"/>
                </a:solidFill>
              </a:rPr>
              <a:t>How can the impulse of a closer cooperation and coordination between the European institutions, Member States and </a:t>
            </a:r>
            <a:r>
              <a:rPr lang="en-US" sz="2000" b="1" dirty="0">
                <a:solidFill>
                  <a:srgbClr val="FCB73E"/>
                </a:solidFill>
              </a:rPr>
              <a:t>youth representatives </a:t>
            </a:r>
            <a:r>
              <a:rPr lang="en-US" sz="2000" b="1" dirty="0">
                <a:solidFill>
                  <a:schemeClr val="bg1"/>
                </a:solidFill>
              </a:rPr>
              <a:t>improve </a:t>
            </a:r>
            <a:r>
              <a:rPr lang="en-US" sz="2000" b="1" dirty="0">
                <a:solidFill>
                  <a:srgbClr val="FCB73E"/>
                </a:solidFill>
              </a:rPr>
              <a:t>mutual learning</a:t>
            </a:r>
            <a:r>
              <a:rPr lang="en-US" sz="2000" b="1" dirty="0">
                <a:solidFill>
                  <a:schemeClr val="bg1"/>
                </a:solidFill>
              </a:rPr>
              <a:t>, analyses of young people's challenges and the implementation of initiatives with a significant impact on their lives?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28249DB-147A-0E4C-2430-DEB33AF664FB}"/>
              </a:ext>
            </a:extLst>
          </p:cNvPr>
          <p:cNvSpPr txBox="1"/>
          <p:nvPr/>
        </p:nvSpPr>
        <p:spPr>
          <a:xfrm>
            <a:off x="1243013" y="230049"/>
            <a:ext cx="9705975" cy="646331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600" b="1" i="0" u="none" strike="noStrike">
                <a:solidFill>
                  <a:srgbClr val="2161AB"/>
                </a:solidFill>
                <a:effectLst/>
                <a:latin typeface="Helvetica Neue"/>
              </a:defRPr>
            </a:lvl1pPr>
          </a:lstStyle>
          <a:p>
            <a:r>
              <a:rPr lang="en-US" dirty="0"/>
              <a:t>Updates from the Spanish EU Presidency</a:t>
            </a:r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7F28F13F-D7A0-7107-2826-83CC5C198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12961"/>
          <a:stretch/>
        </p:blipFill>
        <p:spPr>
          <a:xfrm>
            <a:off x="0" y="5976067"/>
            <a:ext cx="1636643" cy="777509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69023EA9-BA61-CB62-D5A6-DCE1D4EE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12961"/>
          <a:stretch/>
        </p:blipFill>
        <p:spPr>
          <a:xfrm>
            <a:off x="10555357" y="5976067"/>
            <a:ext cx="1636643" cy="777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09FA76-06AA-F2A5-0842-CDB97EF13E60}"/>
              </a:ext>
            </a:extLst>
          </p:cNvPr>
          <p:cNvSpPr txBox="1"/>
          <p:nvPr/>
        </p:nvSpPr>
        <p:spPr>
          <a:xfrm>
            <a:off x="751646" y="1052278"/>
            <a:ext cx="9705975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600" b="1" i="0" u="none" strike="noStrike">
                <a:solidFill>
                  <a:srgbClr val="2161AB"/>
                </a:solidFill>
                <a:effectLst/>
                <a:latin typeface="Helvetica Neue"/>
              </a:defRPr>
            </a:lvl1pPr>
          </a:lstStyle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bg1"/>
                </a:solidFill>
              </a:rPr>
              <a:t>EU </a:t>
            </a:r>
            <a:r>
              <a:rPr lang="es-ES" sz="2400" dirty="0">
                <a:solidFill>
                  <a:srgbClr val="FFC000"/>
                </a:solidFill>
              </a:rPr>
              <a:t>Youth Conference</a:t>
            </a:r>
            <a:r>
              <a:rPr lang="es-ES" sz="2400" dirty="0">
                <a:solidFill>
                  <a:schemeClr val="bg1"/>
                </a:solidFill>
              </a:rPr>
              <a:t>. Alicante, 1-4 </a:t>
            </a:r>
            <a:r>
              <a:rPr lang="es-ES" sz="2400" dirty="0" err="1">
                <a:solidFill>
                  <a:schemeClr val="bg1"/>
                </a:solidFill>
              </a:rPr>
              <a:t>October</a:t>
            </a:r>
            <a:r>
              <a:rPr lang="es-E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D17621-A159-D2E5-C42A-69EA556B4741}"/>
              </a:ext>
            </a:extLst>
          </p:cNvPr>
          <p:cNvSpPr txBox="1"/>
          <p:nvPr/>
        </p:nvSpPr>
        <p:spPr>
          <a:xfrm>
            <a:off x="1597981" y="1602029"/>
            <a:ext cx="10395750" cy="4960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</a:rPr>
              <a:t>10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Cycle of Dialogue (18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month). #3 Inclusive Societies.</a:t>
            </a: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</a:rPr>
              <a:t>250 participants (Youth Delegates, Ministerial Delegates, NGOs, researchers &amp; facilitators).</a:t>
            </a: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FFC000"/>
                </a:solidFill>
              </a:rPr>
              <a:t>1.- </a:t>
            </a:r>
            <a:r>
              <a:rPr lang="en-US" sz="2000" b="1" dirty="0">
                <a:solidFill>
                  <a:schemeClr val="bg1"/>
                </a:solidFill>
              </a:rPr>
              <a:t>What are the current barriers to the full inclusion of all young people?</a:t>
            </a:r>
          </a:p>
          <a:p>
            <a:pPr>
              <a:spcAft>
                <a:spcPts val="1000"/>
              </a:spcAft>
            </a:pPr>
            <a:r>
              <a:rPr lang="en-US" sz="1200" b="1" dirty="0">
                <a:solidFill>
                  <a:schemeClr val="bg1"/>
                </a:solidFill>
              </a:rPr>
              <a:t>- Lack of connections: intergenerational, rural Vs urban environment, cognitive, education Vs work.</a:t>
            </a:r>
          </a:p>
          <a:p>
            <a:pPr>
              <a:spcAft>
                <a:spcPts val="1000"/>
              </a:spcAft>
            </a:pPr>
            <a:r>
              <a:rPr lang="en-US" sz="1200" b="1" dirty="0">
                <a:solidFill>
                  <a:schemeClr val="bg1"/>
                </a:solidFill>
              </a:rPr>
              <a:t>- Lack of resources: financial, dedicated to housing, health, skills, information, inclusive youth spaces.</a:t>
            </a:r>
          </a:p>
          <a:p>
            <a:pPr>
              <a:spcAft>
                <a:spcPts val="1000"/>
              </a:spcAft>
            </a:pPr>
            <a:r>
              <a:rPr lang="en-US" sz="1200" b="1" dirty="0">
                <a:solidFill>
                  <a:schemeClr val="bg1"/>
                </a:solidFill>
              </a:rPr>
              <a:t>- Lack of recognition: skills, youth professionals, diverse representatives.</a:t>
            </a: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FFC000"/>
                </a:solidFill>
              </a:rPr>
              <a:t>2.- </a:t>
            </a:r>
            <a:r>
              <a:rPr lang="en-US" sz="2000" b="1" dirty="0">
                <a:solidFill>
                  <a:schemeClr val="bg1"/>
                </a:solidFill>
              </a:rPr>
              <a:t>What actions must necessarily be taken to allow the inclusion of all young people?</a:t>
            </a:r>
          </a:p>
          <a:p>
            <a:pPr>
              <a:spcAft>
                <a:spcPts val="1000"/>
              </a:spcAft>
            </a:pPr>
            <a:r>
              <a:rPr lang="en-US" sz="1200" b="1" dirty="0">
                <a:solidFill>
                  <a:schemeClr val="bg1"/>
                </a:solidFill>
              </a:rPr>
              <a:t>- Mainstreaming of youth policies (attention to the needs of young people in other political areas).</a:t>
            </a:r>
          </a:p>
          <a:p>
            <a:pPr>
              <a:spcAft>
                <a:spcPts val="1000"/>
              </a:spcAft>
            </a:pPr>
            <a:r>
              <a:rPr lang="en-US" sz="1200" b="1" dirty="0">
                <a:solidFill>
                  <a:schemeClr val="bg1"/>
                </a:solidFill>
              </a:rPr>
              <a:t>- Include the youth perspective in the process of design, implementation and evaluation of youth policies.</a:t>
            </a:r>
          </a:p>
          <a:p>
            <a:pPr>
              <a:spcAft>
                <a:spcPts val="1000"/>
              </a:spcAft>
            </a:pPr>
            <a:r>
              <a:rPr lang="en-US" sz="1200" b="1" dirty="0">
                <a:solidFill>
                  <a:schemeClr val="bg1"/>
                </a:solidFill>
              </a:rPr>
              <a:t>- Evidence-based.</a:t>
            </a: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FFC000"/>
                </a:solidFill>
              </a:rPr>
              <a:t>3.- </a:t>
            </a:r>
            <a:r>
              <a:rPr lang="en-US" sz="2000" b="1" dirty="0">
                <a:solidFill>
                  <a:schemeClr val="bg1"/>
                </a:solidFill>
              </a:rPr>
              <a:t>How can youth work and the youth field better enable the full inclusion of all young people?</a:t>
            </a:r>
          </a:p>
          <a:p>
            <a:pPr>
              <a:spcAft>
                <a:spcPts val="1000"/>
              </a:spcAft>
            </a:pPr>
            <a:r>
              <a:rPr lang="en-US" sz="1200" b="1" dirty="0">
                <a:solidFill>
                  <a:schemeClr val="bg1"/>
                </a:solidFill>
              </a:rPr>
              <a:t>- Youth professionals must take an intersectional approach when addressing the issue of inclusion.</a:t>
            </a:r>
          </a:p>
          <a:p>
            <a:pPr>
              <a:spcAft>
                <a:spcPts val="1000"/>
              </a:spcAft>
            </a:pPr>
            <a:r>
              <a:rPr lang="en-US" sz="1200" b="1" dirty="0">
                <a:solidFill>
                  <a:schemeClr val="bg1"/>
                </a:solidFill>
              </a:rPr>
              <a:t>- Educate educators first.</a:t>
            </a:r>
          </a:p>
          <a:p>
            <a:pPr>
              <a:spcAft>
                <a:spcPts val="1000"/>
              </a:spcAft>
            </a:pPr>
            <a:r>
              <a:rPr lang="en-US" sz="1200" b="1" dirty="0">
                <a:solidFill>
                  <a:schemeClr val="bg1"/>
                </a:solidFill>
              </a:rPr>
              <a:t>- Provide an inclusive participation structure for the entire young population.</a:t>
            </a:r>
          </a:p>
        </p:txBody>
      </p:sp>
    </p:spTree>
    <p:extLst>
      <p:ext uri="{BB962C8B-B14F-4D97-AF65-F5344CB8AC3E}">
        <p14:creationId xmlns:p14="http://schemas.microsoft.com/office/powerpoint/2010/main" val="35912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28249DB-147A-0E4C-2430-DEB33AF664FB}"/>
              </a:ext>
            </a:extLst>
          </p:cNvPr>
          <p:cNvSpPr txBox="1"/>
          <p:nvPr/>
        </p:nvSpPr>
        <p:spPr>
          <a:xfrm>
            <a:off x="1243013" y="230049"/>
            <a:ext cx="9705975" cy="646331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600" b="1" i="0" u="none" strike="noStrike">
                <a:solidFill>
                  <a:srgbClr val="2161AB"/>
                </a:solidFill>
                <a:effectLst/>
                <a:latin typeface="Helvetica Neue"/>
              </a:defRPr>
            </a:lvl1pPr>
          </a:lstStyle>
          <a:p>
            <a:r>
              <a:rPr lang="en-US" dirty="0"/>
              <a:t>Updates from the Spanish EU Presidency</a:t>
            </a:r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7F28F13F-D7A0-7107-2826-83CC5C198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12961"/>
          <a:stretch/>
        </p:blipFill>
        <p:spPr>
          <a:xfrm>
            <a:off x="0" y="5976067"/>
            <a:ext cx="1636643" cy="777509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69023EA9-BA61-CB62-D5A6-DCE1D4EE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12961"/>
          <a:stretch/>
        </p:blipFill>
        <p:spPr>
          <a:xfrm>
            <a:off x="10555357" y="5976067"/>
            <a:ext cx="1636643" cy="777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09FA76-06AA-F2A5-0842-CDB97EF13E60}"/>
              </a:ext>
            </a:extLst>
          </p:cNvPr>
          <p:cNvSpPr txBox="1"/>
          <p:nvPr/>
        </p:nvSpPr>
        <p:spPr>
          <a:xfrm>
            <a:off x="751646" y="1118773"/>
            <a:ext cx="9705975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600" b="1" i="0" u="none" strike="noStrike">
                <a:solidFill>
                  <a:srgbClr val="2161AB"/>
                </a:solidFill>
                <a:effectLst/>
                <a:latin typeface="Helvetica Neue"/>
              </a:defRPr>
            </a:lvl1pPr>
          </a:lstStyle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FFC000"/>
                </a:solidFill>
              </a:rPr>
              <a:t>DG Youth Meeting</a:t>
            </a:r>
            <a:r>
              <a:rPr lang="es-ES" sz="2400" dirty="0">
                <a:solidFill>
                  <a:schemeClr val="bg1"/>
                </a:solidFill>
              </a:rPr>
              <a:t>. Alicante, 4-5 </a:t>
            </a:r>
            <a:r>
              <a:rPr lang="es-ES" sz="2400" dirty="0" err="1">
                <a:solidFill>
                  <a:schemeClr val="bg1"/>
                </a:solidFill>
              </a:rPr>
              <a:t>October</a:t>
            </a:r>
            <a:r>
              <a:rPr lang="es-E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828EC9-78D5-E451-2BDF-45E4DF0E8721}"/>
              </a:ext>
            </a:extLst>
          </p:cNvPr>
          <p:cNvSpPr txBox="1"/>
          <p:nvPr/>
        </p:nvSpPr>
        <p:spPr>
          <a:xfrm>
            <a:off x="1597981" y="1602029"/>
            <a:ext cx="1039575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chemeClr val="bg1"/>
                </a:solidFill>
              </a:rPr>
              <a:t>Commission implication.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chemeClr val="bg1"/>
                </a:solidFill>
              </a:rPr>
              <a:t>EU member states participation.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chemeClr val="bg1"/>
                </a:solidFill>
              </a:rPr>
              <a:t>OECD, European Economic and Social Committee (EESC), YFJ, EU-</a:t>
            </a:r>
            <a:r>
              <a:rPr lang="en-US" sz="2000" b="1" dirty="0" err="1">
                <a:solidFill>
                  <a:schemeClr val="bg1"/>
                </a:solidFill>
              </a:rPr>
              <a:t>CoE</a:t>
            </a:r>
            <a:r>
              <a:rPr lang="en-US" sz="2000" b="1" dirty="0">
                <a:solidFill>
                  <a:schemeClr val="bg1"/>
                </a:solidFill>
              </a:rPr>
              <a:t> youth partnership.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FFC000"/>
                </a:solidFill>
              </a:rPr>
              <a:t>Session 1: </a:t>
            </a:r>
            <a:r>
              <a:rPr lang="en-US" sz="2000" b="1" dirty="0">
                <a:solidFill>
                  <a:schemeClr val="bg1"/>
                </a:solidFill>
              </a:rPr>
              <a:t>joint session with youth delegates (interactive session).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FFC000"/>
                </a:solidFill>
              </a:rPr>
              <a:t>Session 2: </a:t>
            </a:r>
            <a:r>
              <a:rPr lang="en-US" sz="2000" b="1" dirty="0">
                <a:solidFill>
                  <a:schemeClr val="bg1"/>
                </a:solidFill>
              </a:rPr>
              <a:t>Embedding the youth perspective in policymaking through mainstreaming, youth impact assessment, youth test, youth check or other: way forward.</a:t>
            </a: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rgbClr val="FFC000"/>
                </a:solidFill>
              </a:rPr>
              <a:t>Session 3: </a:t>
            </a:r>
            <a:r>
              <a:rPr lang="en-US" sz="2000" b="1" dirty="0">
                <a:solidFill>
                  <a:schemeClr val="bg1"/>
                </a:solidFill>
              </a:rPr>
              <a:t>European Union Youth Strategy and EU Youth </a:t>
            </a:r>
            <a:r>
              <a:rPr lang="en-US" sz="2000" b="1" dirty="0" err="1">
                <a:solidFill>
                  <a:schemeClr val="bg1"/>
                </a:solidFill>
              </a:rPr>
              <a:t>Programmes</a:t>
            </a:r>
            <a:r>
              <a:rPr lang="en-US" sz="2000" b="1" dirty="0">
                <a:solidFill>
                  <a:schemeClr val="bg1"/>
                </a:solidFill>
              </a:rPr>
              <a:t>: fostering synergies to support common goals, in the context of interim evaluations.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DA41AF-07D4-403C-5A82-873B68136702}"/>
              </a:ext>
            </a:extLst>
          </p:cNvPr>
          <p:cNvSpPr txBox="1"/>
          <p:nvPr/>
        </p:nvSpPr>
        <p:spPr>
          <a:xfrm>
            <a:off x="751645" y="5509632"/>
            <a:ext cx="9705975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600" b="1" i="0" u="none" strike="noStrike">
                <a:solidFill>
                  <a:srgbClr val="2161AB"/>
                </a:solidFill>
                <a:effectLst/>
                <a:latin typeface="Helvetica Neue"/>
              </a:defRPr>
            </a:lvl1pPr>
          </a:lstStyle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FFC000"/>
                </a:solidFill>
              </a:rPr>
              <a:t>Business Meeting </a:t>
            </a:r>
            <a:r>
              <a:rPr lang="es-ES" sz="2400" dirty="0">
                <a:solidFill>
                  <a:schemeClr val="bg1"/>
                </a:solidFill>
              </a:rPr>
              <a:t>of NA </a:t>
            </a:r>
            <a:r>
              <a:rPr lang="es-ES" sz="2400" dirty="0" err="1">
                <a:solidFill>
                  <a:schemeClr val="bg1"/>
                </a:solidFill>
              </a:rPr>
              <a:t>for</a:t>
            </a:r>
            <a:r>
              <a:rPr lang="es-ES" sz="2400" dirty="0">
                <a:solidFill>
                  <a:schemeClr val="bg1"/>
                </a:solidFill>
              </a:rPr>
              <a:t> Youth. Madrid, 15-18 </a:t>
            </a:r>
            <a:r>
              <a:rPr lang="es-ES" sz="2400" dirty="0" err="1">
                <a:solidFill>
                  <a:schemeClr val="bg1"/>
                </a:solidFill>
              </a:rPr>
              <a:t>October</a:t>
            </a:r>
            <a:r>
              <a:rPr lang="es-E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6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28249DB-147A-0E4C-2430-DEB33AF664FB}"/>
              </a:ext>
            </a:extLst>
          </p:cNvPr>
          <p:cNvSpPr txBox="1"/>
          <p:nvPr/>
        </p:nvSpPr>
        <p:spPr>
          <a:xfrm>
            <a:off x="1243013" y="230049"/>
            <a:ext cx="9705975" cy="646331"/>
          </a:xfrm>
          <a:prstGeom prst="rect">
            <a:avLst/>
          </a:prstGeom>
          <a:solidFill>
            <a:srgbClr val="FCB73E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600" b="1" i="0" u="none" strike="noStrike">
                <a:solidFill>
                  <a:srgbClr val="2161AB"/>
                </a:solidFill>
                <a:effectLst/>
                <a:latin typeface="Helvetica Neue"/>
              </a:defRPr>
            </a:lvl1pPr>
          </a:lstStyle>
          <a:p>
            <a:r>
              <a:rPr lang="en-US" dirty="0"/>
              <a:t>Updates from the Spanish EU Presidency</a:t>
            </a:r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7F28F13F-D7A0-7107-2826-83CC5C198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12961"/>
          <a:stretch/>
        </p:blipFill>
        <p:spPr>
          <a:xfrm>
            <a:off x="0" y="5976067"/>
            <a:ext cx="1636643" cy="777509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69023EA9-BA61-CB62-D5A6-DCE1D4EE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b="12961"/>
          <a:stretch/>
        </p:blipFill>
        <p:spPr>
          <a:xfrm>
            <a:off x="10555357" y="5976067"/>
            <a:ext cx="1636643" cy="777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09FA76-06AA-F2A5-0842-CDB97EF13E60}"/>
              </a:ext>
            </a:extLst>
          </p:cNvPr>
          <p:cNvSpPr txBox="1"/>
          <p:nvPr/>
        </p:nvSpPr>
        <p:spPr>
          <a:xfrm>
            <a:off x="751646" y="1185448"/>
            <a:ext cx="10002079" cy="8309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3600" b="1" i="0" u="none" strike="noStrike">
                <a:solidFill>
                  <a:srgbClr val="2161AB"/>
                </a:solidFill>
                <a:effectLst/>
                <a:latin typeface="Helvetica Neue"/>
              </a:defRPr>
            </a:lvl1pPr>
          </a:lstStyle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</a:rPr>
              <a:t>Council of the EU</a:t>
            </a:r>
            <a:r>
              <a:rPr lang="en-US" sz="2400" dirty="0">
                <a:solidFill>
                  <a:schemeClr val="bg1"/>
                </a:solidFill>
              </a:rPr>
              <a:t>. Education, Youth, Culture and Sport Council. Brussels, 23 November.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828EC9-78D5-E451-2BDF-45E4DF0E8721}"/>
              </a:ext>
            </a:extLst>
          </p:cNvPr>
          <p:cNvSpPr txBox="1"/>
          <p:nvPr/>
        </p:nvSpPr>
        <p:spPr>
          <a:xfrm>
            <a:off x="1817056" y="2449338"/>
            <a:ext cx="9705975" cy="2712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600"/>
              </a:spcAft>
            </a:pPr>
            <a:r>
              <a:rPr lang="en-US" sz="2400" b="1" dirty="0">
                <a:solidFill>
                  <a:srgbClr val="FCB73E"/>
                </a:solidFill>
              </a:rPr>
              <a:t>1.- </a:t>
            </a:r>
            <a:r>
              <a:rPr lang="en-US" sz="2400" b="1" dirty="0">
                <a:solidFill>
                  <a:schemeClr val="bg1"/>
                </a:solidFill>
              </a:rPr>
              <a:t>Conclusions on the impact of </a:t>
            </a:r>
            <a:r>
              <a:rPr lang="en-US" sz="2400" b="1" dirty="0">
                <a:solidFill>
                  <a:srgbClr val="FCB73E"/>
                </a:solidFill>
              </a:rPr>
              <a:t>mental health </a:t>
            </a:r>
            <a:r>
              <a:rPr lang="en-US" sz="2400" b="1" dirty="0">
                <a:solidFill>
                  <a:schemeClr val="bg1"/>
                </a:solidFill>
              </a:rPr>
              <a:t>problems on European youth people and on comprehensive public policies to address this issue.</a:t>
            </a:r>
          </a:p>
          <a:p>
            <a:pPr>
              <a:lnSpc>
                <a:spcPct val="150000"/>
              </a:lnSpc>
              <a:spcAft>
                <a:spcPts val="3600"/>
              </a:spcAft>
            </a:pPr>
            <a:r>
              <a:rPr lang="en-US" sz="2400" b="1" dirty="0">
                <a:solidFill>
                  <a:srgbClr val="FCB73E"/>
                </a:solidFill>
              </a:rPr>
              <a:t>2.- </a:t>
            </a:r>
            <a:r>
              <a:rPr lang="en-US" sz="2400" b="1" dirty="0">
                <a:solidFill>
                  <a:schemeClr val="bg1"/>
                </a:solidFill>
              </a:rPr>
              <a:t>Conclusions on an inclusive and participatory response that safeguards the rights and well-being of all young people. (</a:t>
            </a:r>
            <a:r>
              <a:rPr lang="en-US" sz="2400" b="1" dirty="0">
                <a:solidFill>
                  <a:srgbClr val="FCB73E"/>
                </a:solidFill>
              </a:rPr>
              <a:t>mainstreaming</a:t>
            </a:r>
            <a:r>
              <a:rPr lang="en-US" sz="2400" b="1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81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1070</Words>
  <Application>Microsoft Office PowerPoint</Application>
  <PresentationFormat>Panorámica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Lafuente Durán. David</dc:creator>
  <cp:lastModifiedBy>Lafuente Durán. David</cp:lastModifiedBy>
  <cp:revision>9</cp:revision>
  <dcterms:created xsi:type="dcterms:W3CDTF">2023-10-15T23:56:50Z</dcterms:created>
  <dcterms:modified xsi:type="dcterms:W3CDTF">2023-10-16T07:46:24Z</dcterms:modified>
</cp:coreProperties>
</file>