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8" r:id="rId4"/>
    <p:sldId id="269" r:id="rId5"/>
    <p:sldId id="270" r:id="rId6"/>
    <p:sldId id="256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1689"/>
    <a:srgbClr val="FCB73E"/>
    <a:srgbClr val="38BABF"/>
    <a:srgbClr val="2065AD"/>
    <a:srgbClr val="2161AB"/>
    <a:srgbClr val="0077D4"/>
    <a:srgbClr val="001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4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7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875ACB-D377-8F9B-F8C2-BFFFCE3B4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626496-9D82-6356-FB75-4C1866411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71A4F4-65D6-329D-F720-B0D4E04BD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D65AE0-637B-8067-AFB6-C458B597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55C61D-D166-FB50-69F7-5F5B33AD7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415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BCE305-D8B3-6C31-9BB9-9C8B16FB1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869D5C-1511-A2CF-7F40-4C9D4AD54F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A3881F-4827-B548-10ED-BC3FBFEF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BDBF9E-716C-F94E-563C-267214A55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616128-BC54-F786-C79D-7327A0EC6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8207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686E835-96DA-A695-C591-B7B70D6FF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0F1A6A-F469-1EDF-4477-AFBEDB437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B83BFC-DC40-3C0D-5729-F9033D593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602240-37E5-4ADD-DB6A-656AA140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30214E-0826-626B-9057-5007724A5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172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453ED8-2B32-71F2-C4AB-04A64D649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31F7CB-CB79-4CF4-0524-C484FA390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550F36-1F30-0F8B-1380-5A4ED1A37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BE0D5A-5B2D-4F91-08B8-D0B324B4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680FBA-00EC-84BE-A3EC-02C23D271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792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3469F8-C936-49C2-9A66-06792EDE3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B319EFE-0ACB-A7D4-D4DA-707A11D84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97B06E-489A-6857-F9E9-BB7CDB9DB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E84DD2-2CEC-FC7E-275B-383CBAA7F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59230E-B583-A5A3-1972-510AB3C46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110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9C531F-2E21-20E2-5709-8FE6F947E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94AAB2-5E47-165B-A478-0080B64D50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93242D2-342C-9040-40F5-ECE48F730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F30FCD-AE2D-C1D7-CEE4-8D952646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6AD280-CE4B-F864-621B-9D9CF8E2D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D582A9-9B3E-1C40-8FAE-FB64FABC3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297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BCFC40-866B-0994-81D1-0ACCA566D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E971DB-0EC7-6267-E9BF-851AE8BBA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400C5A-2928-FD48-51DD-9D8DBF5AF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7D78FD0-63A8-F740-C05A-66475C02F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893CC1-7E88-4370-875E-C9D570386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932253-F507-8A71-AC09-8EB97BD13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EA271E-DC5E-5824-955D-1FF38B0D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267374-032F-98BC-52BC-DBCCEDCD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151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A434A-6C89-9C42-BEC7-8CE7FBBB8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496FA2F-75B8-1590-C2E4-D763BA165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9E1B63-4E93-A84E-2940-AC376F1B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D75EF7-BBED-9BF1-C2B8-8E1D3CFCE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268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0BB3D31-8247-90FE-4CC7-8BB2876F5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1A0CA4B-CC3A-3B21-0704-951EB2CC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56A428-D48F-61BA-63D0-1B876978B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51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BA950-0633-CB51-6CE7-9D9700108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1DFB6E-A88B-8E31-899F-DDF5EB127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88F25AA-11DB-4C1C-949E-96BA6406C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B44D8F-2C5D-B154-84BC-A6E8C1C49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6D4E48-74BD-A6E9-4AFE-91FFC853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EEB4A6-EC89-32C7-54CB-49483759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4208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D0311-23BF-0445-6A76-97C1BCF5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7751868-9584-9D9B-6E3A-28A836D9F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E636A6-DBBF-4587-1107-164E92E1A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3489AC-C969-CEED-0AF9-70DEDA686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E3E7DE-2419-167D-5DA7-843FCC8E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3DB9B2-6163-159C-5CA7-91A334E9E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865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6E07F4A-8B38-E8A3-A11D-3E7BFBD0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D3814B-48CD-1E63-5437-CE10CE39C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7B97CA-231F-4C06-D725-CB69875331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0B5B6-8BD6-4BF4-85BA-E566310009BC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370B2B-D355-C71A-7644-F436A4D65B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DA03F4-0955-563B-13B6-ED5F07236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9C81C-08D4-4E57-9208-E654EAE9013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175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DAD86CA-8235-409B-982B-5E7A033E2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F234FBA-3501-47B4-AE0C-AA4AFBC8F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518714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5EF893B-0491-416E-9D33-BADE96007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1"/>
            <a:ext cx="10999072" cy="53999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77F86A9D-C5FE-C8F3-A984-C968C00B5A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9" b="12961"/>
          <a:stretch/>
        </p:blipFill>
        <p:spPr>
          <a:xfrm>
            <a:off x="838200" y="754148"/>
            <a:ext cx="10515600" cy="4995575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69F4FF8-F8B0-4630-BA1B-0D8B324CD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29769"/>
            <a:ext cx="11000232" cy="0"/>
          </a:xfrm>
          <a:prstGeom prst="line">
            <a:avLst/>
          </a:prstGeom>
          <a:ln w="152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728249DB-147A-0E4C-2430-DEB33AF664FB}"/>
              </a:ext>
            </a:extLst>
          </p:cNvPr>
          <p:cNvSpPr txBox="1"/>
          <p:nvPr/>
        </p:nvSpPr>
        <p:spPr>
          <a:xfrm>
            <a:off x="1243013" y="6002199"/>
            <a:ext cx="9705975" cy="646331"/>
          </a:xfrm>
          <a:prstGeom prst="rect">
            <a:avLst/>
          </a:prstGeom>
          <a:solidFill>
            <a:srgbClr val="FCB73E"/>
          </a:solidFill>
          <a:ln>
            <a:noFill/>
          </a:ln>
          <a:effectLst>
            <a:softEdge rad="63500"/>
          </a:effectLst>
        </p:spPr>
        <p:txBody>
          <a:bodyPr wrap="square">
            <a:spAutoFit/>
          </a:bodyPr>
          <a:lstStyle>
            <a:defPPr>
              <a:defRPr lang="es-ES"/>
            </a:defPPr>
            <a:lvl1pPr algn="ctr">
              <a:defRPr sz="3600" b="1" i="0" u="none" strike="noStrike">
                <a:solidFill>
                  <a:srgbClr val="2161AB"/>
                </a:solidFill>
                <a:effectLst/>
                <a:latin typeface="Helvetica Neue"/>
              </a:defRPr>
            </a:lvl1pPr>
          </a:lstStyle>
          <a:p>
            <a:r>
              <a:rPr lang="en-US" dirty="0"/>
              <a:t>Updates from the Spanish EU Presidency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858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728249DB-147A-0E4C-2430-DEB33AF664FB}"/>
              </a:ext>
            </a:extLst>
          </p:cNvPr>
          <p:cNvSpPr txBox="1"/>
          <p:nvPr/>
        </p:nvSpPr>
        <p:spPr>
          <a:xfrm>
            <a:off x="1243013" y="230049"/>
            <a:ext cx="9705975" cy="646331"/>
          </a:xfrm>
          <a:prstGeom prst="rect">
            <a:avLst/>
          </a:prstGeom>
          <a:solidFill>
            <a:srgbClr val="FCB73E"/>
          </a:solidFill>
          <a:ln>
            <a:noFill/>
          </a:ln>
          <a:effectLst>
            <a:softEdge rad="63500"/>
          </a:effectLst>
        </p:spPr>
        <p:txBody>
          <a:bodyPr wrap="square">
            <a:spAutoFit/>
          </a:bodyPr>
          <a:lstStyle>
            <a:defPPr>
              <a:defRPr lang="es-ES"/>
            </a:defPPr>
            <a:lvl1pPr algn="ctr">
              <a:defRPr sz="3600" b="1" i="0" u="none" strike="noStrike">
                <a:solidFill>
                  <a:srgbClr val="2161AB"/>
                </a:solidFill>
                <a:effectLst/>
                <a:latin typeface="Helvetica Neue"/>
              </a:defRPr>
            </a:lvl1pPr>
          </a:lstStyle>
          <a:p>
            <a:r>
              <a:rPr lang="en-US" dirty="0"/>
              <a:t>Updates from the Spanish EU Presidency</a:t>
            </a:r>
            <a:endParaRPr lang="es-ES" dirty="0"/>
          </a:p>
        </p:txBody>
      </p:sp>
      <p:pic>
        <p:nvPicPr>
          <p:cNvPr id="2" name="Imagen 1" descr="Logotipo&#10;&#10;Descripción generada automáticamente">
            <a:extLst>
              <a:ext uri="{FF2B5EF4-FFF2-40B4-BE49-F238E27FC236}">
                <a16:creationId xmlns:a16="http://schemas.microsoft.com/office/drawing/2014/main" id="{7F28F13F-D7A0-7107-2826-83CC5C1985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9" b="12961"/>
          <a:stretch/>
        </p:blipFill>
        <p:spPr>
          <a:xfrm>
            <a:off x="0" y="5976067"/>
            <a:ext cx="1636643" cy="777509"/>
          </a:xfrm>
          <a:prstGeom prst="rect">
            <a:avLst/>
          </a:prstGeom>
        </p:spPr>
      </p:pic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69023EA9-BA61-CB62-D5A6-DCE1D4EE96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9" b="12961"/>
          <a:stretch/>
        </p:blipFill>
        <p:spPr>
          <a:xfrm>
            <a:off x="10555357" y="5976067"/>
            <a:ext cx="1636643" cy="777509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009FA76-06AA-F2A5-0842-CDB97EF13E60}"/>
              </a:ext>
            </a:extLst>
          </p:cNvPr>
          <p:cNvSpPr txBox="1"/>
          <p:nvPr/>
        </p:nvSpPr>
        <p:spPr>
          <a:xfrm>
            <a:off x="751646" y="1118773"/>
            <a:ext cx="9705975" cy="461665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  <p:txBody>
          <a:bodyPr wrap="square">
            <a:spAutoFit/>
          </a:bodyPr>
          <a:lstStyle>
            <a:defPPr>
              <a:defRPr lang="es-ES"/>
            </a:defPPr>
            <a:lvl1pPr algn="ctr">
              <a:defRPr sz="3600" b="1" i="0" u="none" strike="noStrike">
                <a:solidFill>
                  <a:srgbClr val="2161AB"/>
                </a:solidFill>
                <a:effectLst/>
                <a:latin typeface="Helvetica Neue"/>
              </a:defRPr>
            </a:lvl1pPr>
          </a:lstStyle>
          <a:p>
            <a:pPr marL="571500" indent="-571500" algn="l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s-ES" sz="2400" dirty="0">
                <a:solidFill>
                  <a:srgbClr val="FFC000"/>
                </a:solidFill>
              </a:rPr>
              <a:t>DG Youth Meeting</a:t>
            </a:r>
            <a:r>
              <a:rPr lang="es-ES" sz="2400" dirty="0">
                <a:solidFill>
                  <a:schemeClr val="bg1"/>
                </a:solidFill>
              </a:rPr>
              <a:t>. Alicante, 4-5 </a:t>
            </a:r>
            <a:r>
              <a:rPr lang="es-ES" sz="2400" dirty="0" err="1">
                <a:solidFill>
                  <a:schemeClr val="bg1"/>
                </a:solidFill>
              </a:rPr>
              <a:t>October</a:t>
            </a:r>
            <a:r>
              <a:rPr lang="es-ES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1828EC9-78D5-E451-2BDF-45E4DF0E8721}"/>
              </a:ext>
            </a:extLst>
          </p:cNvPr>
          <p:cNvSpPr txBox="1"/>
          <p:nvPr/>
        </p:nvSpPr>
        <p:spPr>
          <a:xfrm>
            <a:off x="1597981" y="1823701"/>
            <a:ext cx="10395750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000" b="1" dirty="0">
                <a:solidFill>
                  <a:srgbClr val="FFC000"/>
                </a:solidFill>
              </a:rPr>
              <a:t>Session 1: </a:t>
            </a:r>
            <a:r>
              <a:rPr lang="en-US" sz="2000" b="1" dirty="0">
                <a:solidFill>
                  <a:schemeClr val="bg1"/>
                </a:solidFill>
              </a:rPr>
              <a:t>joint session with youth delegates (interactive session).</a:t>
            </a:r>
          </a:p>
          <a:p>
            <a:pPr>
              <a:spcAft>
                <a:spcPts val="1800"/>
              </a:spcAft>
            </a:pPr>
            <a:r>
              <a:rPr lang="en-US" sz="2000" b="1" dirty="0">
                <a:solidFill>
                  <a:srgbClr val="FFC000"/>
                </a:solidFill>
              </a:rPr>
              <a:t>Session 2: </a:t>
            </a:r>
            <a:r>
              <a:rPr lang="en-US" sz="2000" b="1" dirty="0">
                <a:solidFill>
                  <a:schemeClr val="bg1"/>
                </a:solidFill>
              </a:rPr>
              <a:t>Embedding the youth perspective in policymaking through mainstreaming, youth impact assessment, youth test, youth check or other: way forward.</a:t>
            </a:r>
          </a:p>
          <a:p>
            <a:pPr>
              <a:spcAft>
                <a:spcPts val="1800"/>
              </a:spcAft>
            </a:pPr>
            <a:r>
              <a:rPr lang="en-US" sz="2000" b="1" dirty="0">
                <a:solidFill>
                  <a:srgbClr val="FFC000"/>
                </a:solidFill>
              </a:rPr>
              <a:t>Session 3: </a:t>
            </a:r>
            <a:r>
              <a:rPr lang="en-US" sz="2000" b="1" dirty="0">
                <a:solidFill>
                  <a:schemeClr val="bg1"/>
                </a:solidFill>
              </a:rPr>
              <a:t>European Union Youth Strategy and EU Youth </a:t>
            </a:r>
            <a:r>
              <a:rPr lang="en-US" sz="2000" b="1" dirty="0" err="1">
                <a:solidFill>
                  <a:schemeClr val="bg1"/>
                </a:solidFill>
              </a:rPr>
              <a:t>Programmes</a:t>
            </a:r>
            <a:r>
              <a:rPr lang="en-US" sz="2000" b="1" dirty="0">
                <a:solidFill>
                  <a:schemeClr val="bg1"/>
                </a:solidFill>
              </a:rPr>
              <a:t>: fostering synergies to support common goals, in the context of interim evaluations.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87DC5E7-90BC-A5AB-FBF4-280DF52983C8}"/>
              </a:ext>
            </a:extLst>
          </p:cNvPr>
          <p:cNvSpPr txBox="1"/>
          <p:nvPr/>
        </p:nvSpPr>
        <p:spPr>
          <a:xfrm>
            <a:off x="1942146" y="4419990"/>
            <a:ext cx="9707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FFFF"/>
                </a:solidFill>
              </a:rPr>
              <a:t>PRIORITIES:</a:t>
            </a:r>
          </a:p>
          <a:p>
            <a:r>
              <a:rPr lang="en-US" sz="2400" b="1" dirty="0">
                <a:solidFill>
                  <a:srgbClr val="FFFFFF"/>
                </a:solidFill>
              </a:rPr>
              <a:t>Youth participation / mental health / climate change + housing and digital.</a:t>
            </a:r>
          </a:p>
        </p:txBody>
      </p:sp>
    </p:spTree>
    <p:extLst>
      <p:ext uri="{BB962C8B-B14F-4D97-AF65-F5344CB8AC3E}">
        <p14:creationId xmlns:p14="http://schemas.microsoft.com/office/powerpoint/2010/main" val="315561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728249DB-147A-0E4C-2430-DEB33AF664FB}"/>
              </a:ext>
            </a:extLst>
          </p:cNvPr>
          <p:cNvSpPr txBox="1"/>
          <p:nvPr/>
        </p:nvSpPr>
        <p:spPr>
          <a:xfrm>
            <a:off x="387658" y="200553"/>
            <a:ext cx="11416684" cy="646331"/>
          </a:xfrm>
          <a:prstGeom prst="rect">
            <a:avLst/>
          </a:prstGeom>
          <a:solidFill>
            <a:srgbClr val="FCB73E"/>
          </a:solidFill>
          <a:ln>
            <a:noFill/>
          </a:ln>
          <a:effectLst>
            <a:softEdge rad="63500"/>
          </a:effectLst>
        </p:spPr>
        <p:txBody>
          <a:bodyPr wrap="square">
            <a:spAutoFit/>
          </a:bodyPr>
          <a:lstStyle>
            <a:defPPr>
              <a:defRPr lang="es-ES"/>
            </a:defPPr>
            <a:lvl1pPr algn="ctr">
              <a:defRPr sz="3600" b="1" i="0" u="none" strike="noStrike">
                <a:solidFill>
                  <a:srgbClr val="2161AB"/>
                </a:solidFill>
                <a:effectLst/>
                <a:latin typeface="Helvetica Neue"/>
              </a:defRPr>
            </a:lvl1pPr>
          </a:lstStyle>
          <a:p>
            <a:r>
              <a:rPr lang="en-US" dirty="0"/>
              <a:t>European Youth Strategy &amp; EU Youth </a:t>
            </a:r>
            <a:r>
              <a:rPr lang="en-US" dirty="0" err="1"/>
              <a:t>Programmes</a:t>
            </a:r>
            <a:endParaRPr lang="es-ES" dirty="0"/>
          </a:p>
        </p:txBody>
      </p:sp>
      <p:pic>
        <p:nvPicPr>
          <p:cNvPr id="2" name="Imagen 1" descr="Logotipo&#10;&#10;Descripción generada automáticamente">
            <a:extLst>
              <a:ext uri="{FF2B5EF4-FFF2-40B4-BE49-F238E27FC236}">
                <a16:creationId xmlns:a16="http://schemas.microsoft.com/office/drawing/2014/main" id="{7F28F13F-D7A0-7107-2826-83CC5C1985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9" b="12961"/>
          <a:stretch/>
        </p:blipFill>
        <p:spPr>
          <a:xfrm>
            <a:off x="0" y="5976067"/>
            <a:ext cx="1636643" cy="777509"/>
          </a:xfrm>
          <a:prstGeom prst="rect">
            <a:avLst/>
          </a:prstGeom>
        </p:spPr>
      </p:pic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69023EA9-BA61-CB62-D5A6-DCE1D4EE96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9" b="12961"/>
          <a:stretch/>
        </p:blipFill>
        <p:spPr>
          <a:xfrm>
            <a:off x="10555357" y="5976067"/>
            <a:ext cx="1636643" cy="777509"/>
          </a:xfrm>
          <a:prstGeom prst="rect">
            <a:avLst/>
          </a:prstGeom>
        </p:spPr>
      </p:pic>
      <p:graphicFrame>
        <p:nvGraphicFramePr>
          <p:cNvPr id="35" name="Tabla 34">
            <a:extLst>
              <a:ext uri="{FF2B5EF4-FFF2-40B4-BE49-F238E27FC236}">
                <a16:creationId xmlns:a16="http://schemas.microsoft.com/office/drawing/2014/main" id="{D45133AC-116F-153C-08DE-08D93EF2B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843078"/>
              </p:ext>
            </p:extLst>
          </p:nvPr>
        </p:nvGraphicFramePr>
        <p:xfrm>
          <a:off x="609599" y="1031279"/>
          <a:ext cx="11302181" cy="153924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433747">
                  <a:extLst>
                    <a:ext uri="{9D8B030D-6E8A-4147-A177-3AD203B41FA5}">
                      <a16:colId xmlns:a16="http://schemas.microsoft.com/office/drawing/2014/main" val="3971671824"/>
                    </a:ext>
                  </a:extLst>
                </a:gridCol>
                <a:gridCol w="9868434">
                  <a:extLst>
                    <a:ext uri="{9D8B030D-6E8A-4147-A177-3AD203B41FA5}">
                      <a16:colId xmlns:a16="http://schemas.microsoft.com/office/drawing/2014/main" val="1740872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EYS: a cooperation measure and an instrument to connect young people in Europe.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EYS: fruit of the Youth Dialogue.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Challenges: covid, war in Ukraine, climate crisis, inflation… all of these have had an impact on our performance but also our tools have shown flexibility to cope these changes.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Inclusion must be at the center because it is fundamental for social cohesion. </a:t>
                      </a:r>
                      <a:endParaRPr lang="en-GB" sz="1600" b="1" noProof="0" dirty="0">
                        <a:solidFill>
                          <a:srgbClr val="00168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671230"/>
                  </a:ext>
                </a:extLst>
              </a:tr>
            </a:tbl>
          </a:graphicData>
        </a:graphic>
      </p:graphicFrame>
      <p:graphicFrame>
        <p:nvGraphicFramePr>
          <p:cNvPr id="37" name="Tabla 36">
            <a:extLst>
              <a:ext uri="{FF2B5EF4-FFF2-40B4-BE49-F238E27FC236}">
                <a16:creationId xmlns:a16="http://schemas.microsoft.com/office/drawing/2014/main" id="{D1A2FBC9-3F70-F847-69B0-CD90073230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747324"/>
              </p:ext>
            </p:extLst>
          </p:nvPr>
        </p:nvGraphicFramePr>
        <p:xfrm>
          <a:off x="609599" y="2568903"/>
          <a:ext cx="11302181" cy="65532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433747">
                  <a:extLst>
                    <a:ext uri="{9D8B030D-6E8A-4147-A177-3AD203B41FA5}">
                      <a16:colId xmlns:a16="http://schemas.microsoft.com/office/drawing/2014/main" val="3971671824"/>
                    </a:ext>
                  </a:extLst>
                </a:gridCol>
                <a:gridCol w="9868434">
                  <a:extLst>
                    <a:ext uri="{9D8B030D-6E8A-4147-A177-3AD203B41FA5}">
                      <a16:colId xmlns:a16="http://schemas.microsoft.com/office/drawing/2014/main" val="1740872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SPAIN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Erasmus+: model of European integration.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ESC: model of European inclusion.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650865"/>
                  </a:ext>
                </a:extLst>
              </a:tr>
            </a:tbl>
          </a:graphicData>
        </a:graphic>
      </p:graphicFrame>
      <p:graphicFrame>
        <p:nvGraphicFramePr>
          <p:cNvPr id="38" name="Tabla 37">
            <a:extLst>
              <a:ext uri="{FF2B5EF4-FFF2-40B4-BE49-F238E27FC236}">
                <a16:creationId xmlns:a16="http://schemas.microsoft.com/office/drawing/2014/main" id="{301E122A-D534-9287-2813-C603E735C9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245218"/>
              </p:ext>
            </p:extLst>
          </p:nvPr>
        </p:nvGraphicFramePr>
        <p:xfrm>
          <a:off x="609599" y="3220086"/>
          <a:ext cx="11302181" cy="65532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433747">
                  <a:extLst>
                    <a:ext uri="{9D8B030D-6E8A-4147-A177-3AD203B41FA5}">
                      <a16:colId xmlns:a16="http://schemas.microsoft.com/office/drawing/2014/main" val="3971671824"/>
                    </a:ext>
                  </a:extLst>
                </a:gridCol>
                <a:gridCol w="9868434">
                  <a:extLst>
                    <a:ext uri="{9D8B030D-6E8A-4147-A177-3AD203B41FA5}">
                      <a16:colId xmlns:a16="http://schemas.microsoft.com/office/drawing/2014/main" val="1740872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MALTA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How can we start using Erasmus+ and ESC to strengthen national structures?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We should not think in terms of sporadic projects but focus on those with a long-term vision.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510049"/>
                  </a:ext>
                </a:extLst>
              </a:tr>
            </a:tbl>
          </a:graphicData>
        </a:graphic>
      </p:graphicFrame>
      <p:graphicFrame>
        <p:nvGraphicFramePr>
          <p:cNvPr id="39" name="Tabla 38">
            <a:extLst>
              <a:ext uri="{FF2B5EF4-FFF2-40B4-BE49-F238E27FC236}">
                <a16:creationId xmlns:a16="http://schemas.microsoft.com/office/drawing/2014/main" id="{BF530EF5-9425-DC6E-D4D5-0CB778D792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240521"/>
              </p:ext>
            </p:extLst>
          </p:nvPr>
        </p:nvGraphicFramePr>
        <p:xfrm>
          <a:off x="609599" y="3872866"/>
          <a:ext cx="11302181" cy="37084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433747">
                  <a:extLst>
                    <a:ext uri="{9D8B030D-6E8A-4147-A177-3AD203B41FA5}">
                      <a16:colId xmlns:a16="http://schemas.microsoft.com/office/drawing/2014/main" val="3971671824"/>
                    </a:ext>
                  </a:extLst>
                </a:gridCol>
                <a:gridCol w="9868434">
                  <a:extLst>
                    <a:ext uri="{9D8B030D-6E8A-4147-A177-3AD203B41FA5}">
                      <a16:colId xmlns:a16="http://schemas.microsoft.com/office/drawing/2014/main" val="1740872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cap="all" baseline="0" noProof="0" dirty="0">
                          <a:solidFill>
                            <a:srgbClr val="001689"/>
                          </a:solidFill>
                        </a:rPr>
                        <a:t>Sweden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To think about a kind of fixed evaluation structure to make this process easier.</a:t>
                      </a:r>
                      <a:endParaRPr lang="en-GB" sz="1600" b="1" noProof="0" dirty="0">
                        <a:solidFill>
                          <a:srgbClr val="00168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2256262"/>
                  </a:ext>
                </a:extLst>
              </a:tr>
            </a:tbl>
          </a:graphicData>
        </a:graphic>
      </p:graphicFrame>
      <p:graphicFrame>
        <p:nvGraphicFramePr>
          <p:cNvPr id="40" name="Tabla 39">
            <a:extLst>
              <a:ext uri="{FF2B5EF4-FFF2-40B4-BE49-F238E27FC236}">
                <a16:creationId xmlns:a16="http://schemas.microsoft.com/office/drawing/2014/main" id="{9179CA91-BFE9-B4DC-9D27-25676D3469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294858"/>
              </p:ext>
            </p:extLst>
          </p:nvPr>
        </p:nvGraphicFramePr>
        <p:xfrm>
          <a:off x="609599" y="4250217"/>
          <a:ext cx="11302181" cy="65532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433747">
                  <a:extLst>
                    <a:ext uri="{9D8B030D-6E8A-4147-A177-3AD203B41FA5}">
                      <a16:colId xmlns:a16="http://schemas.microsoft.com/office/drawing/2014/main" val="3971671824"/>
                    </a:ext>
                  </a:extLst>
                </a:gridCol>
                <a:gridCol w="9868434">
                  <a:extLst>
                    <a:ext uri="{9D8B030D-6E8A-4147-A177-3AD203B41FA5}">
                      <a16:colId xmlns:a16="http://schemas.microsoft.com/office/drawing/2014/main" val="1740872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cap="all" baseline="0" noProof="0" dirty="0">
                          <a:solidFill>
                            <a:srgbClr val="001689"/>
                          </a:solidFill>
                        </a:rPr>
                        <a:t>Germany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The reality has changed faster than the evolution of the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programmes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.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A gap is open with democratic values.</a:t>
                      </a:r>
                      <a:endParaRPr lang="en-GB" sz="1600" b="1" noProof="0" dirty="0">
                        <a:solidFill>
                          <a:srgbClr val="00168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8966715"/>
                  </a:ext>
                </a:extLst>
              </a:tr>
            </a:tbl>
          </a:graphicData>
        </a:graphic>
      </p:graphicFrame>
      <p:graphicFrame>
        <p:nvGraphicFramePr>
          <p:cNvPr id="41" name="Tabla 40">
            <a:extLst>
              <a:ext uri="{FF2B5EF4-FFF2-40B4-BE49-F238E27FC236}">
                <a16:creationId xmlns:a16="http://schemas.microsoft.com/office/drawing/2014/main" id="{4DC41818-1950-E9B6-9FE0-9C9D9E04A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948859"/>
              </p:ext>
            </p:extLst>
          </p:nvPr>
        </p:nvGraphicFramePr>
        <p:xfrm>
          <a:off x="609599" y="4912048"/>
          <a:ext cx="11302181" cy="97536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433747">
                  <a:extLst>
                    <a:ext uri="{9D8B030D-6E8A-4147-A177-3AD203B41FA5}">
                      <a16:colId xmlns:a16="http://schemas.microsoft.com/office/drawing/2014/main" val="3971671824"/>
                    </a:ext>
                  </a:extLst>
                </a:gridCol>
                <a:gridCol w="9868434">
                  <a:extLst>
                    <a:ext uri="{9D8B030D-6E8A-4147-A177-3AD203B41FA5}">
                      <a16:colId xmlns:a16="http://schemas.microsoft.com/office/drawing/2014/main" val="1740872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cap="all" baseline="0" noProof="0" dirty="0">
                          <a:solidFill>
                            <a:srgbClr val="001689"/>
                          </a:solidFill>
                        </a:rPr>
                        <a:t>Lithuania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We have many strategies in the EU, but what really matters is the impact of them. 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Now is the moment of evaluating ours. This should be done jointly between the Member States and the COM.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It is important to make an effort to link youth goals with national goals.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992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07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Logotipo&#10;&#10;Descripción generada automáticamente">
            <a:extLst>
              <a:ext uri="{FF2B5EF4-FFF2-40B4-BE49-F238E27FC236}">
                <a16:creationId xmlns:a16="http://schemas.microsoft.com/office/drawing/2014/main" id="{7F28F13F-D7A0-7107-2826-83CC5C1985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9" b="12961"/>
          <a:stretch/>
        </p:blipFill>
        <p:spPr>
          <a:xfrm>
            <a:off x="0" y="5976067"/>
            <a:ext cx="1636643" cy="777509"/>
          </a:xfrm>
          <a:prstGeom prst="rect">
            <a:avLst/>
          </a:prstGeom>
        </p:spPr>
      </p:pic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69023EA9-BA61-CB62-D5A6-DCE1D4EE96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9" b="12961"/>
          <a:stretch/>
        </p:blipFill>
        <p:spPr>
          <a:xfrm>
            <a:off x="10555357" y="5976067"/>
            <a:ext cx="1636643" cy="777509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F605578-A639-F0EC-E377-2B107BED62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715815"/>
              </p:ext>
            </p:extLst>
          </p:nvPr>
        </p:nvGraphicFramePr>
        <p:xfrm>
          <a:off x="387659" y="881547"/>
          <a:ext cx="11416683" cy="185928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300160">
                  <a:extLst>
                    <a:ext uri="{9D8B030D-6E8A-4147-A177-3AD203B41FA5}">
                      <a16:colId xmlns:a16="http://schemas.microsoft.com/office/drawing/2014/main" val="3971671824"/>
                    </a:ext>
                  </a:extLst>
                </a:gridCol>
                <a:gridCol w="10116523">
                  <a:extLst>
                    <a:ext uri="{9D8B030D-6E8A-4147-A177-3AD203B41FA5}">
                      <a16:colId xmlns:a16="http://schemas.microsoft.com/office/drawing/2014/main" val="1740872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FRANCE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Lack of visibility of the EU Youth Dialogue. 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Member States have to work together with the Commission. 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Coordinated cooperation to improve communication. 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A toolkit can be promoted with the support of the Member States to improve this gap in dissemination. 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Results obtained in the mid-term evaluations must be widely disseminated and furthermore proposes to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formalise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 an exchange of good practices in the implementation of the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programmes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 at national, regional and local level.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99848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D6BDC9A-9F37-01C2-8DD3-5C686B0C8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945744"/>
              </p:ext>
            </p:extLst>
          </p:nvPr>
        </p:nvGraphicFramePr>
        <p:xfrm>
          <a:off x="387658" y="2740827"/>
          <a:ext cx="11416683" cy="146304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300160">
                  <a:extLst>
                    <a:ext uri="{9D8B030D-6E8A-4147-A177-3AD203B41FA5}">
                      <a16:colId xmlns:a16="http://schemas.microsoft.com/office/drawing/2014/main" val="3971671824"/>
                    </a:ext>
                  </a:extLst>
                </a:gridCol>
                <a:gridCol w="10116523">
                  <a:extLst>
                    <a:ext uri="{9D8B030D-6E8A-4147-A177-3AD203B41FA5}">
                      <a16:colId xmlns:a16="http://schemas.microsoft.com/office/drawing/2014/main" val="1740872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BELGIUM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Thanks the Spanish Presidency for having focused its program on European values: both democratic (Youth Test) and social (Strategy and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Programmes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; and the Conclusions on Youth and Mental Health)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The 11 European Youth Goals should be more explicitly reflected in our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programmes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It is important to know in depth the current possibilities of the youth mobility framework. This knowledge should be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summarised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 in the guides to take advantage of all the existing instruments.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671230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14548722-6748-13C4-1515-0199CBA80E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50482"/>
              </p:ext>
            </p:extLst>
          </p:nvPr>
        </p:nvGraphicFramePr>
        <p:xfrm>
          <a:off x="387657" y="4203867"/>
          <a:ext cx="11416683" cy="114300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300160">
                  <a:extLst>
                    <a:ext uri="{9D8B030D-6E8A-4147-A177-3AD203B41FA5}">
                      <a16:colId xmlns:a16="http://schemas.microsoft.com/office/drawing/2014/main" val="3971671824"/>
                    </a:ext>
                  </a:extLst>
                </a:gridCol>
                <a:gridCol w="10116523">
                  <a:extLst>
                    <a:ext uri="{9D8B030D-6E8A-4147-A177-3AD203B41FA5}">
                      <a16:colId xmlns:a16="http://schemas.microsoft.com/office/drawing/2014/main" val="1740872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cap="all" baseline="0" noProof="0" dirty="0">
                          <a:solidFill>
                            <a:srgbClr val="001689"/>
                          </a:solidFill>
                        </a:rPr>
                        <a:t>Hungary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Strategy and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Programmes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 promote the participation of young people in public affairs, but this is not enough because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EUrobarometer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 on Youth and Democracy has made clear that less and less young people trust the EU.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Programmes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 are good to encourage the participation and involvement of young people and take into account their different realities.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165086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47B27F07-1094-6300-AA5B-3D418B336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927765"/>
              </p:ext>
            </p:extLst>
          </p:nvPr>
        </p:nvGraphicFramePr>
        <p:xfrm>
          <a:off x="387657" y="5346867"/>
          <a:ext cx="11416683" cy="37084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300160">
                  <a:extLst>
                    <a:ext uri="{9D8B030D-6E8A-4147-A177-3AD203B41FA5}">
                      <a16:colId xmlns:a16="http://schemas.microsoft.com/office/drawing/2014/main" val="3971671824"/>
                    </a:ext>
                  </a:extLst>
                </a:gridCol>
                <a:gridCol w="10116523">
                  <a:extLst>
                    <a:ext uri="{9D8B030D-6E8A-4147-A177-3AD203B41FA5}">
                      <a16:colId xmlns:a16="http://schemas.microsoft.com/office/drawing/2014/main" val="1740872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cap="all" baseline="0" noProof="0" dirty="0">
                          <a:solidFill>
                            <a:srgbClr val="001689"/>
                          </a:solidFill>
                        </a:rPr>
                        <a:t>Cyprus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We do a lot, but we need to invest more and be clearer about what we want and where we want to go.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5100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370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Logotipo&#10;&#10;Descripción generada automáticamente">
            <a:extLst>
              <a:ext uri="{FF2B5EF4-FFF2-40B4-BE49-F238E27FC236}">
                <a16:creationId xmlns:a16="http://schemas.microsoft.com/office/drawing/2014/main" id="{7F28F13F-D7A0-7107-2826-83CC5C1985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9" b="12961"/>
          <a:stretch/>
        </p:blipFill>
        <p:spPr>
          <a:xfrm>
            <a:off x="0" y="5976067"/>
            <a:ext cx="1636643" cy="777509"/>
          </a:xfrm>
          <a:prstGeom prst="rect">
            <a:avLst/>
          </a:prstGeom>
        </p:spPr>
      </p:pic>
      <p:pic>
        <p:nvPicPr>
          <p:cNvPr id="3" name="Imagen 2" descr="Logotipo&#10;&#10;Descripción generada automáticamente">
            <a:extLst>
              <a:ext uri="{FF2B5EF4-FFF2-40B4-BE49-F238E27FC236}">
                <a16:creationId xmlns:a16="http://schemas.microsoft.com/office/drawing/2014/main" id="{69023EA9-BA61-CB62-D5A6-DCE1D4EE96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9" b="12961"/>
          <a:stretch/>
        </p:blipFill>
        <p:spPr>
          <a:xfrm>
            <a:off x="10555357" y="5976067"/>
            <a:ext cx="1636643" cy="777509"/>
          </a:xfrm>
          <a:prstGeom prst="rect">
            <a:avLst/>
          </a:prstGeom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34FAC85-D788-8D3C-64B3-A562564D5F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358220"/>
              </p:ext>
            </p:extLst>
          </p:nvPr>
        </p:nvGraphicFramePr>
        <p:xfrm>
          <a:off x="387658" y="580180"/>
          <a:ext cx="11416683" cy="129540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300160">
                  <a:extLst>
                    <a:ext uri="{9D8B030D-6E8A-4147-A177-3AD203B41FA5}">
                      <a16:colId xmlns:a16="http://schemas.microsoft.com/office/drawing/2014/main" val="2576591978"/>
                    </a:ext>
                  </a:extLst>
                </a:gridCol>
                <a:gridCol w="10116523">
                  <a:extLst>
                    <a:ext uri="{9D8B030D-6E8A-4147-A177-3AD203B41FA5}">
                      <a16:colId xmlns:a16="http://schemas.microsoft.com/office/drawing/2014/main" val="2148115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cap="all" baseline="0" noProof="0" dirty="0">
                          <a:solidFill>
                            <a:srgbClr val="001689"/>
                          </a:solidFill>
                        </a:rPr>
                        <a:t>Czech republic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To share good practices between Member States. 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To collaborate by identifying weaknesses through expert groups to adapt priorities. 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To incorporate case studies for evaluations with concrete examples of good practices or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programmes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.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Direct alignment between the Strategy and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Programmes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483847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CBBA168-B8FF-4D68-E9F2-3BF57BCFB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341156"/>
              </p:ext>
            </p:extLst>
          </p:nvPr>
        </p:nvGraphicFramePr>
        <p:xfrm>
          <a:off x="387659" y="1883201"/>
          <a:ext cx="11416683" cy="121920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300160">
                  <a:extLst>
                    <a:ext uri="{9D8B030D-6E8A-4147-A177-3AD203B41FA5}">
                      <a16:colId xmlns:a16="http://schemas.microsoft.com/office/drawing/2014/main" val="2576591978"/>
                    </a:ext>
                  </a:extLst>
                </a:gridCol>
                <a:gridCol w="10116523">
                  <a:extLst>
                    <a:ext uri="{9D8B030D-6E8A-4147-A177-3AD203B41FA5}">
                      <a16:colId xmlns:a16="http://schemas.microsoft.com/office/drawing/2014/main" val="2148115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noProof="0" dirty="0">
                          <a:solidFill>
                            <a:srgbClr val="001689"/>
                          </a:solidFill>
                        </a:rPr>
                        <a:t>ITALY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Too many words, we need more action.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The importance of young people in civil services.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We need diagnosis, experience, solutions, alliances. The countries that are close to us have similar contexts and we need concrete actions to give concrete solutions.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465163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4910CD8-9A85-A32E-020C-F350031EB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458070"/>
              </p:ext>
            </p:extLst>
          </p:nvPr>
        </p:nvGraphicFramePr>
        <p:xfrm>
          <a:off x="387659" y="3084621"/>
          <a:ext cx="11416683" cy="89916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300160">
                  <a:extLst>
                    <a:ext uri="{9D8B030D-6E8A-4147-A177-3AD203B41FA5}">
                      <a16:colId xmlns:a16="http://schemas.microsoft.com/office/drawing/2014/main" val="2576591978"/>
                    </a:ext>
                  </a:extLst>
                </a:gridCol>
                <a:gridCol w="10116523">
                  <a:extLst>
                    <a:ext uri="{9D8B030D-6E8A-4147-A177-3AD203B41FA5}">
                      <a16:colId xmlns:a16="http://schemas.microsoft.com/office/drawing/2014/main" val="2148115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cap="all" baseline="0" noProof="0" dirty="0">
                          <a:solidFill>
                            <a:srgbClr val="001689"/>
                          </a:solidFill>
                        </a:rPr>
                        <a:t>Portugal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To share best practices. 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Youth dialogue is a good example of participation but there is no way to know if the outcomes really have an impact on legislation or on the executive or political direction of the EU.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775263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10582FE7-A70B-3CB6-1AB0-4DD745CC8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0182895"/>
              </p:ext>
            </p:extLst>
          </p:nvPr>
        </p:nvGraphicFramePr>
        <p:xfrm>
          <a:off x="387659" y="3983781"/>
          <a:ext cx="11416683" cy="65532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300160">
                  <a:extLst>
                    <a:ext uri="{9D8B030D-6E8A-4147-A177-3AD203B41FA5}">
                      <a16:colId xmlns:a16="http://schemas.microsoft.com/office/drawing/2014/main" val="2576591978"/>
                    </a:ext>
                  </a:extLst>
                </a:gridCol>
                <a:gridCol w="10116523">
                  <a:extLst>
                    <a:ext uri="{9D8B030D-6E8A-4147-A177-3AD203B41FA5}">
                      <a16:colId xmlns:a16="http://schemas.microsoft.com/office/drawing/2014/main" val="2148115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cap="all" baseline="0" noProof="0" dirty="0">
                          <a:solidFill>
                            <a:srgbClr val="001689"/>
                          </a:solidFill>
                        </a:rPr>
                        <a:t>Slovenia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Slovenian example: they work towards concrete objectives that are updated year by year.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Evaluation is essential to ensure and </a:t>
                      </a: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maximise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 the impact of the objectives set.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95273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2FFFB70C-FC2B-1F69-26CE-7001F8332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097654"/>
              </p:ext>
            </p:extLst>
          </p:nvPr>
        </p:nvGraphicFramePr>
        <p:xfrm>
          <a:off x="387660" y="4639101"/>
          <a:ext cx="11416683" cy="37084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300160">
                  <a:extLst>
                    <a:ext uri="{9D8B030D-6E8A-4147-A177-3AD203B41FA5}">
                      <a16:colId xmlns:a16="http://schemas.microsoft.com/office/drawing/2014/main" val="2576591978"/>
                    </a:ext>
                  </a:extLst>
                </a:gridCol>
                <a:gridCol w="10116523">
                  <a:extLst>
                    <a:ext uri="{9D8B030D-6E8A-4147-A177-3AD203B41FA5}">
                      <a16:colId xmlns:a16="http://schemas.microsoft.com/office/drawing/2014/main" val="2148115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cap="all" baseline="0" noProof="0" dirty="0">
                          <a:solidFill>
                            <a:srgbClr val="001689"/>
                          </a:solidFill>
                        </a:rPr>
                        <a:t>Latvia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600" b="1" noProof="0" dirty="0" err="1">
                          <a:solidFill>
                            <a:srgbClr val="001689"/>
                          </a:solidFill>
                        </a:rPr>
                        <a:t>Programmes</a:t>
                      </a: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 as instruments of cooperation between Member States. We must work to improve and keep them.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8593918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5C3725C0-273C-9CA2-4BAA-6B645E683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533996"/>
              </p:ext>
            </p:extLst>
          </p:nvPr>
        </p:nvGraphicFramePr>
        <p:xfrm>
          <a:off x="387660" y="5009941"/>
          <a:ext cx="11416683" cy="655320"/>
        </p:xfrm>
        <a:graphic>
          <a:graphicData uri="http://schemas.openxmlformats.org/drawingml/2006/table">
            <a:tbl>
              <a:tblPr bandRow="1">
                <a:tableStyleId>{E269D01E-BC32-4049-B463-5C60D7B0CCD2}</a:tableStyleId>
              </a:tblPr>
              <a:tblGrid>
                <a:gridCol w="1300160">
                  <a:extLst>
                    <a:ext uri="{9D8B030D-6E8A-4147-A177-3AD203B41FA5}">
                      <a16:colId xmlns:a16="http://schemas.microsoft.com/office/drawing/2014/main" val="2576591978"/>
                    </a:ext>
                  </a:extLst>
                </a:gridCol>
                <a:gridCol w="10116523">
                  <a:extLst>
                    <a:ext uri="{9D8B030D-6E8A-4147-A177-3AD203B41FA5}">
                      <a16:colId xmlns:a16="http://schemas.microsoft.com/office/drawing/2014/main" val="21481154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600" b="1" cap="all" baseline="0" noProof="0" dirty="0">
                          <a:solidFill>
                            <a:srgbClr val="001689"/>
                          </a:solidFill>
                        </a:rPr>
                        <a:t>Croatia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EU Youth Strategy needs more flexibility, especially in the face of events such as the recent ones.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600" b="1" noProof="0" dirty="0">
                          <a:solidFill>
                            <a:srgbClr val="001689"/>
                          </a:solidFill>
                        </a:rPr>
                        <a:t>We need to make sure that our national plans reflect the objectives of the EYS.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181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00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 descr="Logotipo&#10;&#10;Descripción generada automáticamente">
            <a:extLst>
              <a:ext uri="{FF2B5EF4-FFF2-40B4-BE49-F238E27FC236}">
                <a16:creationId xmlns:a16="http://schemas.microsoft.com/office/drawing/2014/main" id="{00266469-E0A8-31B7-A631-D3F0D5ACF0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65" y="1146043"/>
            <a:ext cx="10290069" cy="4565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5746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787</Words>
  <Application>Microsoft Office PowerPoint</Application>
  <PresentationFormat>Panorámica</PresentationFormat>
  <Paragraphs>64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Helvetica Neue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Lafuente Durán. David</dc:creator>
  <cp:lastModifiedBy>Lafuente Durán. David</cp:lastModifiedBy>
  <cp:revision>13</cp:revision>
  <dcterms:created xsi:type="dcterms:W3CDTF">2023-10-15T23:56:50Z</dcterms:created>
  <dcterms:modified xsi:type="dcterms:W3CDTF">2023-10-17T01:18:46Z</dcterms:modified>
</cp:coreProperties>
</file>