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907" r:id="rId1"/>
    <p:sldMasterId id="2147483931" r:id="rId2"/>
  </p:sldMasterIdLst>
  <p:notesMasterIdLst>
    <p:notesMasterId r:id="rId18"/>
  </p:notesMasterIdLst>
  <p:sldIdLst>
    <p:sldId id="256" r:id="rId3"/>
    <p:sldId id="257" r:id="rId4"/>
    <p:sldId id="262" r:id="rId5"/>
    <p:sldId id="263" r:id="rId6"/>
    <p:sldId id="258" r:id="rId7"/>
    <p:sldId id="259" r:id="rId8"/>
    <p:sldId id="260" r:id="rId9"/>
    <p:sldId id="261" r:id="rId10"/>
    <p:sldId id="264" r:id="rId11"/>
    <p:sldId id="265" r:id="rId12"/>
    <p:sldId id="266" r:id="rId13"/>
    <p:sldId id="267" r:id="rId14"/>
    <p:sldId id="270" r:id="rId15"/>
    <p:sldId id="268" r:id="rId16"/>
    <p:sldId id="269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37E9BD-7F9B-4777-971B-E03F20D738F8}" v="25" dt="2023-04-20T06:32:00.6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2" autoAdjust="0"/>
    <p:restoredTop sz="94660"/>
  </p:normalViewPr>
  <p:slideViewPr>
    <p:cSldViewPr snapToGrid="0">
      <p:cViewPr varScale="1">
        <p:scale>
          <a:sx n="57" d="100"/>
          <a:sy n="57" d="100"/>
        </p:scale>
        <p:origin x="98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1" name="Google Shape;131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7" name="Google Shape;137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3" name="Google Shape;143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3" name="Google Shape;143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609642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9" name="Google Shape;149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5" name="Google Shape;155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5" name="Google Shape;115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5a14dcbf86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0" name="Google Shape;120;g15a14dcbf86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3" name="Google Shape;9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e183b3a80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8" name="Google Shape;98;g1e183b3a80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4" name="Google Shape;104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5a4cbec19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9" name="Google Shape;109;g15a4cbec19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6" name="Google Shape;12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248872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317961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975793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581515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810691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700934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140780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3782163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1861301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6714789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61557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720800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5198542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430094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2044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254306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076209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914872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751114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075426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539494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432348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2492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925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" name="Rectangle 8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9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9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9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9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Google Shape;84;p13"/>
          <p:cNvSpPr txBox="1"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spcFirstLastPara="1" lIns="91425" tIns="45700" rIns="91425" bIns="45700" anchor="ctr" anchorCtr="0">
            <a:noAutofit/>
          </a:bodyPr>
          <a:lstStyle/>
          <a:p>
            <a:pPr marL="0" lvl="0" indent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13"/>
              <a:buNone/>
            </a:pPr>
            <a:r>
              <a:rPr lang="nl-NL" sz="2000" b="1" dirty="0"/>
              <a:t>KMST </a:t>
            </a:r>
            <a:r>
              <a:rPr lang="nl-NL" sz="2000" b="1" dirty="0" err="1"/>
              <a:t>Working</a:t>
            </a:r>
            <a:r>
              <a:rPr lang="nl-NL" sz="2000" b="1" dirty="0"/>
              <a:t> Group Members</a:t>
            </a:r>
            <a:endParaRPr lang="nl-NL" sz="2000" dirty="0"/>
          </a:p>
          <a:p>
            <a:pPr marL="228600" lvl="0" indent="-263012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13"/>
              <a:buChar char="•"/>
            </a:pPr>
            <a:r>
              <a:rPr lang="nl-NL" sz="2000" dirty="0"/>
              <a:t>Anna Pavlovych (PL)</a:t>
            </a:r>
          </a:p>
          <a:p>
            <a:pPr marL="228600" lvl="0" indent="-263012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13"/>
              <a:buChar char="•"/>
            </a:pPr>
            <a:r>
              <a:rPr lang="nl-NL" sz="2000" dirty="0"/>
              <a:t>Simona Musteata (RO)</a:t>
            </a:r>
          </a:p>
          <a:p>
            <a:pPr marL="228600" lvl="0" indent="-263012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13"/>
              <a:buChar char="•"/>
            </a:pPr>
            <a:r>
              <a:rPr lang="nl-NL" sz="2000" dirty="0"/>
              <a:t>Tinkara Bizjak (SI)</a:t>
            </a:r>
          </a:p>
          <a:p>
            <a:pPr marL="228600" lvl="0" indent="-263013" rtl="0">
              <a:spcBef>
                <a:spcPts val="1000"/>
              </a:spcBef>
              <a:spcAft>
                <a:spcPts val="0"/>
              </a:spcAft>
              <a:buSzPts val="3613"/>
              <a:buChar char="•"/>
            </a:pPr>
            <a:r>
              <a:rPr lang="nl-NL" sz="2000" dirty="0"/>
              <a:t>Marvic Debono (MT)</a:t>
            </a:r>
          </a:p>
          <a:p>
            <a:pPr marL="228600" lvl="0" indent="-236794" rtl="0">
              <a:spcBef>
                <a:spcPts val="1000"/>
              </a:spcBef>
              <a:spcAft>
                <a:spcPts val="0"/>
              </a:spcAft>
              <a:buSzPts val="3200"/>
              <a:buChar char="•"/>
            </a:pPr>
            <a:r>
              <a:rPr lang="nl-NL" sz="2000" dirty="0"/>
              <a:t>Joseph Schembri (MT)</a:t>
            </a:r>
          </a:p>
          <a:p>
            <a:pPr marL="228600" lvl="0" indent="-263012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13"/>
              <a:buChar char="•"/>
            </a:pPr>
            <a:r>
              <a:rPr lang="nl-NL" sz="2000" dirty="0"/>
              <a:t>Jojanneke de Waal (NL)</a:t>
            </a:r>
          </a:p>
          <a:p>
            <a:pPr marL="228600" lvl="0" indent="-263011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13"/>
              <a:buChar char="•"/>
            </a:pPr>
            <a:r>
              <a:rPr lang="nl-NL" sz="2000" dirty="0"/>
              <a:t>Gisèle Evrard Markovic (SALTO T&amp;C)</a:t>
            </a:r>
          </a:p>
          <a:p>
            <a:pPr marL="228600" lvl="0" indent="-263011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13"/>
              <a:buChar char="•"/>
            </a:pPr>
            <a:r>
              <a:rPr lang="nl-NL" sz="2000" dirty="0" err="1"/>
              <a:t>Małgorzata</a:t>
            </a:r>
            <a:r>
              <a:rPr lang="nl-NL" sz="2000" dirty="0"/>
              <a:t> </a:t>
            </a:r>
            <a:r>
              <a:rPr lang="nl-NL" sz="2000" dirty="0" err="1"/>
              <a:t>Kozłowska</a:t>
            </a:r>
            <a:r>
              <a:rPr lang="nl-NL" sz="2000" dirty="0"/>
              <a:t> (European </a:t>
            </a:r>
            <a:r>
              <a:rPr lang="nl-NL" sz="2000" dirty="0" err="1"/>
              <a:t>Commission</a:t>
            </a:r>
            <a:r>
              <a:rPr lang="nl-NL" sz="2000" dirty="0"/>
              <a:t>)</a:t>
            </a:r>
          </a:p>
          <a:p>
            <a:pPr marL="457200" lvl="0" indent="0" rtl="0">
              <a:spcBef>
                <a:spcPts val="1000"/>
              </a:spcBef>
              <a:spcAft>
                <a:spcPts val="0"/>
              </a:spcAft>
              <a:buSzPts val="2880"/>
              <a:buNone/>
            </a:pPr>
            <a:endParaRPr lang="nl-NL" sz="2000" dirty="0"/>
          </a:p>
          <a:p>
            <a:pPr marL="228600" lvl="0" indent="-263013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13"/>
              <a:buChar char="•"/>
            </a:pPr>
            <a:r>
              <a:rPr lang="nl-NL" sz="2000" dirty="0"/>
              <a:t>Emma Hansson (SE) -&gt; Job-</a:t>
            </a:r>
            <a:r>
              <a:rPr lang="nl-NL" sz="2000" dirty="0" err="1"/>
              <a:t>shadowing</a:t>
            </a:r>
            <a:endParaRPr lang="nl-NL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Google Shape;133;p22"/>
          <p:cNvSpPr txBox="1"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l-NL" sz="4000" b="1">
                <a:solidFill>
                  <a:srgbClr val="FFFFFF"/>
                </a:solidFill>
              </a:rPr>
              <a:t>Calendar 2023</a:t>
            </a:r>
          </a:p>
        </p:txBody>
      </p:sp>
      <p:sp>
        <p:nvSpPr>
          <p:cNvPr id="134" name="Google Shape;134;p22"/>
          <p:cNvSpPr txBox="1"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spcFirstLastPara="1" lIns="91425" tIns="45700" rIns="91425" bIns="45700" anchor="ctr" anchorCtr="0">
            <a:noAutofit/>
          </a:bodyPr>
          <a:lstStyle/>
          <a:p>
            <a:pPr marL="428625" lvl="0" indent="-414337" rtl="0">
              <a:lnSpc>
                <a:spcPct val="130000"/>
              </a:lnSpc>
              <a:spcBef>
                <a:spcPts val="0"/>
              </a:spcBef>
              <a:buSzPct val="100000"/>
              <a:buFont typeface="Arial"/>
              <a:buChar char="●"/>
            </a:pPr>
            <a:r>
              <a:rPr lang="en-US" sz="2400" dirty="0"/>
              <a:t>Offer 2023 complete; all trainings have hosts! Thank you!!</a:t>
            </a:r>
          </a:p>
          <a:p>
            <a:pPr marL="428625" lvl="0" indent="-414337" rtl="0">
              <a:lnSpc>
                <a:spcPct val="130000"/>
              </a:lnSpc>
              <a:spcBef>
                <a:spcPts val="0"/>
              </a:spcBef>
              <a:buSzPct val="100000"/>
              <a:buFont typeface="Arial"/>
              <a:buChar char="●"/>
            </a:pPr>
            <a:r>
              <a:rPr lang="en-US" sz="2400" dirty="0"/>
              <a:t>Calendar for 2023: </a:t>
            </a:r>
          </a:p>
          <a:p>
            <a:pPr marL="719998" lvl="1" indent="-279280" rtl="0">
              <a:lnSpc>
                <a:spcPct val="130000"/>
              </a:lnSpc>
              <a:spcBef>
                <a:spcPts val="0"/>
              </a:spcBef>
              <a:buSzPct val="100000"/>
              <a:buFont typeface="Calibri"/>
              <a:buChar char="⁻"/>
            </a:pPr>
            <a:r>
              <a:rPr lang="en-US" dirty="0"/>
              <a:t>Newcomer Training (June)</a:t>
            </a:r>
          </a:p>
          <a:p>
            <a:pPr marL="719999" lvl="1" indent="-279280" rtl="0">
              <a:lnSpc>
                <a:spcPct val="130000"/>
              </a:lnSpc>
              <a:spcBef>
                <a:spcPts val="0"/>
              </a:spcBef>
              <a:buSzPct val="100000"/>
              <a:buChar char="⁻"/>
            </a:pPr>
            <a:r>
              <a:rPr lang="en-US" dirty="0"/>
              <a:t>ESC Staff Training (June)</a:t>
            </a:r>
          </a:p>
          <a:p>
            <a:pPr marL="719998" lvl="1" indent="-279280" rtl="0">
              <a:lnSpc>
                <a:spcPct val="130000"/>
              </a:lnSpc>
              <a:spcBef>
                <a:spcPts val="0"/>
              </a:spcBef>
              <a:buSzPct val="100000"/>
              <a:buFont typeface="Calibri"/>
              <a:buChar char="⁻"/>
            </a:pPr>
            <a:r>
              <a:rPr lang="en-US" dirty="0"/>
              <a:t>CIOST (September)</a:t>
            </a:r>
          </a:p>
          <a:p>
            <a:pPr marL="719998" lvl="1" indent="-279280" rtl="0">
              <a:lnSpc>
                <a:spcPct val="130000"/>
              </a:lnSpc>
              <a:spcBef>
                <a:spcPts val="0"/>
              </a:spcBef>
              <a:buSzPct val="100000"/>
              <a:buChar char="⁻"/>
            </a:pPr>
            <a:r>
              <a:rPr lang="en-US" dirty="0"/>
              <a:t>Solidarity Projects (September)</a:t>
            </a:r>
          </a:p>
          <a:p>
            <a:pPr marL="719998" lvl="1" indent="-279280" rtl="0">
              <a:lnSpc>
                <a:spcPct val="130000"/>
              </a:lnSpc>
              <a:spcBef>
                <a:spcPts val="0"/>
              </a:spcBef>
              <a:buSzPct val="100000"/>
              <a:buChar char="⁻"/>
            </a:pPr>
            <a:r>
              <a:rPr lang="en-US" dirty="0"/>
              <a:t>Participation (October)</a:t>
            </a:r>
          </a:p>
          <a:p>
            <a:pPr marL="719999" lvl="1" indent="-279280" rtl="0">
              <a:lnSpc>
                <a:spcPct val="130000"/>
              </a:lnSpc>
              <a:spcBef>
                <a:spcPts val="0"/>
              </a:spcBef>
              <a:buSzPct val="100000"/>
              <a:buChar char="⁻"/>
            </a:pPr>
            <a:r>
              <a:rPr lang="en-US" dirty="0"/>
              <a:t>Youth Pass Officers (November)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buSzPct val="130909"/>
              <a:buNone/>
            </a:pPr>
            <a:endParaRPr lang="en-US" sz="2400" dirty="0"/>
          </a:p>
          <a:p>
            <a:pPr marL="428625" lvl="0" indent="-428322" rtl="0">
              <a:lnSpc>
                <a:spcPct val="130000"/>
              </a:lnSpc>
              <a:spcBef>
                <a:spcPts val="0"/>
              </a:spcBef>
              <a:buSzPct val="100000"/>
              <a:buFont typeface="Arial"/>
              <a:buChar char="●"/>
            </a:pPr>
            <a:r>
              <a:rPr lang="en-US" sz="2400" dirty="0"/>
              <a:t>Current calendar always accessible through SALTO website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5" name="Rectangle 14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Google Shape;139;p23"/>
          <p:cNvSpPr txBox="1"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l-NL" sz="4000" b="1">
                <a:solidFill>
                  <a:srgbClr val="FFFFFF"/>
                </a:solidFill>
              </a:rPr>
              <a:t>Calendar in general</a:t>
            </a:r>
          </a:p>
        </p:txBody>
      </p:sp>
      <p:sp>
        <p:nvSpPr>
          <p:cNvPr id="140" name="Google Shape;140;p23"/>
          <p:cNvSpPr txBox="1"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spcFirstLastPara="1" lIns="91425" tIns="45700" rIns="91425" bIns="45700" anchor="ctr" anchorCtr="0">
            <a:normAutofit fontScale="62500" lnSpcReduction="20000"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21665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33947"/>
              <a:buNone/>
            </a:pPr>
            <a:r>
              <a:rPr lang="en-US" sz="3800" dirty="0"/>
              <a:t>KMST Strategy</a:t>
            </a:r>
          </a:p>
          <a:p>
            <a:pPr marL="520700" lvl="0" indent="-4445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-US" sz="3800" dirty="0"/>
              <a:t>Staff training for every KA/ESC</a:t>
            </a:r>
          </a:p>
          <a:p>
            <a:pPr marL="520700" lvl="0" indent="-4445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-US" sz="3800" dirty="0"/>
              <a:t>Physical staff training KA/ESC: every 18 months </a:t>
            </a: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7083"/>
              <a:buFont typeface="Arial"/>
              <a:buNone/>
            </a:pPr>
            <a:endParaRPr lang="en-US" sz="3800" dirty="0"/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7083"/>
              <a:buFont typeface="Arial"/>
              <a:buNone/>
            </a:pPr>
            <a:r>
              <a:rPr lang="en-US" sz="3800" dirty="0"/>
              <a:t>Exceptions (agreement needed)</a:t>
            </a:r>
          </a:p>
          <a:p>
            <a:pPr marL="520700" lvl="0" indent="-4445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-US" sz="3800" dirty="0"/>
              <a:t>ESC: Yearly Combined Staff Training </a:t>
            </a:r>
          </a:p>
          <a:p>
            <a:pPr marL="520700" lvl="0" indent="-4445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-US" sz="3800" dirty="0"/>
              <a:t>Staff Training SP </a:t>
            </a: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SzPct val="75642"/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1" name="Rectangle 150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Google Shape;146;p24"/>
          <p:cNvSpPr txBox="1"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l-NL" sz="4000" b="1">
                <a:solidFill>
                  <a:srgbClr val="FFFFFF"/>
                </a:solidFill>
              </a:rPr>
              <a:t>Calendar 2024</a:t>
            </a:r>
          </a:p>
        </p:txBody>
      </p:sp>
      <p:sp>
        <p:nvSpPr>
          <p:cNvPr id="145" name="Google Shape;145;p24"/>
          <p:cNvSpPr txBox="1"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spcFirstLastPara="1" lIns="91425" tIns="45700" rIns="91425" bIns="45700" anchor="ctr" anchorCtr="0">
            <a:noAutofit/>
          </a:bodyPr>
          <a:lstStyle/>
          <a:p>
            <a:pPr marL="21665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48497"/>
              <a:buNone/>
            </a:pPr>
            <a:r>
              <a:rPr lang="en-US" sz="2400" dirty="0"/>
              <a:t>KMST Strategy</a:t>
            </a:r>
          </a:p>
          <a:p>
            <a:pPr marL="457200" marR="0" lvl="0" indent="-3810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400" dirty="0"/>
              <a:t>Every NA will host a staff training every two years</a:t>
            </a:r>
          </a:p>
          <a:p>
            <a:pPr marL="635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38690"/>
              <a:buNone/>
            </a:pPr>
            <a:endParaRPr lang="en-US" sz="2400" dirty="0"/>
          </a:p>
          <a:p>
            <a:pPr marL="635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38690"/>
              <a:buNone/>
            </a:pPr>
            <a:r>
              <a:rPr lang="en-US" sz="2400" dirty="0"/>
              <a:t>Hosts needed for:</a:t>
            </a:r>
          </a:p>
          <a:p>
            <a:pPr marL="520700" marR="0" lvl="0" indent="-4445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400" dirty="0"/>
              <a:t>KA2 (Feb ‘24)</a:t>
            </a:r>
          </a:p>
          <a:p>
            <a:pPr marL="520700" lvl="0" indent="-4445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-US" sz="2400" dirty="0"/>
              <a:t>DiscoverEU Inclusion (March ‘24)</a:t>
            </a:r>
          </a:p>
          <a:p>
            <a:pPr marL="520700" lvl="0" indent="-4445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-US" sz="2400" dirty="0"/>
              <a:t>ESC Staff Training (June ‘24)</a:t>
            </a:r>
          </a:p>
          <a:p>
            <a:pPr marL="520700" lvl="0" indent="-4445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400" dirty="0"/>
              <a:t>Solidarity Projects (Sept or Oct ‘24)</a:t>
            </a:r>
          </a:p>
          <a:p>
            <a:pPr marL="520700" marR="0" lvl="0" indent="-4445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endParaRPr lang="en-US" sz="2400" dirty="0"/>
          </a:p>
          <a:p>
            <a:pPr marL="520700" marR="0" lvl="0" indent="-4445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400" dirty="0"/>
              <a:t>Survey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1" name="Rectangle 150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Google Shape;146;p24"/>
          <p:cNvSpPr txBox="1"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l-NL" sz="4000" b="1" dirty="0" err="1">
                <a:solidFill>
                  <a:srgbClr val="FFFFFF"/>
                </a:solidFill>
              </a:rPr>
              <a:t>Staff</a:t>
            </a:r>
            <a:r>
              <a:rPr lang="nl-NL" sz="4000" b="1" dirty="0">
                <a:solidFill>
                  <a:srgbClr val="FFFFFF"/>
                </a:solidFill>
              </a:rPr>
              <a:t> Training</a:t>
            </a:r>
          </a:p>
        </p:txBody>
      </p:sp>
      <p:sp>
        <p:nvSpPr>
          <p:cNvPr id="145" name="Google Shape;145;p24"/>
          <p:cNvSpPr txBox="1"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spcFirstLastPara="1" lIns="91425" tIns="45700" rIns="91425" bIns="45700" anchor="ctr" anchorCtr="0">
            <a:noAutofit/>
          </a:bodyPr>
          <a:lstStyle/>
          <a:p>
            <a:pPr marL="76200" marR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2400" dirty="0"/>
              <a:t>Evaluations:</a:t>
            </a:r>
          </a:p>
          <a:p>
            <a:pPr marL="520700" marR="0" lvl="0" indent="-4445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400" dirty="0"/>
              <a:t>Quality: in general good </a:t>
            </a:r>
          </a:p>
          <a:p>
            <a:pPr marL="520700" marR="0" lvl="0" indent="-4445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400" dirty="0"/>
              <a:t>Very much welcomed: networking/what works well</a:t>
            </a:r>
          </a:p>
          <a:p>
            <a:pPr marL="520700" marR="0" lvl="0" indent="-4445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400" dirty="0"/>
              <a:t>COM presence is needed -&gt; priorities</a:t>
            </a:r>
          </a:p>
          <a:p>
            <a:pPr marL="520700" marR="0" lvl="0" indent="-4445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400" dirty="0"/>
              <a:t>Number of staff -&gt; digital transformation / hybrid formats?</a:t>
            </a:r>
          </a:p>
          <a:p>
            <a:pPr marL="520700" marR="0" lvl="0" indent="-4445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400" dirty="0"/>
              <a:t>Newcomers/oldies</a:t>
            </a:r>
          </a:p>
          <a:p>
            <a:pPr marL="520700" marR="0" lvl="0" indent="-4445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10593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7" name="Rectangle 15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Google Shape;151;p25"/>
          <p:cNvSpPr txBox="1"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l-NL" sz="4000" b="1">
                <a:solidFill>
                  <a:srgbClr val="FFFFFF"/>
                </a:solidFill>
              </a:rPr>
              <a:t>Calendar</a:t>
            </a:r>
          </a:p>
        </p:txBody>
      </p:sp>
      <p:sp>
        <p:nvSpPr>
          <p:cNvPr id="152" name="Google Shape;152;p25"/>
          <p:cNvSpPr txBox="1"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spcFirstLastPara="1" lIns="91425" tIns="45700" rIns="91425" bIns="45700" anchor="ctr" anchorCtr="0">
            <a:normAutofit/>
          </a:bodyPr>
          <a:lstStyle/>
          <a:p>
            <a:pPr marL="21665" lvl="0" indent="0" rtl="0">
              <a:spcBef>
                <a:spcPts val="0"/>
              </a:spcBef>
              <a:spcAft>
                <a:spcPts val="0"/>
              </a:spcAft>
              <a:buSzPct val="125346"/>
              <a:buNone/>
            </a:pPr>
            <a:endParaRPr lang="en-US" sz="2000" dirty="0"/>
          </a:p>
          <a:p>
            <a:pPr marL="21665" lvl="0" indent="0" rtl="0">
              <a:spcBef>
                <a:spcPts val="0"/>
              </a:spcBef>
              <a:spcAft>
                <a:spcPts val="0"/>
              </a:spcAft>
              <a:buSzPct val="125346"/>
              <a:buNone/>
            </a:pPr>
            <a:endParaRPr lang="en-US" sz="2000" dirty="0"/>
          </a:p>
          <a:p>
            <a:pPr marL="21665" lvl="0" indent="0" rtl="0">
              <a:spcBef>
                <a:spcPts val="0"/>
              </a:spcBef>
              <a:spcAft>
                <a:spcPts val="0"/>
              </a:spcAft>
              <a:buSzPct val="125346"/>
              <a:buNone/>
            </a:pPr>
            <a:endParaRPr lang="en-US" sz="2400" dirty="0"/>
          </a:p>
          <a:p>
            <a:pPr marL="21664" lvl="0" indent="0" rtl="0">
              <a:spcBef>
                <a:spcPts val="0"/>
              </a:spcBef>
              <a:spcAft>
                <a:spcPts val="0"/>
              </a:spcAft>
              <a:buSzPct val="81475"/>
              <a:buNone/>
            </a:pPr>
            <a:r>
              <a:rPr lang="en-US" sz="2400" b="1" dirty="0"/>
              <a:t>We love </a:t>
            </a:r>
            <a:r>
              <a:rPr lang="en-US" sz="2400" b="1" dirty="0" err="1"/>
              <a:t>enthousiasm</a:t>
            </a:r>
            <a:r>
              <a:rPr lang="en-US" sz="2400" b="1" dirty="0"/>
              <a:t>!</a:t>
            </a:r>
          </a:p>
          <a:p>
            <a:pPr marL="21665" lvl="0" indent="0" rtl="0">
              <a:spcBef>
                <a:spcPts val="0"/>
              </a:spcBef>
              <a:spcAft>
                <a:spcPts val="0"/>
              </a:spcAft>
              <a:buSzPct val="81475"/>
              <a:buNone/>
            </a:pPr>
            <a:r>
              <a:rPr lang="en-US" sz="2400" b="1" dirty="0"/>
              <a:t>But, please, contact KMST WG!!!</a:t>
            </a:r>
            <a:endParaRPr lang="en-US" sz="2400" dirty="0"/>
          </a:p>
          <a:p>
            <a:pPr marL="520700" lvl="0" indent="-2921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None/>
            </a:pPr>
            <a:endParaRPr lang="en-US" sz="2000" dirty="0"/>
          </a:p>
          <a:p>
            <a:pPr marL="520700" lvl="0" indent="-2921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None/>
            </a:pPr>
            <a:endParaRPr lang="en-US" sz="2000" dirty="0"/>
          </a:p>
          <a:p>
            <a:pPr marL="520700" lvl="0" indent="-2921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None/>
            </a:pPr>
            <a:endParaRPr lang="en-US" sz="2000" dirty="0"/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SzPct val="100000"/>
              <a:buFont typeface="Courier New"/>
              <a:buNone/>
            </a:pPr>
            <a:endParaRPr lang="en-US" sz="2000" dirty="0"/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SzPct val="69230"/>
              <a:buNone/>
            </a:pPr>
            <a:endParaRPr lang="en-US" sz="2000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 lang="en-US" sz="2000" dirty="0"/>
          </a:p>
          <a:p>
            <a:pPr marL="428625" lvl="0" indent="-263525" rtl="0">
              <a:spcBef>
                <a:spcPts val="0"/>
              </a:spcBef>
              <a:spcAft>
                <a:spcPts val="0"/>
              </a:spcAft>
              <a:buSzPct val="117653"/>
              <a:buFont typeface="Arial"/>
              <a:buNone/>
            </a:pPr>
            <a:endParaRPr lang="en-US" sz="2000" dirty="0"/>
          </a:p>
          <a:p>
            <a:pPr marL="428625" lvl="0" indent="-263525" rtl="0">
              <a:spcBef>
                <a:spcPts val="0"/>
              </a:spcBef>
              <a:spcAft>
                <a:spcPts val="0"/>
              </a:spcAft>
              <a:buSzPct val="117653"/>
              <a:buFont typeface="Arial"/>
              <a:buNone/>
            </a:pPr>
            <a:endParaRPr lang="en-US" sz="2000" dirty="0"/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SzPct val="75642"/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27"/>
              <a:buNone/>
            </a:pPr>
            <a:endParaRPr b="1"/>
          </a:p>
          <a:p>
            <a:pPr marL="4572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58" name="Google Shape;158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81188" y="456250"/>
            <a:ext cx="8429625" cy="560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" name="Rectangle 94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3" name="Rectangle 96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8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  <a:prstGeom prst="rect">
            <a:avLst/>
          </a:prstGeom>
        </p:spPr>
        <p:txBody>
          <a:bodyPr spcFirstLastPara="1" lIns="91425" tIns="45700" rIns="91425" bIns="45700" anchor="b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l-NL" sz="4000" b="1">
                <a:solidFill>
                  <a:srgbClr val="FFFFFF"/>
                </a:solidFill>
              </a:rPr>
              <a:t>Agenda</a:t>
            </a:r>
            <a:endParaRPr lang="nl-NL" sz="4000">
              <a:solidFill>
                <a:srgbClr val="FFFFFF"/>
              </a:solidFill>
            </a:endParaRPr>
          </a:p>
        </p:txBody>
      </p:sp>
      <p:sp>
        <p:nvSpPr>
          <p:cNvPr id="90" name="Google Shape;90;p14"/>
          <p:cNvSpPr txBox="1"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  <a:prstGeom prst="rect">
            <a:avLst/>
          </a:prstGeom>
        </p:spPr>
        <p:txBody>
          <a:bodyPr spcFirstLastPara="1" lIns="91425" tIns="45700" rIns="91425" bIns="45700" anchor="ctr" anchorCtr="0">
            <a:normAutofit/>
          </a:bodyPr>
          <a:lstStyle/>
          <a:p>
            <a:pPr marL="540000" indent="-317500">
              <a:buClr>
                <a:srgbClr val="000000"/>
              </a:buClr>
              <a:buSzPts val="2600"/>
              <a:buFont typeface="Calibri"/>
              <a:buAutoNum type="arabicPeriod"/>
            </a:pPr>
            <a:r>
              <a:rPr lang="en-US" sz="2400" dirty="0"/>
              <a:t>KMST Staff Training Guidelines</a:t>
            </a:r>
          </a:p>
          <a:p>
            <a:pPr marL="540000" lvl="0" indent="-317500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AutoNum type="arabicPeriod"/>
            </a:pPr>
            <a:r>
              <a:rPr lang="en-US" sz="2400" dirty="0"/>
              <a:t>Job-shadowing</a:t>
            </a:r>
          </a:p>
          <a:p>
            <a:pPr marL="540000" lvl="0" indent="-317500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AutoNum type="arabicPeriod"/>
            </a:pPr>
            <a:r>
              <a:rPr lang="en-US" sz="2400" dirty="0"/>
              <a:t>Competence Framework</a:t>
            </a:r>
          </a:p>
          <a:p>
            <a:pPr marL="540000" marR="0" lvl="0" indent="-317500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AutoNum type="arabicPeriod"/>
            </a:pPr>
            <a:r>
              <a:rPr lang="en-US" sz="2400" dirty="0"/>
              <a:t>KMST Staff Training and Calendar </a:t>
            </a: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sz="2000" dirty="0"/>
          </a:p>
          <a:p>
            <a:pPr marL="514350" lvl="0" indent="-33655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2" name="Rectangle 121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Freeform: Shape 131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7" name="Google Shape;117;p19"/>
          <p:cNvSpPr txBox="1"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  <a:prstGeom prst="rect">
            <a:avLst/>
          </a:prstGeom>
        </p:spPr>
        <p:txBody>
          <a:bodyPr spcFirstLastPara="1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4800" b="1">
                <a:solidFill>
                  <a:srgbClr val="FFFFFF"/>
                </a:solidFill>
              </a:rPr>
              <a:t>Staff Training Guidelines</a:t>
            </a:r>
            <a:endParaRPr lang="nl-NL" sz="48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8" name="Rectangle 12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l-NL" sz="4000" b="1">
                <a:solidFill>
                  <a:srgbClr val="FFFFFF"/>
                </a:solidFill>
              </a:rPr>
              <a:t>Guidelines for staff training </a:t>
            </a:r>
          </a:p>
        </p:txBody>
      </p:sp>
      <p:sp>
        <p:nvSpPr>
          <p:cNvPr id="123" name="Google Shape;123;p20"/>
          <p:cNvSpPr txBox="1"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spcFirstLastPara="1" lIns="91425" tIns="45700" rIns="91425" bIns="45700" anchor="ctr" anchorCtr="0">
            <a:normAutofit lnSpcReduction="10000"/>
          </a:bodyPr>
          <a:lstStyle/>
          <a:p>
            <a:pPr marL="114300" lvl="0" indent="0">
              <a:lnSpc>
                <a:spcPct val="130000"/>
              </a:lnSpc>
              <a:spcBef>
                <a:spcPts val="0"/>
              </a:spcBef>
              <a:buSzPct val="100000"/>
              <a:buNone/>
            </a:pPr>
            <a:r>
              <a:rPr lang="en-US" sz="2400" dirty="0">
                <a:highlight>
                  <a:srgbClr val="FFFFFF"/>
                </a:highlight>
              </a:rPr>
              <a:t>Objective: </a:t>
            </a:r>
          </a:p>
          <a:p>
            <a:pPr lvl="0">
              <a:lnSpc>
                <a:spcPct val="130000"/>
              </a:lnSpc>
              <a:spcBef>
                <a:spcPts val="0"/>
              </a:spcBef>
              <a:buSzPct val="100000"/>
              <a:buFont typeface="Calibri"/>
              <a:buChar char="●"/>
            </a:pPr>
            <a:r>
              <a:rPr lang="en-US" sz="2400" dirty="0">
                <a:highlight>
                  <a:srgbClr val="FFFFFF"/>
                </a:highlight>
              </a:rPr>
              <a:t>Provide holistic approach for prep-team and trainers to </a:t>
            </a:r>
            <a:r>
              <a:rPr lang="en-US" sz="2400" dirty="0" err="1">
                <a:highlight>
                  <a:srgbClr val="FFFFFF"/>
                </a:highlight>
              </a:rPr>
              <a:t>organise</a:t>
            </a:r>
            <a:r>
              <a:rPr lang="en-US" sz="2400" dirty="0">
                <a:highlight>
                  <a:srgbClr val="FFFFFF"/>
                </a:highlight>
              </a:rPr>
              <a:t> staff training </a:t>
            </a:r>
          </a:p>
          <a:p>
            <a:pPr lvl="0">
              <a:lnSpc>
                <a:spcPct val="130000"/>
              </a:lnSpc>
              <a:spcBef>
                <a:spcPts val="0"/>
              </a:spcBef>
              <a:buSzPct val="100000"/>
              <a:buFont typeface="Calibri"/>
              <a:buChar char="●"/>
            </a:pPr>
            <a:endParaRPr lang="en-US" sz="2400" dirty="0">
              <a:highlight>
                <a:srgbClr val="FFFFFF"/>
              </a:highlight>
            </a:endParaRPr>
          </a:p>
          <a:p>
            <a:pPr marL="114300" lvl="0" indent="0">
              <a:lnSpc>
                <a:spcPct val="130000"/>
              </a:lnSpc>
              <a:spcBef>
                <a:spcPts val="0"/>
              </a:spcBef>
              <a:buSzPct val="100000"/>
              <a:buNone/>
            </a:pPr>
            <a:r>
              <a:rPr lang="en-US" sz="2400" dirty="0">
                <a:highlight>
                  <a:srgbClr val="FFFFFF"/>
                </a:highlight>
              </a:rPr>
              <a:t>Guidelines exist of three parts:</a:t>
            </a:r>
          </a:p>
          <a:p>
            <a:pPr lvl="0">
              <a:lnSpc>
                <a:spcPct val="130000"/>
              </a:lnSpc>
              <a:spcBef>
                <a:spcPts val="0"/>
              </a:spcBef>
              <a:buSzPct val="100000"/>
              <a:buFont typeface="Calibri"/>
              <a:buChar char="●"/>
            </a:pPr>
            <a:r>
              <a:rPr lang="en-US" sz="2400" dirty="0">
                <a:highlight>
                  <a:srgbClr val="FFFFFF"/>
                </a:highlight>
              </a:rPr>
              <a:t>Practical and financial arrangements (for prep-team)</a:t>
            </a:r>
          </a:p>
          <a:p>
            <a:pPr lvl="0">
              <a:lnSpc>
                <a:spcPct val="130000"/>
              </a:lnSpc>
              <a:spcBef>
                <a:spcPts val="0"/>
              </a:spcBef>
              <a:buSzPct val="100000"/>
              <a:buFont typeface="Calibri"/>
              <a:buChar char="●"/>
            </a:pPr>
            <a:r>
              <a:rPr lang="en-US" sz="2400" dirty="0">
                <a:highlight>
                  <a:srgbClr val="FFFFFF"/>
                </a:highlight>
              </a:rPr>
              <a:t>Canvas (for trainers)</a:t>
            </a:r>
          </a:p>
          <a:p>
            <a:pPr lvl="0">
              <a:lnSpc>
                <a:spcPct val="130000"/>
              </a:lnSpc>
              <a:spcBef>
                <a:spcPts val="0"/>
              </a:spcBef>
              <a:buSzPct val="100000"/>
              <a:buFont typeface="Calibri"/>
              <a:buChar char="●"/>
            </a:pPr>
            <a:r>
              <a:rPr lang="en-US" sz="2400" dirty="0">
                <a:highlight>
                  <a:srgbClr val="FFFFFF"/>
                </a:highlight>
              </a:rPr>
              <a:t>Programme and content development (for trainers)</a:t>
            </a: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SzPct val="75642"/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0" name="Rectangle 99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: Shape 109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5" name="Google Shape;95;p15"/>
          <p:cNvSpPr txBox="1"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  <a:prstGeom prst="rect">
            <a:avLst/>
          </a:prstGeom>
        </p:spPr>
        <p:txBody>
          <a:bodyPr spcFirstLastPara="1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4800" b="1">
                <a:solidFill>
                  <a:srgbClr val="FFFFFF"/>
                </a:solidFill>
              </a:rPr>
              <a:t>Job Shadowing</a:t>
            </a:r>
            <a:endParaRPr lang="nl-NL" sz="48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6" name="Rectangle 105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16"/>
          <p:cNvSpPr txBox="1"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l-NL" sz="4000" b="1">
                <a:solidFill>
                  <a:srgbClr val="FFFFFF"/>
                </a:solidFill>
              </a:rPr>
              <a:t>Job Shadowing</a:t>
            </a:r>
          </a:p>
        </p:txBody>
      </p:sp>
      <p:sp>
        <p:nvSpPr>
          <p:cNvPr id="101" name="Google Shape;101;p16"/>
          <p:cNvSpPr txBox="1"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spcFirstLastPara="1" lIns="91425" tIns="45700" rIns="91425" bIns="45700" anchor="ctr" anchorCtr="0">
            <a:normAutofit fontScale="92500" lnSpcReduction="10000"/>
          </a:bodyPr>
          <a:lstStyle/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30000"/>
              </a:lnSpc>
              <a:spcBef>
                <a:spcPts val="0"/>
              </a:spcBef>
              <a:buSzPct val="100000"/>
              <a:buFont typeface="Calibri"/>
              <a:buChar char="●"/>
            </a:pPr>
            <a:r>
              <a:rPr lang="en-US" sz="2600" dirty="0">
                <a:highlight>
                  <a:srgbClr val="FFFFFF"/>
                </a:highlight>
                <a:sym typeface="Arial"/>
              </a:rPr>
              <a:t>Delayed due to format change</a:t>
            </a:r>
          </a:p>
          <a:p>
            <a:pPr>
              <a:lnSpc>
                <a:spcPct val="130000"/>
              </a:lnSpc>
              <a:spcBef>
                <a:spcPts val="0"/>
              </a:spcBef>
              <a:buSzPct val="100000"/>
              <a:buFont typeface="Calibri"/>
              <a:buChar char="●"/>
            </a:pPr>
            <a:r>
              <a:rPr lang="en-US" sz="2600" dirty="0">
                <a:highlight>
                  <a:srgbClr val="FFFFFF"/>
                </a:highlight>
                <a:sym typeface="Arial"/>
              </a:rPr>
              <a:t>A list will be published in shared space</a:t>
            </a:r>
          </a:p>
          <a:p>
            <a:pPr>
              <a:lnSpc>
                <a:spcPct val="130000"/>
              </a:lnSpc>
              <a:spcBef>
                <a:spcPts val="0"/>
              </a:spcBef>
              <a:buSzPct val="100000"/>
              <a:buFont typeface="Calibri"/>
              <a:buChar char="●"/>
            </a:pPr>
            <a:r>
              <a:rPr lang="en-US" sz="2600" dirty="0">
                <a:highlight>
                  <a:srgbClr val="FFFFFF"/>
                </a:highlight>
                <a:sym typeface="Arial"/>
              </a:rPr>
              <a:t>Updates to be requested</a:t>
            </a:r>
          </a:p>
          <a:p>
            <a:pPr>
              <a:lnSpc>
                <a:spcPct val="130000"/>
              </a:lnSpc>
              <a:spcBef>
                <a:spcPts val="0"/>
              </a:spcBef>
              <a:buSzPct val="100000"/>
              <a:buFont typeface="Calibri"/>
              <a:buChar char="●"/>
            </a:pPr>
            <a:endParaRPr lang="en-US" sz="2600" dirty="0">
              <a:highlight>
                <a:srgbClr val="FFFFFF"/>
              </a:highlight>
              <a:sym typeface="Arial"/>
            </a:endParaRPr>
          </a:p>
          <a:p>
            <a:pPr>
              <a:lnSpc>
                <a:spcPct val="130000"/>
              </a:lnSpc>
              <a:spcBef>
                <a:spcPts val="0"/>
              </a:spcBef>
              <a:buSzPct val="100000"/>
              <a:buFont typeface="Calibri"/>
              <a:buChar char="●"/>
            </a:pPr>
            <a:r>
              <a:rPr lang="en-US" sz="2600" dirty="0">
                <a:highlight>
                  <a:srgbClr val="FFFFFF"/>
                </a:highlight>
                <a:sym typeface="Arial"/>
              </a:rPr>
              <a:t>Job shadowing COM</a:t>
            </a:r>
          </a:p>
          <a:p>
            <a:pPr>
              <a:spcBef>
                <a:spcPts val="1200"/>
              </a:spcBef>
              <a:buSzPct val="100000"/>
              <a:buFont typeface="Calibri"/>
              <a:buChar char="●"/>
            </a:pPr>
            <a:endParaRPr lang="en-US" sz="2000" dirty="0">
              <a:highlight>
                <a:srgbClr val="FFFFFF"/>
              </a:highlight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520700" lvl="0" indent="-2921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None/>
            </a:pPr>
            <a:endParaRPr lang="en-US" sz="2000" dirty="0"/>
          </a:p>
          <a:p>
            <a:pPr marL="520700" lvl="0" indent="-2921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None/>
            </a:pPr>
            <a:endParaRPr lang="en-US" sz="2000" dirty="0"/>
          </a:p>
          <a:p>
            <a:pPr marL="520700" lvl="0" indent="-2921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None/>
            </a:pPr>
            <a:endParaRPr lang="en-US" sz="2000" dirty="0"/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SzPct val="100000"/>
              <a:buFont typeface="Courier New"/>
              <a:buNone/>
            </a:pPr>
            <a:endParaRPr lang="en-US" sz="2000" dirty="0"/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SzPct val="69230"/>
              <a:buNone/>
            </a:pPr>
            <a:endParaRPr lang="en-US" sz="2000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 lang="en-US" sz="2000" dirty="0"/>
          </a:p>
          <a:p>
            <a:pPr marL="428625" lvl="0" indent="-263525" rtl="0">
              <a:spcBef>
                <a:spcPts val="0"/>
              </a:spcBef>
              <a:spcAft>
                <a:spcPts val="0"/>
              </a:spcAft>
              <a:buSzPct val="117653"/>
              <a:buFont typeface="Arial"/>
              <a:buNone/>
            </a:pPr>
            <a:endParaRPr lang="en-US" sz="2000" dirty="0"/>
          </a:p>
          <a:p>
            <a:pPr marL="428625" lvl="0" indent="-263525" rtl="0">
              <a:spcBef>
                <a:spcPts val="0"/>
              </a:spcBef>
              <a:spcAft>
                <a:spcPts val="0"/>
              </a:spcAft>
              <a:buSzPct val="117653"/>
              <a:buFont typeface="Arial"/>
              <a:buNone/>
            </a:pPr>
            <a:endParaRPr lang="en-US" sz="2000" dirty="0"/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SzPct val="75642"/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1" name="Rectangle 110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: Shape 120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6" name="Google Shape;106;p17"/>
          <p:cNvSpPr txBox="1"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  <a:prstGeom prst="rect">
            <a:avLst/>
          </a:prstGeom>
        </p:spPr>
        <p:txBody>
          <a:bodyPr spcFirstLastPara="1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4800" b="1">
                <a:solidFill>
                  <a:srgbClr val="FFFFFF"/>
                </a:solidFill>
              </a:rPr>
              <a:t>Competence Framework</a:t>
            </a:r>
            <a:endParaRPr lang="nl-NL" sz="48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7" name="Rectangle 11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Google Shape;111;p18"/>
          <p:cNvSpPr txBox="1"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l-NL" sz="4000" b="1">
                <a:solidFill>
                  <a:srgbClr val="FFFFFF"/>
                </a:solidFill>
              </a:rPr>
              <a:t>Competence Framework</a:t>
            </a:r>
          </a:p>
        </p:txBody>
      </p:sp>
      <p:sp>
        <p:nvSpPr>
          <p:cNvPr id="112" name="Google Shape;112;p18"/>
          <p:cNvSpPr txBox="1"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spcFirstLastPara="1" lIns="91425" tIns="45700" rIns="91425" bIns="45700" anchor="ctr" anchorCtr="0">
            <a:normAutofit fontScale="92500" lnSpcReduction="20000"/>
          </a:bodyPr>
          <a:lstStyle/>
          <a:p>
            <a:pPr marL="457200" marR="0" lvl="0" indent="-342900" rtl="0"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endParaRPr lang="en-US" sz="2400" dirty="0">
              <a:highlight>
                <a:srgbClr val="FFFFFF"/>
              </a:highlight>
            </a:endParaRPr>
          </a:p>
          <a:p>
            <a:pPr marL="457200" marR="0" lvl="0" indent="-342900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2600" dirty="0">
                <a:highlight>
                  <a:srgbClr val="FFFFFF"/>
                </a:highlight>
              </a:rPr>
              <a:t>Competence Framework (with and without levels) and support tools on SALTO site</a:t>
            </a:r>
          </a:p>
          <a:p>
            <a:pPr marL="457200" marR="0" lvl="0" indent="-342900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2600" dirty="0">
                <a:highlight>
                  <a:srgbClr val="FFFFFF"/>
                </a:highlight>
              </a:rPr>
              <a:t>XLS Feedback and Self Assessment Forms: almost ready (last feedback has been integrated) </a:t>
            </a:r>
          </a:p>
          <a:p>
            <a:pPr marL="457200" lvl="0" indent="-342900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600" dirty="0">
                <a:highlight>
                  <a:srgbClr val="FFFFFF"/>
                </a:highlight>
              </a:rPr>
              <a:t>Manual(s): almost ready (last feedback to be integrated)</a:t>
            </a:r>
          </a:p>
          <a:p>
            <a:pPr lvl="1">
              <a:lnSpc>
                <a:spcPct val="140000"/>
              </a:lnSpc>
              <a:spcBef>
                <a:spcPts val="0"/>
              </a:spcBef>
              <a:buSzPct val="100000"/>
              <a:buFont typeface="Calibri" panose="020F0502020204030204" pitchFamily="34" charset="0"/>
              <a:buChar char="-"/>
            </a:pPr>
            <a:r>
              <a:rPr lang="en-US" sz="2600" dirty="0">
                <a:highlight>
                  <a:srgbClr val="FFFFFF"/>
                </a:highlight>
              </a:rPr>
              <a:t>Trainers -&gt; Staff Training</a:t>
            </a:r>
          </a:p>
          <a:p>
            <a:pPr lvl="1">
              <a:lnSpc>
                <a:spcPct val="140000"/>
              </a:lnSpc>
              <a:spcBef>
                <a:spcPts val="0"/>
              </a:spcBef>
              <a:buSzPct val="100000"/>
              <a:buFont typeface="Calibri" panose="020F0502020204030204" pitchFamily="34" charset="0"/>
              <a:buChar char="-"/>
            </a:pPr>
            <a:r>
              <a:rPr lang="en-US" sz="2600" dirty="0">
                <a:highlight>
                  <a:srgbClr val="FFFFFF"/>
                </a:highlight>
              </a:rPr>
              <a:t>Head of NAs/HR -&gt; use within NA</a:t>
            </a:r>
          </a:p>
          <a:p>
            <a:pPr marL="0" lvl="0" indent="0" rtl="0">
              <a:spcBef>
                <a:spcPts val="1000"/>
              </a:spcBef>
              <a:spcAft>
                <a:spcPts val="0"/>
              </a:spcAft>
              <a:buSzPct val="75642"/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8" name="Google Shape;128;p21"/>
          <p:cNvSpPr txBox="1"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  <a:prstGeom prst="rect">
            <a:avLst/>
          </a:prstGeom>
        </p:spPr>
        <p:txBody>
          <a:bodyPr spcFirstLastPara="1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4800" b="1" dirty="0">
                <a:solidFill>
                  <a:srgbClr val="FFFFFF"/>
                </a:solidFill>
              </a:rPr>
              <a:t>KMST </a:t>
            </a:r>
            <a:r>
              <a:rPr lang="nl-NL" sz="4800" b="1" dirty="0" err="1">
                <a:solidFill>
                  <a:srgbClr val="FFFFFF"/>
                </a:solidFill>
              </a:rPr>
              <a:t>Staff</a:t>
            </a:r>
            <a:r>
              <a:rPr lang="nl-NL" sz="4800" b="1" dirty="0">
                <a:solidFill>
                  <a:srgbClr val="FFFFFF"/>
                </a:solidFill>
              </a:rPr>
              <a:t> Training (&amp;) </a:t>
            </a:r>
            <a:r>
              <a:rPr lang="nl-NL" sz="4800" b="1" dirty="0" err="1">
                <a:solidFill>
                  <a:srgbClr val="FFFFFF"/>
                </a:solidFill>
              </a:rPr>
              <a:t>Calendar</a:t>
            </a:r>
            <a:r>
              <a:rPr lang="nl-NL" sz="4800" b="1" dirty="0">
                <a:solidFill>
                  <a:srgbClr val="FFFFFF"/>
                </a:solidFill>
              </a:rPr>
              <a:t> </a:t>
            </a:r>
            <a:endParaRPr lang="nl-NL" sz="4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396</Words>
  <Application>Microsoft Office PowerPoint</Application>
  <PresentationFormat>Breedbeeld</PresentationFormat>
  <Paragraphs>107</Paragraphs>
  <Slides>15</Slides>
  <Notes>15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1_Kantoorthema</vt:lpstr>
      <vt:lpstr>Kantoorthema</vt:lpstr>
      <vt:lpstr>PowerPoint-presentatie</vt:lpstr>
      <vt:lpstr>Agenda</vt:lpstr>
      <vt:lpstr>Staff Training Guidelines</vt:lpstr>
      <vt:lpstr>Guidelines for staff training </vt:lpstr>
      <vt:lpstr>Job Shadowing</vt:lpstr>
      <vt:lpstr>Job Shadowing</vt:lpstr>
      <vt:lpstr>Competence Framework</vt:lpstr>
      <vt:lpstr>Competence Framework</vt:lpstr>
      <vt:lpstr>KMST Staff Training (&amp;) Calendar </vt:lpstr>
      <vt:lpstr>Calendar 2023</vt:lpstr>
      <vt:lpstr>Calendar in general</vt:lpstr>
      <vt:lpstr>Calendar 2024</vt:lpstr>
      <vt:lpstr>Staff Training</vt:lpstr>
      <vt:lpstr>Calendar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Waal, Jojanneke de</dc:creator>
  <cp:lastModifiedBy>Waal, Jojanneke de</cp:lastModifiedBy>
  <cp:revision>2</cp:revision>
  <dcterms:modified xsi:type="dcterms:W3CDTF">2023-04-20T07:02:09Z</dcterms:modified>
</cp:coreProperties>
</file>