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  <p:sldMasterId id="2147483671" r:id="rId2"/>
  </p:sldMasterIdLst>
  <p:notesMasterIdLst>
    <p:notesMasterId r:id="rId18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5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7" name="Google Shape;15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>
                <a:solidFill>
                  <a:schemeClr val="dk1"/>
                </a:solidFill>
                <a:latin typeface="Georgia"/>
                <a:ea typeface="Georgia"/>
                <a:cs typeface="Georgia"/>
                <a:sym typeface="Georgia"/>
              </a:rPr>
              <a:t>Barbara emphasized there is a clear need among staff to have the 2 offers – the general training tackles solidarity project specific topics, whereas the Colleague support meeting is a hands-on meeting for peer support among colleagues. For Salto it is important to keep offering the 2 offers, according to the feedback they received. </a:t>
            </a:r>
            <a:endParaRPr/>
          </a:p>
        </p:txBody>
      </p:sp>
      <p:sp>
        <p:nvSpPr>
          <p:cNvPr id="258" name="Google Shape;25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69" name="Google Shape;26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g1e94b44cb00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80" name="Google Shape;280;g1e94b44cb00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g1e94b44cb00_0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91" name="Google Shape;291;g1e94b44cb00_0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g28d292de7c6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02" name="Google Shape;302;g28d292de7c6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13" name="Google Shape;31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68" name="Google Shape;16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1" name="Google Shape;18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1e94b44cb00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92" name="Google Shape;192;g1e94b44cb00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03" name="Google Shape;203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14" name="Google Shape;214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25" name="Google Shape;22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36" name="Google Shape;23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en-US"/>
              <a:t>CIOST: request to move: September very busy</a:t>
            </a:r>
            <a:endParaRPr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47" name="Google Shape;24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LE"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95" name="Google Shape;95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7" name="Google Shape;97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0" name="Google Shape;100;p1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1" name="Google Shape;101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2" name="Google Shape;102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1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" name="Google Shape;10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1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4" name="Google Shape;114;p1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5" name="Google Shape;115;p1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6" name="Google Shape;116;p1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7" name="Google Shape;117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8" name="Google Shape;118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2" name="Google Shape;122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3" name="Google Shape;123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4" name="Google Shape;124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8" name="Google Shape;128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2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2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32" name="Google Shape;132;p2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33" name="Google Shape;133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4" name="Google Shape;134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5" name="Google Shape;135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2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8" name="Google Shape;138;p2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39" name="Google Shape;139;p2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40" name="Google Shape;140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1" name="Google Shape;141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2" name="Google Shape;142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5" name="Google Shape;145;p2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6" name="Google Shape;146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7" name="Google Shape;147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8" name="Google Shape;148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1" name="Google Shape;151;p2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2" name="Google Shape;15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3" name="Google Shape;15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4" name="Google Shape;15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alto-youth.net/rc/training-and-cooperation/nationalagencies/kmst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0" name="Google Shape;160;p25"/>
          <p:cNvSpPr/>
          <p:nvPr/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rgbClr val="157359"/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25"/>
          <p:cNvSpPr/>
          <p:nvPr/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0">
                <a:srgbClr val="1D9A78">
                  <a:alpha val="0"/>
                </a:srgbClr>
              </a:gs>
              <a:gs pos="40000">
                <a:srgbClr val="1D9A78">
                  <a:alpha val="0"/>
                </a:srgbClr>
              </a:gs>
              <a:gs pos="100000">
                <a:srgbClr val="157359">
                  <a:alpha val="51764"/>
                </a:srgbClr>
              </a:gs>
            </a:gsLst>
            <a:lin ang="2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25"/>
          <p:cNvSpPr/>
          <p:nvPr/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0">
                <a:srgbClr val="1D9A78">
                  <a:alpha val="0"/>
                </a:srgbClr>
              </a:gs>
              <a:gs pos="17000">
                <a:srgbClr val="1D9A78">
                  <a:alpha val="0"/>
                </a:srgbClr>
              </a:gs>
              <a:gs pos="100000">
                <a:srgbClr val="000000">
                  <a:alpha val="36862"/>
                </a:srgbClr>
              </a:gs>
            </a:gsLst>
            <a:lin ang="7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25"/>
          <p:cNvSpPr/>
          <p:nvPr/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rgbClr val="0E4D3B">
                  <a:alpha val="0"/>
                </a:srgbClr>
              </a:gs>
              <a:gs pos="100000">
                <a:srgbClr val="000000">
                  <a:alpha val="24705"/>
                </a:srgbClr>
              </a:gs>
            </a:gsLst>
            <a:lin ang="186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25"/>
          <p:cNvSpPr/>
          <p:nvPr/>
        </p:nvSpPr>
        <p:spPr>
          <a:xfrm rot="-9091028">
            <a:off x="5945431" y="-1032053"/>
            <a:ext cx="4990147" cy="4439131"/>
          </a:xfrm>
          <a:custGeom>
            <a:avLst/>
            <a:gdLst/>
            <a:ahLst/>
            <a:cxnLst/>
            <a:rect l="l" t="t" r="r" b="b"/>
            <a:pathLst>
              <a:path w="4990147" h="4439131" extrusionOk="0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rgbClr val="1D9A78">
                  <a:alpha val="21960"/>
                </a:srgbClr>
              </a:gs>
              <a:gs pos="87000">
                <a:srgbClr val="58E0BA">
                  <a:alpha val="1960"/>
                </a:srgbClr>
              </a:gs>
              <a:gs pos="100000">
                <a:srgbClr val="58E0BA">
                  <a:alpha val="1960"/>
                </a:srgbClr>
              </a:gs>
            </a:gsLst>
            <a:lin ang="8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5" name="Google Shape;165;p25"/>
          <p:cNvSpPr txBox="1"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4800" b="1">
                <a:solidFill>
                  <a:srgbClr val="FFFFFF"/>
                </a:solidFill>
              </a:rPr>
              <a:t>KMST, BM Madrid October 2023</a:t>
            </a:r>
            <a:endParaRPr sz="48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3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1" name="Google Shape;261;p34"/>
          <p:cNvSpPr/>
          <p:nvPr/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157359"/>
              </a:gs>
            </a:gsLst>
            <a:lin ang="8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2" name="Google Shape;262;p34"/>
          <p:cNvSpPr/>
          <p:nvPr/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0">
                <a:srgbClr val="1D9A78">
                  <a:alpha val="0"/>
                </a:srgbClr>
              </a:gs>
              <a:gs pos="20000">
                <a:srgbClr val="1D9A78">
                  <a:alpha val="0"/>
                </a:srgbClr>
              </a:gs>
              <a:gs pos="100000">
                <a:srgbClr val="0E4D3B">
                  <a:alpha val="54901"/>
                </a:srgbClr>
              </a:gs>
            </a:gsLst>
            <a:lin ang="13800001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3" name="Google Shape;263;p34"/>
          <p:cNvSpPr/>
          <p:nvPr/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rgbClr val="1D9A78">
                  <a:alpha val="65882"/>
                </a:srgbClr>
              </a:gs>
              <a:gs pos="100000">
                <a:srgbClr val="000000">
                  <a:alpha val="29803"/>
                </a:srgbClr>
              </a:gs>
            </a:gsLst>
            <a:lin ang="13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4" name="Google Shape;264;p34"/>
          <p:cNvSpPr/>
          <p:nvPr/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0000">
                <a:srgbClr val="000000">
                  <a:alpha val="0"/>
                </a:srgbClr>
              </a:gs>
              <a:gs pos="99000">
                <a:srgbClr val="0E4D3B">
                  <a:alpha val="51764"/>
                </a:srgbClr>
              </a:gs>
              <a:gs pos="100000">
                <a:srgbClr val="0E4D3B">
                  <a:alpha val="51764"/>
                </a:srgbClr>
              </a:gs>
            </a:gsLst>
            <a:lin ang="16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5" name="Google Shape;265;p34"/>
          <p:cNvSpPr txBox="1"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000" b="1">
                <a:solidFill>
                  <a:srgbClr val="FFFFFF"/>
                </a:solidFill>
              </a:rPr>
              <a:t>Calendar in general</a:t>
            </a:r>
            <a:endParaRPr/>
          </a:p>
        </p:txBody>
      </p:sp>
      <p:sp>
        <p:nvSpPr>
          <p:cNvPr id="266" name="Google Shape;266;p34"/>
          <p:cNvSpPr txBox="1">
            <a:spLocks noGrp="1"/>
          </p:cNvSpPr>
          <p:nvPr>
            <p:ph type="body" idx="1"/>
          </p:nvPr>
        </p:nvSpPr>
        <p:spPr>
          <a:xfrm>
            <a:off x="1371599" y="2318197"/>
            <a:ext cx="9724031" cy="3683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25000" lnSpcReduction="2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000"/>
          </a:p>
          <a:p>
            <a:pPr marL="21665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2"/>
              <a:buNone/>
            </a:pPr>
            <a:r>
              <a:rPr lang="en-US" sz="9600"/>
              <a:t>KMST Strategy</a:t>
            </a:r>
            <a:endParaRPr sz="9600"/>
          </a:p>
          <a:p>
            <a:pPr marL="520700" lvl="0" indent="-446087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9600"/>
              <a:t>Separate staff training for every KA/ESC</a:t>
            </a:r>
            <a:endParaRPr sz="9600"/>
          </a:p>
          <a:p>
            <a:pPr marL="520700" lvl="0" indent="-446087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9600"/>
              <a:t>Physical staff training KA/ESC: every 18 months </a:t>
            </a:r>
            <a:endParaRPr sz="9600"/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7"/>
              <a:buFont typeface="Arial"/>
              <a:buNone/>
            </a:pPr>
            <a:endParaRPr sz="9600"/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7"/>
              <a:buFont typeface="Arial"/>
              <a:buNone/>
            </a:pPr>
            <a:r>
              <a:rPr lang="en-US" sz="9600"/>
              <a:t>Exceptions </a:t>
            </a:r>
            <a:endParaRPr sz="9600"/>
          </a:p>
          <a:p>
            <a:pPr marL="520700" lvl="0" indent="-446087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lang="en-US" sz="9600"/>
              <a:t>ESC: Yearly Staff Training </a:t>
            </a:r>
            <a:endParaRPr sz="9600"/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600"/>
          </a:p>
          <a:p>
            <a:pPr marL="520700" lvl="0" indent="-446087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9600"/>
              <a:t>TCA -&gt; 2nd meeting online (September)</a:t>
            </a:r>
            <a:endParaRPr sz="9600"/>
          </a:p>
          <a:p>
            <a:pPr marL="2286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642"/>
              <a:buNone/>
            </a:pPr>
            <a:endParaRPr sz="20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271;p3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2" name="Google Shape;272;p35"/>
          <p:cNvSpPr/>
          <p:nvPr/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157359"/>
              </a:gs>
            </a:gsLst>
            <a:lin ang="8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3" name="Google Shape;273;p35"/>
          <p:cNvSpPr/>
          <p:nvPr/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0">
                <a:srgbClr val="1D9A78">
                  <a:alpha val="0"/>
                </a:srgbClr>
              </a:gs>
              <a:gs pos="20000">
                <a:srgbClr val="1D9A78">
                  <a:alpha val="0"/>
                </a:srgbClr>
              </a:gs>
              <a:gs pos="100000">
                <a:srgbClr val="0E4D3B">
                  <a:alpha val="54901"/>
                </a:srgbClr>
              </a:gs>
            </a:gsLst>
            <a:lin ang="13800001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Google Shape;274;p35"/>
          <p:cNvSpPr/>
          <p:nvPr/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rgbClr val="1D9A78">
                  <a:alpha val="65882"/>
                </a:srgbClr>
              </a:gs>
              <a:gs pos="100000">
                <a:srgbClr val="000000">
                  <a:alpha val="29803"/>
                </a:srgbClr>
              </a:gs>
            </a:gsLst>
            <a:lin ang="13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Google Shape;275;p35"/>
          <p:cNvSpPr/>
          <p:nvPr/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0000">
                <a:srgbClr val="000000">
                  <a:alpha val="0"/>
                </a:srgbClr>
              </a:gs>
              <a:gs pos="99000">
                <a:srgbClr val="0E4D3B">
                  <a:alpha val="51764"/>
                </a:srgbClr>
              </a:gs>
              <a:gs pos="100000">
                <a:srgbClr val="0E4D3B">
                  <a:alpha val="51764"/>
                </a:srgbClr>
              </a:gs>
            </a:gsLst>
            <a:lin ang="16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6" name="Google Shape;276;p35"/>
          <p:cNvSpPr txBox="1"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000" b="1">
                <a:solidFill>
                  <a:srgbClr val="FFFFFF"/>
                </a:solidFill>
              </a:rPr>
              <a:t>Calendar</a:t>
            </a:r>
            <a:endParaRPr/>
          </a:p>
        </p:txBody>
      </p:sp>
      <p:sp>
        <p:nvSpPr>
          <p:cNvPr id="277" name="Google Shape;277;p35"/>
          <p:cNvSpPr txBox="1">
            <a:spLocks noGrp="1"/>
          </p:cNvSpPr>
          <p:nvPr>
            <p:ph type="body" idx="1"/>
          </p:nvPr>
        </p:nvSpPr>
        <p:spPr>
          <a:xfrm>
            <a:off x="1371599" y="2318197"/>
            <a:ext cx="9724031" cy="3683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lnSpcReduction="20000"/>
          </a:bodyPr>
          <a:lstStyle/>
          <a:p>
            <a:pPr marL="21665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7"/>
              <a:buNone/>
            </a:pPr>
            <a:endParaRPr sz="2000"/>
          </a:p>
          <a:p>
            <a:pPr marL="21665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7"/>
              <a:buNone/>
            </a:pPr>
            <a:endParaRPr sz="2000"/>
          </a:p>
          <a:p>
            <a:pPr marL="21665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8"/>
              <a:buNone/>
            </a:pPr>
            <a:endParaRPr sz="2400"/>
          </a:p>
          <a:p>
            <a:pPr marL="21664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55"/>
              <a:buNone/>
            </a:pPr>
            <a:r>
              <a:rPr lang="en-US" sz="2400" b="1"/>
              <a:t>We love enthusiasm!</a:t>
            </a:r>
            <a:endParaRPr/>
          </a:p>
          <a:p>
            <a:pPr marL="21665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55"/>
              <a:buNone/>
            </a:pPr>
            <a:r>
              <a:rPr lang="en-US" sz="2400" b="1"/>
              <a:t>But, please, contact KMST WG!!!</a:t>
            </a:r>
            <a:endParaRPr sz="2400"/>
          </a:p>
          <a:p>
            <a:pPr marL="520700" lvl="0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/>
          </a:p>
          <a:p>
            <a:pPr marL="520700" lvl="0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/>
          </a:p>
          <a:p>
            <a:pPr marL="520700" lvl="0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</a:pPr>
            <a:endParaRPr sz="2000"/>
          </a:p>
          <a:p>
            <a:pPr marL="4572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urier New"/>
              <a:buNone/>
            </a:pPr>
            <a:endParaRPr sz="2000"/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85"/>
              <a:buNone/>
            </a:pPr>
            <a:endParaRPr sz="200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  <a:p>
            <a:pPr marL="428625" lvl="0" indent="-26352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53"/>
              <a:buFont typeface="Arial"/>
              <a:buNone/>
            </a:pPr>
            <a:endParaRPr sz="2000"/>
          </a:p>
          <a:p>
            <a:pPr marL="428625" lvl="0" indent="-26352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53"/>
              <a:buFont typeface="Arial"/>
              <a:buNone/>
            </a:pPr>
            <a:endParaRPr sz="20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13"/>
              <a:buNone/>
            </a:pPr>
            <a:endParaRPr sz="20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3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3" name="Google Shape;283;p36"/>
          <p:cNvSpPr/>
          <p:nvPr/>
        </p:nvSpPr>
        <p:spPr>
          <a:xfrm rot="10800000">
            <a:off x="-3" y="-22564"/>
            <a:ext cx="12192000" cy="4374000"/>
          </a:xfrm>
          <a:prstGeom prst="rect">
            <a:avLst/>
          </a:prstGeom>
          <a:gradFill>
            <a:gsLst>
              <a:gs pos="0">
                <a:srgbClr val="157359"/>
              </a:gs>
              <a:gs pos="100000">
                <a:srgbClr val="000000"/>
              </a:gs>
            </a:gsLst>
            <a:lin ang="1499992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4" name="Google Shape;284;p36"/>
          <p:cNvSpPr/>
          <p:nvPr/>
        </p:nvSpPr>
        <p:spPr>
          <a:xfrm rot="5400000">
            <a:off x="3908698" y="-3931819"/>
            <a:ext cx="4374600" cy="12192000"/>
          </a:xfrm>
          <a:prstGeom prst="rect">
            <a:avLst/>
          </a:prstGeom>
          <a:gradFill>
            <a:gsLst>
              <a:gs pos="0">
                <a:srgbClr val="1D9A78">
                  <a:alpha val="0"/>
                </a:srgbClr>
              </a:gs>
              <a:gs pos="40000">
                <a:srgbClr val="1D9A78">
                  <a:alpha val="0"/>
                </a:srgbClr>
              </a:gs>
              <a:gs pos="100000">
                <a:srgbClr val="157359">
                  <a:alpha val="51764"/>
                </a:srgbClr>
              </a:gs>
            </a:gsLst>
            <a:lin ang="2399891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5" name="Google Shape;285;p36"/>
          <p:cNvSpPr/>
          <p:nvPr/>
        </p:nvSpPr>
        <p:spPr>
          <a:xfrm rot="5400000">
            <a:off x="4136699" y="-3703993"/>
            <a:ext cx="4374000" cy="11736600"/>
          </a:xfrm>
          <a:prstGeom prst="rect">
            <a:avLst/>
          </a:prstGeom>
          <a:gradFill>
            <a:gsLst>
              <a:gs pos="0">
                <a:srgbClr val="1D9A78">
                  <a:alpha val="0"/>
                </a:srgbClr>
              </a:gs>
              <a:gs pos="17000">
                <a:srgbClr val="1D9A78">
                  <a:alpha val="0"/>
                </a:srgbClr>
              </a:gs>
              <a:gs pos="100000">
                <a:srgbClr val="000000">
                  <a:alpha val="36862"/>
                </a:srgbClr>
              </a:gs>
            </a:gsLst>
            <a:lin ang="7799903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Google Shape;286;p36"/>
          <p:cNvSpPr/>
          <p:nvPr/>
        </p:nvSpPr>
        <p:spPr>
          <a:xfrm>
            <a:off x="-5" y="-22690"/>
            <a:ext cx="8542500" cy="4374000"/>
          </a:xfrm>
          <a:prstGeom prst="rect">
            <a:avLst/>
          </a:prstGeom>
          <a:gradFill>
            <a:gsLst>
              <a:gs pos="0">
                <a:srgbClr val="0E4D3B">
                  <a:alpha val="0"/>
                </a:srgbClr>
              </a:gs>
              <a:gs pos="100000">
                <a:srgbClr val="000000">
                  <a:alpha val="24705"/>
                </a:srgbClr>
              </a:gs>
            </a:gsLst>
            <a:lin ang="18599929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7" name="Google Shape;287;p36"/>
          <p:cNvSpPr/>
          <p:nvPr/>
        </p:nvSpPr>
        <p:spPr>
          <a:xfrm rot="-9090908">
            <a:off x="5941176" y="-1038538"/>
            <a:ext cx="4996147" cy="4444469"/>
          </a:xfrm>
          <a:custGeom>
            <a:avLst/>
            <a:gdLst/>
            <a:ahLst/>
            <a:cxnLst/>
            <a:rect l="l" t="t" r="r" b="b"/>
            <a:pathLst>
              <a:path w="4990147" h="4439131" extrusionOk="0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rgbClr val="1D9A78">
                  <a:alpha val="21960"/>
                </a:srgbClr>
              </a:gs>
              <a:gs pos="87000">
                <a:srgbClr val="58E0BA">
                  <a:alpha val="1960"/>
                </a:srgbClr>
              </a:gs>
              <a:gs pos="100000">
                <a:srgbClr val="58E0BA">
                  <a:alpha val="1960"/>
                </a:srgbClr>
              </a:gs>
            </a:gsLst>
            <a:lin ang="8400134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8" name="Google Shape;288;p36"/>
          <p:cNvSpPr txBox="1">
            <a:spLocks noGrp="1"/>
          </p:cNvSpPr>
          <p:nvPr>
            <p:ph type="ctrTitle"/>
          </p:nvPr>
        </p:nvSpPr>
        <p:spPr>
          <a:xfrm>
            <a:off x="1314824" y="735106"/>
            <a:ext cx="10053900" cy="29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4800" b="1">
                <a:solidFill>
                  <a:srgbClr val="FFFFFF"/>
                </a:solidFill>
              </a:rPr>
              <a:t>Documents</a:t>
            </a:r>
            <a:endParaRPr sz="48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3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4" name="Google Shape;294;p37"/>
          <p:cNvSpPr/>
          <p:nvPr/>
        </p:nvSpPr>
        <p:spPr>
          <a:xfrm flipH="1">
            <a:off x="-3" y="-1"/>
            <a:ext cx="12192000" cy="15906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157359"/>
              </a:gs>
            </a:gsLst>
            <a:lin ang="8400134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5" name="Google Shape;295;p37"/>
          <p:cNvSpPr/>
          <p:nvPr/>
        </p:nvSpPr>
        <p:spPr>
          <a:xfrm rot="10800000" flipH="1">
            <a:off x="-3" y="142"/>
            <a:ext cx="8115300" cy="1590600"/>
          </a:xfrm>
          <a:prstGeom prst="rect">
            <a:avLst/>
          </a:prstGeom>
          <a:gradFill>
            <a:gsLst>
              <a:gs pos="0">
                <a:srgbClr val="1D9A78">
                  <a:alpha val="0"/>
                </a:srgbClr>
              </a:gs>
              <a:gs pos="20000">
                <a:srgbClr val="1D9A78">
                  <a:alpha val="0"/>
                </a:srgbClr>
              </a:gs>
              <a:gs pos="100000">
                <a:srgbClr val="0E4D3B">
                  <a:alpha val="54901"/>
                </a:srgbClr>
              </a:gs>
            </a:gsLst>
            <a:lin ang="13800146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6" name="Google Shape;296;p37"/>
          <p:cNvSpPr/>
          <p:nvPr/>
        </p:nvSpPr>
        <p:spPr>
          <a:xfrm flipH="1">
            <a:off x="8115297" y="-1"/>
            <a:ext cx="4076700" cy="1590600"/>
          </a:xfrm>
          <a:prstGeom prst="rect">
            <a:avLst/>
          </a:prstGeom>
          <a:gradFill>
            <a:gsLst>
              <a:gs pos="0">
                <a:srgbClr val="1D9A78">
                  <a:alpha val="65882"/>
                </a:srgbClr>
              </a:gs>
              <a:gs pos="100000">
                <a:srgbClr val="000000">
                  <a:alpha val="29803"/>
                </a:srgbClr>
              </a:gs>
            </a:gsLst>
            <a:lin ang="13199916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7" name="Google Shape;297;p37"/>
          <p:cNvSpPr/>
          <p:nvPr/>
        </p:nvSpPr>
        <p:spPr>
          <a:xfrm>
            <a:off x="459350" y="-1"/>
            <a:ext cx="11732700" cy="1597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0000">
                <a:srgbClr val="000000">
                  <a:alpha val="0"/>
                </a:srgbClr>
              </a:gs>
              <a:gs pos="99000">
                <a:srgbClr val="0E4D3B">
                  <a:alpha val="51764"/>
                </a:srgbClr>
              </a:gs>
              <a:gs pos="100000">
                <a:srgbClr val="0E4D3B">
                  <a:alpha val="51764"/>
                </a:srgbClr>
              </a:gs>
            </a:gsLst>
            <a:lin ang="16799925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8" name="Google Shape;298;p37"/>
          <p:cNvSpPr txBox="1">
            <a:spLocks noGrp="1"/>
          </p:cNvSpPr>
          <p:nvPr>
            <p:ph type="title"/>
          </p:nvPr>
        </p:nvSpPr>
        <p:spPr>
          <a:xfrm>
            <a:off x="1371599" y="294538"/>
            <a:ext cx="9896100" cy="10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000" b="1">
                <a:solidFill>
                  <a:srgbClr val="FFFFFF"/>
                </a:solidFill>
              </a:rPr>
              <a:t>Documents</a:t>
            </a:r>
            <a:endParaRPr/>
          </a:p>
        </p:txBody>
      </p:sp>
      <p:sp>
        <p:nvSpPr>
          <p:cNvPr id="299" name="Google Shape;299;p37"/>
          <p:cNvSpPr txBox="1">
            <a:spLocks noGrp="1"/>
          </p:cNvSpPr>
          <p:nvPr>
            <p:ph type="body" idx="1"/>
          </p:nvPr>
        </p:nvSpPr>
        <p:spPr>
          <a:xfrm>
            <a:off x="1371599" y="2318197"/>
            <a:ext cx="9723900" cy="368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2500" lnSpcReduction="20000"/>
          </a:bodyPr>
          <a:lstStyle/>
          <a:p>
            <a:pPr marL="21664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5346"/>
              <a:buNone/>
            </a:pPr>
            <a:endParaRPr sz="2000"/>
          </a:p>
          <a:p>
            <a:pPr marL="21664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5346"/>
              <a:buNone/>
            </a:pPr>
            <a:endParaRPr sz="2000"/>
          </a:p>
          <a:p>
            <a:pPr marL="21664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25345"/>
              <a:buNone/>
            </a:pPr>
            <a:endParaRPr sz="2400"/>
          </a:p>
          <a:p>
            <a:pPr marL="21664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1475"/>
              <a:buNone/>
            </a:pPr>
            <a:r>
              <a:rPr lang="en-US" sz="2400"/>
              <a:t>On the SALTO site, same place as KMST Calendar</a:t>
            </a:r>
            <a:endParaRPr sz="2400"/>
          </a:p>
          <a:p>
            <a:pPr marL="21664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1475"/>
              <a:buNone/>
            </a:pPr>
            <a:endParaRPr sz="2400" b="1"/>
          </a:p>
          <a:p>
            <a:pPr marL="21664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81475"/>
              <a:buNone/>
            </a:pPr>
            <a:endParaRPr sz="2400" b="1"/>
          </a:p>
          <a:p>
            <a:pPr marL="21664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77763"/>
              <a:buNone/>
            </a:pPr>
            <a:r>
              <a:rPr lang="en-US" sz="1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SALTO-YOUTH - E+:YiA NA’s Knowledge Management and Staff Training (KMST)</a:t>
            </a:r>
            <a:endParaRPr sz="2400" b="1"/>
          </a:p>
          <a:p>
            <a:pPr marL="520700" lvl="0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000"/>
          </a:p>
          <a:p>
            <a:pPr marL="520700" lvl="0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000"/>
          </a:p>
          <a:p>
            <a:pPr marL="520700" lvl="0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000"/>
          </a:p>
          <a:p>
            <a:pPr marL="4572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None/>
            </a:pPr>
            <a:endParaRPr sz="2000"/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9230"/>
              <a:buNone/>
            </a:pPr>
            <a:endParaRPr sz="200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000"/>
          </a:p>
          <a:p>
            <a:pPr marL="428625" lvl="0" indent="-26352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7653"/>
              <a:buFont typeface="Arial"/>
              <a:buNone/>
            </a:pPr>
            <a:endParaRPr sz="2000"/>
          </a:p>
          <a:p>
            <a:pPr marL="428625" lvl="0" indent="-26352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7653"/>
              <a:buFont typeface="Arial"/>
              <a:buNone/>
            </a:pPr>
            <a:endParaRPr sz="20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642"/>
              <a:buNone/>
            </a:pPr>
            <a:endParaRPr sz="20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3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5" name="Google Shape;305;p38"/>
          <p:cNvSpPr/>
          <p:nvPr/>
        </p:nvSpPr>
        <p:spPr>
          <a:xfrm flipH="1">
            <a:off x="-3" y="-1"/>
            <a:ext cx="12192000" cy="15906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157359"/>
              </a:gs>
            </a:gsLst>
            <a:lin ang="8400134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38"/>
          <p:cNvSpPr/>
          <p:nvPr/>
        </p:nvSpPr>
        <p:spPr>
          <a:xfrm rot="10800000" flipH="1">
            <a:off x="-3" y="142"/>
            <a:ext cx="8115300" cy="1590600"/>
          </a:xfrm>
          <a:prstGeom prst="rect">
            <a:avLst/>
          </a:prstGeom>
          <a:gradFill>
            <a:gsLst>
              <a:gs pos="0">
                <a:srgbClr val="1D9A78">
                  <a:alpha val="0"/>
                </a:srgbClr>
              </a:gs>
              <a:gs pos="20000">
                <a:srgbClr val="1D9A78">
                  <a:alpha val="0"/>
                </a:srgbClr>
              </a:gs>
              <a:gs pos="100000">
                <a:srgbClr val="0E4D3B">
                  <a:alpha val="54901"/>
                </a:srgbClr>
              </a:gs>
            </a:gsLst>
            <a:lin ang="13800146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7" name="Google Shape;307;p38"/>
          <p:cNvSpPr/>
          <p:nvPr/>
        </p:nvSpPr>
        <p:spPr>
          <a:xfrm flipH="1">
            <a:off x="8115297" y="-1"/>
            <a:ext cx="4076700" cy="1590600"/>
          </a:xfrm>
          <a:prstGeom prst="rect">
            <a:avLst/>
          </a:prstGeom>
          <a:gradFill>
            <a:gsLst>
              <a:gs pos="0">
                <a:srgbClr val="1D9A78">
                  <a:alpha val="65882"/>
                </a:srgbClr>
              </a:gs>
              <a:gs pos="100000">
                <a:srgbClr val="000000">
                  <a:alpha val="29803"/>
                </a:srgbClr>
              </a:gs>
            </a:gsLst>
            <a:lin ang="13199916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p38"/>
          <p:cNvSpPr/>
          <p:nvPr/>
        </p:nvSpPr>
        <p:spPr>
          <a:xfrm>
            <a:off x="459350" y="-1"/>
            <a:ext cx="11732700" cy="159750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0000">
                <a:srgbClr val="000000">
                  <a:alpha val="0"/>
                </a:srgbClr>
              </a:gs>
              <a:gs pos="99000">
                <a:srgbClr val="0E4D3B">
                  <a:alpha val="51764"/>
                </a:srgbClr>
              </a:gs>
              <a:gs pos="100000">
                <a:srgbClr val="0E4D3B">
                  <a:alpha val="51764"/>
                </a:srgbClr>
              </a:gs>
            </a:gsLst>
            <a:lin ang="16799925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9" name="Google Shape;309;p38"/>
          <p:cNvSpPr txBox="1">
            <a:spLocks noGrp="1"/>
          </p:cNvSpPr>
          <p:nvPr>
            <p:ph type="title"/>
          </p:nvPr>
        </p:nvSpPr>
        <p:spPr>
          <a:xfrm>
            <a:off x="1371599" y="294538"/>
            <a:ext cx="9896100" cy="10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000" b="1">
                <a:solidFill>
                  <a:srgbClr val="FFFFFF"/>
                </a:solidFill>
              </a:rPr>
              <a:t>New Head of NAs/Youth Coordinators</a:t>
            </a:r>
            <a:endParaRPr/>
          </a:p>
        </p:txBody>
      </p:sp>
      <p:sp>
        <p:nvSpPr>
          <p:cNvPr id="310" name="Google Shape;310;p38"/>
          <p:cNvSpPr txBox="1">
            <a:spLocks noGrp="1"/>
          </p:cNvSpPr>
          <p:nvPr>
            <p:ph type="body" idx="1"/>
          </p:nvPr>
        </p:nvSpPr>
        <p:spPr>
          <a:xfrm>
            <a:off x="1371599" y="2318197"/>
            <a:ext cx="9723900" cy="368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</a:pPr>
            <a:endParaRPr sz="2000"/>
          </a:p>
          <a:p>
            <a:pPr marL="520700" lvl="0" indent="-446087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lang="en-US" sz="2400"/>
              <a:t>Inform Co-group</a:t>
            </a:r>
            <a:endParaRPr sz="2400"/>
          </a:p>
          <a:p>
            <a:pPr marL="520700" lvl="0" indent="-446087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lang="en-US" sz="2400"/>
              <a:t>Document for new Head of NA</a:t>
            </a:r>
            <a:endParaRPr sz="2400"/>
          </a:p>
          <a:p>
            <a:pPr marL="520700" lvl="0" indent="-446087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lang="en-US" sz="2400"/>
              <a:t>Update Contact list</a:t>
            </a:r>
            <a:endParaRPr sz="2400"/>
          </a:p>
          <a:p>
            <a:pPr marL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2286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513"/>
              <a:buNone/>
            </a:pPr>
            <a:endParaRPr sz="2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3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27"/>
              <a:buNone/>
            </a:pPr>
            <a:endParaRPr b="1"/>
          </a:p>
          <a:p>
            <a:pPr marL="4572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/>
          </a:p>
        </p:txBody>
      </p:sp>
      <p:pic>
        <p:nvPicPr>
          <p:cNvPr id="316" name="Google Shape;316;p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881188" y="456250"/>
            <a:ext cx="8429625" cy="56095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26"/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26"/>
          <p:cNvSpPr/>
          <p:nvPr/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0">
                <a:srgbClr val="000000"/>
              </a:gs>
              <a:gs pos="8000">
                <a:srgbClr val="000000"/>
              </a:gs>
              <a:gs pos="100000">
                <a:srgbClr val="157359"/>
              </a:gs>
            </a:gsLst>
            <a:lin ang="3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26"/>
          <p:cNvSpPr/>
          <p:nvPr/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1D9A78">
                  <a:alpha val="45882"/>
                </a:srgbClr>
              </a:gs>
              <a:gs pos="100000">
                <a:srgbClr val="1D9A78">
                  <a:alpha val="45882"/>
                </a:srgbClr>
              </a:gs>
            </a:gsLst>
            <a:lin ang="1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26"/>
          <p:cNvSpPr/>
          <p:nvPr/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0">
                <a:srgbClr val="1D9A78">
                  <a:alpha val="28627"/>
                </a:srgbClr>
              </a:gs>
              <a:gs pos="2000">
                <a:srgbClr val="1D9A78">
                  <a:alpha val="28627"/>
                </a:srgbClr>
              </a:gs>
              <a:gs pos="100000">
                <a:srgbClr val="000000">
                  <a:alpha val="29803"/>
                </a:srgbClr>
              </a:gs>
            </a:gsLst>
            <a:lin ang="7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p26"/>
          <p:cNvSpPr/>
          <p:nvPr/>
        </p:nvSpPr>
        <p:spPr>
          <a:xfrm rot="-964587">
            <a:off x="-501737" y="969718"/>
            <a:ext cx="3900357" cy="4178958"/>
          </a:xfrm>
          <a:custGeom>
            <a:avLst/>
            <a:gdLst/>
            <a:ahLst/>
            <a:cxnLst/>
            <a:rect l="l" t="t" r="r" b="b"/>
            <a:pathLst>
              <a:path w="3900357" h="4178958" extrusionOk="0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0">
                <a:srgbClr val="000000">
                  <a:alpha val="0"/>
                </a:srgbClr>
              </a:gs>
              <a:gs pos="29000">
                <a:srgbClr val="000000">
                  <a:alpha val="0"/>
                </a:srgbClr>
              </a:gs>
              <a:gs pos="100000">
                <a:srgbClr val="1D9A78">
                  <a:alpha val="42745"/>
                </a:srgbClr>
              </a:gs>
            </a:gsLst>
            <a:lin ang="1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p26"/>
          <p:cNvSpPr/>
          <p:nvPr/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rgbClr val="58E0BA">
                  <a:alpha val="10980"/>
                </a:srgbClr>
              </a:gs>
              <a:gs pos="100000">
                <a:srgbClr val="58E0BA">
                  <a:alpha val="10980"/>
                </a:srgbClr>
              </a:gs>
            </a:gsLst>
            <a:lin ang="7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Google Shape;177;p26"/>
          <p:cNvSpPr txBox="1"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000" b="1">
                <a:solidFill>
                  <a:srgbClr val="FFFFFF"/>
                </a:solidFill>
              </a:rPr>
              <a:t>Agenda</a:t>
            </a:r>
            <a:endParaRPr sz="4000">
              <a:solidFill>
                <a:srgbClr val="FFFFFF"/>
              </a:solidFill>
            </a:endParaRPr>
          </a:p>
        </p:txBody>
      </p:sp>
      <p:sp>
        <p:nvSpPr>
          <p:cNvPr id="178" name="Google Shape;178;p26"/>
          <p:cNvSpPr txBox="1">
            <a:spLocks noGrp="1"/>
          </p:cNvSpPr>
          <p:nvPr>
            <p:ph type="body" idx="1"/>
          </p:nvPr>
        </p:nvSpPr>
        <p:spPr>
          <a:xfrm>
            <a:off x="4810259" y="649480"/>
            <a:ext cx="6555347" cy="55460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540000" lvl="0" indent="-317499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AutoNum type="arabicPeriod"/>
            </a:pPr>
            <a:r>
              <a:rPr lang="en-US" sz="2400"/>
              <a:t>Job-shadowing</a:t>
            </a:r>
            <a:endParaRPr/>
          </a:p>
          <a:p>
            <a:pPr marL="540000" lvl="0" indent="-317499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AutoNum type="arabicPeriod"/>
            </a:pPr>
            <a:r>
              <a:rPr lang="en-US" sz="2400"/>
              <a:t>Competence Framework</a:t>
            </a:r>
            <a:endParaRPr/>
          </a:p>
          <a:p>
            <a:pPr marL="540000" marR="0" lvl="0" indent="-317499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Calibri"/>
              <a:buAutoNum type="arabicPeriod"/>
            </a:pPr>
            <a:r>
              <a:rPr lang="en-US" sz="2400"/>
              <a:t>KMST Staff Training and Calendar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endParaRPr sz="2000"/>
          </a:p>
          <a:p>
            <a:pPr marL="514350" lvl="0" indent="-33655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Calibri"/>
              <a:buNone/>
            </a:pPr>
            <a:endParaRPr sz="20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27"/>
          <p:cNvSpPr/>
          <p:nvPr/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157359"/>
              </a:gs>
            </a:gsLst>
            <a:lin ang="8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Google Shape;185;p27"/>
          <p:cNvSpPr/>
          <p:nvPr/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0">
                <a:srgbClr val="1D9A78">
                  <a:alpha val="0"/>
                </a:srgbClr>
              </a:gs>
              <a:gs pos="20000">
                <a:srgbClr val="1D9A78">
                  <a:alpha val="0"/>
                </a:srgbClr>
              </a:gs>
              <a:gs pos="100000">
                <a:srgbClr val="0E4D3B">
                  <a:alpha val="54901"/>
                </a:srgbClr>
              </a:gs>
            </a:gsLst>
            <a:lin ang="13800001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27"/>
          <p:cNvSpPr/>
          <p:nvPr/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rgbClr val="1D9A78">
                  <a:alpha val="65882"/>
                </a:srgbClr>
              </a:gs>
              <a:gs pos="100000">
                <a:srgbClr val="000000">
                  <a:alpha val="29803"/>
                </a:srgbClr>
              </a:gs>
            </a:gsLst>
            <a:lin ang="13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7" name="Google Shape;187;p27"/>
          <p:cNvSpPr/>
          <p:nvPr/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0000">
                <a:srgbClr val="000000">
                  <a:alpha val="0"/>
                </a:srgbClr>
              </a:gs>
              <a:gs pos="99000">
                <a:srgbClr val="0E4D3B">
                  <a:alpha val="51764"/>
                </a:srgbClr>
              </a:gs>
              <a:gs pos="100000">
                <a:srgbClr val="0E4D3B">
                  <a:alpha val="51764"/>
                </a:srgbClr>
              </a:gs>
            </a:gsLst>
            <a:lin ang="16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8" name="Google Shape;188;p27"/>
          <p:cNvSpPr txBox="1">
            <a:spLocks noGrp="1"/>
          </p:cNvSpPr>
          <p:nvPr>
            <p:ph type="body" idx="1"/>
          </p:nvPr>
        </p:nvSpPr>
        <p:spPr>
          <a:xfrm>
            <a:off x="1371599" y="2318197"/>
            <a:ext cx="9724031" cy="3683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13"/>
              <a:buChar char="•"/>
            </a:pPr>
            <a:r>
              <a:rPr lang="en-US" sz="2000"/>
              <a:t>Anna Pavlovych (PL)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13"/>
              <a:buChar char="•"/>
            </a:pPr>
            <a:r>
              <a:rPr lang="en-US" sz="2000"/>
              <a:t>Simona Musteata (RO)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13"/>
              <a:buChar char="•"/>
            </a:pPr>
            <a:r>
              <a:rPr lang="en-US" sz="2000"/>
              <a:t>Tinkara Bizjak (SI)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13"/>
              <a:buChar char="•"/>
            </a:pPr>
            <a:r>
              <a:rPr lang="en-US" sz="2000"/>
              <a:t>Marvic Debono (MT)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</a:pPr>
            <a:r>
              <a:rPr lang="en-US" sz="2000"/>
              <a:t>Joseph Schembri (MT)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13"/>
              <a:buChar char="•"/>
            </a:pPr>
            <a:r>
              <a:rPr lang="en-US" sz="2000"/>
              <a:t>Jojanneke de Waal (NL)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13"/>
              <a:buChar char="•"/>
            </a:pPr>
            <a:r>
              <a:rPr lang="en-US" sz="2000"/>
              <a:t>Blanka Thees (SALTO T&amp;C)</a:t>
            </a:r>
            <a:endParaRPr/>
          </a:p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13"/>
              <a:buChar char="•"/>
            </a:pPr>
            <a:r>
              <a:rPr lang="en-US" sz="2000"/>
              <a:t>Małgorzata Kozłowska (European Commission)</a:t>
            </a:r>
            <a:endParaRPr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80"/>
              <a:buNone/>
            </a:pPr>
            <a:endParaRPr sz="2000"/>
          </a:p>
          <a:p>
            <a:pPr marL="22860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13"/>
              <a:buChar char="•"/>
            </a:pPr>
            <a:r>
              <a:rPr lang="en-US" sz="2000"/>
              <a:t>Emma Hansson (SE) -&gt; Job-shadowing</a:t>
            </a:r>
            <a:endParaRPr sz="2000"/>
          </a:p>
        </p:txBody>
      </p:sp>
      <p:sp>
        <p:nvSpPr>
          <p:cNvPr id="189" name="Google Shape;189;p27"/>
          <p:cNvSpPr txBox="1">
            <a:spLocks noGrp="1"/>
          </p:cNvSpPr>
          <p:nvPr>
            <p:ph type="title"/>
          </p:nvPr>
        </p:nvSpPr>
        <p:spPr>
          <a:xfrm>
            <a:off x="1371599" y="294538"/>
            <a:ext cx="9896100" cy="103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000" b="1">
                <a:solidFill>
                  <a:srgbClr val="FFFFFF"/>
                </a:solidFill>
              </a:rPr>
              <a:t>KMST Working Group Members</a:t>
            </a:r>
            <a:endParaRPr b="1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5" name="Google Shape;195;p28"/>
          <p:cNvSpPr/>
          <p:nvPr/>
        </p:nvSpPr>
        <p:spPr>
          <a:xfrm rot="10800000">
            <a:off x="-3" y="-22564"/>
            <a:ext cx="12192000" cy="4374000"/>
          </a:xfrm>
          <a:prstGeom prst="rect">
            <a:avLst/>
          </a:prstGeom>
          <a:gradFill>
            <a:gsLst>
              <a:gs pos="0">
                <a:srgbClr val="157359"/>
              </a:gs>
              <a:gs pos="100000">
                <a:srgbClr val="000000"/>
              </a:gs>
            </a:gsLst>
            <a:lin ang="1499992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6" name="Google Shape;196;p28"/>
          <p:cNvSpPr/>
          <p:nvPr/>
        </p:nvSpPr>
        <p:spPr>
          <a:xfrm rot="5400000">
            <a:off x="3908698" y="-3931819"/>
            <a:ext cx="4374600" cy="12192000"/>
          </a:xfrm>
          <a:prstGeom prst="rect">
            <a:avLst/>
          </a:prstGeom>
          <a:gradFill>
            <a:gsLst>
              <a:gs pos="0">
                <a:srgbClr val="1D9A78">
                  <a:alpha val="0"/>
                </a:srgbClr>
              </a:gs>
              <a:gs pos="40000">
                <a:srgbClr val="1D9A78">
                  <a:alpha val="0"/>
                </a:srgbClr>
              </a:gs>
              <a:gs pos="100000">
                <a:srgbClr val="157359">
                  <a:alpha val="51764"/>
                </a:srgbClr>
              </a:gs>
            </a:gsLst>
            <a:lin ang="2399891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7" name="Google Shape;197;p28"/>
          <p:cNvSpPr/>
          <p:nvPr/>
        </p:nvSpPr>
        <p:spPr>
          <a:xfrm rot="5400000">
            <a:off x="4136699" y="-3703993"/>
            <a:ext cx="4374000" cy="11736600"/>
          </a:xfrm>
          <a:prstGeom prst="rect">
            <a:avLst/>
          </a:prstGeom>
          <a:gradFill>
            <a:gsLst>
              <a:gs pos="0">
                <a:srgbClr val="1D9A78">
                  <a:alpha val="0"/>
                </a:srgbClr>
              </a:gs>
              <a:gs pos="17000">
                <a:srgbClr val="1D9A78">
                  <a:alpha val="0"/>
                </a:srgbClr>
              </a:gs>
              <a:gs pos="100000">
                <a:srgbClr val="000000">
                  <a:alpha val="36862"/>
                </a:srgbClr>
              </a:gs>
            </a:gsLst>
            <a:lin ang="7799903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28"/>
          <p:cNvSpPr/>
          <p:nvPr/>
        </p:nvSpPr>
        <p:spPr>
          <a:xfrm>
            <a:off x="-5" y="-22690"/>
            <a:ext cx="8542500" cy="4374000"/>
          </a:xfrm>
          <a:prstGeom prst="rect">
            <a:avLst/>
          </a:prstGeom>
          <a:gradFill>
            <a:gsLst>
              <a:gs pos="0">
                <a:srgbClr val="0E4D3B">
                  <a:alpha val="0"/>
                </a:srgbClr>
              </a:gs>
              <a:gs pos="100000">
                <a:srgbClr val="000000">
                  <a:alpha val="24705"/>
                </a:srgbClr>
              </a:gs>
            </a:gsLst>
            <a:lin ang="18599929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p28"/>
          <p:cNvSpPr/>
          <p:nvPr/>
        </p:nvSpPr>
        <p:spPr>
          <a:xfrm rot="-9090908">
            <a:off x="5941176" y="-1038538"/>
            <a:ext cx="4996147" cy="4444469"/>
          </a:xfrm>
          <a:custGeom>
            <a:avLst/>
            <a:gdLst/>
            <a:ahLst/>
            <a:cxnLst/>
            <a:rect l="l" t="t" r="r" b="b"/>
            <a:pathLst>
              <a:path w="4990147" h="4439131" extrusionOk="0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rgbClr val="1D9A78">
                  <a:alpha val="21960"/>
                </a:srgbClr>
              </a:gs>
              <a:gs pos="87000">
                <a:srgbClr val="58E0BA">
                  <a:alpha val="1960"/>
                </a:srgbClr>
              </a:gs>
              <a:gs pos="100000">
                <a:srgbClr val="58E0BA">
                  <a:alpha val="1960"/>
                </a:srgbClr>
              </a:gs>
            </a:gsLst>
            <a:lin ang="8400134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p28"/>
          <p:cNvSpPr txBox="1">
            <a:spLocks noGrp="1"/>
          </p:cNvSpPr>
          <p:nvPr>
            <p:ph type="ctrTitle"/>
          </p:nvPr>
        </p:nvSpPr>
        <p:spPr>
          <a:xfrm>
            <a:off x="1314824" y="735106"/>
            <a:ext cx="10053900" cy="292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4800" b="1">
                <a:solidFill>
                  <a:srgbClr val="FFFFFF"/>
                </a:solidFill>
              </a:rPr>
              <a:t>Job Shadowing</a:t>
            </a:r>
            <a:endParaRPr sz="48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p2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6" name="Google Shape;206;p29"/>
          <p:cNvSpPr/>
          <p:nvPr/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157359"/>
              </a:gs>
            </a:gsLst>
            <a:lin ang="8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7" name="Google Shape;207;p29"/>
          <p:cNvSpPr/>
          <p:nvPr/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0">
                <a:srgbClr val="1D9A78">
                  <a:alpha val="0"/>
                </a:srgbClr>
              </a:gs>
              <a:gs pos="20000">
                <a:srgbClr val="1D9A78">
                  <a:alpha val="0"/>
                </a:srgbClr>
              </a:gs>
              <a:gs pos="100000">
                <a:srgbClr val="0E4D3B">
                  <a:alpha val="54901"/>
                </a:srgbClr>
              </a:gs>
            </a:gsLst>
            <a:lin ang="13800001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p29"/>
          <p:cNvSpPr/>
          <p:nvPr/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rgbClr val="1D9A78">
                  <a:alpha val="65882"/>
                </a:srgbClr>
              </a:gs>
              <a:gs pos="100000">
                <a:srgbClr val="000000">
                  <a:alpha val="29803"/>
                </a:srgbClr>
              </a:gs>
            </a:gsLst>
            <a:lin ang="13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9" name="Google Shape;209;p29"/>
          <p:cNvSpPr/>
          <p:nvPr/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0000">
                <a:srgbClr val="000000">
                  <a:alpha val="0"/>
                </a:srgbClr>
              </a:gs>
              <a:gs pos="99000">
                <a:srgbClr val="0E4D3B">
                  <a:alpha val="51764"/>
                </a:srgbClr>
              </a:gs>
              <a:gs pos="100000">
                <a:srgbClr val="0E4D3B">
                  <a:alpha val="51764"/>
                </a:srgbClr>
              </a:gs>
            </a:gsLst>
            <a:lin ang="16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0" name="Google Shape;210;p29"/>
          <p:cNvSpPr txBox="1"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000" b="1">
                <a:solidFill>
                  <a:srgbClr val="FFFFFF"/>
                </a:solidFill>
              </a:rPr>
              <a:t>Job Shadowing</a:t>
            </a:r>
            <a:endParaRPr/>
          </a:p>
        </p:txBody>
      </p:sp>
      <p:sp>
        <p:nvSpPr>
          <p:cNvPr id="211" name="Google Shape;211;p29"/>
          <p:cNvSpPr txBox="1">
            <a:spLocks noGrp="1"/>
          </p:cNvSpPr>
          <p:nvPr>
            <p:ph type="body" idx="1"/>
          </p:nvPr>
        </p:nvSpPr>
        <p:spPr>
          <a:xfrm>
            <a:off x="1371599" y="2318197"/>
            <a:ext cx="9723900" cy="368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25000" lnSpcReduction="20000"/>
          </a:bodyPr>
          <a:lstStyle/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000" u="sng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000" u="sng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000" u="sng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000" u="sng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000" u="sng"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39603"/>
              <a:buNone/>
            </a:pPr>
            <a:endParaRPr sz="5050" u="sng">
              <a:latin typeface="Calibri"/>
              <a:ea typeface="Calibri"/>
              <a:cs typeface="Calibri"/>
              <a:sym typeface="Calibri"/>
            </a:endParaRPr>
          </a:p>
          <a:p>
            <a:pPr marL="228600" lvl="0" indent="-228282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9600">
                <a:highlight>
                  <a:srgbClr val="FFFFFF"/>
                </a:highlight>
              </a:rPr>
              <a:t>Update offer in shared space</a:t>
            </a:r>
            <a:endParaRPr sz="9600">
              <a:highlight>
                <a:srgbClr val="FFFFFF"/>
              </a:highlight>
            </a:endParaRPr>
          </a:p>
          <a:p>
            <a:pPr marL="228600" lvl="0" indent="-228282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9600">
                <a:highlight>
                  <a:srgbClr val="FFFFFF"/>
                </a:highlight>
              </a:rPr>
              <a:t>Revise offers if they change</a:t>
            </a:r>
            <a:endParaRPr sz="9600">
              <a:highlight>
                <a:srgbClr val="FFFFFF"/>
              </a:highlight>
            </a:endParaRPr>
          </a:p>
          <a:p>
            <a:pPr marL="228600" lvl="0" indent="-228282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9600">
                <a:highlight>
                  <a:srgbClr val="FFFFFF"/>
                </a:highlight>
              </a:rPr>
              <a:t>Start planning</a:t>
            </a:r>
            <a:endParaRPr sz="9600"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9600"/>
          </a:p>
          <a:p>
            <a:pPr marL="228600" lvl="0" indent="-75882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7083"/>
              <a:buFont typeface="Calibri"/>
              <a:buNone/>
            </a:pPr>
            <a:endParaRPr sz="9600">
              <a:highlight>
                <a:srgbClr val="FFFFFF"/>
              </a:highlight>
            </a:endParaRPr>
          </a:p>
          <a:p>
            <a:pPr marL="228600" lvl="0" indent="-228282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-US" sz="9600">
                <a:highlight>
                  <a:srgbClr val="FFFFFF"/>
                </a:highlight>
              </a:rPr>
              <a:t>Job shadowing COM</a:t>
            </a:r>
            <a:endParaRPr sz="9600"/>
          </a:p>
          <a:p>
            <a:pPr marL="228600" lvl="0" indent="-111125" algn="l" rtl="0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endParaRPr sz="2000"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000"/>
          </a:p>
          <a:p>
            <a:pPr marL="520700" lvl="0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000"/>
          </a:p>
          <a:p>
            <a:pPr marL="520700" lvl="0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000"/>
          </a:p>
          <a:p>
            <a:pPr marL="520700" lvl="0" indent="-2921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sz="2000"/>
          </a:p>
          <a:p>
            <a:pPr marL="4572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ourier New"/>
              <a:buNone/>
            </a:pPr>
            <a:endParaRPr sz="2000"/>
          </a:p>
          <a:p>
            <a:pPr marL="45720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9230"/>
              <a:buNone/>
            </a:pPr>
            <a:endParaRPr sz="200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sz="2000"/>
          </a:p>
          <a:p>
            <a:pPr marL="428625" lvl="0" indent="-26352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7653"/>
              <a:buFont typeface="Arial"/>
              <a:buNone/>
            </a:pPr>
            <a:endParaRPr sz="2000"/>
          </a:p>
          <a:p>
            <a:pPr marL="428625" lvl="0" indent="-26352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7653"/>
              <a:buFont typeface="Arial"/>
              <a:buNone/>
            </a:pPr>
            <a:endParaRPr sz="200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642"/>
              <a:buNone/>
            </a:pPr>
            <a:endParaRPr sz="20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3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7" name="Google Shape;217;p30"/>
          <p:cNvSpPr/>
          <p:nvPr/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rgbClr val="157359"/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8" name="Google Shape;218;p30"/>
          <p:cNvSpPr/>
          <p:nvPr/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0">
                <a:srgbClr val="1D9A78">
                  <a:alpha val="0"/>
                </a:srgbClr>
              </a:gs>
              <a:gs pos="40000">
                <a:srgbClr val="1D9A78">
                  <a:alpha val="0"/>
                </a:srgbClr>
              </a:gs>
              <a:gs pos="100000">
                <a:srgbClr val="157359">
                  <a:alpha val="51764"/>
                </a:srgbClr>
              </a:gs>
            </a:gsLst>
            <a:lin ang="2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9" name="Google Shape;219;p30"/>
          <p:cNvSpPr/>
          <p:nvPr/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0">
                <a:srgbClr val="1D9A78">
                  <a:alpha val="0"/>
                </a:srgbClr>
              </a:gs>
              <a:gs pos="17000">
                <a:srgbClr val="1D9A78">
                  <a:alpha val="0"/>
                </a:srgbClr>
              </a:gs>
              <a:gs pos="100000">
                <a:srgbClr val="000000">
                  <a:alpha val="36862"/>
                </a:srgbClr>
              </a:gs>
            </a:gsLst>
            <a:lin ang="7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p30"/>
          <p:cNvSpPr/>
          <p:nvPr/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rgbClr val="0E4D3B">
                  <a:alpha val="0"/>
                </a:srgbClr>
              </a:gs>
              <a:gs pos="100000">
                <a:srgbClr val="000000">
                  <a:alpha val="24705"/>
                </a:srgbClr>
              </a:gs>
            </a:gsLst>
            <a:lin ang="186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30"/>
          <p:cNvSpPr/>
          <p:nvPr/>
        </p:nvSpPr>
        <p:spPr>
          <a:xfrm rot="-9091028">
            <a:off x="5945431" y="-1032053"/>
            <a:ext cx="4990147" cy="4439131"/>
          </a:xfrm>
          <a:custGeom>
            <a:avLst/>
            <a:gdLst/>
            <a:ahLst/>
            <a:cxnLst/>
            <a:rect l="l" t="t" r="r" b="b"/>
            <a:pathLst>
              <a:path w="4990147" h="4439131" extrusionOk="0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rgbClr val="1D9A78">
                  <a:alpha val="21960"/>
                </a:srgbClr>
              </a:gs>
              <a:gs pos="87000">
                <a:srgbClr val="58E0BA">
                  <a:alpha val="1960"/>
                </a:srgbClr>
              </a:gs>
              <a:gs pos="100000">
                <a:srgbClr val="58E0BA">
                  <a:alpha val="1960"/>
                </a:srgbClr>
              </a:gs>
            </a:gsLst>
            <a:lin ang="8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30"/>
          <p:cNvSpPr txBox="1"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4800" b="1">
                <a:solidFill>
                  <a:srgbClr val="FFFFFF"/>
                </a:solidFill>
              </a:rPr>
              <a:t>Competence Framework</a:t>
            </a:r>
            <a:endParaRPr sz="48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3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Google Shape;228;p31"/>
          <p:cNvSpPr/>
          <p:nvPr/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157359"/>
              </a:gs>
            </a:gsLst>
            <a:lin ang="8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p31"/>
          <p:cNvSpPr/>
          <p:nvPr/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0">
                <a:srgbClr val="1D9A78">
                  <a:alpha val="0"/>
                </a:srgbClr>
              </a:gs>
              <a:gs pos="20000">
                <a:srgbClr val="1D9A78">
                  <a:alpha val="0"/>
                </a:srgbClr>
              </a:gs>
              <a:gs pos="100000">
                <a:srgbClr val="0E4D3B">
                  <a:alpha val="54901"/>
                </a:srgbClr>
              </a:gs>
            </a:gsLst>
            <a:lin ang="13800001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0" name="Google Shape;230;p31"/>
          <p:cNvSpPr/>
          <p:nvPr/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rgbClr val="1D9A78">
                  <a:alpha val="65882"/>
                </a:srgbClr>
              </a:gs>
              <a:gs pos="100000">
                <a:srgbClr val="000000">
                  <a:alpha val="29803"/>
                </a:srgbClr>
              </a:gs>
            </a:gsLst>
            <a:lin ang="13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1" name="Google Shape;231;p31"/>
          <p:cNvSpPr/>
          <p:nvPr/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0000">
                <a:srgbClr val="000000">
                  <a:alpha val="0"/>
                </a:srgbClr>
              </a:gs>
              <a:gs pos="99000">
                <a:srgbClr val="0E4D3B">
                  <a:alpha val="51764"/>
                </a:srgbClr>
              </a:gs>
              <a:gs pos="100000">
                <a:srgbClr val="0E4D3B">
                  <a:alpha val="51764"/>
                </a:srgbClr>
              </a:gs>
            </a:gsLst>
            <a:lin ang="16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Google Shape;232;p31"/>
          <p:cNvSpPr txBox="1"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000" b="1">
                <a:solidFill>
                  <a:srgbClr val="FFFFFF"/>
                </a:solidFill>
              </a:rPr>
              <a:t>Competence Framework</a:t>
            </a:r>
            <a:endParaRPr/>
          </a:p>
        </p:txBody>
      </p:sp>
      <p:sp>
        <p:nvSpPr>
          <p:cNvPr id="233" name="Google Shape;233;p31"/>
          <p:cNvSpPr txBox="1">
            <a:spLocks noGrp="1"/>
          </p:cNvSpPr>
          <p:nvPr>
            <p:ph type="body" idx="1"/>
          </p:nvPr>
        </p:nvSpPr>
        <p:spPr>
          <a:xfrm>
            <a:off x="1371599" y="2318197"/>
            <a:ext cx="9724031" cy="3683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0000" lnSpcReduction="20000"/>
          </a:bodyPr>
          <a:lstStyle/>
          <a:p>
            <a:pPr marL="457200" marR="0" lvl="0" indent="-20193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endParaRPr sz="2400">
              <a:highlight>
                <a:srgbClr val="FFFFFF"/>
              </a:highlight>
            </a:endParaRPr>
          </a:p>
          <a:p>
            <a:pPr marL="457200" marR="0" lvl="0" indent="-305752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-US" sz="2600">
                <a:highlight>
                  <a:srgbClr val="FFFFFF"/>
                </a:highlight>
              </a:rPr>
              <a:t>Competence Framework (with and without levels) and support tools on SALTO site</a:t>
            </a:r>
            <a:endParaRPr/>
          </a:p>
          <a:p>
            <a:pPr marL="457200" marR="0" lvl="0" indent="-305752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lang="en-US" sz="2600">
                <a:highlight>
                  <a:srgbClr val="FFFFFF"/>
                </a:highlight>
              </a:rPr>
              <a:t>XLS Feedback and Self Assessment Forms -&gt; BM Belgium </a:t>
            </a:r>
            <a:r>
              <a:rPr lang="en-US" sz="2600">
                <a:highlight>
                  <a:schemeClr val="lt1"/>
                </a:highlight>
              </a:rPr>
              <a:t>final version ready</a:t>
            </a:r>
            <a:endParaRPr/>
          </a:p>
          <a:p>
            <a:pPr marL="457200" lvl="0" indent="-305752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n-US" sz="2600">
                <a:highlight>
                  <a:srgbClr val="FFFFFF"/>
                </a:highlight>
              </a:rPr>
              <a:t>Manual(s) -&gt; BM Belgium final versions ready</a:t>
            </a:r>
            <a:endParaRPr/>
          </a:p>
          <a:p>
            <a:pPr marL="685800" lvl="1" indent="-191452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-"/>
            </a:pPr>
            <a:r>
              <a:rPr lang="en-US" sz="2600">
                <a:highlight>
                  <a:srgbClr val="FFFFFF"/>
                </a:highlight>
              </a:rPr>
              <a:t>Trainers -&gt; Staff Training (draft version of the manual already in use)</a:t>
            </a:r>
            <a:endParaRPr/>
          </a:p>
          <a:p>
            <a:pPr marL="685800" lvl="1" indent="-191452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-"/>
            </a:pPr>
            <a:r>
              <a:rPr lang="en-US" sz="2600">
                <a:highlight>
                  <a:srgbClr val="FFFFFF"/>
                </a:highlight>
              </a:rPr>
              <a:t>Head of NAs/HR -&gt; use within NA</a:t>
            </a:r>
            <a:endParaRPr/>
          </a:p>
          <a:p>
            <a:pPr marL="457200" marR="0" lvl="0" indent="-305752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-US" sz="2600">
                <a:highlight>
                  <a:srgbClr val="FFFFFF"/>
                </a:highlight>
              </a:rPr>
              <a:t>Next Step(s): </a:t>
            </a:r>
            <a:endParaRPr sz="2000"/>
          </a:p>
          <a:p>
            <a:pPr marL="685800" marR="0" lvl="1" indent="-191452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-"/>
            </a:pPr>
            <a:r>
              <a:rPr lang="en-US" sz="2600">
                <a:highlight>
                  <a:srgbClr val="FFFFFF"/>
                </a:highlight>
              </a:rPr>
              <a:t>Staff Training: It is included in staff training manual</a:t>
            </a:r>
            <a:endParaRPr sz="2600">
              <a:highlight>
                <a:srgbClr val="FFFFFF"/>
              </a:highlight>
            </a:endParaRPr>
          </a:p>
          <a:p>
            <a:pPr marL="685800" marR="0" lvl="1" indent="-191452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-"/>
            </a:pPr>
            <a:r>
              <a:rPr lang="en-US" sz="2600">
                <a:highlight>
                  <a:srgbClr val="FFFFFF"/>
                </a:highlight>
              </a:rPr>
              <a:t>Within NAs: training for Heads of NAs on how to use it </a:t>
            </a:r>
            <a:endParaRPr sz="2600">
              <a:highlight>
                <a:srgbClr val="FFFFFF"/>
              </a:highlight>
            </a:endParaRPr>
          </a:p>
          <a:p>
            <a:pPr marL="685800" marR="0" lvl="1" indent="-191452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en-US" sz="2600">
                <a:highlight>
                  <a:srgbClr val="FFFFFF"/>
                </a:highlight>
              </a:rPr>
              <a:t>Needs analysis on Framework and Tools? Possibly via online questionnaire</a:t>
            </a:r>
            <a:endParaRPr sz="2600">
              <a:highlight>
                <a:srgbClr val="FFFFFF"/>
              </a:highlight>
            </a:endParaRP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75642"/>
              <a:buNone/>
            </a:pPr>
            <a:endParaRPr sz="20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Google Shape;239;p32"/>
          <p:cNvSpPr/>
          <p:nvPr/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rgbClr val="157359"/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0" name="Google Shape;240;p32"/>
          <p:cNvSpPr/>
          <p:nvPr/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0">
                <a:srgbClr val="1D9A78">
                  <a:alpha val="0"/>
                </a:srgbClr>
              </a:gs>
              <a:gs pos="40000">
                <a:srgbClr val="1D9A78">
                  <a:alpha val="0"/>
                </a:srgbClr>
              </a:gs>
              <a:gs pos="100000">
                <a:srgbClr val="157359">
                  <a:alpha val="51764"/>
                </a:srgbClr>
              </a:gs>
            </a:gsLst>
            <a:lin ang="2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1" name="Google Shape;241;p32"/>
          <p:cNvSpPr/>
          <p:nvPr/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0">
                <a:srgbClr val="1D9A78">
                  <a:alpha val="0"/>
                </a:srgbClr>
              </a:gs>
              <a:gs pos="17000">
                <a:srgbClr val="1D9A78">
                  <a:alpha val="0"/>
                </a:srgbClr>
              </a:gs>
              <a:gs pos="100000">
                <a:srgbClr val="000000">
                  <a:alpha val="36862"/>
                </a:srgbClr>
              </a:gs>
            </a:gsLst>
            <a:lin ang="7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2" name="Google Shape;242;p32"/>
          <p:cNvSpPr/>
          <p:nvPr/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rgbClr val="0E4D3B">
                  <a:alpha val="0"/>
                </a:srgbClr>
              </a:gs>
              <a:gs pos="100000">
                <a:srgbClr val="000000">
                  <a:alpha val="24705"/>
                </a:srgbClr>
              </a:gs>
            </a:gsLst>
            <a:lin ang="186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3" name="Google Shape;243;p32"/>
          <p:cNvSpPr/>
          <p:nvPr/>
        </p:nvSpPr>
        <p:spPr>
          <a:xfrm rot="-9091028">
            <a:off x="5945431" y="-1032053"/>
            <a:ext cx="4990147" cy="4439131"/>
          </a:xfrm>
          <a:custGeom>
            <a:avLst/>
            <a:gdLst/>
            <a:ahLst/>
            <a:cxnLst/>
            <a:rect l="l" t="t" r="r" b="b"/>
            <a:pathLst>
              <a:path w="4990147" h="4439131" extrusionOk="0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rgbClr val="1D9A78">
                  <a:alpha val="21960"/>
                </a:srgbClr>
              </a:gs>
              <a:gs pos="87000">
                <a:srgbClr val="58E0BA">
                  <a:alpha val="1960"/>
                </a:srgbClr>
              </a:gs>
              <a:gs pos="100000">
                <a:srgbClr val="58E0BA">
                  <a:alpha val="1960"/>
                </a:srgbClr>
              </a:gs>
            </a:gsLst>
            <a:lin ang="8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32"/>
          <p:cNvSpPr txBox="1"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Calibri"/>
              <a:buNone/>
            </a:pPr>
            <a:r>
              <a:rPr lang="en-US" sz="4800" b="1">
                <a:solidFill>
                  <a:srgbClr val="FFFFFF"/>
                </a:solidFill>
              </a:rPr>
              <a:t>KMST Staff Training (&amp;) Calendar </a:t>
            </a:r>
            <a:endParaRPr sz="480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0" name="Google Shape;250;p33"/>
          <p:cNvSpPr/>
          <p:nvPr/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rgbClr val="157359"/>
              </a:gs>
            </a:gsLst>
            <a:lin ang="84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33"/>
          <p:cNvSpPr/>
          <p:nvPr/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0">
                <a:srgbClr val="1D9A78">
                  <a:alpha val="0"/>
                </a:srgbClr>
              </a:gs>
              <a:gs pos="20000">
                <a:srgbClr val="1D9A78">
                  <a:alpha val="0"/>
                </a:srgbClr>
              </a:gs>
              <a:gs pos="100000">
                <a:srgbClr val="0E4D3B">
                  <a:alpha val="54901"/>
                </a:srgbClr>
              </a:gs>
            </a:gsLst>
            <a:lin ang="13800001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2" name="Google Shape;252;p33"/>
          <p:cNvSpPr/>
          <p:nvPr/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rgbClr val="1D9A78">
                  <a:alpha val="65882"/>
                </a:srgbClr>
              </a:gs>
              <a:gs pos="100000">
                <a:srgbClr val="000000">
                  <a:alpha val="29803"/>
                </a:srgbClr>
              </a:gs>
            </a:gsLst>
            <a:lin ang="132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3" name="Google Shape;253;p33"/>
          <p:cNvSpPr/>
          <p:nvPr/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50000">
                <a:srgbClr val="000000">
                  <a:alpha val="0"/>
                </a:srgbClr>
              </a:gs>
              <a:gs pos="99000">
                <a:srgbClr val="0E4D3B">
                  <a:alpha val="51764"/>
                </a:srgbClr>
              </a:gs>
              <a:gs pos="100000">
                <a:srgbClr val="0E4D3B">
                  <a:alpha val="51764"/>
                </a:srgbClr>
              </a:gs>
            </a:gsLst>
            <a:lin ang="1680000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4" name="Google Shape;254;p33"/>
          <p:cNvSpPr txBox="1"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 sz="4000" b="1">
                <a:solidFill>
                  <a:srgbClr val="FFFFFF"/>
                </a:solidFill>
              </a:rPr>
              <a:t>Calendar 2024</a:t>
            </a:r>
            <a:endParaRPr/>
          </a:p>
        </p:txBody>
      </p:sp>
      <p:sp>
        <p:nvSpPr>
          <p:cNvPr id="255" name="Google Shape;255;p33"/>
          <p:cNvSpPr txBox="1">
            <a:spLocks noGrp="1"/>
          </p:cNvSpPr>
          <p:nvPr>
            <p:ph type="body" idx="1"/>
          </p:nvPr>
        </p:nvSpPr>
        <p:spPr>
          <a:xfrm>
            <a:off x="1371599" y="2318197"/>
            <a:ext cx="9724031" cy="36833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28625" lvl="0" indent="-414337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lang="en-US" sz="2400"/>
              <a:t>Offer 2024 complete; all trainings have hosts! Thank you!!</a:t>
            </a:r>
            <a:endParaRPr/>
          </a:p>
          <a:p>
            <a:pPr marL="22860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  <a:p>
            <a:pPr marL="428625" lvl="0" indent="-414337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lang="en-US" sz="2400"/>
              <a:t>Calendar for 2024: </a:t>
            </a:r>
            <a:endParaRPr/>
          </a:p>
          <a:p>
            <a:pPr marL="719998" lvl="1" indent="-27928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⁻"/>
            </a:pPr>
            <a:r>
              <a:rPr lang="en-US"/>
              <a:t>Accreditation (January)</a:t>
            </a:r>
            <a:endParaRPr/>
          </a:p>
          <a:p>
            <a:pPr marL="719998" lvl="1" indent="-27928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⁻"/>
            </a:pPr>
            <a:r>
              <a:rPr lang="en-US"/>
              <a:t>CIOST (27-31 May) -&gt; ESC Staff Training same week</a:t>
            </a:r>
            <a:endParaRPr/>
          </a:p>
          <a:p>
            <a:pPr marL="719998" lvl="1" indent="-27928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⁻"/>
            </a:pPr>
            <a:r>
              <a:rPr lang="en-US"/>
              <a:t>Head of NA Training (2-5 September)</a:t>
            </a:r>
            <a:endParaRPr/>
          </a:p>
          <a:p>
            <a:pPr marL="719998" lvl="1" indent="-27928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Char char="⁻"/>
            </a:pPr>
            <a:r>
              <a:rPr lang="en-US"/>
              <a:t>Youth Lab (25-27 September)</a:t>
            </a:r>
            <a:endParaRPr/>
          </a:p>
          <a:p>
            <a:pPr marL="0" lvl="0" indent="0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142"/>
              <a:buNone/>
            </a:pPr>
            <a:endParaRPr sz="2400"/>
          </a:p>
          <a:p>
            <a:pPr marL="428625" lvl="0" indent="-428322" algn="l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●"/>
            </a:pPr>
            <a:r>
              <a:rPr lang="en-US" sz="2400"/>
              <a:t>Current calendar always accessible through SALTO website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Kantoorthema">
  <a:themeElements>
    <a:clrScheme name="Kantoorthema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412</Words>
  <Application>Microsoft Office PowerPoint</Application>
  <PresentationFormat>Breedbeeld</PresentationFormat>
  <Paragraphs>109</Paragraphs>
  <Slides>15</Slides>
  <Notes>15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15</vt:i4>
      </vt:variant>
    </vt:vector>
  </HeadingPairs>
  <TitlesOfParts>
    <vt:vector size="21" baseType="lpstr">
      <vt:lpstr>Arial</vt:lpstr>
      <vt:lpstr>Calibri</vt:lpstr>
      <vt:lpstr>Courier New</vt:lpstr>
      <vt:lpstr>Georgia</vt:lpstr>
      <vt:lpstr>Kantoorthema</vt:lpstr>
      <vt:lpstr>1_Kantoorthema</vt:lpstr>
      <vt:lpstr>KMST, BM Madrid October 2023</vt:lpstr>
      <vt:lpstr>Agenda</vt:lpstr>
      <vt:lpstr>KMST Working Group Members</vt:lpstr>
      <vt:lpstr>Job Shadowing</vt:lpstr>
      <vt:lpstr>Job Shadowing</vt:lpstr>
      <vt:lpstr>Competence Framework</vt:lpstr>
      <vt:lpstr>Competence Framework</vt:lpstr>
      <vt:lpstr>KMST Staff Training (&amp;) Calendar </vt:lpstr>
      <vt:lpstr>Calendar 2024</vt:lpstr>
      <vt:lpstr>Calendar in general</vt:lpstr>
      <vt:lpstr>Calendar</vt:lpstr>
      <vt:lpstr>Documents</vt:lpstr>
      <vt:lpstr>Documents</vt:lpstr>
      <vt:lpstr>New Head of NAs/Youth Coordinators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KMST, BM Madrid October 2023</dc:title>
  <dc:creator>Waal, Jojanneke de</dc:creator>
  <cp:lastModifiedBy>Waal, Jojanneke de</cp:lastModifiedBy>
  <cp:revision>1</cp:revision>
  <dcterms:modified xsi:type="dcterms:W3CDTF">2023-10-16T07:57:01Z</dcterms:modified>
</cp:coreProperties>
</file>