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1" Type="http://schemas.openxmlformats.org/officeDocument/2006/relationships/slide" Target="slides/slide57.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 name="Google Shape;8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235c8d6553_1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235c8d6553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235c8d6553_1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235c8d6553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 name="Google Shape;14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2" name="Google Shape;16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1" name="Google Shape;17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2" name="Google Shape;18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0" name="Google Shape;19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9" name="Google Shape;19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 name="Google Shape;9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4" name="Google Shape;20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0" name="Google Shape;21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6" name="Google Shape;21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2" name="Google Shape;22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7" name="Google Shape;22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3" name="Google Shape;23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9" name="Google Shape;23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5" name="Google Shape;245;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0" name="Google Shape;250;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214b57e7d1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6" name="Google Shape;256;g1214b57e7d1_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 name="Google Shape;9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235d4b418d_1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1235d4b418d_1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8" name="Google Shape;268;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2342df566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g12342df566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2342df5664_0_1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12342df5664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2342df5664_0_1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12342df5664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2342df5664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g12342df5664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2342df566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g12342df5664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2342df566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g12342df566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2342df5664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8" name="Google Shape;308;g12342df5664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2342df566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12342df566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235c8d6553_1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235c8d6553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12342df5664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9" name="Google Shape;319;g12342df5664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12342df5664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6" name="Google Shape;326;g12342df5664_0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2342df5664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3" name="Google Shape;333;g12342df5664_0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2342df5664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12342df5664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2342df5664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g12342df5664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2342df5664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12342df5664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2342df5664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g12342df5664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12342df5664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g12342df5664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12342df5664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g12342df5664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12342df5664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g12342df5664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235c8d6553_1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235c8d6553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12342df5664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g12342df5664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12342df5664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g12342df5664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12342df5664_0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5" name="Google Shape;395;g12342df5664_0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12342df5664_0_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1" name="Google Shape;401;g12342df5664_0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7" name="Google Shape;407;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12154e16a22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12154e16a2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123649e838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123649e838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5" name="Google Shape;425;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235c8d6553_1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235c8d6553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235c8d6553_1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235c8d6553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235c8d6553_1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235c8d6553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235c8d6553_1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235c8d6553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0" name="Shape 80"/>
        <p:cNvGrpSpPr/>
        <p:nvPr/>
      </p:nvGrpSpPr>
      <p:grpSpPr>
        <a:xfrm>
          <a:off x="0" y="0"/>
          <a:ext cx="0" cy="0"/>
          <a:chOff x="0" y="0"/>
          <a:chExt cx="0" cy="0"/>
        </a:xfrm>
      </p:grpSpPr>
      <p:sp>
        <p:nvSpPr>
          <p:cNvPr id="81" name="Google Shape;81;p13"/>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rtl="0" algn="l">
              <a:lnSpc>
                <a:spcPct val="100000"/>
              </a:lnSpc>
              <a:spcBef>
                <a:spcPts val="0"/>
              </a:spcBef>
              <a:spcAft>
                <a:spcPts val="0"/>
              </a:spcAft>
              <a:buSzPts val="37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82" name="Google Shape;82;p13"/>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rtl="0" algn="l">
              <a:lnSpc>
                <a:spcPct val="115000"/>
              </a:lnSpc>
              <a:spcBef>
                <a:spcPts val="0"/>
              </a:spcBef>
              <a:spcAft>
                <a:spcPts val="0"/>
              </a:spcAft>
              <a:buSzPts val="2400"/>
              <a:buChar char="●"/>
              <a:defRPr/>
            </a:lvl1pPr>
            <a:lvl2pPr indent="-349250" lvl="1" marL="914400" rtl="0" algn="l">
              <a:lnSpc>
                <a:spcPct val="115000"/>
              </a:lnSpc>
              <a:spcBef>
                <a:spcPts val="0"/>
              </a:spcBef>
              <a:spcAft>
                <a:spcPts val="0"/>
              </a:spcAft>
              <a:buSzPts val="1900"/>
              <a:buChar char="○"/>
              <a:defRPr/>
            </a:lvl2pPr>
            <a:lvl3pPr indent="-349250" lvl="2" marL="1371600" rtl="0" algn="l">
              <a:lnSpc>
                <a:spcPct val="115000"/>
              </a:lnSpc>
              <a:spcBef>
                <a:spcPts val="0"/>
              </a:spcBef>
              <a:spcAft>
                <a:spcPts val="0"/>
              </a:spcAft>
              <a:buSzPts val="1900"/>
              <a:buChar char="■"/>
              <a:defRPr/>
            </a:lvl3pPr>
            <a:lvl4pPr indent="-349250" lvl="3" marL="1828800" rtl="0" algn="l">
              <a:lnSpc>
                <a:spcPct val="115000"/>
              </a:lnSpc>
              <a:spcBef>
                <a:spcPts val="0"/>
              </a:spcBef>
              <a:spcAft>
                <a:spcPts val="0"/>
              </a:spcAft>
              <a:buSzPts val="1900"/>
              <a:buChar char="●"/>
              <a:defRPr/>
            </a:lvl4pPr>
            <a:lvl5pPr indent="-349250" lvl="4" marL="2286000" rtl="0" algn="l">
              <a:lnSpc>
                <a:spcPct val="115000"/>
              </a:lnSpc>
              <a:spcBef>
                <a:spcPts val="0"/>
              </a:spcBef>
              <a:spcAft>
                <a:spcPts val="0"/>
              </a:spcAft>
              <a:buSzPts val="1900"/>
              <a:buChar char="○"/>
              <a:defRPr/>
            </a:lvl5pPr>
            <a:lvl6pPr indent="-349250" lvl="5" marL="2743200" rtl="0" algn="l">
              <a:lnSpc>
                <a:spcPct val="115000"/>
              </a:lnSpc>
              <a:spcBef>
                <a:spcPts val="0"/>
              </a:spcBef>
              <a:spcAft>
                <a:spcPts val="0"/>
              </a:spcAft>
              <a:buSzPts val="1900"/>
              <a:buChar char="■"/>
              <a:defRPr/>
            </a:lvl6pPr>
            <a:lvl7pPr indent="-349250" lvl="6" marL="3200400" rtl="0" algn="l">
              <a:lnSpc>
                <a:spcPct val="115000"/>
              </a:lnSpc>
              <a:spcBef>
                <a:spcPts val="0"/>
              </a:spcBef>
              <a:spcAft>
                <a:spcPts val="0"/>
              </a:spcAft>
              <a:buSzPts val="1900"/>
              <a:buChar char="●"/>
              <a:defRPr/>
            </a:lvl7pPr>
            <a:lvl8pPr indent="-349250" lvl="7" marL="3657600" rtl="0" algn="l">
              <a:lnSpc>
                <a:spcPct val="115000"/>
              </a:lnSpc>
              <a:spcBef>
                <a:spcPts val="0"/>
              </a:spcBef>
              <a:spcAft>
                <a:spcPts val="0"/>
              </a:spcAft>
              <a:buSzPts val="1900"/>
              <a:buChar char="○"/>
              <a:defRPr/>
            </a:lvl8pPr>
            <a:lvl9pPr indent="-349250" lvl="8" marL="4114800" rtl="0" algn="l">
              <a:lnSpc>
                <a:spcPct val="115000"/>
              </a:lnSpc>
              <a:spcBef>
                <a:spcPts val="0"/>
              </a:spcBef>
              <a:spcAft>
                <a:spcPts val="0"/>
              </a:spcAft>
              <a:buSzPts val="1900"/>
              <a:buChar char="■"/>
              <a:defRPr/>
            </a:lvl9pPr>
          </a:lstStyle>
          <a:p/>
        </p:txBody>
      </p:sp>
      <p:sp>
        <p:nvSpPr>
          <p:cNvPr id="83" name="Google Shape;83;p13"/>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hyperlink" Target="https://docs.google.com/spreadsheets/d/1Br3LNEsfQ0HmzNfvmAu0V9KlKHt7w6z04xpR-RuzRII/edit#gid=2089043716"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7.jpg"/><Relationship Id="rId4" Type="http://schemas.openxmlformats.org/officeDocument/2006/relationships/image" Target="../media/image18.jpg"/><Relationship Id="rId5" Type="http://schemas.openxmlformats.org/officeDocument/2006/relationships/image" Target="../media/image1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21.pn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3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28.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 Id="rId3" Type="http://schemas.openxmlformats.org/officeDocument/2006/relationships/image" Target="../media/image29.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image" Target="../media/image2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 Id="rId3" Type="http://schemas.openxmlformats.org/officeDocument/2006/relationships/image" Target="../media/image3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 Id="rId3"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3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4"/>
          <p:cNvSpPr txBox="1"/>
          <p:nvPr>
            <p:ph idx="1" type="body"/>
          </p:nvPr>
        </p:nvSpPr>
        <p:spPr>
          <a:xfrm>
            <a:off x="693345" y="521925"/>
            <a:ext cx="10515600" cy="5661591"/>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90000"/>
              </a:lnSpc>
              <a:spcBef>
                <a:spcPts val="1000"/>
              </a:spcBef>
              <a:spcAft>
                <a:spcPts val="0"/>
              </a:spcAft>
              <a:buClr>
                <a:schemeClr val="dk1"/>
              </a:buClr>
              <a:buSzPct val="129032"/>
              <a:buNone/>
            </a:pPr>
            <a:r>
              <a:rPr b="1" lang="nl-NL"/>
              <a:t>KMST Working Group Members</a:t>
            </a:r>
            <a:endParaRPr/>
          </a:p>
          <a:p>
            <a:pPr indent="-194187" lvl="0" marL="228600" rtl="0" algn="l">
              <a:lnSpc>
                <a:spcPct val="90000"/>
              </a:lnSpc>
              <a:spcBef>
                <a:spcPts val="1000"/>
              </a:spcBef>
              <a:spcAft>
                <a:spcPts val="0"/>
              </a:spcAft>
              <a:buClr>
                <a:schemeClr val="dk1"/>
              </a:buClr>
              <a:buSzPct val="129032"/>
              <a:buChar char="•"/>
            </a:pPr>
            <a:r>
              <a:rPr lang="nl-NL"/>
              <a:t>Anna Pavlovych (PL)</a:t>
            </a:r>
            <a:endParaRPr/>
          </a:p>
          <a:p>
            <a:pPr indent="-194187" lvl="0" marL="228600" rtl="0" algn="l">
              <a:lnSpc>
                <a:spcPct val="90000"/>
              </a:lnSpc>
              <a:spcBef>
                <a:spcPts val="1000"/>
              </a:spcBef>
              <a:spcAft>
                <a:spcPts val="0"/>
              </a:spcAft>
              <a:buClr>
                <a:schemeClr val="dk1"/>
              </a:buClr>
              <a:buSzPct val="129032"/>
              <a:buChar char="•"/>
            </a:pPr>
            <a:r>
              <a:rPr lang="nl-NL"/>
              <a:t>Simona Musteata (RO)</a:t>
            </a:r>
            <a:endParaRPr/>
          </a:p>
          <a:p>
            <a:pPr indent="-194187" lvl="0" marL="228600" rtl="0" algn="l">
              <a:lnSpc>
                <a:spcPct val="90000"/>
              </a:lnSpc>
              <a:spcBef>
                <a:spcPts val="1000"/>
              </a:spcBef>
              <a:spcAft>
                <a:spcPts val="0"/>
              </a:spcAft>
              <a:buClr>
                <a:schemeClr val="dk1"/>
              </a:buClr>
              <a:buSzPct val="129032"/>
              <a:buChar char="•"/>
            </a:pPr>
            <a:r>
              <a:rPr lang="nl-NL"/>
              <a:t>Tinkara Bizjak (SI)</a:t>
            </a:r>
            <a:endParaRPr/>
          </a:p>
          <a:p>
            <a:pPr indent="-194187" lvl="0" marL="228600" rtl="0" algn="l">
              <a:lnSpc>
                <a:spcPct val="90000"/>
              </a:lnSpc>
              <a:spcBef>
                <a:spcPts val="1000"/>
              </a:spcBef>
              <a:spcAft>
                <a:spcPts val="0"/>
              </a:spcAft>
              <a:buClr>
                <a:schemeClr val="dk1"/>
              </a:buClr>
              <a:buSzPct val="129032"/>
              <a:buChar char="•"/>
            </a:pPr>
            <a:r>
              <a:rPr lang="nl-NL"/>
              <a:t>Jojanneke de Waal (NL)</a:t>
            </a:r>
            <a:endParaRPr/>
          </a:p>
          <a:p>
            <a:pPr indent="-194187" lvl="0" marL="228600" rtl="0" algn="l">
              <a:lnSpc>
                <a:spcPct val="90000"/>
              </a:lnSpc>
              <a:spcBef>
                <a:spcPts val="1000"/>
              </a:spcBef>
              <a:spcAft>
                <a:spcPts val="0"/>
              </a:spcAft>
              <a:buClr>
                <a:schemeClr val="dk1"/>
              </a:buClr>
              <a:buSzPct val="129032"/>
              <a:buChar char="•"/>
            </a:pPr>
            <a:r>
              <a:rPr lang="nl-NL"/>
              <a:t>BE FL -&gt; new colleague (BE FL)</a:t>
            </a:r>
            <a:endParaRPr/>
          </a:p>
          <a:p>
            <a:pPr indent="-194186" lvl="0" marL="228600" rtl="0" algn="l">
              <a:lnSpc>
                <a:spcPct val="90000"/>
              </a:lnSpc>
              <a:spcBef>
                <a:spcPts val="1000"/>
              </a:spcBef>
              <a:spcAft>
                <a:spcPts val="0"/>
              </a:spcAft>
              <a:buClr>
                <a:schemeClr val="dk1"/>
              </a:buClr>
              <a:buSzPct val="129032"/>
              <a:buChar char="•"/>
            </a:pPr>
            <a:r>
              <a:rPr lang="nl-NL"/>
              <a:t>Gisèle Evrard Markovic (SALTO T&amp;C)</a:t>
            </a:r>
            <a:endParaRPr/>
          </a:p>
          <a:p>
            <a:pPr indent="-194186" lvl="0" marL="228600" rtl="0" algn="l">
              <a:lnSpc>
                <a:spcPct val="90000"/>
              </a:lnSpc>
              <a:spcBef>
                <a:spcPts val="1000"/>
              </a:spcBef>
              <a:spcAft>
                <a:spcPts val="0"/>
              </a:spcAft>
              <a:buClr>
                <a:schemeClr val="dk1"/>
              </a:buClr>
              <a:buSzPct val="129032"/>
              <a:buChar char="•"/>
            </a:pPr>
            <a:r>
              <a:rPr lang="nl-NL"/>
              <a:t>Małgorzata Kozłowska (European Commission)</a:t>
            </a:r>
            <a:endParaRPr/>
          </a:p>
          <a:p>
            <a:pPr indent="0" lvl="0" marL="457200" rtl="0" algn="l">
              <a:lnSpc>
                <a:spcPct val="90000"/>
              </a:lnSpc>
              <a:spcBef>
                <a:spcPts val="1000"/>
              </a:spcBef>
              <a:spcAft>
                <a:spcPts val="0"/>
              </a:spcAft>
              <a:buNone/>
            </a:pPr>
            <a:r>
              <a:t/>
            </a:r>
            <a:endParaRPr/>
          </a:p>
          <a:p>
            <a:pPr indent="-194187" lvl="0" marL="228600" rtl="0" algn="l">
              <a:lnSpc>
                <a:spcPct val="90000"/>
              </a:lnSpc>
              <a:spcBef>
                <a:spcPts val="1000"/>
              </a:spcBef>
              <a:spcAft>
                <a:spcPts val="0"/>
              </a:spcAft>
              <a:buClr>
                <a:schemeClr val="dk1"/>
              </a:buClr>
              <a:buSzPct val="129032"/>
              <a:buChar char="•"/>
            </a:pPr>
            <a:r>
              <a:rPr lang="nl-NL"/>
              <a:t>Emma Hansson (SE) -&gt; Job-shadowing</a:t>
            </a:r>
            <a:endParaRPr/>
          </a:p>
          <a:p>
            <a:pPr indent="-77470" lvl="0" marL="228600" rtl="0" algn="l">
              <a:lnSpc>
                <a:spcPct val="90000"/>
              </a:lnSpc>
              <a:spcBef>
                <a:spcPts val="1000"/>
              </a:spcBef>
              <a:spcAft>
                <a:spcPts val="0"/>
              </a:spcAft>
              <a:buClr>
                <a:schemeClr val="dk1"/>
              </a:buClr>
              <a:buSzPct val="129032"/>
              <a:buNone/>
            </a:pPr>
            <a:r>
              <a:t/>
            </a:r>
            <a:endParaRPr/>
          </a:p>
          <a:p>
            <a:pPr indent="0" lvl="0" marL="0" rtl="0" algn="l">
              <a:lnSpc>
                <a:spcPct val="90000"/>
              </a:lnSpc>
              <a:spcBef>
                <a:spcPts val="1000"/>
              </a:spcBef>
              <a:spcAft>
                <a:spcPts val="0"/>
              </a:spcAft>
              <a:buClr>
                <a:schemeClr val="dk1"/>
              </a:buClr>
              <a:buSzPct val="129032"/>
              <a:buNone/>
            </a:pPr>
            <a:r>
              <a:rPr b="1" lang="nl-NL"/>
              <a:t>Leaving us (new jobs)</a:t>
            </a:r>
            <a:endParaRPr b="1"/>
          </a:p>
          <a:p>
            <a:pPr indent="-194187" lvl="0" marL="228600" rtl="0" algn="l">
              <a:lnSpc>
                <a:spcPct val="90000"/>
              </a:lnSpc>
              <a:spcBef>
                <a:spcPts val="1000"/>
              </a:spcBef>
              <a:spcAft>
                <a:spcPts val="0"/>
              </a:spcAft>
              <a:buSzPct val="129032"/>
              <a:buChar char="•"/>
            </a:pPr>
            <a:r>
              <a:rPr lang="nl-NL" sz="2800"/>
              <a:t>Stephanie Nowakowski (BE FR)</a:t>
            </a:r>
            <a:endParaRPr/>
          </a:p>
          <a:p>
            <a:pPr indent="-194187" lvl="0" marL="228600" rtl="0" algn="l">
              <a:lnSpc>
                <a:spcPct val="90000"/>
              </a:lnSpc>
              <a:spcBef>
                <a:spcPts val="1000"/>
              </a:spcBef>
              <a:spcAft>
                <a:spcPts val="0"/>
              </a:spcAft>
              <a:buSzPct val="129032"/>
              <a:buChar char="•"/>
            </a:pPr>
            <a:r>
              <a:rPr lang="nl-NL" sz="2800"/>
              <a:t>Nathalie van den Meersschaut (BE FL)</a:t>
            </a:r>
            <a:endParaRPr/>
          </a:p>
          <a:p>
            <a:pPr indent="-77470" lvl="0" marL="228600" rtl="0" algn="l">
              <a:lnSpc>
                <a:spcPct val="90000"/>
              </a:lnSpc>
              <a:spcBef>
                <a:spcPts val="1000"/>
              </a:spcBef>
              <a:spcAft>
                <a:spcPts val="0"/>
              </a:spcAft>
              <a:buClr>
                <a:schemeClr val="dk1"/>
              </a:buClr>
              <a:buSzPct val="129032"/>
              <a:buNone/>
            </a:pPr>
            <a:r>
              <a:t/>
            </a:r>
            <a:endParaRPr/>
          </a:p>
          <a:p>
            <a:pPr indent="-194187" lvl="0" marL="228600" rtl="0" algn="l">
              <a:lnSpc>
                <a:spcPct val="90000"/>
              </a:lnSpc>
              <a:spcBef>
                <a:spcPts val="1000"/>
              </a:spcBef>
              <a:spcAft>
                <a:spcPts val="0"/>
              </a:spcAft>
              <a:buClr>
                <a:schemeClr val="dk1"/>
              </a:buClr>
              <a:buSzPct val="129032"/>
              <a:buChar char="•"/>
            </a:pPr>
            <a:r>
              <a:rPr lang="nl-NL"/>
              <a:t>New members are welcome &amp; needed!!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23"/>
          <p:cNvPicPr preferRelativeResize="0"/>
          <p:nvPr/>
        </p:nvPicPr>
        <p:blipFill>
          <a:blip r:embed="rId3">
            <a:alphaModFix/>
          </a:blip>
          <a:stretch>
            <a:fillRect/>
          </a:stretch>
        </p:blipFill>
        <p:spPr>
          <a:xfrm>
            <a:off x="0" y="-9525"/>
            <a:ext cx="121920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24"/>
          <p:cNvPicPr preferRelativeResize="0"/>
          <p:nvPr/>
        </p:nvPicPr>
        <p:blipFill>
          <a:blip r:embed="rId3">
            <a:alphaModFix/>
          </a:blip>
          <a:stretch>
            <a:fillRect/>
          </a:stretch>
        </p:blipFill>
        <p:spPr>
          <a:xfrm>
            <a:off x="-118533" y="0"/>
            <a:ext cx="12310534" cy="6924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5"/>
          <p:cNvSpPr txBox="1"/>
          <p:nvPr>
            <p:ph type="ctrTitle"/>
          </p:nvPr>
        </p:nvSpPr>
        <p:spPr>
          <a:xfrm>
            <a:off x="1524000" y="801536"/>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b="1" lang="nl-NL" sz="5400"/>
              <a:t>KMST Survey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292100" lvl="0" marL="292100" rtl="0" algn="l">
              <a:lnSpc>
                <a:spcPct val="115000"/>
              </a:lnSpc>
              <a:spcBef>
                <a:spcPts val="0"/>
              </a:spcBef>
              <a:spcAft>
                <a:spcPts val="0"/>
              </a:spcAft>
              <a:buSzPts val="2600"/>
              <a:buChar char="•"/>
            </a:pPr>
            <a:r>
              <a:rPr lang="nl-NL" sz="2600"/>
              <a:t>Included in Training Strategy: each KA/ESC &amp; Priority: every 18 months</a:t>
            </a:r>
            <a:endParaRPr sz="2600"/>
          </a:p>
          <a:p>
            <a:pPr indent="-292100" lvl="0" marL="292100" rtl="0" algn="l">
              <a:lnSpc>
                <a:spcPct val="115000"/>
              </a:lnSpc>
              <a:spcBef>
                <a:spcPts val="0"/>
              </a:spcBef>
              <a:spcAft>
                <a:spcPts val="0"/>
              </a:spcAft>
              <a:buSzPts val="2600"/>
              <a:buChar char="•"/>
            </a:pPr>
            <a:r>
              <a:rPr lang="nl-NL" sz="2600"/>
              <a:t>Padlet &amp; other feedback BM: too many trainings in calendar</a:t>
            </a:r>
            <a:endParaRPr sz="2600"/>
          </a:p>
          <a:p>
            <a:pPr indent="-292100" lvl="0" marL="292100" rtl="0" algn="l">
              <a:lnSpc>
                <a:spcPct val="115000"/>
              </a:lnSpc>
              <a:spcBef>
                <a:spcPts val="0"/>
              </a:spcBef>
              <a:spcAft>
                <a:spcPts val="0"/>
              </a:spcAft>
              <a:buSzPts val="2600"/>
              <a:buChar char="•"/>
            </a:pPr>
            <a:r>
              <a:rPr lang="nl-NL" sz="2600"/>
              <a:t>Very difficult to find sufficient hosts</a:t>
            </a:r>
            <a:endParaRPr sz="2600"/>
          </a:p>
          <a:p>
            <a:pPr indent="-292100" lvl="0" marL="292100" rtl="0" algn="l">
              <a:lnSpc>
                <a:spcPct val="115000"/>
              </a:lnSpc>
              <a:spcBef>
                <a:spcPts val="0"/>
              </a:spcBef>
              <a:spcAft>
                <a:spcPts val="0"/>
              </a:spcAft>
              <a:buSzPts val="2600"/>
              <a:buChar char="•"/>
            </a:pPr>
            <a:r>
              <a:rPr lang="nl-NL" sz="2600"/>
              <a:t>Request from BM to re-evaluate the offer</a:t>
            </a:r>
            <a:endParaRPr/>
          </a:p>
          <a:p>
            <a:pPr indent="-292100" lvl="0" marL="292100" rtl="0" algn="l">
              <a:lnSpc>
                <a:spcPct val="115000"/>
              </a:lnSpc>
              <a:spcBef>
                <a:spcPts val="0"/>
              </a:spcBef>
              <a:spcAft>
                <a:spcPts val="0"/>
              </a:spcAft>
              <a:buSzPts val="2600"/>
              <a:buChar char="•"/>
            </a:pPr>
            <a:r>
              <a:rPr lang="nl-NL" sz="2600"/>
              <a:t>Outcome survey 2019: all training should be offered yearly</a:t>
            </a:r>
            <a:endParaRPr sz="2600"/>
          </a:p>
          <a:p>
            <a:pPr indent="-127000" lvl="0" marL="292100" rtl="0" algn="l">
              <a:lnSpc>
                <a:spcPct val="115000"/>
              </a:lnSpc>
              <a:spcBef>
                <a:spcPts val="0"/>
              </a:spcBef>
              <a:spcAft>
                <a:spcPts val="0"/>
              </a:spcAft>
              <a:buSzPts val="2600"/>
              <a:buNone/>
            </a:pPr>
            <a:r>
              <a:t/>
            </a:r>
            <a:endParaRPr sz="2600">
              <a:latin typeface="Arial"/>
              <a:ea typeface="Arial"/>
              <a:cs typeface="Arial"/>
              <a:sym typeface="Arial"/>
            </a:endParaRPr>
          </a:p>
          <a:p>
            <a:pPr indent="-292100" lvl="0" marL="292100" rtl="0" algn="l">
              <a:lnSpc>
                <a:spcPct val="115000"/>
              </a:lnSpc>
              <a:spcBef>
                <a:spcPts val="0"/>
              </a:spcBef>
              <a:spcAft>
                <a:spcPts val="0"/>
              </a:spcAft>
              <a:buSzPts val="2600"/>
              <a:buChar char="•"/>
            </a:pPr>
            <a:r>
              <a:rPr lang="nl-NL" sz="2600">
                <a:latin typeface="Arial"/>
                <a:ea typeface="Arial"/>
                <a:cs typeface="Arial"/>
                <a:sym typeface="Arial"/>
              </a:rPr>
              <a:t>22 answers</a:t>
            </a:r>
            <a:endParaRPr sz="2600">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a:p>
        </p:txBody>
      </p:sp>
      <p:sp>
        <p:nvSpPr>
          <p:cNvPr id="150" name="Google Shape;150;p2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nl-NL"/>
              <a:t>KMST Staff Training Survey</a:t>
            </a:r>
            <a:endParaRPr b="1"/>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SzPts val="1800"/>
              <a:buNone/>
            </a:pPr>
            <a:r>
              <a:t/>
            </a:r>
            <a:endParaRPr sz="2600">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a:p>
        </p:txBody>
      </p:sp>
      <p:pic>
        <p:nvPicPr>
          <p:cNvPr id="156" name="Google Shape;156;p27"/>
          <p:cNvPicPr preferRelativeResize="0"/>
          <p:nvPr/>
        </p:nvPicPr>
        <p:blipFill rotWithShape="1">
          <a:blip r:embed="rId3">
            <a:alphaModFix/>
          </a:blip>
          <a:srcRect b="0" l="0" r="0" t="0"/>
          <a:stretch/>
        </p:blipFill>
        <p:spPr>
          <a:xfrm>
            <a:off x="2331949" y="1530285"/>
            <a:ext cx="6680076" cy="3484775"/>
          </a:xfrm>
          <a:prstGeom prst="rect">
            <a:avLst/>
          </a:prstGeom>
          <a:noFill/>
          <a:ln>
            <a:noFill/>
          </a:ln>
        </p:spPr>
      </p:pic>
      <p:sp>
        <p:nvSpPr>
          <p:cNvPr id="157" name="Google Shape;157;p2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nl-NL"/>
              <a:t>KA/ESC Staff Training</a:t>
            </a:r>
            <a:endParaRPr b="1"/>
          </a:p>
        </p:txBody>
      </p:sp>
      <p:sp>
        <p:nvSpPr>
          <p:cNvPr id="158" name="Google Shape;158;p27"/>
          <p:cNvSpPr txBox="1"/>
          <p:nvPr/>
        </p:nvSpPr>
        <p:spPr>
          <a:xfrm>
            <a:off x="691513" y="5039820"/>
            <a:ext cx="11070300" cy="1274073"/>
          </a:xfrm>
          <a:prstGeom prst="rect">
            <a:avLst/>
          </a:prstGeom>
          <a:noFill/>
          <a:ln>
            <a:noFill/>
          </a:ln>
        </p:spPr>
        <p:txBody>
          <a:bodyPr anchorCtr="0" anchor="t" bIns="45700" lIns="91425" spcFirstLastPara="1" rIns="91425" wrap="square" tIns="45700">
            <a:normAutofit fontScale="62500" lnSpcReduction="20000"/>
          </a:bodyPr>
          <a:lstStyle/>
          <a:p>
            <a:pPr indent="0" lvl="0" marL="0" marR="0" rtl="0" algn="l">
              <a:lnSpc>
                <a:spcPct val="115000"/>
              </a:lnSpc>
              <a:spcBef>
                <a:spcPts val="0"/>
              </a:spcBef>
              <a:spcAft>
                <a:spcPts val="0"/>
              </a:spcAft>
              <a:buClr>
                <a:schemeClr val="dk1"/>
              </a:buClr>
              <a:buSzPct val="159999"/>
              <a:buFont typeface="Arial"/>
              <a:buNone/>
            </a:pPr>
            <a:r>
              <a:rPr b="1" i="0" lang="nl-NL" sz="2600" u="none" cap="none" strike="noStrike">
                <a:solidFill>
                  <a:schemeClr val="dk1"/>
                </a:solidFill>
                <a:latin typeface="Calibri"/>
                <a:ea typeface="Calibri"/>
                <a:cs typeface="Calibri"/>
                <a:sym typeface="Calibri"/>
              </a:rPr>
              <a:t>Proposal:</a:t>
            </a:r>
            <a:endParaRPr/>
          </a:p>
          <a:p>
            <a:pPr indent="-263525" lvl="0" marL="263525" marR="0" rtl="0" algn="l">
              <a:lnSpc>
                <a:spcPct val="115000"/>
              </a:lnSpc>
              <a:spcBef>
                <a:spcPts val="0"/>
              </a:spcBef>
              <a:spcAft>
                <a:spcPts val="0"/>
              </a:spcAft>
              <a:buClr>
                <a:schemeClr val="dk1"/>
              </a:buClr>
              <a:buSzPct val="159999"/>
              <a:buFont typeface="Arial"/>
              <a:buChar char="•"/>
            </a:pPr>
            <a:r>
              <a:rPr b="0" i="0" lang="nl-NL" sz="2600" u="none" cap="none" strike="noStrike">
                <a:solidFill>
                  <a:schemeClr val="dk1"/>
                </a:solidFill>
                <a:latin typeface="Calibri"/>
                <a:ea typeface="Calibri"/>
                <a:cs typeface="Calibri"/>
                <a:sym typeface="Calibri"/>
              </a:rPr>
              <a:t>Merge KA210 and KA220</a:t>
            </a:r>
            <a:endParaRPr/>
          </a:p>
          <a:p>
            <a:pPr indent="-263525" lvl="0" marL="263525" marR="0" rtl="0" algn="l">
              <a:lnSpc>
                <a:spcPct val="115000"/>
              </a:lnSpc>
              <a:spcBef>
                <a:spcPts val="0"/>
              </a:spcBef>
              <a:spcAft>
                <a:spcPts val="0"/>
              </a:spcAft>
              <a:buClr>
                <a:schemeClr val="dk1"/>
              </a:buClr>
              <a:buSzPct val="159999"/>
              <a:buFont typeface="Arial"/>
              <a:buChar char="•"/>
            </a:pPr>
            <a:r>
              <a:rPr b="0" i="0" lang="nl-NL" sz="2600" u="none" cap="none" strike="noStrike">
                <a:solidFill>
                  <a:schemeClr val="dk1"/>
                </a:solidFill>
                <a:latin typeface="Calibri"/>
                <a:ea typeface="Calibri"/>
                <a:cs typeface="Calibri"/>
                <a:sym typeface="Calibri"/>
              </a:rPr>
              <a:t>Solidarity Projects (pilot separate training  May 2022 based on request from SP officers) &amp; Mobility of Youth Workers: include question in evaluation of upcoming Staff Training</a:t>
            </a:r>
            <a:endParaRPr/>
          </a:p>
          <a:p>
            <a:pPr indent="-263525" lvl="0" marL="263525" marR="0" rtl="0" algn="l">
              <a:lnSpc>
                <a:spcPct val="115000"/>
              </a:lnSpc>
              <a:spcBef>
                <a:spcPts val="0"/>
              </a:spcBef>
              <a:spcAft>
                <a:spcPts val="0"/>
              </a:spcAft>
              <a:buClr>
                <a:schemeClr val="dk1"/>
              </a:buClr>
              <a:buSzPct val="159999"/>
              <a:buFont typeface="Arial"/>
              <a:buChar char="•"/>
            </a:pPr>
            <a:r>
              <a:rPr b="0" i="0" lang="nl-NL" sz="2600" u="none" cap="none" strike="noStrike">
                <a:solidFill>
                  <a:schemeClr val="dk1"/>
                </a:solidFill>
                <a:latin typeface="Calibri"/>
                <a:ea typeface="Calibri"/>
                <a:cs typeface="Calibri"/>
                <a:sym typeface="Calibri"/>
              </a:rPr>
              <a:t>Specific Staff Training for all (other) KAs/ESCs</a:t>
            </a:r>
            <a:endParaRPr/>
          </a:p>
          <a:p>
            <a:pPr indent="-50800" lvl="0" marL="228600" marR="0" rtl="0" algn="l">
              <a:lnSpc>
                <a:spcPct val="90000"/>
              </a:lnSpc>
              <a:spcBef>
                <a:spcPts val="1000"/>
              </a:spcBef>
              <a:spcAft>
                <a:spcPts val="0"/>
              </a:spcAft>
              <a:buClr>
                <a:schemeClr val="dk1"/>
              </a:buClr>
              <a:buSzPct val="160000"/>
              <a:buFont typeface="Arial"/>
              <a:buNone/>
            </a:pPr>
            <a:r>
              <a:t/>
            </a:r>
            <a:endParaRPr b="0" i="0" sz="2800" u="none" cap="none" strike="noStrike">
              <a:solidFill>
                <a:schemeClr val="dk1"/>
              </a:solidFill>
              <a:latin typeface="Calibri"/>
              <a:ea typeface="Calibri"/>
              <a:cs typeface="Calibri"/>
              <a:sym typeface="Calibri"/>
            </a:endParaRPr>
          </a:p>
        </p:txBody>
      </p:sp>
      <p:sp>
        <p:nvSpPr>
          <p:cNvPr id="159" name="Google Shape;159;p27"/>
          <p:cNvSpPr txBox="1"/>
          <p:nvPr/>
        </p:nvSpPr>
        <p:spPr>
          <a:xfrm>
            <a:off x="8479338" y="3364188"/>
            <a:ext cx="3579311" cy="1274073"/>
          </a:xfrm>
          <a:prstGeom prst="rect">
            <a:avLst/>
          </a:prstGeom>
          <a:noFill/>
          <a:ln>
            <a:noFill/>
          </a:ln>
        </p:spPr>
        <p:txBody>
          <a:bodyPr anchorCtr="0" anchor="t" bIns="45700" lIns="91425" spcFirstLastPara="1" rIns="91425" wrap="square" tIns="45700">
            <a:normAutofit/>
          </a:bodyPr>
          <a:lstStyle/>
          <a:p>
            <a:pPr indent="-285750" lvl="0" marL="285750" marR="0" rtl="0" algn="l">
              <a:lnSpc>
                <a:spcPct val="115000"/>
              </a:lnSpc>
              <a:spcBef>
                <a:spcPts val="0"/>
              </a:spcBef>
              <a:spcAft>
                <a:spcPts val="0"/>
              </a:spcAft>
              <a:buClr>
                <a:schemeClr val="dk1"/>
              </a:buClr>
              <a:buSzPts val="2600"/>
              <a:buFont typeface="Calibri"/>
              <a:buChar char="»"/>
            </a:pPr>
            <a:r>
              <a:rPr b="0" i="0" lang="nl-NL" sz="1800" u="none" cap="none" strike="noStrike">
                <a:solidFill>
                  <a:schemeClr val="dk1"/>
                </a:solidFill>
                <a:latin typeface="Calibri"/>
                <a:ea typeface="Calibri"/>
                <a:cs typeface="Calibri"/>
                <a:sym typeface="Calibri"/>
              </a:rPr>
              <a:t>A) Youth Part.; B) Volunteering</a:t>
            </a:r>
            <a:endParaRPr/>
          </a:p>
          <a:p>
            <a:pPr indent="-285750" lvl="0" marL="285750" marR="0" rtl="0" algn="l">
              <a:lnSpc>
                <a:spcPct val="115000"/>
              </a:lnSpc>
              <a:spcBef>
                <a:spcPts val="0"/>
              </a:spcBef>
              <a:spcAft>
                <a:spcPts val="0"/>
              </a:spcAft>
              <a:buClr>
                <a:schemeClr val="dk1"/>
              </a:buClr>
              <a:buSzPts val="2600"/>
              <a:buFont typeface="Calibri"/>
              <a:buChar char="»"/>
            </a:pPr>
            <a:r>
              <a:rPr b="0" i="0" lang="nl-NL" sz="1800" u="none" cap="none" strike="noStrike">
                <a:solidFill>
                  <a:schemeClr val="dk1"/>
                </a:solidFill>
                <a:latin typeface="Calibri"/>
                <a:ea typeface="Calibri"/>
                <a:cs typeface="Calibri"/>
                <a:sym typeface="Calibri"/>
              </a:rPr>
              <a:t>A) Youth Work (KA2); B) YE</a:t>
            </a:r>
            <a:endParaRPr/>
          </a:p>
          <a:p>
            <a:pPr indent="-285750" lvl="0" marL="285750" marR="0" rtl="0" algn="l">
              <a:lnSpc>
                <a:spcPct val="115000"/>
              </a:lnSpc>
              <a:spcBef>
                <a:spcPts val="0"/>
              </a:spcBef>
              <a:spcAft>
                <a:spcPts val="0"/>
              </a:spcAft>
              <a:buClr>
                <a:schemeClr val="dk1"/>
              </a:buClr>
              <a:buSzPts val="2600"/>
              <a:buFont typeface="Calibri"/>
              <a:buChar char="»"/>
            </a:pPr>
            <a:r>
              <a:rPr b="0" i="0" lang="nl-NL" sz="1800" u="none" cap="none" strike="noStrike">
                <a:solidFill>
                  <a:schemeClr val="dk1"/>
                </a:solidFill>
                <a:latin typeface="Calibri"/>
                <a:ea typeface="Calibri"/>
                <a:cs typeface="Calibri"/>
                <a:sym typeface="Calibri"/>
              </a:rPr>
              <a:t>KA2 Cooperation Partnership</a:t>
            </a:r>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nl-NL"/>
              <a:t>Priorities</a:t>
            </a:r>
            <a:endParaRPr b="1"/>
          </a:p>
        </p:txBody>
      </p:sp>
      <p:sp>
        <p:nvSpPr>
          <p:cNvPr id="165" name="Google Shape;165;p2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457200" marR="0" rtl="0" algn="l">
              <a:lnSpc>
                <a:spcPct val="115000"/>
              </a:lnSpc>
              <a:spcBef>
                <a:spcPts val="0"/>
              </a:spcBef>
              <a:spcAft>
                <a:spcPts val="0"/>
              </a:spcAft>
              <a:buSzPts val="1800"/>
              <a:buNone/>
            </a:pPr>
            <a:r>
              <a:t/>
            </a:r>
            <a:endParaRPr sz="2600"/>
          </a:p>
          <a:p>
            <a:pPr indent="-50800" lvl="0" marL="228600" rtl="0" algn="l">
              <a:lnSpc>
                <a:spcPct val="90000"/>
              </a:lnSpc>
              <a:spcBef>
                <a:spcPts val="1000"/>
              </a:spcBef>
              <a:spcAft>
                <a:spcPts val="0"/>
              </a:spcAft>
              <a:buClr>
                <a:schemeClr val="dk1"/>
              </a:buClr>
              <a:buSzPts val="2800"/>
              <a:buNone/>
            </a:pPr>
            <a:r>
              <a:t/>
            </a:r>
            <a:endParaRPr/>
          </a:p>
        </p:txBody>
      </p:sp>
      <p:pic>
        <p:nvPicPr>
          <p:cNvPr id="166" name="Google Shape;166;p28"/>
          <p:cNvPicPr preferRelativeResize="0"/>
          <p:nvPr/>
        </p:nvPicPr>
        <p:blipFill rotWithShape="1">
          <a:blip r:embed="rId3">
            <a:alphaModFix/>
          </a:blip>
          <a:srcRect b="0" l="0" r="0" t="0"/>
          <a:stretch/>
        </p:blipFill>
        <p:spPr>
          <a:xfrm>
            <a:off x="679792" y="1690825"/>
            <a:ext cx="6854483" cy="2652575"/>
          </a:xfrm>
          <a:prstGeom prst="rect">
            <a:avLst/>
          </a:prstGeom>
          <a:noFill/>
          <a:ln>
            <a:noFill/>
          </a:ln>
        </p:spPr>
      </p:pic>
      <p:sp>
        <p:nvSpPr>
          <p:cNvPr id="167" name="Google Shape;167;p28"/>
          <p:cNvSpPr txBox="1"/>
          <p:nvPr/>
        </p:nvSpPr>
        <p:spPr>
          <a:xfrm>
            <a:off x="700940" y="4902752"/>
            <a:ext cx="11070300" cy="1274073"/>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lnSpc>
                <a:spcPct val="115000"/>
              </a:lnSpc>
              <a:spcBef>
                <a:spcPts val="0"/>
              </a:spcBef>
              <a:spcAft>
                <a:spcPts val="0"/>
              </a:spcAft>
              <a:buClr>
                <a:schemeClr val="dk1"/>
              </a:buClr>
              <a:buSzPct val="129032"/>
              <a:buFont typeface="Arial"/>
              <a:buNone/>
            </a:pPr>
            <a:r>
              <a:rPr b="1" i="0" lang="nl-NL" sz="2600" u="none" cap="none" strike="noStrike">
                <a:solidFill>
                  <a:schemeClr val="dk1"/>
                </a:solidFill>
                <a:latin typeface="Calibri"/>
                <a:ea typeface="Calibri"/>
                <a:cs typeface="Calibri"/>
                <a:sym typeface="Calibri"/>
              </a:rPr>
              <a:t>Debate:</a:t>
            </a:r>
            <a:endParaRPr/>
          </a:p>
          <a:p>
            <a:pPr indent="-263525" lvl="0" marL="263525" marR="0" rtl="0" algn="l">
              <a:lnSpc>
                <a:spcPct val="115000"/>
              </a:lnSpc>
              <a:spcBef>
                <a:spcPts val="0"/>
              </a:spcBef>
              <a:spcAft>
                <a:spcPts val="0"/>
              </a:spcAft>
              <a:buClr>
                <a:schemeClr val="dk1"/>
              </a:buClr>
              <a:buSzPct val="129032"/>
              <a:buFont typeface="Arial"/>
              <a:buChar char="•"/>
            </a:pPr>
            <a:r>
              <a:rPr b="0" i="0" lang="nl-NL" sz="2600" u="none" cap="none" strike="noStrike">
                <a:solidFill>
                  <a:schemeClr val="dk1"/>
                </a:solidFill>
                <a:latin typeface="Calibri"/>
                <a:ea typeface="Calibri"/>
                <a:cs typeface="Calibri"/>
                <a:sym typeface="Calibri"/>
              </a:rPr>
              <a:t>Separate staff training 18 months: 12 &lt;-&gt; </a:t>
            </a:r>
            <a:r>
              <a:rPr b="0" i="0" lang="nl-NL" sz="2500" u="none" cap="none" strike="noStrike">
                <a:solidFill>
                  <a:schemeClr val="dk1"/>
                </a:solidFill>
                <a:latin typeface="Calibri"/>
                <a:ea typeface="Calibri"/>
                <a:cs typeface="Calibri"/>
                <a:sym typeface="Calibri"/>
              </a:rPr>
              <a:t>Merged or no staff training: 9 or 10</a:t>
            </a:r>
            <a:endParaRPr/>
          </a:p>
          <a:p>
            <a:pPr indent="-263525" lvl="0" marL="263525" marR="0" rtl="0" algn="l">
              <a:lnSpc>
                <a:spcPct val="115000"/>
              </a:lnSpc>
              <a:spcBef>
                <a:spcPts val="0"/>
              </a:spcBef>
              <a:spcAft>
                <a:spcPts val="0"/>
              </a:spcAft>
              <a:buClr>
                <a:schemeClr val="dk1"/>
              </a:buClr>
              <a:buSzPct val="129032"/>
              <a:buFont typeface="Arial"/>
              <a:buChar char="•"/>
            </a:pPr>
            <a:r>
              <a:rPr b="0" i="0" lang="nl-NL" sz="2600" u="none" cap="none" strike="noStrike">
                <a:solidFill>
                  <a:schemeClr val="dk1"/>
                </a:solidFill>
                <a:latin typeface="Calibri"/>
                <a:ea typeface="Calibri"/>
                <a:cs typeface="Calibri"/>
                <a:sym typeface="Calibri"/>
              </a:rPr>
              <a:t>Proposal: A) Transversal offer (include in CANVAS with help of SALTO’s), B) Youth Lab and C) Specific staff training every 2 or 3 years</a:t>
            </a:r>
            <a:endParaRPr/>
          </a:p>
          <a:p>
            <a:pPr indent="-50800" lvl="0" marL="228600" marR="0" rtl="0" algn="l">
              <a:lnSpc>
                <a:spcPct val="90000"/>
              </a:lnSpc>
              <a:spcBef>
                <a:spcPts val="1000"/>
              </a:spcBef>
              <a:spcAft>
                <a:spcPts val="0"/>
              </a:spcAft>
              <a:buClr>
                <a:schemeClr val="dk1"/>
              </a:buClr>
              <a:buSzPct val="129032"/>
              <a:buFont typeface="Arial"/>
              <a:buNone/>
            </a:pPr>
            <a:r>
              <a:t/>
            </a:r>
            <a:endParaRPr b="0" i="0" sz="2800" u="none" cap="none" strike="noStrike">
              <a:solidFill>
                <a:schemeClr val="dk1"/>
              </a:solidFill>
              <a:latin typeface="Calibri"/>
              <a:ea typeface="Calibri"/>
              <a:cs typeface="Calibri"/>
              <a:sym typeface="Calibri"/>
            </a:endParaRPr>
          </a:p>
        </p:txBody>
      </p:sp>
      <p:sp>
        <p:nvSpPr>
          <p:cNvPr id="168" name="Google Shape;168;p28"/>
          <p:cNvSpPr txBox="1"/>
          <p:nvPr/>
        </p:nvSpPr>
        <p:spPr>
          <a:xfrm>
            <a:off x="6949532" y="1772171"/>
            <a:ext cx="4989011" cy="2216354"/>
          </a:xfrm>
          <a:prstGeom prst="rect">
            <a:avLst/>
          </a:prstGeom>
          <a:noFill/>
          <a:ln>
            <a:noFill/>
          </a:ln>
        </p:spPr>
        <p:txBody>
          <a:bodyPr anchorCtr="0" anchor="t" bIns="45700" lIns="91425" spcFirstLastPara="1" rIns="91425" wrap="square" tIns="45700">
            <a:normAutofit/>
          </a:bodyPr>
          <a:lstStyle/>
          <a:p>
            <a:pPr indent="-285750" lvl="0" marL="285750" marR="0" rtl="0" algn="l">
              <a:lnSpc>
                <a:spcPct val="150000"/>
              </a:lnSpc>
              <a:spcBef>
                <a:spcPts val="0"/>
              </a:spcBef>
              <a:spcAft>
                <a:spcPts val="0"/>
              </a:spcAft>
              <a:buClr>
                <a:schemeClr val="dk1"/>
              </a:buClr>
              <a:buSzPts val="2600"/>
              <a:buFont typeface="Calibri"/>
              <a:buChar char="»"/>
            </a:pPr>
            <a:r>
              <a:rPr b="0" i="0" lang="nl-NL" sz="2100" u="none" cap="none" strike="noStrike">
                <a:solidFill>
                  <a:schemeClr val="dk1"/>
                </a:solidFill>
                <a:latin typeface="Calibri"/>
                <a:ea typeface="Calibri"/>
                <a:cs typeface="Calibri"/>
                <a:sym typeface="Calibri"/>
              </a:rPr>
              <a:t>A) All Kas/ESCs; B) All priorities together</a:t>
            </a:r>
            <a:endParaRPr/>
          </a:p>
          <a:p>
            <a:pPr indent="-285750" lvl="0" marL="285750" marR="0" rtl="0" algn="l">
              <a:lnSpc>
                <a:spcPct val="150000"/>
              </a:lnSpc>
              <a:spcBef>
                <a:spcPts val="0"/>
              </a:spcBef>
              <a:spcAft>
                <a:spcPts val="0"/>
              </a:spcAft>
              <a:buClr>
                <a:schemeClr val="dk1"/>
              </a:buClr>
              <a:buSzPts val="2600"/>
              <a:buFont typeface="Calibri"/>
              <a:buChar char="»"/>
            </a:pPr>
            <a:r>
              <a:rPr b="0" i="0" lang="nl-NL" sz="2100" u="none" cap="none" strike="noStrike">
                <a:solidFill>
                  <a:schemeClr val="dk1"/>
                </a:solidFill>
                <a:latin typeface="Calibri"/>
                <a:ea typeface="Calibri"/>
                <a:cs typeface="Calibri"/>
                <a:sym typeface="Calibri"/>
              </a:rPr>
              <a:t>A) All KAs/ESCs; B) SNAC</a:t>
            </a:r>
            <a:endParaRPr/>
          </a:p>
          <a:p>
            <a:pPr indent="-285750" lvl="0" marL="285750" marR="0" rtl="0" algn="l">
              <a:lnSpc>
                <a:spcPct val="150000"/>
              </a:lnSpc>
              <a:spcBef>
                <a:spcPts val="0"/>
              </a:spcBef>
              <a:spcAft>
                <a:spcPts val="0"/>
              </a:spcAft>
              <a:buClr>
                <a:schemeClr val="dk1"/>
              </a:buClr>
              <a:buSzPts val="2600"/>
              <a:buFont typeface="Calibri"/>
              <a:buChar char="»"/>
            </a:pPr>
            <a:r>
              <a:rPr b="0" i="0" lang="nl-NL" sz="2100" u="none" cap="none" strike="noStrike">
                <a:solidFill>
                  <a:schemeClr val="dk1"/>
                </a:solidFill>
                <a:latin typeface="Calibri"/>
                <a:ea typeface="Calibri"/>
                <a:cs typeface="Calibri"/>
                <a:sym typeface="Calibri"/>
              </a:rPr>
              <a:t>A) All KAs/ESCs; B) YE/YP/SP; C) Inclusion</a:t>
            </a:r>
            <a:endParaRPr/>
          </a:p>
          <a:p>
            <a:pPr indent="-285750" lvl="0" marL="285750" marR="0" rtl="0" algn="l">
              <a:lnSpc>
                <a:spcPct val="150000"/>
              </a:lnSpc>
              <a:spcBef>
                <a:spcPts val="0"/>
              </a:spcBef>
              <a:spcAft>
                <a:spcPts val="0"/>
              </a:spcAft>
              <a:buClr>
                <a:schemeClr val="dk1"/>
              </a:buClr>
              <a:buSzPts val="2600"/>
              <a:buFont typeface="Calibri"/>
              <a:buChar char="»"/>
            </a:pPr>
            <a:r>
              <a:rPr b="0" i="0" lang="nl-NL" sz="2100" u="none" cap="none" strike="noStrike">
                <a:solidFill>
                  <a:schemeClr val="dk1"/>
                </a:solidFill>
                <a:latin typeface="Calibri"/>
                <a:ea typeface="Calibri"/>
                <a:cs typeface="Calibri"/>
                <a:sym typeface="Calibri"/>
              </a:rPr>
              <a:t>A) All KAs/ESCs</a:t>
            </a:r>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457200" marR="0" rtl="0" algn="l">
              <a:lnSpc>
                <a:spcPct val="115000"/>
              </a:lnSpc>
              <a:spcBef>
                <a:spcPts val="0"/>
              </a:spcBef>
              <a:spcAft>
                <a:spcPts val="0"/>
              </a:spcAft>
              <a:buSzPts val="1800"/>
              <a:buNone/>
            </a:pPr>
            <a:r>
              <a:t/>
            </a:r>
            <a:endParaRPr sz="2600"/>
          </a:p>
          <a:p>
            <a:pPr indent="-50800" lvl="0" marL="228600" rtl="0" algn="l">
              <a:lnSpc>
                <a:spcPct val="90000"/>
              </a:lnSpc>
              <a:spcBef>
                <a:spcPts val="1000"/>
              </a:spcBef>
              <a:spcAft>
                <a:spcPts val="0"/>
              </a:spcAft>
              <a:buClr>
                <a:schemeClr val="dk1"/>
              </a:buClr>
              <a:buSzPts val="2800"/>
              <a:buNone/>
            </a:pPr>
            <a:r>
              <a:t/>
            </a:r>
            <a:endParaRPr/>
          </a:p>
        </p:txBody>
      </p:sp>
      <p:pic>
        <p:nvPicPr>
          <p:cNvPr id="174" name="Google Shape;174;p29"/>
          <p:cNvPicPr preferRelativeResize="0"/>
          <p:nvPr/>
        </p:nvPicPr>
        <p:blipFill rotWithShape="1">
          <a:blip r:embed="rId3">
            <a:alphaModFix/>
          </a:blip>
          <a:srcRect b="0" l="0" r="0" t="0"/>
          <a:stretch/>
        </p:blipFill>
        <p:spPr>
          <a:xfrm>
            <a:off x="838200" y="1358911"/>
            <a:ext cx="6979755" cy="3784989"/>
          </a:xfrm>
          <a:prstGeom prst="rect">
            <a:avLst/>
          </a:prstGeom>
          <a:noFill/>
          <a:ln>
            <a:noFill/>
          </a:ln>
        </p:spPr>
      </p:pic>
      <p:sp>
        <p:nvSpPr>
          <p:cNvPr id="175" name="Google Shape;175;p2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b="1" lang="nl-NL"/>
              <a:t>Frequency staff training KA/ESC</a:t>
            </a:r>
            <a:br>
              <a:rPr b="1" lang="nl-NL"/>
            </a:br>
            <a:endParaRPr b="1"/>
          </a:p>
        </p:txBody>
      </p:sp>
      <p:sp>
        <p:nvSpPr>
          <p:cNvPr id="176" name="Google Shape;176;p29"/>
          <p:cNvSpPr txBox="1"/>
          <p:nvPr/>
        </p:nvSpPr>
        <p:spPr>
          <a:xfrm>
            <a:off x="663850" y="5058602"/>
            <a:ext cx="11070300" cy="1719000"/>
          </a:xfrm>
          <a:prstGeom prst="rect">
            <a:avLst/>
          </a:prstGeom>
          <a:noFill/>
          <a:ln>
            <a:noFill/>
          </a:ln>
        </p:spPr>
        <p:txBody>
          <a:bodyPr anchorCtr="0" anchor="t" bIns="45700" lIns="91425" spcFirstLastPara="1" rIns="91425" wrap="square" tIns="45700">
            <a:noAutofit/>
          </a:bodyPr>
          <a:lstStyle/>
          <a:p>
            <a:pPr indent="-257175" lvl="0" marL="263525" marR="0" rtl="0" algn="l">
              <a:lnSpc>
                <a:spcPct val="95000"/>
              </a:lnSpc>
              <a:spcBef>
                <a:spcPts val="0"/>
              </a:spcBef>
              <a:spcAft>
                <a:spcPts val="0"/>
              </a:spcAft>
              <a:buClr>
                <a:schemeClr val="dk1"/>
              </a:buClr>
              <a:buSzPts val="2500"/>
              <a:buFont typeface="Arial"/>
              <a:buChar char="•"/>
            </a:pPr>
            <a:r>
              <a:rPr b="0" i="0" lang="nl-NL" sz="1525" u="none" cap="none" strike="noStrike">
                <a:solidFill>
                  <a:schemeClr val="dk1"/>
                </a:solidFill>
                <a:latin typeface="Calibri"/>
                <a:ea typeface="Calibri"/>
                <a:cs typeface="Calibri"/>
                <a:sym typeface="Calibri"/>
              </a:rPr>
              <a:t>Tendency towards once a year</a:t>
            </a:r>
            <a:endParaRPr sz="775"/>
          </a:p>
          <a:p>
            <a:pPr indent="-257175" lvl="0" marL="263525" marR="0" rtl="0" algn="l">
              <a:lnSpc>
                <a:spcPct val="95000"/>
              </a:lnSpc>
              <a:spcBef>
                <a:spcPts val="0"/>
              </a:spcBef>
              <a:spcAft>
                <a:spcPts val="0"/>
              </a:spcAft>
              <a:buClr>
                <a:schemeClr val="dk1"/>
              </a:buClr>
              <a:buSzPts val="2500"/>
              <a:buFont typeface="Arial"/>
              <a:buChar char="•"/>
            </a:pPr>
            <a:r>
              <a:rPr b="1" i="0" lang="nl-NL" sz="1525" u="none" cap="none" strike="noStrike">
                <a:solidFill>
                  <a:schemeClr val="dk1"/>
                </a:solidFill>
                <a:latin typeface="Calibri"/>
                <a:ea typeface="Calibri"/>
                <a:cs typeface="Calibri"/>
                <a:sym typeface="Calibri"/>
              </a:rPr>
              <a:t>Proposal to stay with current offer (18 months)</a:t>
            </a:r>
            <a:r>
              <a:rPr b="0" i="0" lang="nl-NL" sz="1525" u="none" cap="none" strike="noStrike">
                <a:solidFill>
                  <a:schemeClr val="dk1"/>
                </a:solidFill>
                <a:latin typeface="Calibri"/>
                <a:ea typeface="Calibri"/>
                <a:cs typeface="Calibri"/>
                <a:sym typeface="Calibri"/>
              </a:rPr>
              <a:t> </a:t>
            </a:r>
            <a:endParaRPr sz="775"/>
          </a:p>
          <a:p>
            <a:pPr indent="-257175" lvl="0" marL="263525" marR="0" rtl="0" algn="l">
              <a:lnSpc>
                <a:spcPct val="95000"/>
              </a:lnSpc>
              <a:spcBef>
                <a:spcPts val="0"/>
              </a:spcBef>
              <a:spcAft>
                <a:spcPts val="0"/>
              </a:spcAft>
              <a:buClr>
                <a:schemeClr val="dk1"/>
              </a:buClr>
              <a:buSzPts val="2500"/>
              <a:buFont typeface="Arial"/>
              <a:buChar char="•"/>
            </a:pPr>
            <a:r>
              <a:rPr b="0" i="0" lang="nl-NL" sz="1525" u="none" cap="none" strike="noStrike">
                <a:solidFill>
                  <a:schemeClr val="dk1"/>
                </a:solidFill>
                <a:latin typeface="Calibri"/>
                <a:ea typeface="Calibri"/>
                <a:cs typeface="Calibri"/>
                <a:sym typeface="Calibri"/>
              </a:rPr>
              <a:t>No capacities in the field to offer all staff training once a year residential (not sufficient hosts/too much for staff)</a:t>
            </a:r>
            <a:endParaRPr sz="775"/>
          </a:p>
          <a:p>
            <a:pPr indent="-263525" lvl="0" marL="263525" marR="0" rtl="0" algn="l">
              <a:lnSpc>
                <a:spcPct val="95000"/>
              </a:lnSpc>
              <a:spcBef>
                <a:spcPts val="0"/>
              </a:spcBef>
              <a:spcAft>
                <a:spcPts val="0"/>
              </a:spcAft>
              <a:buClr>
                <a:schemeClr val="dk1"/>
              </a:buClr>
              <a:buSzPts val="2600"/>
              <a:buFont typeface="Arial"/>
              <a:buChar char="•"/>
            </a:pPr>
            <a:r>
              <a:rPr b="0" i="0" lang="nl-NL" sz="1462" u="none" cap="none" strike="noStrike">
                <a:solidFill>
                  <a:schemeClr val="dk1"/>
                </a:solidFill>
                <a:latin typeface="Calibri"/>
                <a:ea typeface="Calibri"/>
                <a:cs typeface="Calibri"/>
                <a:sym typeface="Calibri"/>
              </a:rPr>
              <a:t>Every KA</a:t>
            </a:r>
            <a:r>
              <a:rPr b="0" i="0" lang="nl-NL" sz="1525" u="none" cap="none" strike="noStrike">
                <a:solidFill>
                  <a:schemeClr val="dk1"/>
                </a:solidFill>
                <a:latin typeface="Calibri"/>
                <a:ea typeface="Calibri"/>
                <a:cs typeface="Calibri"/>
                <a:sym typeface="Calibri"/>
              </a:rPr>
              <a:t>/ESC every 18 months, with online follow-up in between if decided during Staff Training (to be hosted by prep-team of Staff Training)</a:t>
            </a:r>
            <a:endParaRPr sz="775"/>
          </a:p>
          <a:p>
            <a:pPr indent="-50800" lvl="0" marL="228600" marR="0" rtl="0" algn="l">
              <a:lnSpc>
                <a:spcPct val="70000"/>
              </a:lnSpc>
              <a:spcBef>
                <a:spcPts val="1000"/>
              </a:spcBef>
              <a:spcAft>
                <a:spcPts val="0"/>
              </a:spcAft>
              <a:buClr>
                <a:schemeClr val="dk1"/>
              </a:buClr>
              <a:buSzPts val="2800"/>
              <a:buFont typeface="Arial"/>
              <a:buNone/>
            </a:pPr>
            <a:r>
              <a:t/>
            </a:r>
            <a:endParaRPr b="0" i="0" sz="1650" u="none" cap="none" strike="noStrike">
              <a:solidFill>
                <a:schemeClr val="dk1"/>
              </a:solidFill>
              <a:latin typeface="Calibri"/>
              <a:ea typeface="Calibri"/>
              <a:cs typeface="Calibri"/>
              <a:sym typeface="Calibri"/>
            </a:endParaRPr>
          </a:p>
        </p:txBody>
      </p:sp>
      <p:sp>
        <p:nvSpPr>
          <p:cNvPr id="177" name="Google Shape;177;p29"/>
          <p:cNvSpPr txBox="1"/>
          <p:nvPr/>
        </p:nvSpPr>
        <p:spPr>
          <a:xfrm>
            <a:off x="8154603" y="4051725"/>
            <a:ext cx="1787837" cy="851027"/>
          </a:xfrm>
          <a:prstGeom prst="rect">
            <a:avLst/>
          </a:prstGeom>
          <a:noFill/>
          <a:ln>
            <a:noFill/>
          </a:ln>
        </p:spPr>
        <p:txBody>
          <a:bodyPr anchorCtr="0" anchor="t" bIns="45700" lIns="91425" spcFirstLastPara="1" rIns="91425" wrap="square" tIns="45700">
            <a:normAutofit/>
          </a:bodyPr>
          <a:lstStyle/>
          <a:p>
            <a:pPr indent="0" lvl="0" marL="0" marR="0" rtl="0" algn="l">
              <a:lnSpc>
                <a:spcPct val="115000"/>
              </a:lnSpc>
              <a:spcBef>
                <a:spcPts val="0"/>
              </a:spcBef>
              <a:spcAft>
                <a:spcPts val="0"/>
              </a:spcAft>
              <a:buClr>
                <a:schemeClr val="dk1"/>
              </a:buClr>
              <a:buSzPts val="2600"/>
              <a:buFont typeface="Arial"/>
              <a:buNone/>
            </a:pPr>
            <a:r>
              <a:rPr b="0" i="0" lang="nl-NL" sz="2600" u="none" cap="none" strike="noStrike">
                <a:solidFill>
                  <a:schemeClr val="dk1"/>
                </a:solidFill>
                <a:latin typeface="Calibri"/>
                <a:ea typeface="Calibri"/>
                <a:cs typeface="Calibri"/>
                <a:sym typeface="Calibri"/>
              </a:rPr>
              <a:t>       Ca. 50%</a:t>
            </a:r>
            <a:endParaRPr/>
          </a:p>
          <a:p>
            <a:pPr indent="-14899" lvl="0" marL="179999" marR="0" rtl="0" algn="l">
              <a:lnSpc>
                <a:spcPct val="115000"/>
              </a:lnSpc>
              <a:spcBef>
                <a:spcPts val="0"/>
              </a:spcBef>
              <a:spcAft>
                <a:spcPts val="0"/>
              </a:spcAft>
              <a:buClr>
                <a:schemeClr val="dk1"/>
              </a:buClr>
              <a:buSzPts val="2600"/>
              <a:buFont typeface="Arial"/>
              <a:buNone/>
            </a:pPr>
            <a:r>
              <a:t/>
            </a:r>
            <a:endParaRPr b="0" i="0" sz="2600" u="none" cap="none" strike="noStrike">
              <a:solidFill>
                <a:schemeClr val="dk1"/>
              </a:solidFill>
              <a:latin typeface="Calibri"/>
              <a:ea typeface="Calibri"/>
              <a:cs typeface="Calibri"/>
              <a:sym typeface="Calibri"/>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
        <p:nvSpPr>
          <p:cNvPr id="178" name="Google Shape;178;p29"/>
          <p:cNvSpPr/>
          <p:nvPr/>
        </p:nvSpPr>
        <p:spPr>
          <a:xfrm rot="10800000">
            <a:off x="8154603" y="4259955"/>
            <a:ext cx="515525" cy="217283"/>
          </a:xfrm>
          <a:prstGeom prst="rightArrow">
            <a:avLst>
              <a:gd fmla="val 50000" name="adj1"/>
              <a:gd fmla="val 50000" name="adj2"/>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9" name="Google Shape;179;p29"/>
          <p:cNvSpPr/>
          <p:nvPr/>
        </p:nvSpPr>
        <p:spPr>
          <a:xfrm>
            <a:off x="6052882" y="1264081"/>
            <a:ext cx="292200" cy="102960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457200" marR="0" rtl="0" algn="l">
              <a:lnSpc>
                <a:spcPct val="115000"/>
              </a:lnSpc>
              <a:spcBef>
                <a:spcPts val="0"/>
              </a:spcBef>
              <a:spcAft>
                <a:spcPts val="0"/>
              </a:spcAft>
              <a:buSzPts val="1800"/>
              <a:buNone/>
            </a:pPr>
            <a:r>
              <a:t/>
            </a:r>
            <a:endParaRPr sz="2600"/>
          </a:p>
          <a:p>
            <a:pPr indent="-50800" lvl="0" marL="228600" rtl="0" algn="l">
              <a:lnSpc>
                <a:spcPct val="90000"/>
              </a:lnSpc>
              <a:spcBef>
                <a:spcPts val="1000"/>
              </a:spcBef>
              <a:spcAft>
                <a:spcPts val="0"/>
              </a:spcAft>
              <a:buClr>
                <a:schemeClr val="dk1"/>
              </a:buClr>
              <a:buSzPts val="2800"/>
              <a:buNone/>
            </a:pPr>
            <a:r>
              <a:t/>
            </a:r>
            <a:endParaRPr/>
          </a:p>
        </p:txBody>
      </p:sp>
      <p:pic>
        <p:nvPicPr>
          <p:cNvPr id="185" name="Google Shape;185;p30"/>
          <p:cNvPicPr preferRelativeResize="0"/>
          <p:nvPr/>
        </p:nvPicPr>
        <p:blipFill rotWithShape="1">
          <a:blip r:embed="rId3">
            <a:alphaModFix/>
          </a:blip>
          <a:srcRect b="0" l="0" r="0" t="0"/>
          <a:stretch/>
        </p:blipFill>
        <p:spPr>
          <a:xfrm>
            <a:off x="2370486" y="1373243"/>
            <a:ext cx="5265226" cy="3529510"/>
          </a:xfrm>
          <a:prstGeom prst="rect">
            <a:avLst/>
          </a:prstGeom>
          <a:noFill/>
          <a:ln>
            <a:noFill/>
          </a:ln>
        </p:spPr>
      </p:pic>
      <p:sp>
        <p:nvSpPr>
          <p:cNvPr id="186" name="Google Shape;186;p3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b="1" lang="nl-NL"/>
              <a:t>Special target groups</a:t>
            </a:r>
            <a:br>
              <a:rPr lang="nl-NL"/>
            </a:br>
            <a:endParaRPr b="1"/>
          </a:p>
        </p:txBody>
      </p:sp>
      <p:sp>
        <p:nvSpPr>
          <p:cNvPr id="187" name="Google Shape;187;p30"/>
          <p:cNvSpPr txBox="1"/>
          <p:nvPr/>
        </p:nvSpPr>
        <p:spPr>
          <a:xfrm>
            <a:off x="710366" y="5122613"/>
            <a:ext cx="11070300" cy="1274073"/>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3714"/>
              <a:buFont typeface="Arial"/>
              <a:buNone/>
            </a:pPr>
            <a:r>
              <a:rPr b="1" i="0" lang="nl-NL" sz="1600" u="none" cap="none" strike="noStrike">
                <a:solidFill>
                  <a:schemeClr val="dk1"/>
                </a:solidFill>
                <a:latin typeface="Calibri"/>
                <a:ea typeface="Calibri"/>
                <a:cs typeface="Calibri"/>
                <a:sym typeface="Calibri"/>
              </a:rPr>
              <a:t>Proposal </a:t>
            </a:r>
            <a:endParaRPr sz="1600"/>
          </a:p>
          <a:p>
            <a:pPr indent="-200025" lvl="0" marL="263525" marR="0" rtl="0" algn="l">
              <a:lnSpc>
                <a:spcPct val="115000"/>
              </a:lnSpc>
              <a:spcBef>
                <a:spcPts val="0"/>
              </a:spcBef>
              <a:spcAft>
                <a:spcPts val="0"/>
              </a:spcAft>
              <a:buClr>
                <a:schemeClr val="dk1"/>
              </a:buClr>
              <a:buSzPts val="1600"/>
              <a:buFont typeface="Arial"/>
              <a:buChar char="•"/>
            </a:pPr>
            <a:r>
              <a:rPr b="1" i="0" lang="nl-NL" sz="1600" u="none" cap="none" strike="noStrike">
                <a:solidFill>
                  <a:schemeClr val="dk1"/>
                </a:solidFill>
                <a:latin typeface="Calibri"/>
                <a:ea typeface="Calibri"/>
                <a:cs typeface="Calibri"/>
                <a:sym typeface="Calibri"/>
              </a:rPr>
              <a:t>No changes:</a:t>
            </a:r>
            <a:r>
              <a:rPr b="0" i="0" lang="nl-NL" sz="1600" u="none" cap="none" strike="noStrike">
                <a:solidFill>
                  <a:schemeClr val="dk1"/>
                </a:solidFill>
                <a:latin typeface="Calibri"/>
                <a:ea typeface="Calibri"/>
                <a:cs typeface="Calibri"/>
                <a:sym typeface="Calibri"/>
              </a:rPr>
              <a:t> all target groups (yearly as they also include other aspects; excep. Head of NA: 18 months)</a:t>
            </a:r>
            <a:endParaRPr sz="1600"/>
          </a:p>
          <a:p>
            <a:pPr indent="-200025" lvl="0" marL="263525" marR="0" rtl="0" algn="l">
              <a:lnSpc>
                <a:spcPct val="115000"/>
              </a:lnSpc>
              <a:spcBef>
                <a:spcPts val="0"/>
              </a:spcBef>
              <a:spcAft>
                <a:spcPts val="0"/>
              </a:spcAft>
              <a:buClr>
                <a:schemeClr val="dk1"/>
              </a:buClr>
              <a:buSzPts val="1600"/>
              <a:buFont typeface="Arial"/>
              <a:buChar char="•"/>
            </a:pPr>
            <a:r>
              <a:rPr b="0" i="0" lang="nl-NL" sz="1600" u="none" cap="none" strike="noStrike">
                <a:solidFill>
                  <a:schemeClr val="dk1"/>
                </a:solidFill>
                <a:latin typeface="Calibri"/>
                <a:ea typeface="Calibri"/>
                <a:cs typeface="Calibri"/>
                <a:sym typeface="Calibri"/>
              </a:rPr>
              <a:t>All clearly needed (maybe only exception: Youthpass: include in evaluation of next meeting)</a:t>
            </a:r>
            <a:endParaRPr sz="1600"/>
          </a:p>
          <a:p>
            <a:pPr indent="-200025" lvl="0" marL="263525" marR="0" rtl="0" algn="l">
              <a:lnSpc>
                <a:spcPct val="115000"/>
              </a:lnSpc>
              <a:spcBef>
                <a:spcPts val="0"/>
              </a:spcBef>
              <a:spcAft>
                <a:spcPts val="0"/>
              </a:spcAft>
              <a:buClr>
                <a:schemeClr val="dk1"/>
              </a:buClr>
              <a:buSzPts val="1600"/>
              <a:buFont typeface="Arial"/>
              <a:buChar char="•"/>
            </a:pPr>
            <a:r>
              <a:rPr b="0" i="0" lang="nl-NL" sz="1600" u="none" cap="none" strike="noStrike">
                <a:solidFill>
                  <a:schemeClr val="dk1"/>
                </a:solidFill>
                <a:latin typeface="Calibri"/>
                <a:ea typeface="Calibri"/>
                <a:cs typeface="Calibri"/>
                <a:sym typeface="Calibri"/>
              </a:rPr>
              <a:t>No new other target groups mentioned</a:t>
            </a:r>
            <a:endParaRPr b="0" i="0" sz="1600" u="none" cap="none" strike="noStrike">
              <a:solidFill>
                <a:schemeClr val="dk1"/>
              </a:solidFill>
              <a:latin typeface="Calibri"/>
              <a:ea typeface="Calibri"/>
              <a:cs typeface="Calibri"/>
              <a:sym typeface="Calibri"/>
            </a:endParaRPr>
          </a:p>
          <a:p>
            <a:pPr indent="-50800" lvl="0" marL="228600" marR="0" rtl="0" algn="l">
              <a:lnSpc>
                <a:spcPct val="90000"/>
              </a:lnSpc>
              <a:spcBef>
                <a:spcPts val="1000"/>
              </a:spcBef>
              <a:spcAft>
                <a:spcPts val="0"/>
              </a:spcAft>
              <a:buClr>
                <a:schemeClr val="dk1"/>
              </a:buClr>
              <a:buSzPts val="4000"/>
              <a:buFont typeface="Arial"/>
              <a:buNone/>
            </a:pPr>
            <a:r>
              <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457200" marR="0" rtl="0" algn="l">
              <a:lnSpc>
                <a:spcPct val="115000"/>
              </a:lnSpc>
              <a:spcBef>
                <a:spcPts val="0"/>
              </a:spcBef>
              <a:spcAft>
                <a:spcPts val="0"/>
              </a:spcAft>
              <a:buSzPts val="1800"/>
              <a:buNone/>
            </a:pPr>
            <a:r>
              <a:t/>
            </a:r>
            <a:endParaRPr sz="2600"/>
          </a:p>
          <a:p>
            <a:pPr indent="-50800" lvl="0" marL="228600" rtl="0" algn="l">
              <a:lnSpc>
                <a:spcPct val="90000"/>
              </a:lnSpc>
              <a:spcBef>
                <a:spcPts val="1000"/>
              </a:spcBef>
              <a:spcAft>
                <a:spcPts val="0"/>
              </a:spcAft>
              <a:buClr>
                <a:schemeClr val="dk1"/>
              </a:buClr>
              <a:buSzPts val="2800"/>
              <a:buNone/>
            </a:pPr>
            <a:r>
              <a:t/>
            </a:r>
            <a:endParaRPr/>
          </a:p>
        </p:txBody>
      </p:sp>
      <p:pic>
        <p:nvPicPr>
          <p:cNvPr id="193" name="Google Shape;193;p31"/>
          <p:cNvPicPr preferRelativeResize="0"/>
          <p:nvPr/>
        </p:nvPicPr>
        <p:blipFill rotWithShape="1">
          <a:blip r:embed="rId3">
            <a:alphaModFix/>
          </a:blip>
          <a:srcRect b="0" l="0" r="0" t="0"/>
          <a:stretch/>
        </p:blipFill>
        <p:spPr>
          <a:xfrm>
            <a:off x="6369855" y="1902063"/>
            <a:ext cx="4665980" cy="2786380"/>
          </a:xfrm>
          <a:prstGeom prst="rect">
            <a:avLst/>
          </a:prstGeom>
          <a:noFill/>
          <a:ln>
            <a:noFill/>
          </a:ln>
        </p:spPr>
      </p:pic>
      <p:pic>
        <p:nvPicPr>
          <p:cNvPr id="194" name="Google Shape;194;p31"/>
          <p:cNvPicPr preferRelativeResize="0"/>
          <p:nvPr/>
        </p:nvPicPr>
        <p:blipFill rotWithShape="1">
          <a:blip r:embed="rId4">
            <a:alphaModFix/>
          </a:blip>
          <a:srcRect b="0" l="0" r="0" t="0"/>
          <a:stretch/>
        </p:blipFill>
        <p:spPr>
          <a:xfrm>
            <a:off x="838200" y="1989058"/>
            <a:ext cx="4633595" cy="2699385"/>
          </a:xfrm>
          <a:prstGeom prst="rect">
            <a:avLst/>
          </a:prstGeom>
          <a:noFill/>
          <a:ln>
            <a:noFill/>
          </a:ln>
        </p:spPr>
      </p:pic>
      <p:sp>
        <p:nvSpPr>
          <p:cNvPr id="195" name="Google Shape;195;p3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nl-NL"/>
              <a:t>Overview of competences per training: YE</a:t>
            </a:r>
            <a:endParaRPr b="1"/>
          </a:p>
        </p:txBody>
      </p:sp>
      <p:sp>
        <p:nvSpPr>
          <p:cNvPr id="196" name="Google Shape;196;p31"/>
          <p:cNvSpPr txBox="1"/>
          <p:nvPr/>
        </p:nvSpPr>
        <p:spPr>
          <a:xfrm>
            <a:off x="726233" y="5178489"/>
            <a:ext cx="11070300" cy="867706"/>
          </a:xfrm>
          <a:prstGeom prst="rect">
            <a:avLst/>
          </a:prstGeom>
          <a:noFill/>
          <a:ln>
            <a:noFill/>
          </a:ln>
        </p:spPr>
        <p:txBody>
          <a:bodyPr anchorCtr="0" anchor="t" bIns="45700" lIns="91425" spcFirstLastPara="1" rIns="91425" wrap="square" tIns="45700">
            <a:normAutofit/>
          </a:bodyPr>
          <a:lstStyle/>
          <a:p>
            <a:pPr indent="-179999" lvl="0" marL="179999" marR="0" rtl="0" algn="l">
              <a:lnSpc>
                <a:spcPct val="115000"/>
              </a:lnSpc>
              <a:spcBef>
                <a:spcPts val="0"/>
              </a:spcBef>
              <a:spcAft>
                <a:spcPts val="0"/>
              </a:spcAft>
              <a:buClr>
                <a:schemeClr val="dk1"/>
              </a:buClr>
              <a:buSzPts val="2600"/>
              <a:buFont typeface="Arial"/>
              <a:buChar char="●"/>
            </a:pPr>
            <a:r>
              <a:rPr b="0" i="0" lang="nl-NL" sz="2600" u="none" cap="none" strike="noStrike">
                <a:solidFill>
                  <a:schemeClr val="dk1"/>
                </a:solidFill>
                <a:latin typeface="Calibri"/>
                <a:ea typeface="Calibri"/>
                <a:cs typeface="Calibri"/>
                <a:sym typeface="Calibri"/>
              </a:rPr>
              <a:t>Used for staff training (e.g. 1</a:t>
            </a:r>
            <a:r>
              <a:rPr b="0" baseline="30000" i="0" lang="nl-NL" sz="2600" u="none" cap="none" strike="noStrike">
                <a:solidFill>
                  <a:schemeClr val="dk1"/>
                </a:solidFill>
                <a:latin typeface="Calibri"/>
                <a:ea typeface="Calibri"/>
                <a:cs typeface="Calibri"/>
                <a:sym typeface="Calibri"/>
              </a:rPr>
              <a:t>st</a:t>
            </a:r>
            <a:r>
              <a:rPr b="0" i="0" lang="nl-NL" sz="2600" u="none" cap="none" strike="noStrike">
                <a:solidFill>
                  <a:schemeClr val="dk1"/>
                </a:solidFill>
                <a:latin typeface="Calibri"/>
                <a:ea typeface="Calibri"/>
                <a:cs typeface="Calibri"/>
                <a:sym typeface="Calibri"/>
              </a:rPr>
              <a:t> 3 competences)</a:t>
            </a:r>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2"/>
          <p:cNvSpPr txBox="1"/>
          <p:nvPr>
            <p:ph type="ctrTitle"/>
          </p:nvPr>
        </p:nvSpPr>
        <p:spPr>
          <a:xfrm>
            <a:off x="1524000" y="801536"/>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b="1" lang="nl-NL" sz="5400"/>
              <a:t>Update Welcoming package new Head of NAs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nl-NL"/>
              <a:t>Agenda</a:t>
            </a:r>
            <a:endParaRPr/>
          </a:p>
        </p:txBody>
      </p:sp>
      <p:sp>
        <p:nvSpPr>
          <p:cNvPr id="94" name="Google Shape;94;p15"/>
          <p:cNvSpPr txBox="1"/>
          <p:nvPr>
            <p:ph idx="1" type="body"/>
          </p:nvPr>
        </p:nvSpPr>
        <p:spPr>
          <a:xfrm>
            <a:off x="726100" y="1825625"/>
            <a:ext cx="10515600" cy="4351200"/>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1000"/>
              </a:spcBef>
              <a:spcAft>
                <a:spcPts val="0"/>
              </a:spcAft>
              <a:buClr>
                <a:srgbClr val="000000"/>
              </a:buClr>
              <a:buSzPts val="2600"/>
              <a:buFont typeface="Calibri"/>
              <a:buAutoNum type="arabicPeriod"/>
            </a:pPr>
            <a:r>
              <a:rPr lang="nl-NL" sz="2600">
                <a:solidFill>
                  <a:srgbClr val="000000"/>
                </a:solidFill>
              </a:rPr>
              <a:t>Job-shadowing</a:t>
            </a:r>
            <a:endParaRPr sz="2600">
              <a:solidFill>
                <a:srgbClr val="000000"/>
              </a:solidFill>
            </a:endParaRPr>
          </a:p>
          <a:p>
            <a:pPr indent="-514350" lvl="0" marL="514350" rtl="0" algn="l">
              <a:lnSpc>
                <a:spcPct val="90000"/>
              </a:lnSpc>
              <a:spcBef>
                <a:spcPts val="1000"/>
              </a:spcBef>
              <a:spcAft>
                <a:spcPts val="0"/>
              </a:spcAft>
              <a:buClr>
                <a:srgbClr val="000000"/>
              </a:buClr>
              <a:buSzPts val="2600"/>
              <a:buFont typeface="Calibri"/>
              <a:buAutoNum type="arabicPeriod"/>
            </a:pPr>
            <a:r>
              <a:rPr lang="nl-NL" sz="2600">
                <a:solidFill>
                  <a:srgbClr val="000000"/>
                </a:solidFill>
              </a:rPr>
              <a:t>KMST Survey</a:t>
            </a:r>
            <a:endParaRPr sz="2600">
              <a:solidFill>
                <a:srgbClr val="000000"/>
              </a:solidFill>
            </a:endParaRPr>
          </a:p>
          <a:p>
            <a:pPr indent="-514350" lvl="0" marL="514350" rtl="0" algn="l">
              <a:lnSpc>
                <a:spcPct val="90000"/>
              </a:lnSpc>
              <a:spcBef>
                <a:spcPts val="1000"/>
              </a:spcBef>
              <a:spcAft>
                <a:spcPts val="0"/>
              </a:spcAft>
              <a:buClr>
                <a:srgbClr val="000000"/>
              </a:buClr>
              <a:buSzPts val="2600"/>
              <a:buFont typeface="Calibri"/>
              <a:buAutoNum type="arabicPeriod"/>
            </a:pPr>
            <a:r>
              <a:rPr lang="nl-NL" sz="2600">
                <a:solidFill>
                  <a:srgbClr val="000000"/>
                </a:solidFill>
              </a:rPr>
              <a:t>Update KMST Welcoming Document New Head of NAs</a:t>
            </a:r>
            <a:endParaRPr sz="2600">
              <a:solidFill>
                <a:srgbClr val="000000"/>
              </a:solidFill>
              <a:latin typeface="Calibri"/>
              <a:ea typeface="Calibri"/>
              <a:cs typeface="Calibri"/>
              <a:sym typeface="Calibri"/>
            </a:endParaRPr>
          </a:p>
          <a:p>
            <a:pPr indent="-514350" lvl="0" marL="514350" marR="0" rtl="0" algn="l">
              <a:lnSpc>
                <a:spcPct val="90000"/>
              </a:lnSpc>
              <a:spcBef>
                <a:spcPts val="1000"/>
              </a:spcBef>
              <a:spcAft>
                <a:spcPts val="0"/>
              </a:spcAft>
              <a:buClr>
                <a:srgbClr val="000000"/>
              </a:buClr>
              <a:buSzPts val="2600"/>
              <a:buFont typeface="Calibri"/>
              <a:buAutoNum type="arabicPeriod"/>
            </a:pPr>
            <a:r>
              <a:rPr lang="nl-NL" sz="2600">
                <a:solidFill>
                  <a:srgbClr val="000000"/>
                </a:solidFill>
              </a:rPr>
              <a:t>Update KMST Staff Training Canvas</a:t>
            </a:r>
            <a:endParaRPr/>
          </a:p>
          <a:p>
            <a:pPr indent="-514350" lvl="0" marL="514350" marR="0" rtl="0" algn="l">
              <a:lnSpc>
                <a:spcPct val="90000"/>
              </a:lnSpc>
              <a:spcBef>
                <a:spcPts val="1000"/>
              </a:spcBef>
              <a:spcAft>
                <a:spcPts val="0"/>
              </a:spcAft>
              <a:buClr>
                <a:srgbClr val="000000"/>
              </a:buClr>
              <a:buSzPts val="2600"/>
              <a:buFont typeface="Calibri"/>
              <a:buAutoNum type="arabicPeriod"/>
            </a:pPr>
            <a:r>
              <a:rPr lang="nl-NL" sz="2600">
                <a:solidFill>
                  <a:srgbClr val="000000"/>
                </a:solidFill>
              </a:rPr>
              <a:t>KMST Calendar 2022</a:t>
            </a:r>
            <a:endParaRPr sz="2600">
              <a:solidFill>
                <a:srgbClr val="000000"/>
              </a:solidFill>
            </a:endParaRPr>
          </a:p>
          <a:p>
            <a:pPr indent="-514350" lvl="0" marL="514350" marR="0" rtl="0" algn="l">
              <a:lnSpc>
                <a:spcPct val="90000"/>
              </a:lnSpc>
              <a:spcBef>
                <a:spcPts val="1000"/>
              </a:spcBef>
              <a:spcAft>
                <a:spcPts val="0"/>
              </a:spcAft>
              <a:buClr>
                <a:srgbClr val="000000"/>
              </a:buClr>
              <a:buSzPts val="2600"/>
              <a:buFont typeface="Calibri"/>
              <a:buAutoNum type="arabicPeriod"/>
            </a:pPr>
            <a:r>
              <a:rPr lang="nl-NL" sz="2600">
                <a:solidFill>
                  <a:srgbClr val="000000"/>
                </a:solidFill>
              </a:rPr>
              <a:t>Competence Framework</a:t>
            </a:r>
            <a:endParaRPr/>
          </a:p>
          <a:p>
            <a:pPr indent="0" lvl="0" marL="0" rtl="0" algn="l">
              <a:lnSpc>
                <a:spcPct val="90000"/>
              </a:lnSpc>
              <a:spcBef>
                <a:spcPts val="1000"/>
              </a:spcBef>
              <a:spcAft>
                <a:spcPts val="0"/>
              </a:spcAft>
              <a:buClr>
                <a:schemeClr val="dk1"/>
              </a:buClr>
              <a:buSzPts val="2800"/>
              <a:buNone/>
            </a:pPr>
            <a:r>
              <a:t/>
            </a:r>
            <a:endParaRPr/>
          </a:p>
          <a:p>
            <a:pPr indent="-336550" lvl="0" marL="514350" rtl="0" algn="l">
              <a:lnSpc>
                <a:spcPct val="90000"/>
              </a:lnSpc>
              <a:spcBef>
                <a:spcPts val="1000"/>
              </a:spcBef>
              <a:spcAft>
                <a:spcPts val="0"/>
              </a:spcAft>
              <a:buClr>
                <a:schemeClr val="dk1"/>
              </a:buClr>
              <a:buSzPts val="2800"/>
              <a:buFont typeface="Calibri"/>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3"/>
          <p:cNvSpPr txBox="1"/>
          <p:nvPr>
            <p:ph idx="1" type="body"/>
          </p:nvPr>
        </p:nvSpPr>
        <p:spPr>
          <a:xfrm>
            <a:off x="838200" y="1825625"/>
            <a:ext cx="11070300" cy="4351200"/>
          </a:xfrm>
          <a:prstGeom prst="rect">
            <a:avLst/>
          </a:prstGeom>
          <a:noFill/>
          <a:ln>
            <a:noFill/>
          </a:ln>
        </p:spPr>
        <p:txBody>
          <a:bodyPr anchorCtr="0" anchor="t" bIns="45700" lIns="91425" spcFirstLastPara="1" rIns="91425" wrap="square" tIns="45700">
            <a:normAutofit/>
          </a:bodyPr>
          <a:lstStyle/>
          <a:p>
            <a:pPr indent="-179999" lvl="0" marL="179999" rtl="0" algn="l">
              <a:lnSpc>
                <a:spcPct val="115000"/>
              </a:lnSpc>
              <a:spcBef>
                <a:spcPts val="0"/>
              </a:spcBef>
              <a:spcAft>
                <a:spcPts val="0"/>
              </a:spcAft>
              <a:buSzPts val="2600"/>
              <a:buChar char="●"/>
            </a:pPr>
            <a:r>
              <a:rPr lang="nl-NL" sz="2600"/>
              <a:t>Welcome to the network</a:t>
            </a:r>
            <a:endParaRPr sz="2600"/>
          </a:p>
          <a:p>
            <a:pPr indent="-179999" lvl="0" marL="179999" rtl="0" algn="l">
              <a:lnSpc>
                <a:spcPct val="115000"/>
              </a:lnSpc>
              <a:spcBef>
                <a:spcPts val="0"/>
              </a:spcBef>
              <a:spcAft>
                <a:spcPts val="0"/>
              </a:spcAft>
              <a:buSzPts val="2600"/>
              <a:buChar char="●"/>
            </a:pPr>
            <a:r>
              <a:rPr lang="nl-NL" sz="2600"/>
              <a:t>Knowing of existence of a strong network</a:t>
            </a:r>
            <a:endParaRPr sz="2600"/>
          </a:p>
          <a:p>
            <a:pPr indent="-179999" lvl="0" marL="179999" rtl="0" algn="l">
              <a:lnSpc>
                <a:spcPct val="115000"/>
              </a:lnSpc>
              <a:spcBef>
                <a:spcPts val="0"/>
              </a:spcBef>
              <a:spcAft>
                <a:spcPts val="0"/>
              </a:spcAft>
              <a:buSzPts val="2600"/>
              <a:buChar char="●"/>
            </a:pPr>
            <a:r>
              <a:rPr lang="nl-NL" sz="2600"/>
              <a:t>Knowing where to find which information</a:t>
            </a:r>
            <a:endParaRPr/>
          </a:p>
          <a:p>
            <a:pPr indent="-179999" lvl="0" marL="179999" rtl="0" algn="l">
              <a:lnSpc>
                <a:spcPct val="115000"/>
              </a:lnSpc>
              <a:spcBef>
                <a:spcPts val="0"/>
              </a:spcBef>
              <a:spcAft>
                <a:spcPts val="0"/>
              </a:spcAft>
              <a:buSzPts val="2600"/>
              <a:buChar char="●"/>
            </a:pPr>
            <a:r>
              <a:rPr lang="nl-NL" sz="2600"/>
              <a:t>Link to buddy within the co-group</a:t>
            </a:r>
            <a:endParaRPr sz="2600"/>
          </a:p>
          <a:p>
            <a:pPr indent="-14899" lvl="0" marL="179999" rtl="0" algn="l">
              <a:lnSpc>
                <a:spcPct val="115000"/>
              </a:lnSpc>
              <a:spcBef>
                <a:spcPts val="0"/>
              </a:spcBef>
              <a:spcAft>
                <a:spcPts val="0"/>
              </a:spcAft>
              <a:buSzPts val="2600"/>
              <a:buNone/>
            </a:pPr>
            <a:r>
              <a:t/>
            </a:r>
            <a:endParaRPr sz="2600"/>
          </a:p>
          <a:p>
            <a:pPr indent="-179999" lvl="0" marL="179999" rtl="0" algn="l">
              <a:lnSpc>
                <a:spcPct val="115000"/>
              </a:lnSpc>
              <a:spcBef>
                <a:spcPts val="0"/>
              </a:spcBef>
              <a:spcAft>
                <a:spcPts val="0"/>
              </a:spcAft>
              <a:buSzPts val="2600"/>
              <a:buChar char="●"/>
            </a:pPr>
            <a:r>
              <a:rPr lang="nl-NL" sz="2600"/>
              <a:t>Mainly links to information!</a:t>
            </a:r>
            <a:endParaRPr sz="2600"/>
          </a:p>
          <a:p>
            <a:pPr indent="-50800" lvl="0" marL="228600" rtl="0" algn="l">
              <a:lnSpc>
                <a:spcPct val="90000"/>
              </a:lnSpc>
              <a:spcBef>
                <a:spcPts val="1000"/>
              </a:spcBef>
              <a:spcAft>
                <a:spcPts val="0"/>
              </a:spcAft>
              <a:buClr>
                <a:schemeClr val="dk1"/>
              </a:buClr>
              <a:buSzPts val="2800"/>
              <a:buNone/>
            </a:pPr>
            <a:r>
              <a:t/>
            </a:r>
            <a:endParaRPr/>
          </a:p>
        </p:txBody>
      </p:sp>
      <p:sp>
        <p:nvSpPr>
          <p:cNvPr id="207" name="Google Shape;207;p3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nl-NL"/>
              <a:t>Objectives</a:t>
            </a:r>
            <a:endParaRPr b="1"/>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179999" lvl="0" marL="179999" marR="0" rtl="0" algn="l">
              <a:lnSpc>
                <a:spcPct val="115000"/>
              </a:lnSpc>
              <a:spcBef>
                <a:spcPts val="0"/>
              </a:spcBef>
              <a:spcAft>
                <a:spcPts val="0"/>
              </a:spcAft>
              <a:buSzPts val="2600"/>
              <a:buChar char="●"/>
            </a:pPr>
            <a:r>
              <a:rPr lang="nl-NL" sz="2600"/>
              <a:t>Welcoming letter</a:t>
            </a:r>
            <a:endParaRPr sz="2600"/>
          </a:p>
          <a:p>
            <a:pPr indent="-179999" lvl="0" marL="179999" marR="0" rtl="0" algn="l">
              <a:lnSpc>
                <a:spcPct val="115000"/>
              </a:lnSpc>
              <a:spcBef>
                <a:spcPts val="0"/>
              </a:spcBef>
              <a:spcAft>
                <a:spcPts val="0"/>
              </a:spcAft>
              <a:buSzPts val="2600"/>
              <a:buChar char="●"/>
            </a:pPr>
            <a:r>
              <a:rPr lang="nl-NL" sz="2600"/>
              <a:t>Network &amp; Co-group</a:t>
            </a:r>
            <a:endParaRPr sz="2600"/>
          </a:p>
          <a:p>
            <a:pPr indent="-179999" lvl="0" marL="179999" marR="0" rtl="0" algn="l">
              <a:lnSpc>
                <a:spcPct val="115000"/>
              </a:lnSpc>
              <a:spcBef>
                <a:spcPts val="0"/>
              </a:spcBef>
              <a:spcAft>
                <a:spcPts val="0"/>
              </a:spcAft>
              <a:buSzPts val="2600"/>
              <a:buChar char="●"/>
            </a:pPr>
            <a:r>
              <a:rPr lang="nl-NL" sz="2600"/>
              <a:t>KMST</a:t>
            </a:r>
            <a:endParaRPr sz="2600"/>
          </a:p>
          <a:p>
            <a:pPr indent="-179999" lvl="0" marL="179999" marR="0" rtl="0" algn="l">
              <a:lnSpc>
                <a:spcPct val="115000"/>
              </a:lnSpc>
              <a:spcBef>
                <a:spcPts val="0"/>
              </a:spcBef>
              <a:spcAft>
                <a:spcPts val="0"/>
              </a:spcAft>
              <a:buSzPts val="2600"/>
              <a:buChar char="●"/>
            </a:pPr>
            <a:r>
              <a:rPr lang="nl-NL" sz="2600"/>
              <a:t>Relevant Strategies &amp; SALTO’s</a:t>
            </a:r>
            <a:endParaRPr sz="2600"/>
          </a:p>
          <a:p>
            <a:pPr indent="-179999" lvl="0" marL="179999" marR="0" rtl="0" algn="l">
              <a:lnSpc>
                <a:spcPct val="115000"/>
              </a:lnSpc>
              <a:spcBef>
                <a:spcPts val="0"/>
              </a:spcBef>
              <a:spcAft>
                <a:spcPts val="0"/>
              </a:spcAft>
              <a:buSzPts val="2600"/>
              <a:buChar char="●"/>
            </a:pPr>
            <a:r>
              <a:rPr lang="nl-NL" sz="2600"/>
              <a:t>SNACs &amp; TCA/NET</a:t>
            </a:r>
            <a:endParaRPr sz="2600"/>
          </a:p>
          <a:p>
            <a:pPr indent="-179999" lvl="0" marL="179999" marR="0" rtl="0" algn="l">
              <a:lnSpc>
                <a:spcPct val="115000"/>
              </a:lnSpc>
              <a:spcBef>
                <a:spcPts val="0"/>
              </a:spcBef>
              <a:spcAft>
                <a:spcPts val="0"/>
              </a:spcAft>
              <a:buSzPts val="2600"/>
              <a:buChar char="●"/>
            </a:pPr>
            <a:r>
              <a:rPr lang="nl-NL" sz="2600"/>
              <a:t>RAY</a:t>
            </a:r>
            <a:endParaRPr sz="2600"/>
          </a:p>
          <a:p>
            <a:pPr indent="-179999" lvl="0" marL="179999" marR="0" rtl="0" algn="l">
              <a:lnSpc>
                <a:spcPct val="115000"/>
              </a:lnSpc>
              <a:spcBef>
                <a:spcPts val="0"/>
              </a:spcBef>
              <a:spcAft>
                <a:spcPts val="0"/>
              </a:spcAft>
              <a:buSzPts val="2600"/>
              <a:buChar char="●"/>
            </a:pPr>
            <a:r>
              <a:rPr lang="nl-NL" sz="2600"/>
              <a:t>List of tools</a:t>
            </a:r>
            <a:endParaRPr/>
          </a:p>
          <a:p>
            <a:pPr indent="-179999" lvl="0" marL="179999" marR="0" rtl="0" algn="l">
              <a:lnSpc>
                <a:spcPct val="115000"/>
              </a:lnSpc>
              <a:spcBef>
                <a:spcPts val="0"/>
              </a:spcBef>
              <a:spcAft>
                <a:spcPts val="0"/>
              </a:spcAft>
              <a:buSzPts val="2600"/>
              <a:buChar char="●"/>
            </a:pPr>
            <a:r>
              <a:rPr lang="nl-NL" sz="2600"/>
              <a:t>NAConnect</a:t>
            </a:r>
            <a:endParaRPr sz="2600"/>
          </a:p>
          <a:p>
            <a:pPr indent="-179999" lvl="0" marL="179999" marR="0" rtl="0" algn="l">
              <a:lnSpc>
                <a:spcPct val="115000"/>
              </a:lnSpc>
              <a:spcBef>
                <a:spcPts val="0"/>
              </a:spcBef>
              <a:spcAft>
                <a:spcPts val="0"/>
              </a:spcAft>
              <a:buSzPts val="2600"/>
              <a:buChar char="●"/>
            </a:pPr>
            <a:r>
              <a:rPr lang="nl-NL" sz="2600"/>
              <a:t>Offer of Buddy from Co-group</a:t>
            </a:r>
            <a:endParaRPr sz="2600"/>
          </a:p>
          <a:p>
            <a:pPr indent="-179999" lvl="0" marL="179999" marR="0" rtl="0" algn="l">
              <a:lnSpc>
                <a:spcPct val="115000"/>
              </a:lnSpc>
              <a:spcBef>
                <a:spcPts val="0"/>
              </a:spcBef>
              <a:spcAft>
                <a:spcPts val="0"/>
              </a:spcAft>
              <a:buSzPts val="2600"/>
              <a:buChar char="●"/>
            </a:pPr>
            <a:r>
              <a:rPr lang="nl-NL" sz="2600"/>
              <a:t>Any other suggestions? </a:t>
            </a:r>
            <a:endParaRPr sz="2600"/>
          </a:p>
          <a:p>
            <a:pPr indent="-50800" lvl="0" marL="228600" rtl="0" algn="l">
              <a:lnSpc>
                <a:spcPct val="90000"/>
              </a:lnSpc>
              <a:spcBef>
                <a:spcPts val="1000"/>
              </a:spcBef>
              <a:spcAft>
                <a:spcPts val="0"/>
              </a:spcAft>
              <a:buClr>
                <a:schemeClr val="dk1"/>
              </a:buClr>
              <a:buSzPts val="2800"/>
              <a:buNone/>
            </a:pPr>
            <a:r>
              <a:t/>
            </a:r>
            <a:endParaRPr/>
          </a:p>
        </p:txBody>
      </p:sp>
      <p:sp>
        <p:nvSpPr>
          <p:cNvPr id="213" name="Google Shape;213;p3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nl-NL"/>
              <a:t>Proposal Content</a:t>
            </a:r>
            <a:endParaRPr b="1"/>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179999" lvl="0" marL="179999" marR="0" rtl="0" algn="l">
              <a:lnSpc>
                <a:spcPct val="115000"/>
              </a:lnSpc>
              <a:spcBef>
                <a:spcPts val="0"/>
              </a:spcBef>
              <a:spcAft>
                <a:spcPts val="0"/>
              </a:spcAft>
              <a:buSzPts val="2600"/>
              <a:buChar char="●"/>
            </a:pPr>
            <a:r>
              <a:rPr lang="nl-NL" sz="2600"/>
              <a:t>See proposal for content on BM website</a:t>
            </a:r>
            <a:endParaRPr/>
          </a:p>
          <a:p>
            <a:pPr indent="-179999" lvl="0" marL="179999" marR="0" rtl="0" algn="l">
              <a:lnSpc>
                <a:spcPct val="115000"/>
              </a:lnSpc>
              <a:spcBef>
                <a:spcPts val="0"/>
              </a:spcBef>
              <a:spcAft>
                <a:spcPts val="0"/>
              </a:spcAft>
              <a:buSzPts val="2600"/>
              <a:buChar char="●"/>
            </a:pPr>
            <a:r>
              <a:rPr lang="nl-NL" sz="2600"/>
              <a:t>Include new suggestions</a:t>
            </a:r>
            <a:endParaRPr sz="2600"/>
          </a:p>
          <a:p>
            <a:pPr indent="-179999" lvl="0" marL="179999" marR="0" rtl="0" algn="l">
              <a:lnSpc>
                <a:spcPct val="115000"/>
              </a:lnSpc>
              <a:spcBef>
                <a:spcPts val="0"/>
              </a:spcBef>
              <a:spcAft>
                <a:spcPts val="0"/>
              </a:spcAft>
              <a:buSzPts val="2600"/>
              <a:buChar char="●"/>
            </a:pPr>
            <a:r>
              <a:rPr lang="nl-NL" sz="2600"/>
              <a:t>Develop offer during summer</a:t>
            </a:r>
            <a:endParaRPr sz="2600"/>
          </a:p>
          <a:p>
            <a:pPr indent="-179999" lvl="0" marL="179999" marR="0" rtl="0" algn="l">
              <a:lnSpc>
                <a:spcPct val="115000"/>
              </a:lnSpc>
              <a:spcBef>
                <a:spcPts val="0"/>
              </a:spcBef>
              <a:spcAft>
                <a:spcPts val="0"/>
              </a:spcAft>
              <a:buSzPts val="2600"/>
              <a:buChar char="●"/>
            </a:pPr>
            <a:r>
              <a:rPr lang="nl-NL" sz="2600"/>
              <a:t>Ready before next BM</a:t>
            </a:r>
            <a:endParaRPr/>
          </a:p>
          <a:p>
            <a:pPr indent="-14899" lvl="0" marL="179999" marR="0" rtl="0" algn="l">
              <a:lnSpc>
                <a:spcPct val="115000"/>
              </a:lnSpc>
              <a:spcBef>
                <a:spcPts val="0"/>
              </a:spcBef>
              <a:spcAft>
                <a:spcPts val="0"/>
              </a:spcAft>
              <a:buSzPts val="2600"/>
              <a:buNone/>
            </a:pPr>
            <a:r>
              <a:t/>
            </a:r>
            <a:endParaRPr sz="2600"/>
          </a:p>
          <a:p>
            <a:pPr indent="-50800" lvl="0" marL="228600" rtl="0" algn="l">
              <a:lnSpc>
                <a:spcPct val="90000"/>
              </a:lnSpc>
              <a:spcBef>
                <a:spcPts val="1000"/>
              </a:spcBef>
              <a:spcAft>
                <a:spcPts val="0"/>
              </a:spcAft>
              <a:buClr>
                <a:schemeClr val="dk1"/>
              </a:buClr>
              <a:buSzPts val="2800"/>
              <a:buNone/>
            </a:pPr>
            <a:r>
              <a:t/>
            </a:r>
            <a:endParaRPr/>
          </a:p>
        </p:txBody>
      </p:sp>
      <p:sp>
        <p:nvSpPr>
          <p:cNvPr id="219" name="Google Shape;219;p3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nl-NL"/>
              <a:t>Next steps</a:t>
            </a:r>
            <a:endParaRPr b="1"/>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6"/>
          <p:cNvSpPr txBox="1"/>
          <p:nvPr>
            <p:ph type="ctrTitle"/>
          </p:nvPr>
        </p:nvSpPr>
        <p:spPr>
          <a:xfrm>
            <a:off x="1524000" y="801536"/>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b="1" lang="nl-NL" sz="5400"/>
              <a:t>Update CANVAS Staff Training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7"/>
          <p:cNvSpPr txBox="1"/>
          <p:nvPr>
            <p:ph idx="1" type="body"/>
          </p:nvPr>
        </p:nvSpPr>
        <p:spPr>
          <a:xfrm>
            <a:off x="838200" y="1825625"/>
            <a:ext cx="11070300" cy="43512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SzPts val="2600"/>
              <a:buNone/>
            </a:pPr>
            <a:r>
              <a:rPr lang="nl-NL" sz="2600" u="sng"/>
              <a:t>Quality offer</a:t>
            </a:r>
            <a:endParaRPr/>
          </a:p>
          <a:p>
            <a:pPr indent="-428625" lvl="0" marL="428625" rtl="0" algn="l">
              <a:lnSpc>
                <a:spcPct val="115000"/>
              </a:lnSpc>
              <a:spcBef>
                <a:spcPts val="0"/>
              </a:spcBef>
              <a:spcAft>
                <a:spcPts val="0"/>
              </a:spcAft>
              <a:buSzPts val="2600"/>
              <a:buFont typeface="Arial"/>
              <a:buChar char="●"/>
            </a:pPr>
            <a:r>
              <a:rPr lang="nl-NL" sz="2600"/>
              <a:t>Develop a canvas for repeated staff training, including necessary elements of a training </a:t>
            </a:r>
            <a:endParaRPr/>
          </a:p>
          <a:p>
            <a:pPr indent="-428625" lvl="0" marL="428625" rtl="0" algn="l">
              <a:lnSpc>
                <a:spcPct val="115000"/>
              </a:lnSpc>
              <a:spcBef>
                <a:spcPts val="0"/>
              </a:spcBef>
              <a:spcAft>
                <a:spcPts val="0"/>
              </a:spcAft>
              <a:buSzPts val="2600"/>
              <a:buFont typeface="Arial"/>
              <a:buChar char="●"/>
            </a:pPr>
            <a:r>
              <a:rPr lang="nl-NL" sz="2600"/>
              <a:t>Develop quality guidelines for implementation of NA staff trainings / events. </a:t>
            </a:r>
            <a:endParaRPr/>
          </a:p>
          <a:p>
            <a:pPr indent="-428625" lvl="0" marL="428625" rtl="0" algn="l">
              <a:lnSpc>
                <a:spcPct val="115000"/>
              </a:lnSpc>
              <a:spcBef>
                <a:spcPts val="0"/>
              </a:spcBef>
              <a:spcAft>
                <a:spcPts val="0"/>
              </a:spcAft>
              <a:buSzPts val="2600"/>
              <a:buFont typeface="Arial"/>
              <a:buChar char="●"/>
            </a:pPr>
            <a:r>
              <a:rPr lang="nl-NL" sz="2600"/>
              <a:t>Support host NAs in preparing and implementing those offers.</a:t>
            </a:r>
            <a:endParaRPr/>
          </a:p>
          <a:p>
            <a:pPr indent="-263525" lvl="0" marL="428625" rtl="0" algn="l">
              <a:lnSpc>
                <a:spcPct val="115000"/>
              </a:lnSpc>
              <a:spcBef>
                <a:spcPts val="0"/>
              </a:spcBef>
              <a:spcAft>
                <a:spcPts val="0"/>
              </a:spcAft>
              <a:buSzPts val="2600"/>
              <a:buFont typeface="Arial"/>
              <a:buNone/>
            </a:pPr>
            <a:r>
              <a:t/>
            </a:r>
            <a:endParaRPr sz="2600"/>
          </a:p>
          <a:p>
            <a:pPr indent="-428625" lvl="0" marL="428625" rtl="0" algn="l">
              <a:lnSpc>
                <a:spcPct val="115000"/>
              </a:lnSpc>
              <a:spcBef>
                <a:spcPts val="0"/>
              </a:spcBef>
              <a:spcAft>
                <a:spcPts val="0"/>
              </a:spcAft>
              <a:buSzPts val="2600"/>
              <a:buFont typeface="Arial"/>
              <a:buChar char="●"/>
            </a:pPr>
            <a:r>
              <a:rPr lang="nl-NL" sz="2600"/>
              <a:t>Based on existing guidelines</a:t>
            </a:r>
            <a:endParaRPr/>
          </a:p>
          <a:p>
            <a:pPr indent="-428625" lvl="0" marL="428625" rtl="0" algn="l">
              <a:lnSpc>
                <a:spcPct val="115000"/>
              </a:lnSpc>
              <a:spcBef>
                <a:spcPts val="0"/>
              </a:spcBef>
              <a:spcAft>
                <a:spcPts val="0"/>
              </a:spcAft>
              <a:buSzPts val="2600"/>
              <a:buFont typeface="Arial"/>
              <a:buChar char="●"/>
            </a:pPr>
            <a:r>
              <a:rPr lang="nl-NL" sz="2600"/>
              <a:t>Two parts: A) Practical arrangements and B) Content of training offer</a:t>
            </a:r>
            <a:endParaRPr/>
          </a:p>
          <a:p>
            <a:pPr indent="-50800" lvl="0" marL="228600" rtl="0" algn="l">
              <a:lnSpc>
                <a:spcPct val="90000"/>
              </a:lnSpc>
              <a:spcBef>
                <a:spcPts val="1000"/>
              </a:spcBef>
              <a:spcAft>
                <a:spcPts val="0"/>
              </a:spcAft>
              <a:buClr>
                <a:schemeClr val="dk1"/>
              </a:buClr>
              <a:buSzPts val="2800"/>
              <a:buNone/>
            </a:pPr>
            <a:r>
              <a:t/>
            </a:r>
            <a:endParaRPr/>
          </a:p>
        </p:txBody>
      </p:sp>
      <p:sp>
        <p:nvSpPr>
          <p:cNvPr id="230" name="Google Shape;230;p3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nl-NL"/>
              <a:t>Objectives (Training Strategy)</a:t>
            </a:r>
            <a:endParaRPr b="1"/>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8"/>
          <p:cNvSpPr txBox="1"/>
          <p:nvPr>
            <p:ph idx="1" type="body"/>
          </p:nvPr>
        </p:nvSpPr>
        <p:spPr>
          <a:xfrm>
            <a:off x="838200" y="1825625"/>
            <a:ext cx="11020200" cy="4351200"/>
          </a:xfrm>
          <a:prstGeom prst="rect">
            <a:avLst/>
          </a:prstGeom>
          <a:noFill/>
          <a:ln>
            <a:noFill/>
          </a:ln>
        </p:spPr>
        <p:txBody>
          <a:bodyPr anchorCtr="0" anchor="t" bIns="45700" lIns="91425" spcFirstLastPara="1" rIns="91425" wrap="square" tIns="45700">
            <a:normAutofit fontScale="77500" lnSpcReduction="20000"/>
          </a:bodyPr>
          <a:lstStyle/>
          <a:p>
            <a:pPr indent="-401852" lvl="0" marL="428625" rtl="0" algn="l">
              <a:lnSpc>
                <a:spcPct val="115000"/>
              </a:lnSpc>
              <a:spcBef>
                <a:spcPts val="0"/>
              </a:spcBef>
              <a:spcAft>
                <a:spcPts val="0"/>
              </a:spcAft>
              <a:buSzPct val="100386"/>
              <a:buFont typeface="Arial"/>
              <a:buChar char="●"/>
            </a:pPr>
            <a:r>
              <a:rPr lang="nl-NL" sz="2800"/>
              <a:t>Based on existing guidelines</a:t>
            </a:r>
            <a:endParaRPr/>
          </a:p>
          <a:p>
            <a:pPr indent="-401852" lvl="0" marL="428625" rtl="0" algn="l">
              <a:lnSpc>
                <a:spcPct val="115000"/>
              </a:lnSpc>
              <a:spcBef>
                <a:spcPts val="0"/>
              </a:spcBef>
              <a:spcAft>
                <a:spcPts val="0"/>
              </a:spcAft>
              <a:buSzPct val="100386"/>
              <a:buFont typeface="Arial"/>
              <a:buChar char="●"/>
            </a:pPr>
            <a:r>
              <a:rPr lang="nl-NL"/>
              <a:t>Two parts: 1) Practical arrangements (to support especially new hosts) and 2) Content of training offer</a:t>
            </a:r>
            <a:endParaRPr/>
          </a:p>
          <a:p>
            <a:pPr indent="-401852" lvl="0" marL="428625" rtl="0" algn="l">
              <a:lnSpc>
                <a:spcPct val="115000"/>
              </a:lnSpc>
              <a:spcBef>
                <a:spcPts val="0"/>
              </a:spcBef>
              <a:spcAft>
                <a:spcPts val="0"/>
              </a:spcAft>
              <a:buSzPct val="100386"/>
              <a:buFont typeface="Arial"/>
              <a:buChar char="●"/>
            </a:pPr>
            <a:r>
              <a:rPr lang="nl-NL"/>
              <a:t>Proposal for content elements of training</a:t>
            </a:r>
            <a:endParaRPr/>
          </a:p>
          <a:p>
            <a:pPr indent="-442446" lvl="1" marL="914400" rtl="0" algn="l">
              <a:lnSpc>
                <a:spcPct val="115000"/>
              </a:lnSpc>
              <a:spcBef>
                <a:spcPts val="0"/>
              </a:spcBef>
              <a:spcAft>
                <a:spcPts val="0"/>
              </a:spcAft>
              <a:buSzPct val="115536"/>
              <a:buFont typeface="Arial"/>
              <a:buAutoNum type="alphaLcParenR"/>
            </a:pPr>
            <a:r>
              <a:rPr lang="nl-NL" sz="2644"/>
              <a:t>Strategy development (incl. proposal of possible topics)</a:t>
            </a:r>
            <a:endParaRPr sz="2644"/>
          </a:p>
          <a:p>
            <a:pPr indent="-442446" lvl="1" marL="914400" rtl="0" algn="l">
              <a:lnSpc>
                <a:spcPct val="115000"/>
              </a:lnSpc>
              <a:spcBef>
                <a:spcPts val="0"/>
              </a:spcBef>
              <a:spcAft>
                <a:spcPts val="0"/>
              </a:spcAft>
              <a:buSzPct val="115536"/>
              <a:buFont typeface="Arial"/>
              <a:buAutoNum type="alphaLcParenR"/>
            </a:pPr>
            <a:r>
              <a:rPr lang="nl-NL" sz="2644"/>
              <a:t>Competence Development (competence framework)</a:t>
            </a:r>
            <a:endParaRPr sz="2644"/>
          </a:p>
          <a:p>
            <a:pPr indent="-442446" lvl="1" marL="914400" rtl="0" algn="l">
              <a:lnSpc>
                <a:spcPct val="115000"/>
              </a:lnSpc>
              <a:spcBef>
                <a:spcPts val="0"/>
              </a:spcBef>
              <a:spcAft>
                <a:spcPts val="0"/>
              </a:spcAft>
              <a:buSzPct val="115536"/>
              <a:buFont typeface="Arial"/>
              <a:buAutoNum type="alphaLcParenR"/>
            </a:pPr>
            <a:r>
              <a:rPr lang="nl-NL" sz="2644"/>
              <a:t>Quality development (discussion, link to TCA, etc.)</a:t>
            </a:r>
            <a:endParaRPr sz="2644"/>
          </a:p>
          <a:p>
            <a:pPr indent="-442446" lvl="1" marL="914400" rtl="0" algn="l">
              <a:lnSpc>
                <a:spcPct val="115000"/>
              </a:lnSpc>
              <a:spcBef>
                <a:spcPts val="0"/>
              </a:spcBef>
              <a:spcAft>
                <a:spcPts val="0"/>
              </a:spcAft>
              <a:buSzPct val="115536"/>
              <a:buFont typeface="Arial"/>
              <a:buAutoNum type="alphaLcParenR"/>
            </a:pPr>
            <a:r>
              <a:rPr lang="nl-NL" sz="2644"/>
              <a:t>Operational topics </a:t>
            </a:r>
            <a:endParaRPr sz="2644"/>
          </a:p>
          <a:p>
            <a:pPr indent="-442446" lvl="1" marL="914400" rtl="0" algn="l">
              <a:lnSpc>
                <a:spcPct val="115000"/>
              </a:lnSpc>
              <a:spcBef>
                <a:spcPts val="0"/>
              </a:spcBef>
              <a:spcAft>
                <a:spcPts val="0"/>
              </a:spcAft>
              <a:buSzPct val="115536"/>
              <a:buFont typeface="Arial"/>
              <a:buAutoNum type="alphaLcParenR"/>
            </a:pPr>
            <a:r>
              <a:rPr lang="nl-NL" sz="2644"/>
              <a:t>Knowledge management/support throughout the year (how to find each other)</a:t>
            </a:r>
            <a:endParaRPr sz="2644"/>
          </a:p>
          <a:p>
            <a:pPr indent="-442446" lvl="1" marL="914400" rtl="0" algn="l">
              <a:lnSpc>
                <a:spcPct val="115000"/>
              </a:lnSpc>
              <a:spcBef>
                <a:spcPts val="0"/>
              </a:spcBef>
              <a:spcAft>
                <a:spcPts val="0"/>
              </a:spcAft>
              <a:buSzPct val="115536"/>
              <a:buFont typeface="Arial"/>
              <a:buAutoNum type="alphaLcParenR"/>
            </a:pPr>
            <a:r>
              <a:rPr lang="nl-NL" sz="2644"/>
              <a:t>Evaluation</a:t>
            </a:r>
            <a:endParaRPr sz="2644"/>
          </a:p>
          <a:p>
            <a:pPr indent="-292100" lvl="1" marL="914400" rtl="0" algn="l">
              <a:lnSpc>
                <a:spcPct val="115000"/>
              </a:lnSpc>
              <a:spcBef>
                <a:spcPts val="0"/>
              </a:spcBef>
              <a:spcAft>
                <a:spcPts val="0"/>
              </a:spcAft>
              <a:buSzPct val="117117"/>
              <a:buFont typeface="Arial"/>
              <a:buNone/>
            </a:pPr>
            <a:r>
              <a:t/>
            </a:r>
            <a:endParaRPr/>
          </a:p>
          <a:p>
            <a:pPr indent="-292100" lvl="1" marL="914400" rtl="0" algn="l">
              <a:lnSpc>
                <a:spcPct val="115000"/>
              </a:lnSpc>
              <a:spcBef>
                <a:spcPts val="0"/>
              </a:spcBef>
              <a:spcAft>
                <a:spcPts val="0"/>
              </a:spcAft>
              <a:buSzPct val="117117"/>
              <a:buFont typeface="Arial"/>
              <a:buNone/>
            </a:pPr>
            <a:r>
              <a:t/>
            </a:r>
            <a:endParaRPr/>
          </a:p>
          <a:p>
            <a:pPr indent="-50800" lvl="0" marL="228600" rtl="0" algn="l">
              <a:lnSpc>
                <a:spcPct val="90000"/>
              </a:lnSpc>
              <a:spcBef>
                <a:spcPts val="1000"/>
              </a:spcBef>
              <a:spcAft>
                <a:spcPts val="0"/>
              </a:spcAft>
              <a:buClr>
                <a:schemeClr val="dk1"/>
              </a:buClr>
              <a:buSzPct val="108108"/>
              <a:buNone/>
            </a:pPr>
            <a:r>
              <a:t/>
            </a:r>
            <a:endParaRPr/>
          </a:p>
        </p:txBody>
      </p:sp>
      <p:sp>
        <p:nvSpPr>
          <p:cNvPr id="236" name="Google Shape;236;p3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nl-NL"/>
              <a:t>Content CANVAS</a:t>
            </a:r>
            <a:endParaRPr b="1"/>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179999" lvl="0" marL="179999" marR="0" rtl="0" algn="l">
              <a:lnSpc>
                <a:spcPct val="115000"/>
              </a:lnSpc>
              <a:spcBef>
                <a:spcPts val="0"/>
              </a:spcBef>
              <a:spcAft>
                <a:spcPts val="0"/>
              </a:spcAft>
              <a:buSzPts val="2600"/>
              <a:buChar char="●"/>
            </a:pPr>
            <a:r>
              <a:rPr lang="nl-NL" sz="2600"/>
              <a:t>See proposal for content on BM website</a:t>
            </a:r>
            <a:endParaRPr/>
          </a:p>
          <a:p>
            <a:pPr indent="-179999" lvl="0" marL="179999" marR="0" rtl="0" algn="l">
              <a:lnSpc>
                <a:spcPct val="115000"/>
              </a:lnSpc>
              <a:spcBef>
                <a:spcPts val="0"/>
              </a:spcBef>
              <a:spcAft>
                <a:spcPts val="0"/>
              </a:spcAft>
              <a:buSzPts val="2600"/>
              <a:buChar char="●"/>
            </a:pPr>
            <a:r>
              <a:rPr lang="nl-NL" sz="2600"/>
              <a:t>Include new suggestions</a:t>
            </a:r>
            <a:endParaRPr sz="2600"/>
          </a:p>
          <a:p>
            <a:pPr indent="-179999" lvl="0" marL="179999" marR="0" rtl="0" algn="l">
              <a:lnSpc>
                <a:spcPct val="115000"/>
              </a:lnSpc>
              <a:spcBef>
                <a:spcPts val="0"/>
              </a:spcBef>
              <a:spcAft>
                <a:spcPts val="0"/>
              </a:spcAft>
              <a:buSzPts val="2600"/>
              <a:buChar char="●"/>
            </a:pPr>
            <a:r>
              <a:rPr lang="nl-NL" sz="2600"/>
              <a:t>Develop offer during summer</a:t>
            </a:r>
            <a:endParaRPr sz="2600"/>
          </a:p>
          <a:p>
            <a:pPr indent="-179999" lvl="0" marL="179999" marR="0" rtl="0" algn="l">
              <a:lnSpc>
                <a:spcPct val="115000"/>
              </a:lnSpc>
              <a:spcBef>
                <a:spcPts val="0"/>
              </a:spcBef>
              <a:spcAft>
                <a:spcPts val="0"/>
              </a:spcAft>
              <a:buSzPts val="2600"/>
              <a:buChar char="●"/>
            </a:pPr>
            <a:r>
              <a:rPr lang="nl-NL" sz="2600"/>
              <a:t>Ready before next BM</a:t>
            </a:r>
            <a:endParaRPr/>
          </a:p>
          <a:p>
            <a:pPr indent="0" lvl="0" marL="0" marR="0" rtl="0" algn="l">
              <a:lnSpc>
                <a:spcPct val="115000"/>
              </a:lnSpc>
              <a:spcBef>
                <a:spcPts val="0"/>
              </a:spcBef>
              <a:spcAft>
                <a:spcPts val="0"/>
              </a:spcAft>
              <a:buSzPts val="2600"/>
              <a:buNone/>
            </a:pPr>
            <a:r>
              <a:t/>
            </a:r>
            <a:endParaRPr sz="2600"/>
          </a:p>
          <a:p>
            <a:pPr indent="-50800" lvl="0" marL="228600" rtl="0" algn="l">
              <a:lnSpc>
                <a:spcPct val="90000"/>
              </a:lnSpc>
              <a:spcBef>
                <a:spcPts val="1000"/>
              </a:spcBef>
              <a:spcAft>
                <a:spcPts val="0"/>
              </a:spcAft>
              <a:buClr>
                <a:schemeClr val="dk1"/>
              </a:buClr>
              <a:buSzPts val="2800"/>
              <a:buNone/>
            </a:pPr>
            <a:r>
              <a:t/>
            </a:r>
            <a:endParaRPr/>
          </a:p>
        </p:txBody>
      </p:sp>
      <p:sp>
        <p:nvSpPr>
          <p:cNvPr id="242" name="Google Shape;242;p3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nl-NL"/>
              <a:t>Next steps</a:t>
            </a:r>
            <a:endParaRPr b="1"/>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0"/>
          <p:cNvSpPr txBox="1"/>
          <p:nvPr>
            <p:ph type="ctrTitle"/>
          </p:nvPr>
        </p:nvSpPr>
        <p:spPr>
          <a:xfrm>
            <a:off x="1524000" y="620561"/>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b="1" lang="nl-NL" sz="5400"/>
              <a:t>KMST Calendar 2022</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nl-NL"/>
              <a:t>Calendar 2022</a:t>
            </a:r>
            <a:endParaRPr b="1"/>
          </a:p>
        </p:txBody>
      </p:sp>
      <p:sp>
        <p:nvSpPr>
          <p:cNvPr id="253" name="Google Shape;253;p41"/>
          <p:cNvSpPr txBox="1"/>
          <p:nvPr>
            <p:ph idx="1" type="body"/>
          </p:nvPr>
        </p:nvSpPr>
        <p:spPr>
          <a:xfrm>
            <a:off x="838200" y="1759638"/>
            <a:ext cx="11060400" cy="4351500"/>
          </a:xfrm>
          <a:prstGeom prst="rect">
            <a:avLst/>
          </a:prstGeom>
          <a:noFill/>
          <a:ln>
            <a:noFill/>
          </a:ln>
        </p:spPr>
        <p:txBody>
          <a:bodyPr anchorCtr="0" anchor="t" bIns="45700" lIns="91425" spcFirstLastPara="1" rIns="91425" wrap="square" tIns="45700">
            <a:normAutofit fontScale="62500" lnSpcReduction="20000"/>
          </a:bodyPr>
          <a:lstStyle/>
          <a:p>
            <a:pPr indent="-414337" lvl="0" marL="428625" rtl="0" algn="l">
              <a:lnSpc>
                <a:spcPct val="115000"/>
              </a:lnSpc>
              <a:spcBef>
                <a:spcPts val="0"/>
              </a:spcBef>
              <a:spcAft>
                <a:spcPts val="0"/>
              </a:spcAft>
              <a:buSzPct val="100000"/>
              <a:buFont typeface="Arial"/>
              <a:buChar char="●"/>
            </a:pPr>
            <a:r>
              <a:rPr lang="nl-NL" sz="3800"/>
              <a:t>Offer 2022 complete; all trainings have hosts! Thank you!!</a:t>
            </a:r>
            <a:endParaRPr sz="3800"/>
          </a:p>
          <a:p>
            <a:pPr indent="-414337" lvl="0" marL="428625" rtl="0" algn="l">
              <a:lnSpc>
                <a:spcPct val="115000"/>
              </a:lnSpc>
              <a:spcBef>
                <a:spcPts val="0"/>
              </a:spcBef>
              <a:spcAft>
                <a:spcPts val="0"/>
              </a:spcAft>
              <a:buSzPct val="100000"/>
              <a:buFont typeface="Arial"/>
              <a:buChar char="●"/>
            </a:pPr>
            <a:r>
              <a:rPr lang="nl-NL" sz="3800"/>
              <a:t>Finally Youth Lab has taken place!</a:t>
            </a:r>
            <a:endParaRPr sz="3800"/>
          </a:p>
          <a:p>
            <a:pPr indent="-414337" lvl="0" marL="428625" rtl="0" algn="l">
              <a:lnSpc>
                <a:spcPct val="115000"/>
              </a:lnSpc>
              <a:spcBef>
                <a:spcPts val="0"/>
              </a:spcBef>
              <a:spcAft>
                <a:spcPts val="0"/>
              </a:spcAft>
              <a:buSzPct val="100000"/>
              <a:buFont typeface="Arial"/>
              <a:buChar char="●"/>
            </a:pPr>
            <a:r>
              <a:rPr lang="nl-NL" sz="3800"/>
              <a:t>Nice to mention for Calendar 2022: </a:t>
            </a:r>
            <a:endParaRPr sz="3800"/>
          </a:p>
          <a:p>
            <a:pPr indent="-279218" lvl="1" marL="719999" rtl="0" algn="l">
              <a:lnSpc>
                <a:spcPct val="115000"/>
              </a:lnSpc>
              <a:spcBef>
                <a:spcPts val="0"/>
              </a:spcBef>
              <a:spcAft>
                <a:spcPts val="0"/>
              </a:spcAft>
              <a:buSzPct val="100000"/>
              <a:buFont typeface="Calibri"/>
              <a:buChar char="⁻"/>
            </a:pPr>
            <a:r>
              <a:rPr lang="nl-NL" sz="2500"/>
              <a:t>Several new comer staff trainings </a:t>
            </a:r>
            <a:endParaRPr sz="2500"/>
          </a:p>
          <a:p>
            <a:pPr indent="-279218" lvl="1" marL="719999" rtl="0" algn="l">
              <a:lnSpc>
                <a:spcPct val="115000"/>
              </a:lnSpc>
              <a:spcBef>
                <a:spcPts val="0"/>
              </a:spcBef>
              <a:spcAft>
                <a:spcPts val="0"/>
              </a:spcAft>
              <a:buSzPct val="100000"/>
              <a:buFont typeface="Calibri"/>
              <a:buChar char="⁻"/>
            </a:pPr>
            <a:r>
              <a:rPr lang="nl-NL" sz="2500"/>
              <a:t>Separate</a:t>
            </a:r>
            <a:r>
              <a:rPr lang="nl-NL" sz="2500"/>
              <a:t> Solidarity Projects staff training (based on request SP officers and confirm KMST Strategy)</a:t>
            </a:r>
            <a:endParaRPr sz="2500"/>
          </a:p>
          <a:p>
            <a:pPr indent="-279218" lvl="1" marL="719999" rtl="0" algn="l">
              <a:lnSpc>
                <a:spcPct val="115000"/>
              </a:lnSpc>
              <a:spcBef>
                <a:spcPts val="0"/>
              </a:spcBef>
              <a:spcAft>
                <a:spcPts val="0"/>
              </a:spcAft>
              <a:buSzPct val="100000"/>
              <a:buFont typeface="Calibri"/>
              <a:buChar char="⁻"/>
            </a:pPr>
            <a:r>
              <a:rPr lang="nl-NL" sz="2500"/>
              <a:t>First DiscoverEU staff training</a:t>
            </a:r>
            <a:endParaRPr sz="2500"/>
          </a:p>
          <a:p>
            <a:pPr indent="-279218" lvl="1" marL="719999" rtl="0" algn="l">
              <a:lnSpc>
                <a:spcPct val="115000"/>
              </a:lnSpc>
              <a:spcBef>
                <a:spcPts val="0"/>
              </a:spcBef>
              <a:spcAft>
                <a:spcPts val="0"/>
              </a:spcAft>
              <a:buSzPct val="100000"/>
              <a:buFont typeface="Calibri"/>
              <a:buChar char="⁻"/>
            </a:pPr>
            <a:r>
              <a:rPr lang="nl-NL" sz="2500"/>
              <a:t>KA210 &amp; KA220 combined</a:t>
            </a:r>
            <a:endParaRPr sz="2500"/>
          </a:p>
          <a:p>
            <a:pPr indent="-279218" lvl="1" marL="719999" rtl="0" algn="l">
              <a:lnSpc>
                <a:spcPct val="115000"/>
              </a:lnSpc>
              <a:spcBef>
                <a:spcPts val="0"/>
              </a:spcBef>
              <a:spcAft>
                <a:spcPts val="0"/>
              </a:spcAft>
              <a:buSzPct val="100000"/>
              <a:buFont typeface="Calibri"/>
              <a:buChar char="⁻"/>
            </a:pPr>
            <a:r>
              <a:rPr lang="nl-NL" sz="2500"/>
              <a:t>First Digital staff training</a:t>
            </a:r>
            <a:endParaRPr sz="2500"/>
          </a:p>
          <a:p>
            <a:pPr indent="-279218" lvl="1" marL="719999" rtl="0" algn="l">
              <a:lnSpc>
                <a:spcPct val="115000"/>
              </a:lnSpc>
              <a:spcBef>
                <a:spcPts val="0"/>
              </a:spcBef>
              <a:spcAft>
                <a:spcPts val="0"/>
              </a:spcAft>
              <a:buSzPct val="100000"/>
              <a:buFont typeface="Calibri"/>
              <a:buChar char="⁻"/>
            </a:pPr>
            <a:r>
              <a:rPr lang="nl-NL" sz="2500"/>
              <a:t>Meeting on Partner Countries (no staff training)</a:t>
            </a:r>
            <a:endParaRPr sz="2500"/>
          </a:p>
          <a:p>
            <a:pPr indent="0" lvl="0" marL="0" rtl="0" algn="l">
              <a:lnSpc>
                <a:spcPct val="115000"/>
              </a:lnSpc>
              <a:spcBef>
                <a:spcPts val="0"/>
              </a:spcBef>
              <a:spcAft>
                <a:spcPts val="0"/>
              </a:spcAft>
              <a:buNone/>
            </a:pPr>
            <a:r>
              <a:t/>
            </a:r>
            <a:endParaRPr sz="2200"/>
          </a:p>
          <a:p>
            <a:pPr indent="-428228" lvl="0" marL="428625" rtl="0" algn="l">
              <a:lnSpc>
                <a:spcPct val="115000"/>
              </a:lnSpc>
              <a:spcBef>
                <a:spcPts val="0"/>
              </a:spcBef>
              <a:spcAft>
                <a:spcPts val="0"/>
              </a:spcAft>
              <a:buSzPct val="100000"/>
              <a:buFont typeface="Arial"/>
              <a:buChar char="●"/>
            </a:pPr>
            <a:r>
              <a:rPr lang="nl-NL" sz="4150"/>
              <a:t>Current calendar always accessible through SALTO website (now 2022/2023)</a:t>
            </a:r>
            <a:endParaRPr sz="4150"/>
          </a:p>
          <a:p>
            <a:pPr indent="0" lvl="0" marL="457200" rtl="0" algn="l">
              <a:lnSpc>
                <a:spcPct val="115000"/>
              </a:lnSpc>
              <a:spcBef>
                <a:spcPts val="0"/>
              </a:spcBef>
              <a:spcAft>
                <a:spcPts val="0"/>
              </a:spcAft>
              <a:buNone/>
            </a:pPr>
            <a:r>
              <a:t/>
            </a:r>
            <a:endParaRPr sz="4150"/>
          </a:p>
          <a:p>
            <a:pPr indent="-428228" lvl="0" marL="428625" rtl="0" algn="l">
              <a:lnSpc>
                <a:spcPct val="115000"/>
              </a:lnSpc>
              <a:spcBef>
                <a:spcPts val="0"/>
              </a:spcBef>
              <a:spcAft>
                <a:spcPts val="0"/>
              </a:spcAft>
              <a:buSzPct val="100000"/>
              <a:buFont typeface="Arial"/>
              <a:buChar char="●"/>
            </a:pPr>
            <a:r>
              <a:rPr lang="nl-NL" sz="4150" u="sng">
                <a:solidFill>
                  <a:schemeClr val="hlink"/>
                </a:solidFill>
                <a:hlinkClick r:id="rId3"/>
              </a:rPr>
              <a:t>https://docs.google.com/spreadsheets/d/1Br3LNEsfQ0HmzNfvmAu0V9KlKHt7w6z04xpR-RuzRII/edit#gid=2089043716</a:t>
            </a:r>
            <a:r>
              <a:rPr lang="nl-NL" sz="4150"/>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nl-NL"/>
              <a:t>Other topics Calendar</a:t>
            </a:r>
            <a:endParaRPr b="1"/>
          </a:p>
        </p:txBody>
      </p:sp>
      <p:sp>
        <p:nvSpPr>
          <p:cNvPr id="259" name="Google Shape;259;p42"/>
          <p:cNvSpPr txBox="1"/>
          <p:nvPr>
            <p:ph idx="1" type="body"/>
          </p:nvPr>
        </p:nvSpPr>
        <p:spPr>
          <a:xfrm>
            <a:off x="838200" y="1759638"/>
            <a:ext cx="11060400" cy="4351500"/>
          </a:xfrm>
          <a:prstGeom prst="rect">
            <a:avLst/>
          </a:prstGeom>
          <a:noFill/>
          <a:ln>
            <a:noFill/>
          </a:ln>
        </p:spPr>
        <p:txBody>
          <a:bodyPr anchorCtr="0" anchor="t" bIns="45700" lIns="91425" spcFirstLastPara="1" rIns="91425" wrap="square" tIns="45700">
            <a:normAutofit/>
          </a:bodyPr>
          <a:lstStyle/>
          <a:p>
            <a:pPr indent="-435535" lvl="0" marL="457200" rtl="0" algn="l">
              <a:lnSpc>
                <a:spcPct val="115000"/>
              </a:lnSpc>
              <a:spcBef>
                <a:spcPts val="0"/>
              </a:spcBef>
              <a:spcAft>
                <a:spcPts val="0"/>
              </a:spcAft>
              <a:buSzPts val="3259"/>
              <a:buChar char="●"/>
            </a:pPr>
            <a:r>
              <a:rPr lang="nl-NL" sz="2600"/>
              <a:t>Calendar 2023 to be developed based on outcomes of BM today </a:t>
            </a:r>
            <a:endParaRPr sz="2600"/>
          </a:p>
          <a:p>
            <a:pPr indent="-393700" lvl="0" marL="457200" rtl="0" algn="l">
              <a:lnSpc>
                <a:spcPct val="115000"/>
              </a:lnSpc>
              <a:spcBef>
                <a:spcPts val="0"/>
              </a:spcBef>
              <a:spcAft>
                <a:spcPts val="0"/>
              </a:spcAft>
              <a:buSzPts val="2600"/>
              <a:buChar char="●"/>
            </a:pPr>
            <a:r>
              <a:rPr lang="nl-NL" sz="2600"/>
              <a:t>As soon as we have a start, we will send an update per email</a:t>
            </a:r>
            <a:endParaRPr sz="2600"/>
          </a:p>
          <a:p>
            <a:pPr indent="0" lvl="0" marL="457200" rtl="0" algn="l">
              <a:lnSpc>
                <a:spcPct val="115000"/>
              </a:lnSpc>
              <a:spcBef>
                <a:spcPts val="0"/>
              </a:spcBef>
              <a:spcAft>
                <a:spcPts val="0"/>
              </a:spcAft>
              <a:buNone/>
            </a:pPr>
            <a:r>
              <a:t/>
            </a:r>
            <a:endParaRPr sz="2600"/>
          </a:p>
          <a:p>
            <a:pPr indent="-428625" lvl="0" marL="428625" rtl="0" algn="l">
              <a:lnSpc>
                <a:spcPct val="115000"/>
              </a:lnSpc>
              <a:spcBef>
                <a:spcPts val="0"/>
              </a:spcBef>
              <a:spcAft>
                <a:spcPts val="0"/>
              </a:spcAft>
              <a:buSzPts val="2600"/>
              <a:buChar char="●"/>
            </a:pPr>
            <a:r>
              <a:rPr lang="nl-NL" sz="2600"/>
              <a:t>Youth Lab 2024: Ireland!</a:t>
            </a:r>
            <a:endParaRPr sz="2600"/>
          </a:p>
          <a:p>
            <a:pPr indent="-263525" lvl="0" marL="428625" rtl="0" algn="l">
              <a:lnSpc>
                <a:spcPct val="115000"/>
              </a:lnSpc>
              <a:spcBef>
                <a:spcPts val="0"/>
              </a:spcBef>
              <a:spcAft>
                <a:spcPts val="0"/>
              </a:spcAft>
              <a:buSzPts val="3059"/>
              <a:buFont typeface="Arial"/>
              <a:buNone/>
            </a:pPr>
            <a:r>
              <a:t/>
            </a:r>
            <a:endParaRPr sz="2600"/>
          </a:p>
          <a:p>
            <a:pPr indent="-263525" lvl="0" marL="428625" rtl="0" algn="l">
              <a:lnSpc>
                <a:spcPct val="115000"/>
              </a:lnSpc>
              <a:spcBef>
                <a:spcPts val="0"/>
              </a:spcBef>
              <a:spcAft>
                <a:spcPts val="0"/>
              </a:spcAft>
              <a:buSzPts val="3059"/>
              <a:buFont typeface="Arial"/>
              <a:buNone/>
            </a:pPr>
            <a:r>
              <a:t/>
            </a:r>
            <a:endParaRPr sz="2600"/>
          </a:p>
          <a:p>
            <a:pPr indent="0" lvl="0" marL="0" rtl="0" algn="l">
              <a:lnSpc>
                <a:spcPct val="90000"/>
              </a:lnSpc>
              <a:spcBef>
                <a:spcPts val="1000"/>
              </a:spcBef>
              <a:spcAft>
                <a:spcPts val="0"/>
              </a:spcAft>
              <a:buSzPts val="2118"/>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16"/>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nl-NL"/>
              <a:t>Short reflection</a:t>
            </a:r>
            <a:endParaRPr b="1"/>
          </a:p>
        </p:txBody>
      </p:sp>
      <p:sp>
        <p:nvSpPr>
          <p:cNvPr id="265" name="Google Shape;265;p43"/>
          <p:cNvSpPr txBox="1"/>
          <p:nvPr>
            <p:ph idx="1" type="body"/>
          </p:nvPr>
        </p:nvSpPr>
        <p:spPr>
          <a:xfrm>
            <a:off x="838200" y="1576400"/>
            <a:ext cx="10515600" cy="50661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rPr b="1" lang="nl-NL" sz="3400"/>
              <a:t>https://padlet.com/domagoj_moric/kmst_padlet </a:t>
            </a:r>
            <a:endParaRPr b="1" sz="3400"/>
          </a:p>
          <a:p>
            <a:pPr indent="0" lvl="0" marL="0" rtl="0" algn="ctr">
              <a:spcBef>
                <a:spcPts val="1000"/>
              </a:spcBef>
              <a:spcAft>
                <a:spcPts val="0"/>
              </a:spcAft>
              <a:buNone/>
            </a:pPr>
            <a:r>
              <a:t/>
            </a:r>
            <a:endParaRPr b="1" sz="3400"/>
          </a:p>
          <a:p>
            <a:pPr indent="0" lvl="0" marL="0" rtl="0" algn="l">
              <a:lnSpc>
                <a:spcPct val="115000"/>
              </a:lnSpc>
              <a:spcBef>
                <a:spcPts val="0"/>
              </a:spcBef>
              <a:spcAft>
                <a:spcPts val="0"/>
              </a:spcAft>
              <a:buClr>
                <a:schemeClr val="dk1"/>
              </a:buClr>
              <a:buSzPts val="1100"/>
              <a:buFont typeface="Arial"/>
              <a:buNone/>
            </a:pPr>
            <a:r>
              <a:rPr lang="nl-NL" sz="1983">
                <a:solidFill>
                  <a:srgbClr val="222222"/>
                </a:solidFill>
                <a:highlight>
                  <a:srgbClr val="FFFFFF"/>
                </a:highlight>
                <a:latin typeface="Arial"/>
                <a:ea typeface="Arial"/>
                <a:cs typeface="Arial"/>
                <a:sym typeface="Arial"/>
              </a:rPr>
              <a:t>Please share your thoughts and remarks on the following, if something is unclear or needs more elaboration, please explain below.</a:t>
            </a:r>
            <a:endParaRPr sz="1983">
              <a:solidFill>
                <a:srgbClr val="222222"/>
              </a:solidFill>
              <a:highlight>
                <a:srgbClr val="FFFFFF"/>
              </a:highlight>
              <a:latin typeface="Arial"/>
              <a:ea typeface="Arial"/>
              <a:cs typeface="Arial"/>
              <a:sym typeface="Arial"/>
            </a:endParaRPr>
          </a:p>
          <a:p>
            <a:pPr indent="-354572" lvl="0" marL="457200" rtl="0" algn="l">
              <a:lnSpc>
                <a:spcPct val="115000"/>
              </a:lnSpc>
              <a:spcBef>
                <a:spcPts val="0"/>
              </a:spcBef>
              <a:spcAft>
                <a:spcPts val="0"/>
              </a:spcAft>
              <a:buClr>
                <a:srgbClr val="222222"/>
              </a:buClr>
              <a:buSzPts val="1984"/>
              <a:buFont typeface="Calibri"/>
              <a:buAutoNum type="arabicPeriod"/>
            </a:pPr>
            <a:r>
              <a:rPr b="1" lang="nl-NL" sz="1983">
                <a:solidFill>
                  <a:srgbClr val="222222"/>
                </a:solidFill>
                <a:highlight>
                  <a:srgbClr val="FFFFFF"/>
                </a:highlight>
              </a:rPr>
              <a:t>Jobshadowings</a:t>
            </a:r>
            <a:endParaRPr b="1" sz="1983">
              <a:solidFill>
                <a:srgbClr val="222222"/>
              </a:solidFill>
              <a:highlight>
                <a:srgbClr val="FFFFFF"/>
              </a:highlight>
            </a:endParaRPr>
          </a:p>
          <a:p>
            <a:pPr indent="-354572" lvl="0" marL="457200" rtl="0" algn="l">
              <a:lnSpc>
                <a:spcPct val="115000"/>
              </a:lnSpc>
              <a:spcBef>
                <a:spcPts val="0"/>
              </a:spcBef>
              <a:spcAft>
                <a:spcPts val="0"/>
              </a:spcAft>
              <a:buClr>
                <a:srgbClr val="222222"/>
              </a:buClr>
              <a:buSzPts val="1984"/>
              <a:buFont typeface="Calibri"/>
              <a:buAutoNum type="arabicPeriod"/>
            </a:pPr>
            <a:r>
              <a:rPr b="1" lang="nl-NL" sz="1983">
                <a:solidFill>
                  <a:srgbClr val="222222"/>
                </a:solidFill>
                <a:highlight>
                  <a:srgbClr val="FFFFFF"/>
                </a:highlight>
              </a:rPr>
              <a:t>Programme priorities</a:t>
            </a:r>
            <a:r>
              <a:rPr lang="nl-NL" sz="1983">
                <a:solidFill>
                  <a:srgbClr val="222222"/>
                </a:solidFill>
                <a:highlight>
                  <a:srgbClr val="FFFFFF"/>
                </a:highlight>
              </a:rPr>
              <a:t>: KMST proposal A) Transversal offer (include in CANVAS with help of SALTO’s), B) Youth Lab and C) Specific staff training every 2 or 3 years</a:t>
            </a:r>
            <a:endParaRPr sz="1983">
              <a:solidFill>
                <a:srgbClr val="222222"/>
              </a:solidFill>
              <a:highlight>
                <a:srgbClr val="FFFFFF"/>
              </a:highlight>
            </a:endParaRPr>
          </a:p>
          <a:p>
            <a:pPr indent="-354572" lvl="0" marL="457200" rtl="0" algn="l">
              <a:lnSpc>
                <a:spcPct val="115000"/>
              </a:lnSpc>
              <a:spcBef>
                <a:spcPts val="0"/>
              </a:spcBef>
              <a:spcAft>
                <a:spcPts val="0"/>
              </a:spcAft>
              <a:buClr>
                <a:srgbClr val="222222"/>
              </a:buClr>
              <a:buSzPts val="1984"/>
              <a:buFont typeface="Calibri"/>
              <a:buAutoNum type="arabicPeriod"/>
            </a:pPr>
            <a:r>
              <a:rPr lang="nl-NL" sz="1983">
                <a:solidFill>
                  <a:srgbClr val="222222"/>
                </a:solidFill>
                <a:highlight>
                  <a:srgbClr val="FFFFFF"/>
                </a:highlight>
              </a:rPr>
              <a:t>Update </a:t>
            </a:r>
            <a:r>
              <a:rPr b="1" lang="nl-NL" sz="1983">
                <a:solidFill>
                  <a:srgbClr val="222222"/>
                </a:solidFill>
                <a:highlight>
                  <a:srgbClr val="FFFFFF"/>
                </a:highlight>
              </a:rPr>
              <a:t>Welcoming package new Head of NAs</a:t>
            </a:r>
            <a:r>
              <a:rPr lang="nl-NL" sz="1983">
                <a:solidFill>
                  <a:srgbClr val="222222"/>
                </a:solidFill>
                <a:highlight>
                  <a:srgbClr val="FFFFFF"/>
                </a:highlight>
              </a:rPr>
              <a:t> – anything missing?</a:t>
            </a:r>
            <a:endParaRPr sz="1983">
              <a:solidFill>
                <a:srgbClr val="222222"/>
              </a:solidFill>
              <a:highlight>
                <a:srgbClr val="FFFFFF"/>
              </a:highlight>
            </a:endParaRPr>
          </a:p>
          <a:p>
            <a:pPr indent="-354572" lvl="0" marL="457200" rtl="0" algn="l">
              <a:lnSpc>
                <a:spcPct val="115000"/>
              </a:lnSpc>
              <a:spcBef>
                <a:spcPts val="0"/>
              </a:spcBef>
              <a:spcAft>
                <a:spcPts val="0"/>
              </a:spcAft>
              <a:buClr>
                <a:srgbClr val="222222"/>
              </a:buClr>
              <a:buSzPts val="1984"/>
              <a:buFont typeface="Calibri"/>
              <a:buAutoNum type="arabicPeriod"/>
            </a:pPr>
            <a:r>
              <a:rPr b="1" lang="nl-NL" sz="1983">
                <a:solidFill>
                  <a:srgbClr val="222222"/>
                </a:solidFill>
                <a:highlight>
                  <a:srgbClr val="FFFFFF"/>
                </a:highlight>
              </a:rPr>
              <a:t>Staff trainings 2023</a:t>
            </a:r>
            <a:r>
              <a:rPr lang="nl-NL" sz="1983">
                <a:solidFill>
                  <a:srgbClr val="222222"/>
                </a:solidFill>
                <a:highlight>
                  <a:srgbClr val="FFFFFF"/>
                </a:highlight>
              </a:rPr>
              <a:t> – anything missing in the calendar? Anything missing </a:t>
            </a:r>
            <a:r>
              <a:rPr b="1" lang="nl-NL" sz="1983">
                <a:solidFill>
                  <a:srgbClr val="222222"/>
                </a:solidFill>
                <a:highlight>
                  <a:srgbClr val="FFFFFF"/>
                </a:highlight>
              </a:rPr>
              <a:t>in training CANVAS</a:t>
            </a:r>
            <a:r>
              <a:rPr lang="nl-NL" sz="1983">
                <a:solidFill>
                  <a:srgbClr val="222222"/>
                </a:solidFill>
                <a:highlight>
                  <a:srgbClr val="FFFFFF"/>
                </a:highlight>
              </a:rPr>
              <a:t>?</a:t>
            </a:r>
            <a:endParaRPr sz="1983">
              <a:solidFill>
                <a:srgbClr val="222222"/>
              </a:solidFill>
              <a:highlight>
                <a:srgbClr val="FFFFFF"/>
              </a:highlight>
            </a:endParaRPr>
          </a:p>
          <a:p>
            <a:pPr indent="-354572" lvl="0" marL="457200" rtl="0" algn="l">
              <a:lnSpc>
                <a:spcPct val="115000"/>
              </a:lnSpc>
              <a:spcBef>
                <a:spcPts val="0"/>
              </a:spcBef>
              <a:spcAft>
                <a:spcPts val="0"/>
              </a:spcAft>
              <a:buClr>
                <a:srgbClr val="222222"/>
              </a:buClr>
              <a:buSzPts val="1984"/>
              <a:buFont typeface="Calibri"/>
              <a:buAutoNum type="arabicPeriod"/>
            </a:pPr>
            <a:r>
              <a:rPr b="1" lang="nl-NL" sz="1983">
                <a:solidFill>
                  <a:srgbClr val="222222"/>
                </a:solidFill>
                <a:highlight>
                  <a:srgbClr val="FFFFFF"/>
                </a:highlight>
              </a:rPr>
              <a:t>General impressions</a:t>
            </a:r>
            <a:endParaRPr b="1" sz="1983">
              <a:solidFill>
                <a:srgbClr val="222222"/>
              </a:solidFill>
              <a:highlight>
                <a:srgbClr val="FFFFFF"/>
              </a:highlight>
            </a:endParaRPr>
          </a:p>
          <a:p>
            <a:pPr indent="-354572" lvl="0" marL="457200" rtl="0" algn="l">
              <a:lnSpc>
                <a:spcPct val="115000"/>
              </a:lnSpc>
              <a:spcBef>
                <a:spcPts val="0"/>
              </a:spcBef>
              <a:spcAft>
                <a:spcPts val="0"/>
              </a:spcAft>
              <a:buClr>
                <a:srgbClr val="222222"/>
              </a:buClr>
              <a:buSzPts val="1984"/>
              <a:buFont typeface="Calibri"/>
              <a:buAutoNum type="arabicPeriod"/>
            </a:pPr>
            <a:r>
              <a:rPr b="1" lang="nl-NL" sz="1983">
                <a:solidFill>
                  <a:srgbClr val="222222"/>
                </a:solidFill>
                <a:highlight>
                  <a:srgbClr val="FFFFFF"/>
                </a:highlight>
              </a:rPr>
              <a:t>Competence Framework</a:t>
            </a:r>
            <a:r>
              <a:rPr lang="nl-NL" sz="1983">
                <a:solidFill>
                  <a:srgbClr val="222222"/>
                </a:solidFill>
                <a:highlight>
                  <a:srgbClr val="FFFFFF"/>
                </a:highlight>
              </a:rPr>
              <a:t> – next steps. Which option are you for the budget split? Is everything clear?</a:t>
            </a:r>
            <a:endParaRPr b="1" sz="1983">
              <a:solidFill>
                <a:srgbClr val="222222"/>
              </a:solidFill>
              <a:highlight>
                <a:srgbClr val="FFFFFF"/>
              </a:high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4"/>
          <p:cNvSpPr txBox="1"/>
          <p:nvPr>
            <p:ph type="ctrTitle"/>
          </p:nvPr>
        </p:nvSpPr>
        <p:spPr>
          <a:xfrm>
            <a:off x="1443150" y="1671511"/>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b="1" lang="nl-NL" sz="5400"/>
              <a:t>Competence Framework</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p45"/>
          <p:cNvPicPr preferRelativeResize="0"/>
          <p:nvPr/>
        </p:nvPicPr>
        <p:blipFill rotWithShape="1">
          <a:blip r:embed="rId3">
            <a:alphaModFix/>
          </a:blip>
          <a:srcRect b="0" l="993" r="678" t="0"/>
          <a:stretch/>
        </p:blipFill>
        <p:spPr>
          <a:xfrm>
            <a:off x="1317295" y="-3416"/>
            <a:ext cx="9641490" cy="686141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id="280" name="Google Shape;280;p46"/>
          <p:cNvPicPr preferRelativeResize="0"/>
          <p:nvPr/>
        </p:nvPicPr>
        <p:blipFill>
          <a:blip r:embed="rId3">
            <a:alphaModFix/>
          </a:blip>
          <a:stretch>
            <a:fillRect/>
          </a:stretch>
        </p:blipFill>
        <p:spPr>
          <a:xfrm>
            <a:off x="1385475" y="152400"/>
            <a:ext cx="9205043" cy="65532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p47"/>
          <p:cNvPicPr preferRelativeResize="0"/>
          <p:nvPr/>
        </p:nvPicPr>
        <p:blipFill>
          <a:blip r:embed="rId3">
            <a:alphaModFix/>
          </a:blip>
          <a:stretch>
            <a:fillRect/>
          </a:stretch>
        </p:blipFill>
        <p:spPr>
          <a:xfrm>
            <a:off x="152400" y="2951225"/>
            <a:ext cx="5202248" cy="3906774"/>
          </a:xfrm>
          <a:prstGeom prst="rect">
            <a:avLst/>
          </a:prstGeom>
          <a:noFill/>
          <a:ln>
            <a:noFill/>
          </a:ln>
        </p:spPr>
      </p:pic>
      <p:pic>
        <p:nvPicPr>
          <p:cNvPr id="286" name="Google Shape;286;p47"/>
          <p:cNvPicPr preferRelativeResize="0"/>
          <p:nvPr/>
        </p:nvPicPr>
        <p:blipFill>
          <a:blip r:embed="rId4">
            <a:alphaModFix/>
          </a:blip>
          <a:stretch>
            <a:fillRect/>
          </a:stretch>
        </p:blipFill>
        <p:spPr>
          <a:xfrm>
            <a:off x="5451298" y="877225"/>
            <a:ext cx="6532552" cy="4905793"/>
          </a:xfrm>
          <a:prstGeom prst="rect">
            <a:avLst/>
          </a:prstGeom>
          <a:noFill/>
          <a:ln>
            <a:noFill/>
          </a:ln>
        </p:spPr>
      </p:pic>
      <p:pic>
        <p:nvPicPr>
          <p:cNvPr id="287" name="Google Shape;287;p47"/>
          <p:cNvPicPr preferRelativeResize="0"/>
          <p:nvPr/>
        </p:nvPicPr>
        <p:blipFill>
          <a:blip r:embed="rId5">
            <a:alphaModFix/>
          </a:blip>
          <a:stretch>
            <a:fillRect/>
          </a:stretch>
        </p:blipFill>
        <p:spPr>
          <a:xfrm>
            <a:off x="991538" y="152400"/>
            <a:ext cx="3523978" cy="26464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8"/>
          <p:cNvSpPr txBox="1"/>
          <p:nvPr>
            <p:ph type="title"/>
          </p:nvPr>
        </p:nvSpPr>
        <p:spPr>
          <a:xfrm>
            <a:off x="560175" y="301000"/>
            <a:ext cx="11213400" cy="1767600"/>
          </a:xfrm>
          <a:prstGeom prst="rect">
            <a:avLst/>
          </a:prstGeom>
          <a:noFill/>
          <a:ln>
            <a:noFill/>
          </a:ln>
        </p:spPr>
        <p:txBody>
          <a:bodyPr anchorCtr="0" anchor="t" bIns="121900" lIns="121900" spcFirstLastPara="1" rIns="121900" wrap="square" tIns="121900">
            <a:normAutofit/>
          </a:bodyPr>
          <a:lstStyle/>
          <a:p>
            <a:pPr indent="0" lvl="0" marL="0" rtl="0" algn="l">
              <a:lnSpc>
                <a:spcPct val="100000"/>
              </a:lnSpc>
              <a:spcBef>
                <a:spcPts val="0"/>
              </a:spcBef>
              <a:spcAft>
                <a:spcPts val="0"/>
              </a:spcAft>
              <a:buSzPts val="4100"/>
              <a:buNone/>
            </a:pPr>
            <a:r>
              <a:rPr lang="nl-NL"/>
              <a:t>Reminder: How it was developed</a:t>
            </a:r>
            <a:endParaRPr/>
          </a:p>
        </p:txBody>
      </p:sp>
      <p:sp>
        <p:nvSpPr>
          <p:cNvPr id="293" name="Google Shape;293;p48"/>
          <p:cNvSpPr txBox="1"/>
          <p:nvPr>
            <p:ph idx="1" type="body"/>
          </p:nvPr>
        </p:nvSpPr>
        <p:spPr>
          <a:xfrm>
            <a:off x="371625" y="1418900"/>
            <a:ext cx="10996500" cy="6023100"/>
          </a:xfrm>
          <a:prstGeom prst="rect">
            <a:avLst/>
          </a:prstGeom>
          <a:noFill/>
          <a:ln>
            <a:noFill/>
          </a:ln>
        </p:spPr>
        <p:txBody>
          <a:bodyPr anchorCtr="0" anchor="t" bIns="121900" lIns="121900" spcFirstLastPara="1" rIns="121900" wrap="square" tIns="121900">
            <a:normAutofit/>
          </a:bodyPr>
          <a:lstStyle/>
          <a:p>
            <a:pPr indent="-457200" lvl="0" marL="609600" rtl="0" algn="just">
              <a:lnSpc>
                <a:spcPct val="115000"/>
              </a:lnSpc>
              <a:spcBef>
                <a:spcPts val="0"/>
              </a:spcBef>
              <a:spcAft>
                <a:spcPts val="0"/>
              </a:spcAft>
              <a:buSzPts val="2400"/>
              <a:buChar char="•"/>
            </a:pPr>
            <a:r>
              <a:rPr lang="nl-NL">
                <a:solidFill>
                  <a:srgbClr val="000000"/>
                </a:solidFill>
              </a:rPr>
              <a:t>From November 2020 till October 2021</a:t>
            </a:r>
            <a:r>
              <a:rPr b="1" lang="nl-NL">
                <a:solidFill>
                  <a:srgbClr val="000000"/>
                </a:solidFill>
              </a:rPr>
              <a:t> </a:t>
            </a:r>
            <a:endParaRPr/>
          </a:p>
          <a:p>
            <a:pPr indent="-457200" lvl="0" marL="609600" rtl="0" algn="just">
              <a:lnSpc>
                <a:spcPct val="115000"/>
              </a:lnSpc>
              <a:spcBef>
                <a:spcPts val="0"/>
              </a:spcBef>
              <a:spcAft>
                <a:spcPts val="0"/>
              </a:spcAft>
              <a:buSzPts val="2400"/>
              <a:buChar char="•"/>
            </a:pPr>
            <a:r>
              <a:rPr b="1" lang="nl-NL">
                <a:solidFill>
                  <a:srgbClr val="000000"/>
                </a:solidFill>
              </a:rPr>
              <a:t>‘From scratch’</a:t>
            </a:r>
            <a:r>
              <a:rPr lang="nl-NL">
                <a:solidFill>
                  <a:srgbClr val="000000"/>
                </a:solidFill>
              </a:rPr>
              <a:t>, using the </a:t>
            </a:r>
            <a:r>
              <a:rPr b="1" lang="nl-NL">
                <a:solidFill>
                  <a:srgbClr val="000000"/>
                </a:solidFill>
              </a:rPr>
              <a:t>bottom-up approach.</a:t>
            </a:r>
            <a:r>
              <a:rPr lang="nl-NL">
                <a:solidFill>
                  <a:srgbClr val="000000"/>
                </a:solidFill>
              </a:rPr>
              <a:t> </a:t>
            </a:r>
            <a:endParaRPr/>
          </a:p>
          <a:p>
            <a:pPr indent="-457200" lvl="0" marL="609600" rtl="0" algn="just">
              <a:lnSpc>
                <a:spcPct val="115000"/>
              </a:lnSpc>
              <a:spcBef>
                <a:spcPts val="0"/>
              </a:spcBef>
              <a:spcAft>
                <a:spcPts val="0"/>
              </a:spcAft>
              <a:buSzPts val="2400"/>
              <a:buChar char="•"/>
            </a:pPr>
            <a:r>
              <a:rPr b="1" i="1" lang="nl-NL">
                <a:solidFill>
                  <a:srgbClr val="000000"/>
                </a:solidFill>
              </a:rPr>
              <a:t>Based on the actual experiences of the NA officers </a:t>
            </a:r>
            <a:r>
              <a:rPr lang="nl-NL">
                <a:solidFill>
                  <a:srgbClr val="000000"/>
                </a:solidFill>
              </a:rPr>
              <a:t>on how they recognise the quality performance</a:t>
            </a:r>
            <a:endParaRPr/>
          </a:p>
          <a:p>
            <a:pPr indent="-457200" lvl="0" marL="609600" rtl="0" algn="just">
              <a:lnSpc>
                <a:spcPct val="115000"/>
              </a:lnSpc>
              <a:spcBef>
                <a:spcPts val="0"/>
              </a:spcBef>
              <a:spcAft>
                <a:spcPts val="0"/>
              </a:spcAft>
              <a:buSzPts val="2400"/>
              <a:buChar char="•"/>
            </a:pPr>
            <a:r>
              <a:rPr lang="nl-NL">
                <a:solidFill>
                  <a:srgbClr val="000000"/>
                </a:solidFill>
              </a:rPr>
              <a:t>Mapping key functions of NA officers </a:t>
            </a:r>
            <a:endParaRPr/>
          </a:p>
          <a:p>
            <a:pPr indent="-457200" lvl="0" marL="609600" rtl="0" algn="just">
              <a:lnSpc>
                <a:spcPct val="115000"/>
              </a:lnSpc>
              <a:spcBef>
                <a:spcPts val="0"/>
              </a:spcBef>
              <a:spcAft>
                <a:spcPts val="0"/>
              </a:spcAft>
              <a:buSzPts val="2400"/>
              <a:buChar char="•"/>
            </a:pPr>
            <a:r>
              <a:rPr lang="nl-NL">
                <a:solidFill>
                  <a:srgbClr val="000000"/>
                </a:solidFill>
              </a:rPr>
              <a:t>Desk research</a:t>
            </a:r>
            <a:endParaRPr/>
          </a:p>
          <a:p>
            <a:pPr indent="-457200" lvl="0" marL="609600" rtl="0" algn="just">
              <a:lnSpc>
                <a:spcPct val="115000"/>
              </a:lnSpc>
              <a:spcBef>
                <a:spcPts val="0"/>
              </a:spcBef>
              <a:spcAft>
                <a:spcPts val="0"/>
              </a:spcAft>
              <a:buSzPts val="2400"/>
              <a:buChar char="•"/>
            </a:pPr>
            <a:r>
              <a:rPr lang="nl-NL">
                <a:solidFill>
                  <a:srgbClr val="000000"/>
                </a:solidFill>
              </a:rPr>
              <a:t>Two extensive surveys with National Agency officers</a:t>
            </a:r>
            <a:endParaRPr/>
          </a:p>
          <a:p>
            <a:pPr indent="-457200" lvl="0" marL="609600" rtl="0" algn="just">
              <a:lnSpc>
                <a:spcPct val="115000"/>
              </a:lnSpc>
              <a:spcBef>
                <a:spcPts val="0"/>
              </a:spcBef>
              <a:spcAft>
                <a:spcPts val="0"/>
              </a:spcAft>
              <a:buSzPts val="2400"/>
              <a:buChar char="•"/>
            </a:pPr>
            <a:r>
              <a:rPr lang="nl-NL">
                <a:solidFill>
                  <a:srgbClr val="000000"/>
                </a:solidFill>
              </a:rPr>
              <a:t>Interviews with the Heads of National Agencies. </a:t>
            </a:r>
            <a:endParaRPr/>
          </a:p>
          <a:p>
            <a:pPr indent="-457200" lvl="0" marL="609600" rtl="0" algn="just">
              <a:lnSpc>
                <a:spcPct val="115000"/>
              </a:lnSpc>
              <a:spcBef>
                <a:spcPts val="0"/>
              </a:spcBef>
              <a:spcAft>
                <a:spcPts val="0"/>
              </a:spcAft>
              <a:buSzPts val="2400"/>
              <a:buChar char="•"/>
            </a:pPr>
            <a:r>
              <a:rPr b="1" lang="nl-NL">
                <a:solidFill>
                  <a:srgbClr val="FF0000"/>
                </a:solidFill>
              </a:rPr>
              <a:t>30 National Agencies </a:t>
            </a:r>
            <a:r>
              <a:rPr lang="nl-NL">
                <a:solidFill>
                  <a:srgbClr val="FF0000"/>
                </a:solidFill>
              </a:rPr>
              <a:t>were</a:t>
            </a:r>
            <a:r>
              <a:rPr b="1" lang="nl-NL">
                <a:solidFill>
                  <a:srgbClr val="FF0000"/>
                </a:solidFill>
              </a:rPr>
              <a:t> </a:t>
            </a:r>
            <a:r>
              <a:rPr lang="nl-NL">
                <a:solidFill>
                  <a:srgbClr val="FF0000"/>
                </a:solidFill>
              </a:rPr>
              <a:t>involved in the development of the Competence Framework</a:t>
            </a:r>
            <a:endParaRPr/>
          </a:p>
          <a:p>
            <a:pPr indent="-304800" lvl="0" marL="609600" rtl="0" algn="just">
              <a:lnSpc>
                <a:spcPct val="115000"/>
              </a:lnSpc>
              <a:spcBef>
                <a:spcPts val="0"/>
              </a:spcBef>
              <a:spcAft>
                <a:spcPts val="0"/>
              </a:spcAft>
              <a:buSzPts val="2400"/>
              <a:buNone/>
            </a:pPr>
            <a:r>
              <a:t/>
            </a:r>
            <a:endParaRPr sz="32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id="298" name="Google Shape;298;p49"/>
          <p:cNvPicPr preferRelativeResize="0"/>
          <p:nvPr>
            <p:ph idx="1" type="body"/>
          </p:nvPr>
        </p:nvPicPr>
        <p:blipFill rotWithShape="1">
          <a:blip r:embed="rId3">
            <a:alphaModFix/>
          </a:blip>
          <a:srcRect b="0" l="0" r="0" t="0"/>
          <a:stretch/>
        </p:blipFill>
        <p:spPr>
          <a:xfrm>
            <a:off x="398876" y="224368"/>
            <a:ext cx="11507100" cy="64728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50"/>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93181"/>
              <a:buNone/>
            </a:pPr>
            <a:r>
              <a:rPr lang="nl-NL"/>
              <a:t>Two versions: without levelling and with levelling</a:t>
            </a:r>
            <a:endParaRPr/>
          </a:p>
        </p:txBody>
      </p:sp>
      <p:pic>
        <p:nvPicPr>
          <p:cNvPr id="304" name="Google Shape;304;p50"/>
          <p:cNvPicPr preferRelativeResize="0"/>
          <p:nvPr/>
        </p:nvPicPr>
        <p:blipFill rotWithShape="1">
          <a:blip r:embed="rId3">
            <a:alphaModFix/>
          </a:blip>
          <a:srcRect b="0" l="0" r="0" t="0"/>
          <a:stretch/>
        </p:blipFill>
        <p:spPr>
          <a:xfrm>
            <a:off x="6301228" y="2271385"/>
            <a:ext cx="4976347" cy="3486420"/>
          </a:xfrm>
          <a:prstGeom prst="rect">
            <a:avLst/>
          </a:prstGeom>
          <a:noFill/>
          <a:ln>
            <a:noFill/>
          </a:ln>
        </p:spPr>
      </p:pic>
      <p:pic>
        <p:nvPicPr>
          <p:cNvPr id="305" name="Google Shape;305;p50"/>
          <p:cNvPicPr preferRelativeResize="0"/>
          <p:nvPr/>
        </p:nvPicPr>
        <p:blipFill rotWithShape="1">
          <a:blip r:embed="rId4">
            <a:alphaModFix/>
          </a:blip>
          <a:srcRect b="0" l="993" r="678" t="0"/>
          <a:stretch/>
        </p:blipFill>
        <p:spPr>
          <a:xfrm>
            <a:off x="818368" y="2328404"/>
            <a:ext cx="4818911" cy="342940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1"/>
          <p:cNvSpPr txBox="1"/>
          <p:nvPr>
            <p:ph type="title"/>
          </p:nvPr>
        </p:nvSpPr>
        <p:spPr>
          <a:xfrm>
            <a:off x="838200" y="365125"/>
            <a:ext cx="10515600" cy="1325700"/>
          </a:xfrm>
          <a:prstGeom prst="rect">
            <a:avLst/>
          </a:prstGeom>
          <a:noFill/>
          <a:ln>
            <a:noFill/>
          </a:ln>
        </p:spPr>
        <p:txBody>
          <a:bodyPr anchorCtr="0" anchor="ctr" bIns="45700" lIns="91400" spcFirstLastPara="1" rIns="91400" wrap="square" tIns="45700">
            <a:normAutofit/>
          </a:bodyPr>
          <a:lstStyle/>
          <a:p>
            <a:pPr indent="0" lvl="0" marL="0" rtl="0" algn="l">
              <a:lnSpc>
                <a:spcPct val="90000"/>
              </a:lnSpc>
              <a:spcBef>
                <a:spcPts val="0"/>
              </a:spcBef>
              <a:spcAft>
                <a:spcPts val="0"/>
              </a:spcAft>
              <a:buSzPts val="5900"/>
              <a:buNone/>
            </a:pPr>
            <a:r>
              <a:rPr lang="nl-NL"/>
              <a:t>KMST Competence Framework - structure</a:t>
            </a:r>
            <a:endParaRPr/>
          </a:p>
        </p:txBody>
      </p:sp>
      <p:sp>
        <p:nvSpPr>
          <p:cNvPr id="311" name="Google Shape;311;p51"/>
          <p:cNvSpPr txBox="1"/>
          <p:nvPr>
            <p:ph idx="1" type="body"/>
          </p:nvPr>
        </p:nvSpPr>
        <p:spPr>
          <a:xfrm>
            <a:off x="838200" y="1825625"/>
            <a:ext cx="10515600" cy="4351200"/>
          </a:xfrm>
          <a:prstGeom prst="rect">
            <a:avLst/>
          </a:prstGeom>
          <a:noFill/>
          <a:ln>
            <a:noFill/>
          </a:ln>
        </p:spPr>
        <p:txBody>
          <a:bodyPr anchorCtr="0" anchor="t" bIns="45700" lIns="91400" spcFirstLastPara="1" rIns="91400" wrap="square" tIns="45700">
            <a:normAutofit/>
          </a:bodyPr>
          <a:lstStyle/>
          <a:p>
            <a:pPr indent="0" lvl="0" marL="0" rtl="0" algn="l">
              <a:lnSpc>
                <a:spcPct val="90000"/>
              </a:lnSpc>
              <a:spcBef>
                <a:spcPts val="1000"/>
              </a:spcBef>
              <a:spcAft>
                <a:spcPts val="0"/>
              </a:spcAft>
              <a:buClr>
                <a:schemeClr val="dk1"/>
              </a:buClr>
              <a:buSzPts val="4300"/>
              <a:buNone/>
            </a:pPr>
            <a:r>
              <a:t/>
            </a:r>
            <a:endParaRPr sz="3200"/>
          </a:p>
          <a:p>
            <a:pPr indent="0" lvl="0" marL="0" rtl="0" algn="l">
              <a:lnSpc>
                <a:spcPct val="90000"/>
              </a:lnSpc>
              <a:spcBef>
                <a:spcPts val="1000"/>
              </a:spcBef>
              <a:spcAft>
                <a:spcPts val="0"/>
              </a:spcAft>
              <a:buClr>
                <a:schemeClr val="dk1"/>
              </a:buClr>
              <a:buSzPts val="4300"/>
              <a:buNone/>
            </a:pPr>
            <a:r>
              <a:rPr lang="nl-NL" sz="3200">
                <a:solidFill>
                  <a:schemeClr val="dk1"/>
                </a:solidFill>
              </a:rPr>
              <a:t>A. Essential Knowledge</a:t>
            </a:r>
            <a:endParaRPr sz="3200">
              <a:solidFill>
                <a:schemeClr val="dk1"/>
              </a:solidFill>
            </a:endParaRPr>
          </a:p>
          <a:p>
            <a:pPr indent="0" lvl="0" marL="0" rtl="0" algn="l">
              <a:lnSpc>
                <a:spcPct val="90000"/>
              </a:lnSpc>
              <a:spcBef>
                <a:spcPts val="1000"/>
              </a:spcBef>
              <a:spcAft>
                <a:spcPts val="0"/>
              </a:spcAft>
              <a:buClr>
                <a:schemeClr val="dk1"/>
              </a:buClr>
              <a:buSzPts val="4300"/>
              <a:buNone/>
            </a:pPr>
            <a:r>
              <a:t/>
            </a:r>
            <a:endParaRPr sz="3200">
              <a:solidFill>
                <a:schemeClr val="dk1"/>
              </a:solidFill>
            </a:endParaRPr>
          </a:p>
          <a:p>
            <a:pPr indent="0" lvl="0" marL="0" rtl="0" algn="l">
              <a:lnSpc>
                <a:spcPct val="90000"/>
              </a:lnSpc>
              <a:spcBef>
                <a:spcPts val="1000"/>
              </a:spcBef>
              <a:spcAft>
                <a:spcPts val="0"/>
              </a:spcAft>
              <a:buClr>
                <a:schemeClr val="dk1"/>
              </a:buClr>
              <a:buSzPts val="4300"/>
              <a:buNone/>
            </a:pPr>
            <a:r>
              <a:rPr lang="nl-NL" sz="3200">
                <a:solidFill>
                  <a:schemeClr val="dk1"/>
                </a:solidFill>
              </a:rPr>
              <a:t>B. Core Values</a:t>
            </a:r>
            <a:endParaRPr sz="3200">
              <a:solidFill>
                <a:schemeClr val="dk1"/>
              </a:solidFill>
            </a:endParaRPr>
          </a:p>
          <a:p>
            <a:pPr indent="0" lvl="0" marL="0" rtl="0" algn="l">
              <a:lnSpc>
                <a:spcPct val="90000"/>
              </a:lnSpc>
              <a:spcBef>
                <a:spcPts val="1000"/>
              </a:spcBef>
              <a:spcAft>
                <a:spcPts val="0"/>
              </a:spcAft>
              <a:buClr>
                <a:schemeClr val="dk1"/>
              </a:buClr>
              <a:buSzPts val="4300"/>
              <a:buNone/>
            </a:pPr>
            <a:r>
              <a:rPr lang="nl-NL" sz="3200">
                <a:solidFill>
                  <a:schemeClr val="dk1"/>
                </a:solidFill>
              </a:rPr>
              <a:t> </a:t>
            </a:r>
            <a:endParaRPr sz="3200">
              <a:solidFill>
                <a:schemeClr val="dk1"/>
              </a:solidFill>
            </a:endParaRPr>
          </a:p>
          <a:p>
            <a:pPr indent="0" lvl="0" marL="0" rtl="0" algn="l">
              <a:lnSpc>
                <a:spcPct val="90000"/>
              </a:lnSpc>
              <a:spcBef>
                <a:spcPts val="1000"/>
              </a:spcBef>
              <a:spcAft>
                <a:spcPts val="0"/>
              </a:spcAft>
              <a:buClr>
                <a:schemeClr val="dk1"/>
              </a:buClr>
              <a:buSzPts val="4300"/>
              <a:buNone/>
            </a:pPr>
            <a:r>
              <a:rPr lang="nl-NL" sz="3200">
                <a:solidFill>
                  <a:schemeClr val="dk1"/>
                </a:solidFill>
              </a:rPr>
              <a:t>C. 15 competences with indicators, grouped in 3 clusters</a:t>
            </a:r>
            <a:endParaRPr sz="3200">
              <a:solidFill>
                <a:schemeClr val="dk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52"/>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17"/>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3"/>
          <p:cNvSpPr txBox="1"/>
          <p:nvPr>
            <p:ph type="title"/>
          </p:nvPr>
        </p:nvSpPr>
        <p:spPr>
          <a:xfrm>
            <a:off x="838200" y="365125"/>
            <a:ext cx="10515600" cy="1325700"/>
          </a:xfrm>
          <a:prstGeom prst="rect">
            <a:avLst/>
          </a:prstGeom>
          <a:solidFill>
            <a:srgbClr val="DB3987"/>
          </a:solidFill>
          <a:ln>
            <a:noFill/>
          </a:ln>
        </p:spPr>
        <p:txBody>
          <a:bodyPr anchorCtr="0" anchor="ctr" bIns="45700" lIns="91400" spcFirstLastPara="1" rIns="91400" wrap="square" tIns="45700">
            <a:normAutofit/>
          </a:bodyPr>
          <a:lstStyle/>
          <a:p>
            <a:pPr indent="0" lvl="0" marL="0" rtl="0" algn="l">
              <a:lnSpc>
                <a:spcPct val="90000"/>
              </a:lnSpc>
              <a:spcBef>
                <a:spcPts val="0"/>
              </a:spcBef>
              <a:spcAft>
                <a:spcPts val="0"/>
              </a:spcAft>
              <a:buClr>
                <a:schemeClr val="lt1"/>
              </a:buClr>
              <a:buSzPts val="5900"/>
              <a:buNone/>
            </a:pPr>
            <a:r>
              <a:rPr lang="nl-NL">
                <a:solidFill>
                  <a:schemeClr val="lt1"/>
                </a:solidFill>
              </a:rPr>
              <a:t>Cluster #1: Nurturing Self-Leadership</a:t>
            </a:r>
            <a:endParaRPr/>
          </a:p>
        </p:txBody>
      </p:sp>
      <p:sp>
        <p:nvSpPr>
          <p:cNvPr id="322" name="Google Shape;322;p53"/>
          <p:cNvSpPr txBox="1"/>
          <p:nvPr>
            <p:ph idx="1" type="body"/>
          </p:nvPr>
        </p:nvSpPr>
        <p:spPr>
          <a:xfrm>
            <a:off x="838200" y="1825625"/>
            <a:ext cx="10515600" cy="4351200"/>
          </a:xfrm>
          <a:prstGeom prst="rect">
            <a:avLst/>
          </a:prstGeom>
          <a:noFill/>
          <a:ln>
            <a:noFill/>
          </a:ln>
        </p:spPr>
        <p:txBody>
          <a:bodyPr anchorCtr="0" anchor="t" bIns="45700" lIns="91400" spcFirstLastPara="1" rIns="91400" wrap="square" tIns="45700">
            <a:normAutofit lnSpcReduction="10000"/>
          </a:bodyPr>
          <a:lstStyle/>
          <a:p>
            <a:pPr indent="0" lvl="0" marL="0" rtl="0" algn="l">
              <a:lnSpc>
                <a:spcPct val="90000"/>
              </a:lnSpc>
              <a:spcBef>
                <a:spcPts val="0"/>
              </a:spcBef>
              <a:spcAft>
                <a:spcPts val="0"/>
              </a:spcAft>
              <a:buClr>
                <a:schemeClr val="dk1"/>
              </a:buClr>
              <a:buSzPts val="3700"/>
              <a:buNone/>
            </a:pPr>
            <a:r>
              <a:rPr b="1" lang="nl-NL" sz="2800">
                <a:solidFill>
                  <a:schemeClr val="dk1"/>
                </a:solidFill>
              </a:rPr>
              <a:t>Focus: Self</a:t>
            </a:r>
            <a:endParaRPr>
              <a:solidFill>
                <a:schemeClr val="dk1"/>
              </a:solidFill>
            </a:endParaRPr>
          </a:p>
          <a:p>
            <a:pPr indent="0" lvl="0" marL="0" rtl="0" algn="l">
              <a:lnSpc>
                <a:spcPct val="90000"/>
              </a:lnSpc>
              <a:spcBef>
                <a:spcPts val="1000"/>
              </a:spcBef>
              <a:spcAft>
                <a:spcPts val="0"/>
              </a:spcAft>
              <a:buClr>
                <a:schemeClr val="dk1"/>
              </a:buClr>
              <a:buSzPts val="3700"/>
              <a:buNone/>
            </a:pPr>
            <a:r>
              <a:t/>
            </a:r>
            <a:endParaRPr b="1">
              <a:solidFill>
                <a:schemeClr val="dk1"/>
              </a:solidFill>
            </a:endParaRPr>
          </a:p>
          <a:p>
            <a:pPr indent="0" lvl="0" marL="0" rtl="0" algn="l">
              <a:lnSpc>
                <a:spcPct val="90000"/>
              </a:lnSpc>
              <a:spcBef>
                <a:spcPts val="1000"/>
              </a:spcBef>
              <a:spcAft>
                <a:spcPts val="0"/>
              </a:spcAft>
              <a:buClr>
                <a:schemeClr val="dk1"/>
              </a:buClr>
              <a:buSzPts val="3700"/>
              <a:buNone/>
            </a:pPr>
            <a:r>
              <a:rPr b="1" lang="nl-NL" sz="2800">
                <a:solidFill>
                  <a:schemeClr val="dk1"/>
                </a:solidFill>
                <a:latin typeface="Arial"/>
                <a:ea typeface="Arial"/>
                <a:cs typeface="Arial"/>
                <a:sym typeface="Arial"/>
              </a:rPr>
              <a:t>Competences: </a:t>
            </a:r>
            <a:endParaRPr/>
          </a:p>
          <a:p>
            <a:pPr indent="0" lvl="0" marL="0" rtl="0" algn="l">
              <a:lnSpc>
                <a:spcPct val="90000"/>
              </a:lnSpc>
              <a:spcBef>
                <a:spcPts val="1000"/>
              </a:spcBef>
              <a:spcAft>
                <a:spcPts val="0"/>
              </a:spcAft>
              <a:buClr>
                <a:schemeClr val="dk1"/>
              </a:buClr>
              <a:buSzPts val="3700"/>
              <a:buNone/>
            </a:pPr>
            <a:r>
              <a:rPr lang="nl-NL" sz="2800">
                <a:solidFill>
                  <a:schemeClr val="dk1"/>
                </a:solidFill>
                <a:latin typeface="Arial"/>
                <a:ea typeface="Arial"/>
                <a:cs typeface="Arial"/>
                <a:sym typeface="Arial"/>
              </a:rPr>
              <a:t>1. Personal effectiveness</a:t>
            </a:r>
            <a:endParaRPr/>
          </a:p>
          <a:p>
            <a:pPr indent="0" lvl="0" marL="0" rtl="0" algn="l">
              <a:lnSpc>
                <a:spcPct val="90000"/>
              </a:lnSpc>
              <a:spcBef>
                <a:spcPts val="1000"/>
              </a:spcBef>
              <a:spcAft>
                <a:spcPts val="0"/>
              </a:spcAft>
              <a:buClr>
                <a:schemeClr val="dk1"/>
              </a:buClr>
              <a:buSzPts val="3700"/>
              <a:buNone/>
            </a:pPr>
            <a:r>
              <a:rPr lang="nl-NL" sz="2800">
                <a:solidFill>
                  <a:schemeClr val="dk1"/>
                </a:solidFill>
                <a:latin typeface="Arial"/>
                <a:ea typeface="Arial"/>
                <a:cs typeface="Arial"/>
                <a:sym typeface="Arial"/>
              </a:rPr>
              <a:t>2. Inspiring conviction</a:t>
            </a:r>
            <a:endParaRPr sz="2800">
              <a:solidFill>
                <a:schemeClr val="dk1"/>
              </a:solidFill>
              <a:latin typeface="Arial"/>
              <a:ea typeface="Arial"/>
              <a:cs typeface="Arial"/>
              <a:sym typeface="Arial"/>
            </a:endParaRPr>
          </a:p>
          <a:p>
            <a:pPr indent="0" lvl="0" marL="0" rtl="0" algn="l">
              <a:lnSpc>
                <a:spcPct val="90000"/>
              </a:lnSpc>
              <a:spcBef>
                <a:spcPts val="1000"/>
              </a:spcBef>
              <a:spcAft>
                <a:spcPts val="0"/>
              </a:spcAft>
              <a:buClr>
                <a:schemeClr val="dk1"/>
              </a:buClr>
              <a:buSzPts val="3700"/>
              <a:buNone/>
            </a:pPr>
            <a:r>
              <a:rPr lang="nl-NL" sz="2800">
                <a:solidFill>
                  <a:schemeClr val="dk1"/>
                </a:solidFill>
                <a:latin typeface="Arial"/>
                <a:ea typeface="Arial"/>
                <a:cs typeface="Arial"/>
                <a:sym typeface="Arial"/>
              </a:rPr>
              <a:t>3. Embracing change</a:t>
            </a:r>
            <a:endParaRPr sz="2800">
              <a:solidFill>
                <a:schemeClr val="dk1"/>
              </a:solidFill>
              <a:latin typeface="Arial"/>
              <a:ea typeface="Arial"/>
              <a:cs typeface="Arial"/>
              <a:sym typeface="Arial"/>
            </a:endParaRPr>
          </a:p>
          <a:p>
            <a:pPr indent="0" lvl="0" marL="0" rtl="0" algn="l">
              <a:lnSpc>
                <a:spcPct val="90000"/>
              </a:lnSpc>
              <a:spcBef>
                <a:spcPts val="1000"/>
              </a:spcBef>
              <a:spcAft>
                <a:spcPts val="0"/>
              </a:spcAft>
              <a:buClr>
                <a:schemeClr val="dk1"/>
              </a:buClr>
              <a:buSzPts val="3700"/>
              <a:buNone/>
            </a:pPr>
            <a:r>
              <a:rPr lang="nl-NL" sz="2800">
                <a:solidFill>
                  <a:schemeClr val="dk1"/>
                </a:solidFill>
                <a:latin typeface="Arial"/>
                <a:ea typeface="Arial"/>
                <a:cs typeface="Arial"/>
                <a:sym typeface="Arial"/>
              </a:rPr>
              <a:t>4. Digital savviness</a:t>
            </a:r>
            <a:endParaRPr sz="2800">
              <a:solidFill>
                <a:schemeClr val="dk1"/>
              </a:solidFill>
              <a:latin typeface="Arial"/>
              <a:ea typeface="Arial"/>
              <a:cs typeface="Arial"/>
              <a:sym typeface="Arial"/>
            </a:endParaRPr>
          </a:p>
          <a:p>
            <a:pPr indent="0" lvl="0" marL="0" rtl="0" algn="l">
              <a:lnSpc>
                <a:spcPct val="90000"/>
              </a:lnSpc>
              <a:spcBef>
                <a:spcPts val="1000"/>
              </a:spcBef>
              <a:spcAft>
                <a:spcPts val="0"/>
              </a:spcAft>
              <a:buClr>
                <a:schemeClr val="dk1"/>
              </a:buClr>
              <a:buSzPts val="3700"/>
              <a:buNone/>
            </a:pPr>
            <a:r>
              <a:rPr lang="nl-NL" sz="2800">
                <a:solidFill>
                  <a:schemeClr val="dk1"/>
                </a:solidFill>
                <a:latin typeface="Arial"/>
                <a:ea typeface="Arial"/>
                <a:cs typeface="Arial"/>
                <a:sym typeface="Arial"/>
              </a:rPr>
              <a:t>5. Continuous learning</a:t>
            </a:r>
            <a:endParaRPr sz="2800">
              <a:solidFill>
                <a:schemeClr val="dk1"/>
              </a:solidFill>
              <a:latin typeface="Arial"/>
              <a:ea typeface="Arial"/>
              <a:cs typeface="Arial"/>
              <a:sym typeface="Arial"/>
            </a:endParaRPr>
          </a:p>
          <a:p>
            <a:pPr indent="-50800" lvl="0" marL="228600" rtl="0" algn="l">
              <a:lnSpc>
                <a:spcPct val="90000"/>
              </a:lnSpc>
              <a:spcBef>
                <a:spcPts val="1000"/>
              </a:spcBef>
              <a:spcAft>
                <a:spcPts val="0"/>
              </a:spcAft>
              <a:buClr>
                <a:schemeClr val="dk1"/>
              </a:buClr>
              <a:buSzPts val="3700"/>
              <a:buNone/>
            </a:pPr>
            <a:r>
              <a:t/>
            </a:r>
            <a:endParaRPr>
              <a:solidFill>
                <a:schemeClr val="dk1"/>
              </a:solidFill>
            </a:endParaRPr>
          </a:p>
        </p:txBody>
      </p:sp>
      <p:pic>
        <p:nvPicPr>
          <p:cNvPr id="323" name="Google Shape;323;p53"/>
          <p:cNvPicPr preferRelativeResize="0"/>
          <p:nvPr/>
        </p:nvPicPr>
        <p:blipFill rotWithShape="1">
          <a:blip r:embed="rId3">
            <a:alphaModFix/>
          </a:blip>
          <a:srcRect b="0" l="0" r="0" t="0"/>
          <a:stretch/>
        </p:blipFill>
        <p:spPr>
          <a:xfrm>
            <a:off x="1252603" y="1440168"/>
            <a:ext cx="12191996" cy="685442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4"/>
          <p:cNvSpPr txBox="1"/>
          <p:nvPr>
            <p:ph type="title"/>
          </p:nvPr>
        </p:nvSpPr>
        <p:spPr>
          <a:xfrm>
            <a:off x="838200" y="365125"/>
            <a:ext cx="10515600" cy="1325700"/>
          </a:xfrm>
          <a:prstGeom prst="rect">
            <a:avLst/>
          </a:prstGeom>
          <a:solidFill>
            <a:srgbClr val="009A84"/>
          </a:solidFill>
          <a:ln>
            <a:noFill/>
          </a:ln>
        </p:spPr>
        <p:txBody>
          <a:bodyPr anchorCtr="0" anchor="ctr" bIns="45700" lIns="91400" spcFirstLastPara="1" rIns="91400" wrap="square" tIns="45700">
            <a:normAutofit/>
          </a:bodyPr>
          <a:lstStyle/>
          <a:p>
            <a:pPr indent="0" lvl="0" marL="0" rtl="0" algn="l">
              <a:lnSpc>
                <a:spcPct val="90000"/>
              </a:lnSpc>
              <a:spcBef>
                <a:spcPts val="0"/>
              </a:spcBef>
              <a:spcAft>
                <a:spcPts val="0"/>
              </a:spcAft>
              <a:buClr>
                <a:schemeClr val="lt1"/>
              </a:buClr>
              <a:buSzPts val="5900"/>
              <a:buNone/>
            </a:pPr>
            <a:r>
              <a:rPr lang="nl-NL">
                <a:solidFill>
                  <a:schemeClr val="lt1"/>
                </a:solidFill>
              </a:rPr>
              <a:t>Cluster #2: Supporting and Co-creating </a:t>
            </a:r>
            <a:endParaRPr>
              <a:solidFill>
                <a:schemeClr val="lt1"/>
              </a:solidFill>
            </a:endParaRPr>
          </a:p>
        </p:txBody>
      </p:sp>
      <p:sp>
        <p:nvSpPr>
          <p:cNvPr id="329" name="Google Shape;329;p54"/>
          <p:cNvSpPr txBox="1"/>
          <p:nvPr>
            <p:ph idx="1" type="body"/>
          </p:nvPr>
        </p:nvSpPr>
        <p:spPr>
          <a:xfrm>
            <a:off x="838200" y="1825625"/>
            <a:ext cx="10515600" cy="4351200"/>
          </a:xfrm>
          <a:prstGeom prst="rect">
            <a:avLst/>
          </a:prstGeom>
          <a:noFill/>
          <a:ln>
            <a:noFill/>
          </a:ln>
        </p:spPr>
        <p:txBody>
          <a:bodyPr anchorCtr="0" anchor="t" bIns="45700" lIns="91400" spcFirstLastPara="1" rIns="91400" wrap="square" tIns="45700">
            <a:normAutofit lnSpcReduction="10000"/>
          </a:bodyPr>
          <a:lstStyle/>
          <a:p>
            <a:pPr indent="0" lvl="0" marL="0" rtl="0" algn="l">
              <a:lnSpc>
                <a:spcPct val="90000"/>
              </a:lnSpc>
              <a:spcBef>
                <a:spcPts val="0"/>
              </a:spcBef>
              <a:spcAft>
                <a:spcPts val="0"/>
              </a:spcAft>
              <a:buClr>
                <a:schemeClr val="dk1"/>
              </a:buClr>
              <a:buSzPts val="3700"/>
              <a:buNone/>
            </a:pPr>
            <a:r>
              <a:rPr b="1" lang="nl-NL" sz="2800">
                <a:solidFill>
                  <a:schemeClr val="dk1"/>
                </a:solidFill>
              </a:rPr>
              <a:t>Focus: Other </a:t>
            </a:r>
            <a:endParaRPr sz="2800">
              <a:solidFill>
                <a:schemeClr val="dk1"/>
              </a:solidFill>
            </a:endParaRPr>
          </a:p>
          <a:p>
            <a:pPr indent="0" lvl="0" marL="0" rtl="0" algn="l">
              <a:lnSpc>
                <a:spcPct val="90000"/>
              </a:lnSpc>
              <a:spcBef>
                <a:spcPts val="1000"/>
              </a:spcBef>
              <a:spcAft>
                <a:spcPts val="0"/>
              </a:spcAft>
              <a:buClr>
                <a:schemeClr val="dk1"/>
              </a:buClr>
              <a:buSzPts val="3700"/>
              <a:buNone/>
            </a:pPr>
            <a:r>
              <a:t/>
            </a:r>
            <a:endParaRPr b="1" sz="2800">
              <a:solidFill>
                <a:schemeClr val="dk1"/>
              </a:solidFill>
            </a:endParaRPr>
          </a:p>
          <a:p>
            <a:pPr indent="0" lvl="0" marL="0" rtl="0" algn="l">
              <a:lnSpc>
                <a:spcPct val="90000"/>
              </a:lnSpc>
              <a:spcBef>
                <a:spcPts val="1000"/>
              </a:spcBef>
              <a:spcAft>
                <a:spcPts val="0"/>
              </a:spcAft>
              <a:buClr>
                <a:schemeClr val="dk1"/>
              </a:buClr>
              <a:buSzPts val="3700"/>
              <a:buNone/>
            </a:pPr>
            <a:r>
              <a:rPr b="1" lang="nl-NL" sz="2800">
                <a:solidFill>
                  <a:schemeClr val="dk1"/>
                </a:solidFill>
              </a:rPr>
              <a:t>Competences:</a:t>
            </a:r>
            <a:endParaRPr sz="2800">
              <a:solidFill>
                <a:schemeClr val="dk1"/>
              </a:solidFill>
            </a:endParaRPr>
          </a:p>
          <a:p>
            <a:pPr indent="0" lvl="0" marL="0" rtl="0" algn="l">
              <a:lnSpc>
                <a:spcPct val="90000"/>
              </a:lnSpc>
              <a:spcBef>
                <a:spcPts val="1000"/>
              </a:spcBef>
              <a:spcAft>
                <a:spcPts val="0"/>
              </a:spcAft>
              <a:buClr>
                <a:schemeClr val="dk1"/>
              </a:buClr>
              <a:buSzPts val="3700"/>
              <a:buNone/>
            </a:pPr>
            <a:r>
              <a:rPr lang="nl-NL" sz="2800">
                <a:solidFill>
                  <a:schemeClr val="dk1"/>
                </a:solidFill>
              </a:rPr>
              <a:t>1. Service orientation</a:t>
            </a:r>
            <a:endParaRPr sz="2800">
              <a:solidFill>
                <a:schemeClr val="dk1"/>
              </a:solidFill>
            </a:endParaRPr>
          </a:p>
          <a:p>
            <a:pPr indent="0" lvl="0" marL="0" rtl="0" algn="l">
              <a:lnSpc>
                <a:spcPct val="90000"/>
              </a:lnSpc>
              <a:spcBef>
                <a:spcPts val="1000"/>
              </a:spcBef>
              <a:spcAft>
                <a:spcPts val="0"/>
              </a:spcAft>
              <a:buClr>
                <a:schemeClr val="dk1"/>
              </a:buClr>
              <a:buSzPts val="3700"/>
              <a:buNone/>
            </a:pPr>
            <a:r>
              <a:rPr lang="nl-NL" sz="2800">
                <a:solidFill>
                  <a:schemeClr val="dk1"/>
                </a:solidFill>
              </a:rPr>
              <a:t>2. Inclusive development </a:t>
            </a:r>
            <a:endParaRPr sz="2800">
              <a:solidFill>
                <a:schemeClr val="dk1"/>
              </a:solidFill>
            </a:endParaRPr>
          </a:p>
          <a:p>
            <a:pPr indent="0" lvl="0" marL="0" rtl="0" algn="l">
              <a:lnSpc>
                <a:spcPct val="90000"/>
              </a:lnSpc>
              <a:spcBef>
                <a:spcPts val="1000"/>
              </a:spcBef>
              <a:spcAft>
                <a:spcPts val="0"/>
              </a:spcAft>
              <a:buClr>
                <a:schemeClr val="dk1"/>
              </a:buClr>
              <a:buSzPts val="3700"/>
              <a:buNone/>
            </a:pPr>
            <a:r>
              <a:rPr lang="nl-NL" sz="2800">
                <a:solidFill>
                  <a:schemeClr val="dk1"/>
                </a:solidFill>
              </a:rPr>
              <a:t>3. Tailored communication</a:t>
            </a:r>
            <a:endParaRPr sz="2800">
              <a:solidFill>
                <a:schemeClr val="dk1"/>
              </a:solidFill>
            </a:endParaRPr>
          </a:p>
          <a:p>
            <a:pPr indent="0" lvl="0" marL="0" rtl="0" algn="l">
              <a:lnSpc>
                <a:spcPct val="90000"/>
              </a:lnSpc>
              <a:spcBef>
                <a:spcPts val="1000"/>
              </a:spcBef>
              <a:spcAft>
                <a:spcPts val="0"/>
              </a:spcAft>
              <a:buClr>
                <a:schemeClr val="dk1"/>
              </a:buClr>
              <a:buSzPts val="3700"/>
              <a:buNone/>
            </a:pPr>
            <a:r>
              <a:rPr lang="nl-NL" sz="2800">
                <a:solidFill>
                  <a:schemeClr val="dk1"/>
                </a:solidFill>
              </a:rPr>
              <a:t>4. Diversity awareness</a:t>
            </a:r>
            <a:endParaRPr sz="2800">
              <a:solidFill>
                <a:schemeClr val="dk1"/>
              </a:solidFill>
            </a:endParaRPr>
          </a:p>
          <a:p>
            <a:pPr indent="0" lvl="0" marL="0" rtl="0" algn="l">
              <a:lnSpc>
                <a:spcPct val="90000"/>
              </a:lnSpc>
              <a:spcBef>
                <a:spcPts val="1000"/>
              </a:spcBef>
              <a:spcAft>
                <a:spcPts val="0"/>
              </a:spcAft>
              <a:buClr>
                <a:schemeClr val="dk1"/>
              </a:buClr>
              <a:buSzPts val="3700"/>
              <a:buNone/>
            </a:pPr>
            <a:r>
              <a:rPr lang="nl-NL" sz="2800">
                <a:solidFill>
                  <a:schemeClr val="dk1"/>
                </a:solidFill>
              </a:rPr>
              <a:t>5. Collaboration and co-creation</a:t>
            </a:r>
            <a:endParaRPr sz="2800">
              <a:solidFill>
                <a:schemeClr val="dk1"/>
              </a:solidFill>
            </a:endParaRPr>
          </a:p>
          <a:p>
            <a:pPr indent="0" lvl="0" marL="0" rtl="0" algn="l">
              <a:lnSpc>
                <a:spcPct val="90000"/>
              </a:lnSpc>
              <a:spcBef>
                <a:spcPts val="1000"/>
              </a:spcBef>
              <a:spcAft>
                <a:spcPts val="0"/>
              </a:spcAft>
              <a:buClr>
                <a:schemeClr val="dk1"/>
              </a:buClr>
              <a:buSzPts val="3700"/>
              <a:buNone/>
            </a:pPr>
            <a:r>
              <a:t/>
            </a:r>
            <a:endParaRPr>
              <a:solidFill>
                <a:schemeClr val="dk1"/>
              </a:solidFill>
            </a:endParaRPr>
          </a:p>
        </p:txBody>
      </p:sp>
      <p:pic>
        <p:nvPicPr>
          <p:cNvPr id="330" name="Google Shape;330;p54"/>
          <p:cNvPicPr preferRelativeResize="0"/>
          <p:nvPr/>
        </p:nvPicPr>
        <p:blipFill rotWithShape="1">
          <a:blip r:embed="rId3">
            <a:alphaModFix/>
          </a:blip>
          <a:srcRect b="0" l="0" r="0" t="0"/>
          <a:stretch/>
        </p:blipFill>
        <p:spPr>
          <a:xfrm>
            <a:off x="2338192" y="-399047"/>
            <a:ext cx="12191996" cy="685442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55"/>
          <p:cNvSpPr txBox="1"/>
          <p:nvPr>
            <p:ph type="title"/>
          </p:nvPr>
        </p:nvSpPr>
        <p:spPr>
          <a:xfrm>
            <a:off x="838200" y="365125"/>
            <a:ext cx="10515600" cy="1325700"/>
          </a:xfrm>
          <a:prstGeom prst="rect">
            <a:avLst/>
          </a:prstGeom>
          <a:solidFill>
            <a:srgbClr val="E7792B"/>
          </a:solidFill>
          <a:ln>
            <a:noFill/>
          </a:ln>
        </p:spPr>
        <p:txBody>
          <a:bodyPr anchorCtr="0" anchor="ctr" bIns="45700" lIns="91400" spcFirstLastPara="1" rIns="91400" wrap="square" tIns="45700">
            <a:normAutofit/>
          </a:bodyPr>
          <a:lstStyle/>
          <a:p>
            <a:pPr indent="0" lvl="0" marL="0" rtl="0" algn="l">
              <a:lnSpc>
                <a:spcPct val="90000"/>
              </a:lnSpc>
              <a:spcBef>
                <a:spcPts val="0"/>
              </a:spcBef>
              <a:spcAft>
                <a:spcPts val="0"/>
              </a:spcAft>
              <a:buClr>
                <a:schemeClr val="lt1"/>
              </a:buClr>
              <a:buSzPts val="5600"/>
              <a:buNone/>
            </a:pPr>
            <a:r>
              <a:rPr lang="nl-NL" sz="4200">
                <a:solidFill>
                  <a:schemeClr val="lt1"/>
                </a:solidFill>
              </a:rPr>
              <a:t>Cluster #3: Maximising the Programmes’ Impact </a:t>
            </a:r>
            <a:endParaRPr sz="4200">
              <a:solidFill>
                <a:schemeClr val="lt1"/>
              </a:solidFill>
            </a:endParaRPr>
          </a:p>
        </p:txBody>
      </p:sp>
      <p:sp>
        <p:nvSpPr>
          <p:cNvPr id="336" name="Google Shape;336;p55"/>
          <p:cNvSpPr txBox="1"/>
          <p:nvPr>
            <p:ph idx="1" type="body"/>
          </p:nvPr>
        </p:nvSpPr>
        <p:spPr>
          <a:xfrm>
            <a:off x="838200" y="1825625"/>
            <a:ext cx="10515600" cy="4351200"/>
          </a:xfrm>
          <a:prstGeom prst="rect">
            <a:avLst/>
          </a:prstGeom>
          <a:noFill/>
          <a:ln>
            <a:noFill/>
          </a:ln>
        </p:spPr>
        <p:txBody>
          <a:bodyPr anchorCtr="0" anchor="t" bIns="45700" lIns="91400" spcFirstLastPara="1" rIns="91400" wrap="square" tIns="45700">
            <a:normAutofit lnSpcReduction="10000"/>
          </a:bodyPr>
          <a:lstStyle/>
          <a:p>
            <a:pPr indent="0" lvl="0" marL="0" rtl="0" algn="l">
              <a:lnSpc>
                <a:spcPct val="90000"/>
              </a:lnSpc>
              <a:spcBef>
                <a:spcPts val="0"/>
              </a:spcBef>
              <a:spcAft>
                <a:spcPts val="0"/>
              </a:spcAft>
              <a:buClr>
                <a:schemeClr val="dk1"/>
              </a:buClr>
              <a:buSzPts val="3700"/>
              <a:buNone/>
            </a:pPr>
            <a:r>
              <a:rPr b="1" lang="nl-NL" sz="2800">
                <a:solidFill>
                  <a:schemeClr val="dk1"/>
                </a:solidFill>
              </a:rPr>
              <a:t>Focus: Outter</a:t>
            </a:r>
            <a:endParaRPr b="1" sz="2800">
              <a:solidFill>
                <a:schemeClr val="dk1"/>
              </a:solidFill>
            </a:endParaRPr>
          </a:p>
          <a:p>
            <a:pPr indent="0" lvl="0" marL="0" rtl="0" algn="l">
              <a:lnSpc>
                <a:spcPct val="90000"/>
              </a:lnSpc>
              <a:spcBef>
                <a:spcPts val="1000"/>
              </a:spcBef>
              <a:spcAft>
                <a:spcPts val="0"/>
              </a:spcAft>
              <a:buClr>
                <a:schemeClr val="dk1"/>
              </a:buClr>
              <a:buSzPts val="3700"/>
              <a:buNone/>
            </a:pPr>
            <a:r>
              <a:t/>
            </a:r>
            <a:endParaRPr b="1" sz="2800">
              <a:solidFill>
                <a:schemeClr val="dk1"/>
              </a:solidFill>
            </a:endParaRPr>
          </a:p>
          <a:p>
            <a:pPr indent="0" lvl="0" marL="0" rtl="0" algn="l">
              <a:lnSpc>
                <a:spcPct val="90000"/>
              </a:lnSpc>
              <a:spcBef>
                <a:spcPts val="1000"/>
              </a:spcBef>
              <a:spcAft>
                <a:spcPts val="0"/>
              </a:spcAft>
              <a:buClr>
                <a:schemeClr val="dk1"/>
              </a:buClr>
              <a:buSzPts val="3700"/>
              <a:buNone/>
            </a:pPr>
            <a:r>
              <a:rPr b="1" lang="nl-NL" sz="2800">
                <a:solidFill>
                  <a:schemeClr val="dk1"/>
                </a:solidFill>
              </a:rPr>
              <a:t>Competences:</a:t>
            </a:r>
            <a:endParaRPr sz="2800">
              <a:solidFill>
                <a:schemeClr val="dk1"/>
              </a:solidFill>
            </a:endParaRPr>
          </a:p>
          <a:p>
            <a:pPr indent="0" lvl="0" marL="0" rtl="0" algn="l">
              <a:lnSpc>
                <a:spcPct val="90000"/>
              </a:lnSpc>
              <a:spcBef>
                <a:spcPts val="1000"/>
              </a:spcBef>
              <a:spcAft>
                <a:spcPts val="0"/>
              </a:spcAft>
              <a:buClr>
                <a:schemeClr val="dk1"/>
              </a:buClr>
              <a:buSzPts val="3700"/>
              <a:buNone/>
            </a:pPr>
            <a:r>
              <a:rPr lang="nl-NL" sz="2800">
                <a:solidFill>
                  <a:schemeClr val="dk1"/>
                </a:solidFill>
              </a:rPr>
              <a:t>1. Project management mindset</a:t>
            </a:r>
            <a:endParaRPr sz="2800">
              <a:solidFill>
                <a:schemeClr val="dk1"/>
              </a:solidFill>
            </a:endParaRPr>
          </a:p>
          <a:p>
            <a:pPr indent="0" lvl="0" marL="0" rtl="0" algn="l">
              <a:lnSpc>
                <a:spcPct val="90000"/>
              </a:lnSpc>
              <a:spcBef>
                <a:spcPts val="1000"/>
              </a:spcBef>
              <a:spcAft>
                <a:spcPts val="0"/>
              </a:spcAft>
              <a:buClr>
                <a:schemeClr val="dk1"/>
              </a:buClr>
              <a:buSzPts val="3700"/>
              <a:buNone/>
            </a:pPr>
            <a:r>
              <a:rPr lang="nl-NL" sz="2800">
                <a:solidFill>
                  <a:schemeClr val="dk1"/>
                </a:solidFill>
              </a:rPr>
              <a:t>2. System awareness</a:t>
            </a:r>
            <a:endParaRPr sz="2800">
              <a:solidFill>
                <a:schemeClr val="dk1"/>
              </a:solidFill>
            </a:endParaRPr>
          </a:p>
          <a:p>
            <a:pPr indent="0" lvl="0" marL="0" rtl="0" algn="l">
              <a:lnSpc>
                <a:spcPct val="90000"/>
              </a:lnSpc>
              <a:spcBef>
                <a:spcPts val="1000"/>
              </a:spcBef>
              <a:spcAft>
                <a:spcPts val="0"/>
              </a:spcAft>
              <a:buClr>
                <a:schemeClr val="dk1"/>
              </a:buClr>
              <a:buSzPts val="3700"/>
              <a:buNone/>
            </a:pPr>
            <a:r>
              <a:rPr lang="nl-NL" sz="2800">
                <a:solidFill>
                  <a:schemeClr val="dk1"/>
                </a:solidFill>
              </a:rPr>
              <a:t>3. Seeking synergies</a:t>
            </a:r>
            <a:endParaRPr sz="2800">
              <a:solidFill>
                <a:schemeClr val="dk1"/>
              </a:solidFill>
            </a:endParaRPr>
          </a:p>
          <a:p>
            <a:pPr indent="0" lvl="0" marL="0" rtl="0" algn="l">
              <a:lnSpc>
                <a:spcPct val="90000"/>
              </a:lnSpc>
              <a:spcBef>
                <a:spcPts val="1000"/>
              </a:spcBef>
              <a:spcAft>
                <a:spcPts val="0"/>
              </a:spcAft>
              <a:buClr>
                <a:schemeClr val="dk1"/>
              </a:buClr>
              <a:buSzPts val="3700"/>
              <a:buNone/>
            </a:pPr>
            <a:r>
              <a:rPr lang="nl-NL" sz="2800">
                <a:solidFill>
                  <a:schemeClr val="dk1"/>
                </a:solidFill>
              </a:rPr>
              <a:t>4. Strategic thinking</a:t>
            </a:r>
            <a:endParaRPr sz="2800">
              <a:solidFill>
                <a:schemeClr val="dk1"/>
              </a:solidFill>
            </a:endParaRPr>
          </a:p>
          <a:p>
            <a:pPr indent="0" lvl="0" marL="0" rtl="0" algn="l">
              <a:lnSpc>
                <a:spcPct val="90000"/>
              </a:lnSpc>
              <a:spcBef>
                <a:spcPts val="1000"/>
              </a:spcBef>
              <a:spcAft>
                <a:spcPts val="0"/>
              </a:spcAft>
              <a:buClr>
                <a:schemeClr val="dk1"/>
              </a:buClr>
              <a:buSzPts val="3700"/>
              <a:buNone/>
            </a:pPr>
            <a:r>
              <a:rPr lang="nl-NL" sz="2800">
                <a:solidFill>
                  <a:schemeClr val="dk1"/>
                </a:solidFill>
              </a:rPr>
              <a:t>5. Networking</a:t>
            </a:r>
            <a:endParaRPr sz="2800">
              <a:solidFill>
                <a:schemeClr val="dk1"/>
              </a:solidFill>
            </a:endParaRPr>
          </a:p>
          <a:p>
            <a:pPr indent="0" lvl="0" marL="0" rtl="0" algn="l">
              <a:lnSpc>
                <a:spcPct val="90000"/>
              </a:lnSpc>
              <a:spcBef>
                <a:spcPts val="1000"/>
              </a:spcBef>
              <a:spcAft>
                <a:spcPts val="0"/>
              </a:spcAft>
              <a:buClr>
                <a:schemeClr val="dk1"/>
              </a:buClr>
              <a:buSzPts val="3700"/>
              <a:buNone/>
            </a:pPr>
            <a:r>
              <a:t/>
            </a:r>
            <a:endParaRPr>
              <a:solidFill>
                <a:schemeClr val="dk1"/>
              </a:solidFill>
            </a:endParaRPr>
          </a:p>
        </p:txBody>
      </p:sp>
      <p:pic>
        <p:nvPicPr>
          <p:cNvPr id="337" name="Google Shape;337;p55"/>
          <p:cNvPicPr preferRelativeResize="0"/>
          <p:nvPr/>
        </p:nvPicPr>
        <p:blipFill rotWithShape="1">
          <a:blip r:embed="rId3">
            <a:alphaModFix/>
          </a:blip>
          <a:srcRect b="0" l="0" r="0" t="0"/>
          <a:stretch/>
        </p:blipFill>
        <p:spPr>
          <a:xfrm>
            <a:off x="3106455" y="1154180"/>
            <a:ext cx="12191996" cy="685442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56"/>
          <p:cNvSpPr txBox="1"/>
          <p:nvPr>
            <p:ph type="title"/>
          </p:nvPr>
        </p:nvSpPr>
        <p:spPr>
          <a:xfrm>
            <a:off x="1117600" y="486833"/>
            <a:ext cx="14020800" cy="1767600"/>
          </a:xfrm>
          <a:prstGeom prst="rect">
            <a:avLst/>
          </a:prstGeom>
          <a:noFill/>
          <a:ln>
            <a:noFill/>
          </a:ln>
        </p:spPr>
        <p:txBody>
          <a:bodyPr anchorCtr="0" anchor="t" bIns="121900" lIns="121900" spcFirstLastPara="1" rIns="121900" wrap="square" tIns="121900">
            <a:normAutofit/>
          </a:bodyPr>
          <a:lstStyle/>
          <a:p>
            <a:pPr indent="0" lvl="0" marL="0" rtl="0" algn="l">
              <a:lnSpc>
                <a:spcPct val="100000"/>
              </a:lnSpc>
              <a:spcBef>
                <a:spcPts val="0"/>
              </a:spcBef>
              <a:spcAft>
                <a:spcPts val="0"/>
              </a:spcAft>
              <a:buSzPts val="4100"/>
              <a:buNone/>
            </a:pPr>
            <a:r>
              <a:rPr lang="nl-NL"/>
              <a:t>KMST CF with developmental levelling </a:t>
            </a:r>
            <a:endParaRPr/>
          </a:p>
        </p:txBody>
      </p:sp>
      <p:pic>
        <p:nvPicPr>
          <p:cNvPr id="343" name="Google Shape;343;p56"/>
          <p:cNvPicPr preferRelativeResize="0"/>
          <p:nvPr>
            <p:ph idx="1" type="body"/>
          </p:nvPr>
        </p:nvPicPr>
        <p:blipFill rotWithShape="1">
          <a:blip r:embed="rId3">
            <a:alphaModFix/>
          </a:blip>
          <a:srcRect b="2856" l="1087" r="9" t="0"/>
          <a:stretch/>
        </p:blipFill>
        <p:spPr>
          <a:xfrm>
            <a:off x="167636" y="1898356"/>
            <a:ext cx="11856900" cy="44787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7"/>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93181"/>
              <a:buNone/>
            </a:pPr>
            <a:r>
              <a:t/>
            </a:r>
            <a:endParaRPr/>
          </a:p>
        </p:txBody>
      </p:sp>
      <p:sp>
        <p:nvSpPr>
          <p:cNvPr id="349" name="Google Shape;349;p57"/>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p>
            <a:pPr indent="-304800" lvl="0" marL="609600" rtl="0" algn="l">
              <a:lnSpc>
                <a:spcPct val="115000"/>
              </a:lnSpc>
              <a:spcBef>
                <a:spcPts val="0"/>
              </a:spcBef>
              <a:spcAft>
                <a:spcPts val="0"/>
              </a:spcAft>
              <a:buSzPts val="2400"/>
              <a:buNone/>
            </a:pPr>
            <a:r>
              <a:t/>
            </a:r>
            <a:endParaRPr/>
          </a:p>
        </p:txBody>
      </p:sp>
      <p:pic>
        <p:nvPicPr>
          <p:cNvPr id="350" name="Google Shape;350;p57"/>
          <p:cNvPicPr preferRelativeResize="0"/>
          <p:nvPr/>
        </p:nvPicPr>
        <p:blipFill rotWithShape="1">
          <a:blip r:embed="rId3">
            <a:alphaModFix/>
          </a:blip>
          <a:srcRect b="0" l="0" r="4415" t="0"/>
          <a:stretch/>
        </p:blipFill>
        <p:spPr>
          <a:xfrm>
            <a:off x="122748" y="66227"/>
            <a:ext cx="11653653" cy="6791773"/>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58"/>
          <p:cNvSpPr txBox="1"/>
          <p:nvPr>
            <p:ph type="title"/>
          </p:nvPr>
        </p:nvSpPr>
        <p:spPr>
          <a:xfrm>
            <a:off x="240716" y="574565"/>
            <a:ext cx="3164700" cy="3312900"/>
          </a:xfrm>
          <a:prstGeom prst="rect">
            <a:avLst/>
          </a:prstGeom>
          <a:noFill/>
          <a:ln>
            <a:noFill/>
          </a:ln>
        </p:spPr>
        <p:txBody>
          <a:bodyPr anchorCtr="0" anchor="t" bIns="121900" lIns="121900" spcFirstLastPara="1" rIns="121900" wrap="square" tIns="121900">
            <a:normAutofit/>
          </a:bodyPr>
          <a:lstStyle/>
          <a:p>
            <a:pPr indent="0" lvl="0" marL="0" rtl="0" algn="l">
              <a:lnSpc>
                <a:spcPct val="100000"/>
              </a:lnSpc>
              <a:spcBef>
                <a:spcPts val="0"/>
              </a:spcBef>
              <a:spcAft>
                <a:spcPts val="0"/>
              </a:spcAft>
              <a:buSzPts val="3700"/>
              <a:buNone/>
            </a:pPr>
            <a:r>
              <a:rPr lang="nl-NL" sz="3500"/>
              <a:t>Self-assessment and development cards</a:t>
            </a:r>
            <a:endParaRPr sz="3500"/>
          </a:p>
        </p:txBody>
      </p:sp>
      <p:pic>
        <p:nvPicPr>
          <p:cNvPr id="356" name="Google Shape;356;p58"/>
          <p:cNvPicPr preferRelativeResize="0"/>
          <p:nvPr/>
        </p:nvPicPr>
        <p:blipFill rotWithShape="1">
          <a:blip r:embed="rId3">
            <a:alphaModFix/>
          </a:blip>
          <a:srcRect b="0" l="0" r="0" t="0"/>
          <a:stretch/>
        </p:blipFill>
        <p:spPr>
          <a:xfrm>
            <a:off x="3675516" y="574565"/>
            <a:ext cx="8051146" cy="558905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9"/>
          <p:cNvSpPr txBox="1"/>
          <p:nvPr>
            <p:ph type="title"/>
          </p:nvPr>
        </p:nvSpPr>
        <p:spPr>
          <a:xfrm>
            <a:off x="240716" y="574565"/>
            <a:ext cx="3164700" cy="33129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93181"/>
              <a:buNone/>
            </a:pPr>
            <a:r>
              <a:rPr lang="nl-NL"/>
              <a:t>Diamond of Values: reflection on values that are guiding our work</a:t>
            </a:r>
            <a:endParaRPr/>
          </a:p>
        </p:txBody>
      </p:sp>
      <p:pic>
        <p:nvPicPr>
          <p:cNvPr id="362" name="Google Shape;362;p59"/>
          <p:cNvPicPr preferRelativeResize="0"/>
          <p:nvPr/>
        </p:nvPicPr>
        <p:blipFill rotWithShape="1">
          <a:blip r:embed="rId3">
            <a:alphaModFix/>
          </a:blip>
          <a:srcRect b="0" l="0" r="0" t="0"/>
          <a:stretch/>
        </p:blipFill>
        <p:spPr>
          <a:xfrm>
            <a:off x="4640611" y="429151"/>
            <a:ext cx="5814446" cy="5994612"/>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60"/>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93181"/>
              <a:buNone/>
            </a:pPr>
            <a:r>
              <a:rPr lang="nl-NL"/>
              <a:t>Digital Self-assessment Tool</a:t>
            </a:r>
            <a:endParaRPr/>
          </a:p>
        </p:txBody>
      </p:sp>
      <p:pic>
        <p:nvPicPr>
          <p:cNvPr id="368" name="Google Shape;368;p60"/>
          <p:cNvPicPr preferRelativeResize="0"/>
          <p:nvPr/>
        </p:nvPicPr>
        <p:blipFill rotWithShape="1">
          <a:blip r:embed="rId3">
            <a:alphaModFix/>
          </a:blip>
          <a:srcRect b="0" l="0" r="0" t="0"/>
          <a:stretch/>
        </p:blipFill>
        <p:spPr>
          <a:xfrm>
            <a:off x="532524" y="1612440"/>
            <a:ext cx="10888718" cy="4572831"/>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6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93181"/>
              <a:buNone/>
            </a:pPr>
            <a:r>
              <a:rPr lang="nl-NL"/>
              <a:t>Digital Feedback Tool (without levelling)</a:t>
            </a:r>
            <a:endParaRPr/>
          </a:p>
        </p:txBody>
      </p:sp>
      <p:pic>
        <p:nvPicPr>
          <p:cNvPr id="374" name="Google Shape;374;p61"/>
          <p:cNvPicPr preferRelativeResize="0"/>
          <p:nvPr/>
        </p:nvPicPr>
        <p:blipFill rotWithShape="1">
          <a:blip r:embed="rId3">
            <a:alphaModFix/>
          </a:blip>
          <a:srcRect b="0" l="0" r="0" t="0"/>
          <a:stretch/>
        </p:blipFill>
        <p:spPr>
          <a:xfrm>
            <a:off x="1890864" y="1356967"/>
            <a:ext cx="8410272" cy="5181739"/>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62"/>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93181"/>
              <a:buNone/>
            </a:pPr>
            <a:r>
              <a:rPr lang="nl-NL"/>
              <a:t>Digital Feedback Tool (with levelling)</a:t>
            </a:r>
            <a:endParaRPr/>
          </a:p>
        </p:txBody>
      </p:sp>
      <p:pic>
        <p:nvPicPr>
          <p:cNvPr id="380" name="Google Shape;380;p62"/>
          <p:cNvPicPr preferRelativeResize="0"/>
          <p:nvPr/>
        </p:nvPicPr>
        <p:blipFill rotWithShape="1">
          <a:blip r:embed="rId3">
            <a:alphaModFix/>
          </a:blip>
          <a:srcRect b="0" l="0" r="0" t="0"/>
          <a:stretch/>
        </p:blipFill>
        <p:spPr>
          <a:xfrm>
            <a:off x="0" y="1545168"/>
            <a:ext cx="12192000" cy="493675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18"/>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pic>
        <p:nvPicPr>
          <p:cNvPr id="385" name="Google Shape;385;p63"/>
          <p:cNvPicPr preferRelativeResize="0"/>
          <p:nvPr/>
        </p:nvPicPr>
        <p:blipFill rotWithShape="1">
          <a:blip r:embed="rId3">
            <a:alphaModFix/>
          </a:blip>
          <a:srcRect b="0" l="0" r="0" t="0"/>
          <a:stretch/>
        </p:blipFill>
        <p:spPr>
          <a:xfrm>
            <a:off x="4336789" y="190000"/>
            <a:ext cx="6519100" cy="6446017"/>
          </a:xfrm>
          <a:prstGeom prst="rect">
            <a:avLst/>
          </a:prstGeom>
          <a:noFill/>
          <a:ln>
            <a:noFill/>
          </a:ln>
        </p:spPr>
      </p:pic>
      <p:sp>
        <p:nvSpPr>
          <p:cNvPr id="386" name="Google Shape;386;p63"/>
          <p:cNvSpPr txBox="1"/>
          <p:nvPr/>
        </p:nvSpPr>
        <p:spPr>
          <a:xfrm>
            <a:off x="407728" y="574565"/>
            <a:ext cx="4095900" cy="1195500"/>
          </a:xfrm>
          <a:prstGeom prst="rect">
            <a:avLst/>
          </a:prstGeom>
          <a:noFill/>
          <a:ln>
            <a:noFill/>
          </a:ln>
        </p:spPr>
        <p:txBody>
          <a:bodyPr anchorCtr="0" anchor="t" bIns="60925" lIns="121900" spcFirstLastPara="1" rIns="121900" wrap="square" tIns="60925">
            <a:normAutofit/>
          </a:bodyPr>
          <a:lstStyle/>
          <a:p>
            <a:pPr indent="0" lvl="0" marL="0" marR="0" rtl="0" algn="l">
              <a:lnSpc>
                <a:spcPct val="100000"/>
              </a:lnSpc>
              <a:spcBef>
                <a:spcPts val="0"/>
              </a:spcBef>
              <a:spcAft>
                <a:spcPts val="0"/>
              </a:spcAft>
              <a:buNone/>
            </a:pPr>
            <a:r>
              <a:rPr b="0" i="0" lang="nl-NL" sz="3200" u="none" cap="none" strike="noStrike">
                <a:solidFill>
                  <a:srgbClr val="000000"/>
                </a:solidFill>
                <a:latin typeface="Arial"/>
                <a:ea typeface="Arial"/>
                <a:cs typeface="Arial"/>
                <a:sym typeface="Arial"/>
              </a:rPr>
              <a:t>The Wheel of </a:t>
            </a:r>
            <a:endParaRPr sz="1900"/>
          </a:p>
          <a:p>
            <a:pPr indent="0" lvl="0" marL="0" marR="0" rtl="0" algn="l">
              <a:lnSpc>
                <a:spcPct val="100000"/>
              </a:lnSpc>
              <a:spcBef>
                <a:spcPts val="0"/>
              </a:spcBef>
              <a:spcAft>
                <a:spcPts val="0"/>
              </a:spcAft>
              <a:buNone/>
            </a:pPr>
            <a:r>
              <a:rPr b="0" i="0" lang="nl-NL" sz="3200" u="none" cap="none" strike="noStrike">
                <a:solidFill>
                  <a:srgbClr val="000000"/>
                </a:solidFill>
                <a:latin typeface="Arial"/>
                <a:ea typeface="Arial"/>
                <a:cs typeface="Arial"/>
                <a:sym typeface="Arial"/>
              </a:rPr>
              <a:t>Team Competences</a:t>
            </a:r>
            <a:endParaRPr sz="19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6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93181"/>
              <a:buNone/>
            </a:pPr>
            <a:r>
              <a:rPr lang="nl-NL"/>
              <a:t>Exercise: experiencing the KMST feedback tools</a:t>
            </a:r>
            <a:endParaRPr/>
          </a:p>
        </p:txBody>
      </p:sp>
      <p:sp>
        <p:nvSpPr>
          <p:cNvPr id="392" name="Google Shape;392;p64"/>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fontScale="85000" lnSpcReduction="20000"/>
          </a:bodyPr>
          <a:lstStyle/>
          <a:p>
            <a:pPr indent="-445135" lvl="0" marL="609600" rtl="0" algn="l">
              <a:lnSpc>
                <a:spcPct val="115000"/>
              </a:lnSpc>
              <a:spcBef>
                <a:spcPts val="0"/>
              </a:spcBef>
              <a:spcAft>
                <a:spcPts val="0"/>
              </a:spcAft>
              <a:buSzPct val="92857"/>
              <a:buChar char="●"/>
            </a:pPr>
            <a:r>
              <a:rPr lang="nl-NL">
                <a:solidFill>
                  <a:schemeClr val="dk1"/>
                </a:solidFill>
              </a:rPr>
              <a:t>Choose which tool to use: with leveling or without levelling </a:t>
            </a:r>
            <a:endParaRPr/>
          </a:p>
          <a:p>
            <a:pPr indent="-445135" lvl="0" marL="609600" rtl="0" algn="l">
              <a:lnSpc>
                <a:spcPct val="115000"/>
              </a:lnSpc>
              <a:spcBef>
                <a:spcPts val="0"/>
              </a:spcBef>
              <a:spcAft>
                <a:spcPts val="0"/>
              </a:spcAft>
              <a:buSzPct val="92857"/>
              <a:buChar char="●"/>
            </a:pPr>
            <a:r>
              <a:rPr lang="nl-NL">
                <a:solidFill>
                  <a:schemeClr val="dk1"/>
                </a:solidFill>
              </a:rPr>
              <a:t>Self-assessment part is already pre-filled</a:t>
            </a:r>
            <a:endParaRPr/>
          </a:p>
          <a:p>
            <a:pPr indent="-445135" lvl="0" marL="609600" rtl="0" algn="l">
              <a:lnSpc>
                <a:spcPct val="115000"/>
              </a:lnSpc>
              <a:spcBef>
                <a:spcPts val="0"/>
              </a:spcBef>
              <a:spcAft>
                <a:spcPts val="0"/>
              </a:spcAft>
              <a:buSzPct val="92857"/>
              <a:buChar char="●"/>
            </a:pPr>
            <a:r>
              <a:rPr lang="nl-NL">
                <a:solidFill>
                  <a:schemeClr val="dk1"/>
                </a:solidFill>
              </a:rPr>
              <a:t>Your task is to do the assessment part </a:t>
            </a:r>
            <a:endParaRPr/>
          </a:p>
          <a:p>
            <a:pPr indent="-445135" lvl="0" marL="609600" rtl="0" algn="l">
              <a:lnSpc>
                <a:spcPct val="115000"/>
              </a:lnSpc>
              <a:spcBef>
                <a:spcPts val="0"/>
              </a:spcBef>
              <a:spcAft>
                <a:spcPts val="0"/>
              </a:spcAft>
              <a:buSzPct val="92857"/>
              <a:buChar char="●"/>
            </a:pPr>
            <a:r>
              <a:rPr lang="nl-NL">
                <a:solidFill>
                  <a:schemeClr val="dk1"/>
                </a:solidFill>
              </a:rPr>
              <a:t>Having in mind one officer from your NA</a:t>
            </a:r>
            <a:endParaRPr/>
          </a:p>
          <a:p>
            <a:pPr indent="0" lvl="0" marL="152400" rtl="0" algn="l">
              <a:lnSpc>
                <a:spcPct val="115000"/>
              </a:lnSpc>
              <a:spcBef>
                <a:spcPts val="0"/>
              </a:spcBef>
              <a:spcAft>
                <a:spcPts val="0"/>
              </a:spcAft>
              <a:buSzPct val="92857"/>
              <a:buNone/>
            </a:pPr>
            <a:r>
              <a:t/>
            </a:r>
            <a:endParaRPr>
              <a:solidFill>
                <a:schemeClr val="dk1"/>
              </a:solidFill>
            </a:endParaRPr>
          </a:p>
          <a:p>
            <a:pPr indent="-445135" lvl="0" marL="609600" rtl="0" algn="l">
              <a:lnSpc>
                <a:spcPct val="115000"/>
              </a:lnSpc>
              <a:spcBef>
                <a:spcPts val="0"/>
              </a:spcBef>
              <a:spcAft>
                <a:spcPts val="0"/>
              </a:spcAft>
              <a:buSzPct val="92857"/>
              <a:buChar char="●"/>
            </a:pPr>
            <a:r>
              <a:rPr lang="nl-NL">
                <a:solidFill>
                  <a:schemeClr val="dk1"/>
                </a:solidFill>
              </a:rPr>
              <a:t>In the version without levelling start with the sheet ”Instructions A” and then click on “Assessment”, it will take you to the inventory. You respond on the scale from ”Never” to “Consistently”</a:t>
            </a:r>
            <a:endParaRPr/>
          </a:p>
          <a:p>
            <a:pPr indent="0" lvl="0" marL="152400" rtl="0" algn="l">
              <a:lnSpc>
                <a:spcPct val="115000"/>
              </a:lnSpc>
              <a:spcBef>
                <a:spcPts val="0"/>
              </a:spcBef>
              <a:spcAft>
                <a:spcPts val="0"/>
              </a:spcAft>
              <a:buSzPct val="92857"/>
              <a:buNone/>
            </a:pPr>
            <a:r>
              <a:t/>
            </a:r>
            <a:endParaRPr>
              <a:solidFill>
                <a:schemeClr val="dk1"/>
              </a:solidFill>
            </a:endParaRPr>
          </a:p>
          <a:p>
            <a:pPr indent="-445135" lvl="0" marL="609600" rtl="0" algn="l">
              <a:lnSpc>
                <a:spcPct val="115000"/>
              </a:lnSpc>
              <a:spcBef>
                <a:spcPts val="0"/>
              </a:spcBef>
              <a:spcAft>
                <a:spcPts val="0"/>
              </a:spcAft>
              <a:buSzPct val="92857"/>
              <a:buChar char="●"/>
            </a:pPr>
            <a:r>
              <a:rPr lang="nl-NL">
                <a:solidFill>
                  <a:schemeClr val="dk1"/>
                </a:solidFill>
              </a:rPr>
              <a:t>In the version with levelling, read the sheet ”Instructions A” and then click to the following sheets for each competence cluster. You respond by identifying the developmental level: L1 - L1/L2 - L2 – L2/L3 – L3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6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93181"/>
              <a:buNone/>
            </a:pPr>
            <a:r>
              <a:rPr lang="nl-NL"/>
              <a:t>Main areas of the KMST CF application</a:t>
            </a:r>
            <a:endParaRPr/>
          </a:p>
        </p:txBody>
      </p:sp>
      <p:sp>
        <p:nvSpPr>
          <p:cNvPr id="398" name="Google Shape;398;p6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p>
            <a:pPr indent="-457200" lvl="0" marL="609600" rtl="0" algn="l">
              <a:lnSpc>
                <a:spcPct val="115000"/>
              </a:lnSpc>
              <a:spcBef>
                <a:spcPts val="0"/>
              </a:spcBef>
              <a:spcAft>
                <a:spcPts val="0"/>
              </a:spcAft>
              <a:buSzPts val="2400"/>
              <a:buChar char="●"/>
            </a:pPr>
            <a:r>
              <a:rPr lang="nl-NL" sz="2700">
                <a:solidFill>
                  <a:schemeClr val="dk1"/>
                </a:solidFill>
              </a:rPr>
              <a:t>Strategic management of the competence development (KMST WG)</a:t>
            </a:r>
            <a:endParaRPr/>
          </a:p>
          <a:p>
            <a:pPr indent="-457200" lvl="0" marL="609600" rtl="0" algn="l">
              <a:lnSpc>
                <a:spcPct val="115000"/>
              </a:lnSpc>
              <a:spcBef>
                <a:spcPts val="0"/>
              </a:spcBef>
              <a:spcAft>
                <a:spcPts val="0"/>
              </a:spcAft>
              <a:buSzPts val="2400"/>
              <a:buChar char="●"/>
            </a:pPr>
            <a:r>
              <a:rPr lang="nl-NL" sz="2700">
                <a:solidFill>
                  <a:schemeClr val="dk1"/>
                </a:solidFill>
              </a:rPr>
              <a:t>Competence-based training design in KMST staff trainings (Trainers)</a:t>
            </a:r>
            <a:endParaRPr/>
          </a:p>
          <a:p>
            <a:pPr indent="-457200" lvl="0" marL="609600" rtl="0" algn="l">
              <a:lnSpc>
                <a:spcPct val="115000"/>
              </a:lnSpc>
              <a:spcBef>
                <a:spcPts val="0"/>
              </a:spcBef>
              <a:spcAft>
                <a:spcPts val="0"/>
              </a:spcAft>
              <a:buSzPts val="2400"/>
              <a:buChar char="●"/>
            </a:pPr>
            <a:r>
              <a:rPr lang="nl-NL" sz="2700">
                <a:solidFill>
                  <a:schemeClr val="dk1"/>
                </a:solidFill>
              </a:rPr>
              <a:t>Self-assessment (NA officers) </a:t>
            </a:r>
            <a:endParaRPr/>
          </a:p>
          <a:p>
            <a:pPr indent="-457200" lvl="0" marL="609600" rtl="0" algn="l">
              <a:lnSpc>
                <a:spcPct val="115000"/>
              </a:lnSpc>
              <a:spcBef>
                <a:spcPts val="0"/>
              </a:spcBef>
              <a:spcAft>
                <a:spcPts val="0"/>
              </a:spcAft>
              <a:buSzPts val="2400"/>
              <a:buChar char="●"/>
            </a:pPr>
            <a:r>
              <a:rPr lang="nl-NL" sz="2700">
                <a:solidFill>
                  <a:schemeClr val="dk1"/>
                </a:solidFill>
              </a:rPr>
              <a:t>Feedback and development talks (NA officers and Heads of NAs) </a:t>
            </a:r>
            <a:endParaRPr/>
          </a:p>
          <a:p>
            <a:pPr indent="-457200" lvl="0" marL="609600" rtl="0" algn="l">
              <a:lnSpc>
                <a:spcPct val="115000"/>
              </a:lnSpc>
              <a:spcBef>
                <a:spcPts val="0"/>
              </a:spcBef>
              <a:spcAft>
                <a:spcPts val="0"/>
              </a:spcAft>
              <a:buSzPts val="2400"/>
              <a:buChar char="●"/>
            </a:pPr>
            <a:r>
              <a:rPr lang="nl-NL" sz="2700">
                <a:solidFill>
                  <a:schemeClr val="dk1"/>
                </a:solidFill>
              </a:rPr>
              <a:t>Coaching and development (NA officers and Heads of NAs) </a:t>
            </a:r>
            <a:endParaRPr/>
          </a:p>
          <a:p>
            <a:pPr indent="-457200" lvl="0" marL="609600" rtl="0" algn="l">
              <a:lnSpc>
                <a:spcPct val="115000"/>
              </a:lnSpc>
              <a:spcBef>
                <a:spcPts val="0"/>
              </a:spcBef>
              <a:spcAft>
                <a:spcPts val="0"/>
              </a:spcAft>
              <a:buSzPts val="2400"/>
              <a:buChar char="●"/>
            </a:pPr>
            <a:r>
              <a:rPr lang="nl-NL" sz="2700">
                <a:solidFill>
                  <a:schemeClr val="dk1"/>
                </a:solidFill>
              </a:rPr>
              <a:t>Team reflection and team assessment (Teams in the NAs)</a:t>
            </a:r>
            <a:endParaRPr/>
          </a:p>
          <a:p>
            <a:pPr indent="0" lvl="0" marL="152400" rtl="0" algn="l">
              <a:lnSpc>
                <a:spcPct val="115000"/>
              </a:lnSpc>
              <a:spcBef>
                <a:spcPts val="0"/>
              </a:spcBef>
              <a:spcAft>
                <a:spcPts val="0"/>
              </a:spcAft>
              <a:buSzPts val="2400"/>
              <a:buNone/>
            </a:pPr>
            <a:r>
              <a:t/>
            </a:r>
            <a:endParaRPr sz="2700">
              <a:solidFill>
                <a:schemeClr val="dk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66"/>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93181"/>
              <a:buNone/>
            </a:pPr>
            <a:r>
              <a:rPr lang="nl-NL"/>
              <a:t>Steps in the implementation during 2022</a:t>
            </a:r>
            <a:endParaRPr/>
          </a:p>
        </p:txBody>
      </p:sp>
      <p:sp>
        <p:nvSpPr>
          <p:cNvPr id="404" name="Google Shape;404;p66"/>
          <p:cNvSpPr txBox="1"/>
          <p:nvPr>
            <p:ph idx="1" type="body"/>
          </p:nvPr>
        </p:nvSpPr>
        <p:spPr>
          <a:xfrm>
            <a:off x="415600" y="1536624"/>
            <a:ext cx="11360700" cy="5017200"/>
          </a:xfrm>
          <a:prstGeom prst="rect">
            <a:avLst/>
          </a:prstGeom>
          <a:noFill/>
          <a:ln>
            <a:noFill/>
          </a:ln>
        </p:spPr>
        <p:txBody>
          <a:bodyPr anchorCtr="0" anchor="t" bIns="121900" lIns="121900" spcFirstLastPara="1" rIns="121900" wrap="square" tIns="121900">
            <a:noAutofit/>
          </a:bodyPr>
          <a:lstStyle/>
          <a:p>
            <a:pPr indent="-469900" lvl="0" marL="609600" rtl="0" algn="l">
              <a:lnSpc>
                <a:spcPct val="115000"/>
              </a:lnSpc>
              <a:spcBef>
                <a:spcPts val="0"/>
              </a:spcBef>
              <a:spcAft>
                <a:spcPts val="0"/>
              </a:spcAft>
              <a:buSzPts val="2600"/>
              <a:buChar char="●"/>
            </a:pPr>
            <a:r>
              <a:rPr lang="nl-NL" sz="2600">
                <a:solidFill>
                  <a:schemeClr val="dk1"/>
                </a:solidFill>
              </a:rPr>
              <a:t>Including the CF in the annual survey of training needs </a:t>
            </a:r>
            <a:endParaRPr sz="2600"/>
          </a:p>
          <a:p>
            <a:pPr indent="-469900" lvl="0" marL="609600" rtl="0" algn="l">
              <a:lnSpc>
                <a:spcPct val="115000"/>
              </a:lnSpc>
              <a:spcBef>
                <a:spcPts val="0"/>
              </a:spcBef>
              <a:spcAft>
                <a:spcPts val="0"/>
              </a:spcAft>
              <a:buSzPts val="2600"/>
              <a:buChar char="●"/>
            </a:pPr>
            <a:r>
              <a:rPr lang="nl-NL" sz="2600">
                <a:solidFill>
                  <a:schemeClr val="dk1"/>
                </a:solidFill>
              </a:rPr>
              <a:t>Webinar for Heads of NAs (5. May 2022, 10:30-13:00)</a:t>
            </a:r>
            <a:endParaRPr sz="2600"/>
          </a:p>
          <a:p>
            <a:pPr indent="-469900" lvl="0" marL="609600" rtl="0" algn="l">
              <a:lnSpc>
                <a:spcPct val="115000"/>
              </a:lnSpc>
              <a:spcBef>
                <a:spcPts val="0"/>
              </a:spcBef>
              <a:spcAft>
                <a:spcPts val="0"/>
              </a:spcAft>
              <a:buSzPts val="2600"/>
              <a:buChar char="●"/>
            </a:pPr>
            <a:r>
              <a:rPr lang="nl-NL" sz="2600">
                <a:solidFill>
                  <a:schemeClr val="dk1"/>
                </a:solidFill>
              </a:rPr>
              <a:t>Webinars for NA officers (in May and June, TBC)</a:t>
            </a:r>
            <a:endParaRPr sz="2600"/>
          </a:p>
          <a:p>
            <a:pPr indent="-469900" lvl="0" marL="609600" rtl="0" algn="l">
              <a:lnSpc>
                <a:spcPct val="115000"/>
              </a:lnSpc>
              <a:spcBef>
                <a:spcPts val="0"/>
              </a:spcBef>
              <a:spcAft>
                <a:spcPts val="0"/>
              </a:spcAft>
              <a:buSzPts val="2600"/>
              <a:buChar char="●"/>
            </a:pPr>
            <a:r>
              <a:rPr lang="nl-NL" sz="2600">
                <a:solidFill>
                  <a:schemeClr val="dk1"/>
                </a:solidFill>
              </a:rPr>
              <a:t>Introduction video for the Competence Framework </a:t>
            </a:r>
            <a:endParaRPr sz="2600"/>
          </a:p>
          <a:p>
            <a:pPr indent="-469900" lvl="0" marL="609600" rtl="0" algn="l">
              <a:lnSpc>
                <a:spcPct val="115000"/>
              </a:lnSpc>
              <a:spcBef>
                <a:spcPts val="0"/>
              </a:spcBef>
              <a:spcAft>
                <a:spcPts val="0"/>
              </a:spcAft>
              <a:buSzPts val="2600"/>
              <a:buChar char="●"/>
            </a:pPr>
            <a:r>
              <a:rPr lang="nl-NL" sz="2600">
                <a:solidFill>
                  <a:schemeClr val="dk1"/>
                </a:solidFill>
              </a:rPr>
              <a:t>Training and guidelines for KMST trainers </a:t>
            </a:r>
            <a:endParaRPr sz="2600"/>
          </a:p>
          <a:p>
            <a:pPr indent="-469900" lvl="0" marL="609600" rtl="0" algn="l">
              <a:lnSpc>
                <a:spcPct val="115000"/>
              </a:lnSpc>
              <a:spcBef>
                <a:spcPts val="0"/>
              </a:spcBef>
              <a:spcAft>
                <a:spcPts val="0"/>
              </a:spcAft>
              <a:buSzPts val="2600"/>
              <a:buChar char="●"/>
            </a:pPr>
            <a:r>
              <a:rPr lang="nl-NL" sz="2600">
                <a:solidFill>
                  <a:schemeClr val="dk1"/>
                </a:solidFill>
              </a:rPr>
              <a:t>Supporting trainers in using it during the pilot phase in 2022</a:t>
            </a:r>
            <a:endParaRPr sz="2600"/>
          </a:p>
          <a:p>
            <a:pPr indent="-469900" lvl="0" marL="609600" rtl="0" algn="l">
              <a:lnSpc>
                <a:spcPct val="115000"/>
              </a:lnSpc>
              <a:spcBef>
                <a:spcPts val="0"/>
              </a:spcBef>
              <a:spcAft>
                <a:spcPts val="0"/>
              </a:spcAft>
              <a:buSzPts val="2600"/>
              <a:buChar char="●"/>
            </a:pPr>
            <a:r>
              <a:rPr lang="nl-NL" sz="2600">
                <a:solidFill>
                  <a:schemeClr val="dk1"/>
                </a:solidFill>
              </a:rPr>
              <a:t>Instruction</a:t>
            </a:r>
            <a:r>
              <a:rPr lang="nl-NL" sz="2600"/>
              <a:t> package</a:t>
            </a:r>
            <a:r>
              <a:rPr lang="nl-NL" sz="2600">
                <a:solidFill>
                  <a:schemeClr val="dk1"/>
                </a:solidFill>
              </a:rPr>
              <a:t> for use of the tools for Heads of NAs (</a:t>
            </a:r>
            <a:r>
              <a:rPr lang="nl-NL" sz="2600"/>
              <a:t>C</a:t>
            </a:r>
            <a:r>
              <a:rPr lang="nl-NL" sz="2600">
                <a:solidFill>
                  <a:schemeClr val="dk1"/>
                </a:solidFill>
              </a:rPr>
              <a:t>oming </a:t>
            </a:r>
            <a:r>
              <a:rPr lang="nl-NL" sz="2600"/>
              <a:t>soon!)</a:t>
            </a:r>
            <a:endParaRPr sz="2600"/>
          </a:p>
          <a:p>
            <a:pPr indent="-469900" lvl="0" marL="609600" rtl="0" algn="l">
              <a:lnSpc>
                <a:spcPct val="115000"/>
              </a:lnSpc>
              <a:spcBef>
                <a:spcPts val="0"/>
              </a:spcBef>
              <a:spcAft>
                <a:spcPts val="0"/>
              </a:spcAft>
              <a:buSzPts val="2600"/>
              <a:buChar char="●"/>
            </a:pPr>
            <a:r>
              <a:rPr lang="nl-NL" sz="2600">
                <a:solidFill>
                  <a:schemeClr val="dk1"/>
                </a:solidFill>
              </a:rPr>
              <a:t>Collecting experiences about its use by the National Agencies</a:t>
            </a:r>
            <a:endParaRPr sz="2600"/>
          </a:p>
          <a:p>
            <a:pPr indent="-469900" lvl="0" marL="609600" rtl="0" algn="l">
              <a:lnSpc>
                <a:spcPct val="115000"/>
              </a:lnSpc>
              <a:spcBef>
                <a:spcPts val="0"/>
              </a:spcBef>
              <a:spcAft>
                <a:spcPts val="0"/>
              </a:spcAft>
              <a:buSzPts val="2600"/>
              <a:buChar char="●"/>
            </a:pPr>
            <a:r>
              <a:rPr lang="nl-NL" sz="2600">
                <a:solidFill>
                  <a:schemeClr val="dk1"/>
                </a:solidFill>
              </a:rPr>
              <a:t>Evaluation of the pilot use and implementation (end of 2022)</a:t>
            </a:r>
            <a:endParaRPr sz="2600"/>
          </a:p>
          <a:p>
            <a:pPr indent="-469900" lvl="0" marL="609600" rtl="0" algn="l">
              <a:lnSpc>
                <a:spcPct val="115000"/>
              </a:lnSpc>
              <a:spcBef>
                <a:spcPts val="0"/>
              </a:spcBef>
              <a:spcAft>
                <a:spcPts val="0"/>
              </a:spcAft>
              <a:buSzPts val="2600"/>
              <a:buChar char="●"/>
            </a:pPr>
            <a:r>
              <a:rPr lang="nl-NL" sz="2600">
                <a:solidFill>
                  <a:schemeClr val="dk1"/>
                </a:solidFill>
              </a:rPr>
              <a:t>Revision of the tools and methodology (end of 2022)</a:t>
            </a:r>
            <a:endParaRPr sz="2600"/>
          </a:p>
          <a:p>
            <a:pPr indent="-469900" lvl="0" marL="609600" rtl="0" algn="l">
              <a:lnSpc>
                <a:spcPct val="115000"/>
              </a:lnSpc>
              <a:spcBef>
                <a:spcPts val="0"/>
              </a:spcBef>
              <a:spcAft>
                <a:spcPts val="0"/>
              </a:spcAft>
              <a:buSzPts val="2600"/>
              <a:buChar char="●"/>
            </a:pPr>
            <a:r>
              <a:rPr lang="nl-NL" sz="2600">
                <a:solidFill>
                  <a:schemeClr val="dk1"/>
                </a:solidFill>
              </a:rPr>
              <a:t>Writing the manual for the overall methodology (end of 2022)</a:t>
            </a:r>
            <a:endParaRPr sz="2600"/>
          </a:p>
          <a:p>
            <a:pPr indent="-304800" lvl="0" marL="609600" rtl="0" algn="l">
              <a:lnSpc>
                <a:spcPct val="115000"/>
              </a:lnSpc>
              <a:spcBef>
                <a:spcPts val="0"/>
              </a:spcBef>
              <a:spcAft>
                <a:spcPts val="0"/>
              </a:spcAft>
              <a:buSzPts val="2400"/>
              <a:buNone/>
            </a:pPr>
            <a:r>
              <a:t/>
            </a:r>
            <a:endParaRPr sz="2600">
              <a:solidFill>
                <a:schemeClr val="dk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6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62500" lnSpcReduction="20000"/>
          </a:bodyPr>
          <a:lstStyle/>
          <a:p>
            <a:pPr indent="0" lvl="0" marL="0" marR="0" rtl="0" algn="l">
              <a:lnSpc>
                <a:spcPct val="115000"/>
              </a:lnSpc>
              <a:spcBef>
                <a:spcPts val="0"/>
              </a:spcBef>
              <a:spcAft>
                <a:spcPts val="0"/>
              </a:spcAft>
              <a:buNone/>
            </a:pPr>
            <a:r>
              <a:rPr lang="nl-NL" sz="2600"/>
              <a:t>Testing of Framework &amp; tools</a:t>
            </a:r>
            <a:endParaRPr sz="2600"/>
          </a:p>
          <a:p>
            <a:pPr indent="-375079" lvl="0" marL="428625" marR="0" rtl="0" algn="l">
              <a:lnSpc>
                <a:spcPct val="115000"/>
              </a:lnSpc>
              <a:spcBef>
                <a:spcPts val="0"/>
              </a:spcBef>
              <a:spcAft>
                <a:spcPts val="0"/>
              </a:spcAft>
              <a:buSzPct val="108108"/>
              <a:buChar char="●"/>
            </a:pPr>
            <a:r>
              <a:rPr lang="nl-NL" sz="2600"/>
              <a:t>The Competence Framework will be piloted in three courses before summer 2022</a:t>
            </a:r>
            <a:endParaRPr sz="2600"/>
          </a:p>
          <a:p>
            <a:pPr indent="-366712" lvl="0" marL="428625" marR="0" rtl="0" algn="l">
              <a:lnSpc>
                <a:spcPct val="115000"/>
              </a:lnSpc>
              <a:spcBef>
                <a:spcPts val="0"/>
              </a:spcBef>
              <a:spcAft>
                <a:spcPts val="0"/>
              </a:spcAft>
              <a:buSzPct val="100000"/>
              <a:buChar char="●"/>
            </a:pPr>
            <a:r>
              <a:rPr lang="nl-NL" sz="2600"/>
              <a:t>Evaluation of testing before summer</a:t>
            </a:r>
            <a:endParaRPr sz="2600"/>
          </a:p>
          <a:p>
            <a:pPr indent="-366712" lvl="0" marL="428625" marR="0" rtl="0" algn="l">
              <a:lnSpc>
                <a:spcPct val="115000"/>
              </a:lnSpc>
              <a:spcBef>
                <a:spcPts val="0"/>
              </a:spcBef>
              <a:spcAft>
                <a:spcPts val="0"/>
              </a:spcAft>
              <a:buSzPct val="100000"/>
              <a:buChar char="●"/>
            </a:pPr>
            <a:r>
              <a:rPr lang="nl-NL" sz="2600"/>
              <a:t>Final approach on how to use the Competence Framework in Staff Training (end of 2022)</a:t>
            </a:r>
            <a:endParaRPr sz="2600"/>
          </a:p>
          <a:p>
            <a:pPr indent="0" lvl="0" marL="457200" marR="0" rtl="0" algn="l">
              <a:lnSpc>
                <a:spcPct val="115000"/>
              </a:lnSpc>
              <a:spcBef>
                <a:spcPts val="0"/>
              </a:spcBef>
              <a:spcAft>
                <a:spcPts val="0"/>
              </a:spcAft>
              <a:buNone/>
            </a:pPr>
            <a:r>
              <a:t/>
            </a:r>
            <a:endParaRPr sz="2600"/>
          </a:p>
          <a:p>
            <a:pPr indent="0" lvl="0" marL="0" marR="0" rtl="0" algn="l">
              <a:lnSpc>
                <a:spcPct val="115000"/>
              </a:lnSpc>
              <a:spcBef>
                <a:spcPts val="0"/>
              </a:spcBef>
              <a:spcAft>
                <a:spcPts val="0"/>
              </a:spcAft>
              <a:buNone/>
            </a:pPr>
            <a:r>
              <a:rPr lang="nl-NL" sz="2600"/>
              <a:t>Start up Webinars</a:t>
            </a:r>
            <a:endParaRPr sz="2600"/>
          </a:p>
          <a:p>
            <a:pPr indent="-366712" lvl="0" marL="428625" marR="0" rtl="0" algn="l">
              <a:lnSpc>
                <a:spcPct val="115000"/>
              </a:lnSpc>
              <a:spcBef>
                <a:spcPts val="0"/>
              </a:spcBef>
              <a:spcAft>
                <a:spcPts val="0"/>
              </a:spcAft>
              <a:buSzPct val="100000"/>
              <a:buChar char="●"/>
            </a:pPr>
            <a:r>
              <a:rPr lang="nl-NL" sz="2600"/>
              <a:t>May: ½ day webinar for Heads of NAs: how to use it in NA professional development practices</a:t>
            </a:r>
            <a:endParaRPr sz="2600"/>
          </a:p>
          <a:p>
            <a:pPr indent="-366712" lvl="0" marL="428625" marR="0" rtl="0" algn="l">
              <a:lnSpc>
                <a:spcPct val="115000"/>
              </a:lnSpc>
              <a:spcBef>
                <a:spcPts val="0"/>
              </a:spcBef>
              <a:spcAft>
                <a:spcPts val="0"/>
              </a:spcAft>
              <a:buSzPct val="100000"/>
              <a:buChar char="●"/>
            </a:pPr>
            <a:r>
              <a:rPr lang="nl-NL" sz="2600"/>
              <a:t>May: webinar for trainers of staff training pilot phase: how to use it during staff training </a:t>
            </a:r>
            <a:endParaRPr sz="2600"/>
          </a:p>
          <a:p>
            <a:pPr indent="-366712" lvl="0" marL="428625" marR="0" rtl="0" algn="l">
              <a:lnSpc>
                <a:spcPct val="115000"/>
              </a:lnSpc>
              <a:spcBef>
                <a:spcPts val="0"/>
              </a:spcBef>
              <a:spcAft>
                <a:spcPts val="0"/>
              </a:spcAft>
              <a:buSzPct val="100000"/>
              <a:buChar char="●"/>
            </a:pPr>
            <a:r>
              <a:rPr lang="nl-NL" sz="2600"/>
              <a:t>May and June: webinar for interested NA staff</a:t>
            </a:r>
            <a:endParaRPr sz="2600"/>
          </a:p>
          <a:p>
            <a:pPr indent="0" lvl="0" marL="0" marR="0" rtl="0" algn="l">
              <a:lnSpc>
                <a:spcPct val="115000"/>
              </a:lnSpc>
              <a:spcBef>
                <a:spcPts val="0"/>
              </a:spcBef>
              <a:spcAft>
                <a:spcPts val="0"/>
              </a:spcAft>
              <a:buNone/>
            </a:pPr>
            <a:r>
              <a:t/>
            </a:r>
            <a:endParaRPr sz="2600"/>
          </a:p>
          <a:p>
            <a:pPr indent="0" lvl="0" marL="0" marR="0" rtl="0" algn="l">
              <a:lnSpc>
                <a:spcPct val="115000"/>
              </a:lnSpc>
              <a:spcBef>
                <a:spcPts val="0"/>
              </a:spcBef>
              <a:spcAft>
                <a:spcPts val="0"/>
              </a:spcAft>
              <a:buNone/>
            </a:pPr>
            <a:r>
              <a:rPr lang="nl-NL" sz="2600"/>
              <a:t>Use</a:t>
            </a:r>
            <a:endParaRPr sz="2600"/>
          </a:p>
          <a:p>
            <a:pPr indent="-366712" lvl="0" marL="428625" marR="0" rtl="0" algn="l">
              <a:lnSpc>
                <a:spcPct val="115000"/>
              </a:lnSpc>
              <a:spcBef>
                <a:spcPts val="0"/>
              </a:spcBef>
              <a:spcAft>
                <a:spcPts val="0"/>
              </a:spcAft>
              <a:buSzPct val="100000"/>
              <a:buChar char="●"/>
            </a:pPr>
            <a:r>
              <a:rPr lang="nl-NL" sz="2600"/>
              <a:t>Link will be shared with all Heads of NAs</a:t>
            </a:r>
            <a:endParaRPr sz="2600"/>
          </a:p>
          <a:p>
            <a:pPr indent="-366712" lvl="0" marL="428625" marR="0" rtl="0" algn="l">
              <a:lnSpc>
                <a:spcPct val="115000"/>
              </a:lnSpc>
              <a:spcBef>
                <a:spcPts val="0"/>
              </a:spcBef>
              <a:spcAft>
                <a:spcPts val="0"/>
              </a:spcAft>
              <a:buSzPct val="100000"/>
              <a:buChar char="●"/>
            </a:pPr>
            <a:r>
              <a:rPr lang="nl-NL" sz="2600"/>
              <a:t>Introduction video will be developed before summer 2022</a:t>
            </a:r>
            <a:endParaRPr sz="2600"/>
          </a:p>
          <a:p>
            <a:pPr indent="-366712" lvl="0" marL="428625" marR="0" rtl="0" algn="l">
              <a:lnSpc>
                <a:spcPct val="115000"/>
              </a:lnSpc>
              <a:spcBef>
                <a:spcPts val="0"/>
              </a:spcBef>
              <a:spcAft>
                <a:spcPts val="0"/>
              </a:spcAft>
              <a:buSzPct val="100000"/>
              <a:buChar char="●"/>
            </a:pPr>
            <a:r>
              <a:rPr lang="nl-NL" sz="2600"/>
              <a:t>Instruction document for Heads of NA and staff</a:t>
            </a:r>
            <a:endParaRPr sz="2600"/>
          </a:p>
          <a:p>
            <a:pPr indent="-366712" lvl="0" marL="428625" marR="0" rtl="0" algn="l">
              <a:lnSpc>
                <a:spcPct val="115000"/>
              </a:lnSpc>
              <a:spcBef>
                <a:spcPts val="0"/>
              </a:spcBef>
              <a:spcAft>
                <a:spcPts val="0"/>
              </a:spcAft>
              <a:buSzPct val="100000"/>
              <a:buChar char="●"/>
            </a:pPr>
            <a:r>
              <a:rPr lang="nl-NL" sz="2600"/>
              <a:t>Guidelines for KMST trainers</a:t>
            </a:r>
            <a:endParaRPr sz="2600"/>
          </a:p>
          <a:p>
            <a:pPr indent="-366712" lvl="0" marL="428625" marR="0" rtl="0" algn="l">
              <a:lnSpc>
                <a:spcPct val="115000"/>
              </a:lnSpc>
              <a:spcBef>
                <a:spcPts val="0"/>
              </a:spcBef>
              <a:spcAft>
                <a:spcPts val="0"/>
              </a:spcAft>
              <a:buSzPct val="100000"/>
              <a:buChar char="●"/>
            </a:pPr>
            <a:r>
              <a:rPr lang="nl-NL" sz="2600"/>
              <a:t>Use will be included into KMST staff training Canvas</a:t>
            </a:r>
            <a:endParaRPr sz="2600"/>
          </a:p>
          <a:p>
            <a:pPr indent="-366712" lvl="0" marL="428625" marR="0" rtl="0" algn="l">
              <a:lnSpc>
                <a:spcPct val="115000"/>
              </a:lnSpc>
              <a:spcBef>
                <a:spcPts val="0"/>
              </a:spcBef>
              <a:spcAft>
                <a:spcPts val="0"/>
              </a:spcAft>
              <a:buSzPct val="100000"/>
              <a:buChar char="●"/>
            </a:pPr>
            <a:r>
              <a:rPr lang="nl-NL" sz="2600"/>
              <a:t>Integrated in the ETS monitoring and evaluation process</a:t>
            </a:r>
            <a:endParaRPr/>
          </a:p>
        </p:txBody>
      </p:sp>
      <p:sp>
        <p:nvSpPr>
          <p:cNvPr id="410" name="Google Shape;410;p6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nl-NL"/>
              <a:t>Next steps</a:t>
            </a:r>
            <a:endParaRPr b="1"/>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6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nl-NL"/>
              <a:t>Budget Competence Framework</a:t>
            </a:r>
            <a:endParaRPr/>
          </a:p>
        </p:txBody>
      </p:sp>
      <p:sp>
        <p:nvSpPr>
          <p:cNvPr id="416" name="Google Shape;416;p68"/>
          <p:cNvSpPr txBox="1"/>
          <p:nvPr>
            <p:ph idx="1" type="body"/>
          </p:nvPr>
        </p:nvSpPr>
        <p:spPr>
          <a:xfrm>
            <a:off x="838200" y="1795500"/>
            <a:ext cx="10789200" cy="43512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b="1" lang="nl-NL" sz="1600"/>
              <a:t>Webinars and support videos</a:t>
            </a:r>
            <a:endParaRPr b="1" sz="1600"/>
          </a:p>
          <a:p>
            <a:pPr indent="-330200" lvl="0" marL="457200" rtl="0" algn="l">
              <a:lnSpc>
                <a:spcPct val="115000"/>
              </a:lnSpc>
              <a:spcBef>
                <a:spcPts val="0"/>
              </a:spcBef>
              <a:spcAft>
                <a:spcPts val="0"/>
              </a:spcAft>
              <a:buSzPts val="1600"/>
              <a:buChar char="•"/>
            </a:pPr>
            <a:r>
              <a:rPr lang="nl-NL" sz="1600"/>
              <a:t>€ 10.240 + 19% VAT (2 persons 16 days at € 320 a day. So 2 x 2 x 8 x € 320 = </a:t>
            </a:r>
            <a:r>
              <a:rPr b="1" lang="nl-NL" sz="1600"/>
              <a:t>€ 10.240 ex vat = € 12.185,6 incl. VAT)</a:t>
            </a:r>
            <a:endParaRPr b="1" sz="1600"/>
          </a:p>
          <a:p>
            <a:pPr indent="0" lvl="0" marL="457200" rtl="0" algn="l">
              <a:lnSpc>
                <a:spcPct val="115000"/>
              </a:lnSpc>
              <a:spcBef>
                <a:spcPts val="0"/>
              </a:spcBef>
              <a:spcAft>
                <a:spcPts val="0"/>
              </a:spcAft>
              <a:buNone/>
            </a:pPr>
            <a:r>
              <a:rPr lang="nl-NL" sz="1600"/>
              <a:t>This covers all activities until the end of 2022 + additionally </a:t>
            </a:r>
            <a:r>
              <a:rPr b="1" lang="nl-NL" sz="1600"/>
              <a:t>€ 5.000</a:t>
            </a:r>
            <a:r>
              <a:rPr lang="nl-NL" sz="1600"/>
              <a:t> should be added for video costs</a:t>
            </a:r>
            <a:endParaRPr sz="1600"/>
          </a:p>
          <a:p>
            <a:pPr indent="0" lvl="0" marL="0" rtl="0" algn="l">
              <a:lnSpc>
                <a:spcPct val="115000"/>
              </a:lnSpc>
              <a:spcBef>
                <a:spcPts val="1200"/>
              </a:spcBef>
              <a:spcAft>
                <a:spcPts val="0"/>
              </a:spcAft>
              <a:buClr>
                <a:schemeClr val="dk1"/>
              </a:buClr>
              <a:buSzPts val="1100"/>
              <a:buFont typeface="Arial"/>
              <a:buNone/>
            </a:pPr>
            <a:r>
              <a:rPr lang="nl-NL" sz="1600"/>
              <a:t>Shared: then half of last invoice (but lots of work) so if some agencies could volunteer to split the costs (e.g. €15 000  split 5-6 times = € 2.500-3.000 per 1 NA), that would help a lot. </a:t>
            </a:r>
            <a:endParaRPr sz="1600"/>
          </a:p>
          <a:p>
            <a:pPr indent="0" lvl="0" marL="0" rtl="0" algn="l">
              <a:lnSpc>
                <a:spcPct val="115000"/>
              </a:lnSpc>
              <a:spcBef>
                <a:spcPts val="1200"/>
              </a:spcBef>
              <a:spcAft>
                <a:spcPts val="0"/>
              </a:spcAft>
              <a:buNone/>
            </a:pPr>
            <a:r>
              <a:rPr b="1" lang="nl-NL" sz="1600"/>
              <a:t>Printing of tools</a:t>
            </a:r>
            <a:endParaRPr b="1" sz="1600"/>
          </a:p>
          <a:p>
            <a:pPr indent="-365125" lvl="0" marL="428625" rtl="0" algn="l">
              <a:lnSpc>
                <a:spcPct val="115000"/>
              </a:lnSpc>
              <a:spcBef>
                <a:spcPts val="0"/>
              </a:spcBef>
              <a:spcAft>
                <a:spcPts val="0"/>
              </a:spcAft>
              <a:buSzPts val="1600"/>
              <a:buFont typeface="Calibri"/>
              <a:buChar char="●"/>
            </a:pPr>
            <a:r>
              <a:rPr lang="nl-NL" sz="1600"/>
              <a:t>Cards: cards for test events are included in the costs</a:t>
            </a:r>
            <a:endParaRPr sz="1600"/>
          </a:p>
          <a:p>
            <a:pPr indent="0" lvl="0" marL="457200" rtl="0" algn="l">
              <a:lnSpc>
                <a:spcPct val="115000"/>
              </a:lnSpc>
              <a:spcBef>
                <a:spcPts val="0"/>
              </a:spcBef>
              <a:spcAft>
                <a:spcPts val="0"/>
              </a:spcAft>
              <a:buNone/>
            </a:pPr>
            <a:r>
              <a:rPr lang="nl-NL" sz="1600"/>
              <a:t>After testing the final versions will be shared with all NAs to be printed locally for staff. We will come back to that</a:t>
            </a:r>
            <a:endParaRPr sz="1600"/>
          </a:p>
          <a:p>
            <a:pPr indent="0" lvl="0" marL="45720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rPr lang="nl-NL" sz="1600"/>
              <a:t>Proposal</a:t>
            </a:r>
            <a:endParaRPr sz="1600"/>
          </a:p>
          <a:p>
            <a:pPr indent="-365125" lvl="0" marL="428625" marR="0" rtl="0" algn="l">
              <a:lnSpc>
                <a:spcPct val="115000"/>
              </a:lnSpc>
              <a:spcBef>
                <a:spcPts val="0"/>
              </a:spcBef>
              <a:spcAft>
                <a:spcPts val="0"/>
              </a:spcAft>
              <a:buSzPts val="1600"/>
              <a:buFont typeface="Calibri"/>
              <a:buChar char="●"/>
            </a:pPr>
            <a:r>
              <a:rPr lang="nl-NL" sz="1600"/>
              <a:t>To be checked.</a:t>
            </a:r>
            <a:endParaRPr sz="1600"/>
          </a:p>
          <a:p>
            <a:pPr indent="-365125" lvl="0" marL="428625" marR="0" rtl="0" algn="l">
              <a:lnSpc>
                <a:spcPct val="115000"/>
              </a:lnSpc>
              <a:spcBef>
                <a:spcPts val="0"/>
              </a:spcBef>
              <a:spcAft>
                <a:spcPts val="0"/>
              </a:spcAft>
              <a:buSzPts val="1600"/>
              <a:buFont typeface="Calibri"/>
              <a:buChar char="●"/>
            </a:pPr>
            <a:r>
              <a:rPr lang="nl-NL" sz="1600"/>
              <a:t>Use usual split? Or divide among 5 or 6 NAs?  </a:t>
            </a:r>
            <a:endParaRPr sz="1600"/>
          </a:p>
          <a:p>
            <a:pPr indent="0" lvl="0" marL="0" rtl="0" algn="l">
              <a:lnSpc>
                <a:spcPct val="115000"/>
              </a:lnSpc>
              <a:spcBef>
                <a:spcPts val="0"/>
              </a:spcBef>
              <a:spcAft>
                <a:spcPts val="0"/>
              </a:spcAft>
              <a:buNone/>
            </a:pPr>
            <a:r>
              <a:t/>
            </a:r>
            <a:endParaRPr sz="16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6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nl-NL"/>
              <a:t>KMST PADLET - please share your thoughts</a:t>
            </a:r>
            <a:endParaRPr/>
          </a:p>
        </p:txBody>
      </p:sp>
      <p:sp>
        <p:nvSpPr>
          <p:cNvPr id="422" name="Google Shape;422;p69"/>
          <p:cNvSpPr txBox="1"/>
          <p:nvPr>
            <p:ph idx="1" type="body"/>
          </p:nvPr>
        </p:nvSpPr>
        <p:spPr>
          <a:xfrm>
            <a:off x="838200" y="1825625"/>
            <a:ext cx="10515600" cy="7749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nl-NL" sz="3600">
                <a:solidFill>
                  <a:srgbClr val="3C78D8"/>
                </a:solidFill>
              </a:rPr>
              <a:t>https://padlet.com/domagoj_moric/kmst_padlet</a:t>
            </a:r>
            <a:endParaRPr sz="3600">
              <a:solidFill>
                <a:srgbClr val="3C78D8"/>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7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8108"/>
              <a:buNone/>
            </a:pPr>
            <a:r>
              <a:t/>
            </a:r>
            <a:endParaRPr b="1"/>
          </a:p>
          <a:p>
            <a:pPr indent="0" lvl="0" marL="0" rtl="0" algn="l">
              <a:lnSpc>
                <a:spcPct val="90000"/>
              </a:lnSpc>
              <a:spcBef>
                <a:spcPts val="1000"/>
              </a:spcBef>
              <a:spcAft>
                <a:spcPts val="0"/>
              </a:spcAft>
              <a:buClr>
                <a:schemeClr val="dk1"/>
              </a:buClr>
              <a:buSzPct val="108108"/>
              <a:buNone/>
            </a:pPr>
            <a:r>
              <a:rPr b="1" lang="nl-NL"/>
              <a:t>KMST Working Group Members:</a:t>
            </a:r>
            <a:endParaRPr/>
          </a:p>
          <a:p>
            <a:pPr indent="-214183" lvl="0" marL="228600" rtl="0" algn="l">
              <a:lnSpc>
                <a:spcPct val="90000"/>
              </a:lnSpc>
              <a:spcBef>
                <a:spcPts val="1000"/>
              </a:spcBef>
              <a:spcAft>
                <a:spcPts val="0"/>
              </a:spcAft>
              <a:buClr>
                <a:schemeClr val="dk1"/>
              </a:buClr>
              <a:buSzPct val="108108"/>
              <a:buChar char="•"/>
            </a:pPr>
            <a:r>
              <a:rPr lang="nl-NL"/>
              <a:t>Anna Pavlovych (PL)</a:t>
            </a:r>
            <a:endParaRPr/>
          </a:p>
          <a:p>
            <a:pPr indent="-214183" lvl="0" marL="228600" rtl="0" algn="l">
              <a:lnSpc>
                <a:spcPct val="90000"/>
              </a:lnSpc>
              <a:spcBef>
                <a:spcPts val="1000"/>
              </a:spcBef>
              <a:spcAft>
                <a:spcPts val="0"/>
              </a:spcAft>
              <a:buClr>
                <a:schemeClr val="dk1"/>
              </a:buClr>
              <a:buSzPct val="108108"/>
              <a:buChar char="•"/>
            </a:pPr>
            <a:r>
              <a:rPr lang="nl-NL"/>
              <a:t>Simona Musteata (RO)</a:t>
            </a:r>
            <a:endParaRPr/>
          </a:p>
          <a:p>
            <a:pPr indent="-214183" lvl="0" marL="228600" rtl="0" algn="l">
              <a:lnSpc>
                <a:spcPct val="90000"/>
              </a:lnSpc>
              <a:spcBef>
                <a:spcPts val="1000"/>
              </a:spcBef>
              <a:spcAft>
                <a:spcPts val="0"/>
              </a:spcAft>
              <a:buSzPct val="108108"/>
              <a:buChar char="•"/>
            </a:pPr>
            <a:r>
              <a:rPr lang="nl-NL"/>
              <a:t>Tinkara Bizjak (SLO)</a:t>
            </a:r>
            <a:endParaRPr/>
          </a:p>
          <a:p>
            <a:pPr indent="-214183" lvl="0" marL="228600" rtl="0" algn="l">
              <a:lnSpc>
                <a:spcPct val="90000"/>
              </a:lnSpc>
              <a:spcBef>
                <a:spcPts val="1000"/>
              </a:spcBef>
              <a:spcAft>
                <a:spcPts val="0"/>
              </a:spcAft>
              <a:buSzPct val="108108"/>
              <a:buChar char="•"/>
            </a:pPr>
            <a:r>
              <a:rPr lang="nl-NL"/>
              <a:t>Małgorzata Kozłowska (COM)</a:t>
            </a:r>
            <a:endParaRPr/>
          </a:p>
          <a:p>
            <a:pPr indent="-214183" lvl="0" marL="228600" rtl="0" algn="l">
              <a:lnSpc>
                <a:spcPct val="90000"/>
              </a:lnSpc>
              <a:spcBef>
                <a:spcPts val="1000"/>
              </a:spcBef>
              <a:spcAft>
                <a:spcPts val="0"/>
              </a:spcAft>
              <a:buClr>
                <a:schemeClr val="dk1"/>
              </a:buClr>
              <a:buSzPct val="108108"/>
              <a:buChar char="•"/>
            </a:pPr>
            <a:r>
              <a:rPr lang="nl-NL"/>
              <a:t>Jojanneke de Waal (NL)</a:t>
            </a:r>
            <a:endParaRPr/>
          </a:p>
          <a:p>
            <a:pPr indent="-214183" lvl="0" marL="228600" rtl="0" algn="l">
              <a:lnSpc>
                <a:spcPct val="90000"/>
              </a:lnSpc>
              <a:spcBef>
                <a:spcPts val="1000"/>
              </a:spcBef>
              <a:spcAft>
                <a:spcPts val="0"/>
              </a:spcAft>
              <a:buClr>
                <a:schemeClr val="dk1"/>
              </a:buClr>
              <a:buSzPct val="108108"/>
              <a:buChar char="•"/>
            </a:pPr>
            <a:r>
              <a:rPr lang="nl-NL"/>
              <a:t>Gisèle Evrard Markovic (SALTO)</a:t>
            </a:r>
            <a:endParaRPr/>
          </a:p>
          <a:p>
            <a:pPr indent="-214183" lvl="0" marL="228600" rtl="0" algn="l">
              <a:lnSpc>
                <a:spcPct val="90000"/>
              </a:lnSpc>
              <a:spcBef>
                <a:spcPts val="1000"/>
              </a:spcBef>
              <a:spcAft>
                <a:spcPts val="0"/>
              </a:spcAft>
              <a:buClr>
                <a:schemeClr val="dk1"/>
              </a:buClr>
              <a:buSzPct val="108108"/>
              <a:buChar char="•"/>
            </a:pPr>
            <a:r>
              <a:rPr lang="nl-NL"/>
              <a:t>Emma Hansson (SE) -&gt; Job-shadowing</a:t>
            </a:r>
            <a:endParaRPr/>
          </a:p>
          <a:p>
            <a:pPr indent="-77470" lvl="0" marL="228600" rtl="0" algn="l">
              <a:lnSpc>
                <a:spcPct val="90000"/>
              </a:lnSpc>
              <a:spcBef>
                <a:spcPts val="1000"/>
              </a:spcBef>
              <a:spcAft>
                <a:spcPts val="0"/>
              </a:spcAft>
              <a:buClr>
                <a:schemeClr val="dk1"/>
              </a:buClr>
              <a:buSzPct val="108108"/>
              <a:buNone/>
            </a:pPr>
            <a:r>
              <a:t/>
            </a:r>
            <a:endParaRPr/>
          </a:p>
          <a:p>
            <a:pPr indent="-214183" lvl="0" marL="228600" rtl="0" algn="l">
              <a:lnSpc>
                <a:spcPct val="90000"/>
              </a:lnSpc>
              <a:spcBef>
                <a:spcPts val="1000"/>
              </a:spcBef>
              <a:spcAft>
                <a:spcPts val="0"/>
              </a:spcAft>
              <a:buClr>
                <a:schemeClr val="dk1"/>
              </a:buClr>
              <a:buSzPct val="108108"/>
              <a:buChar char="•"/>
            </a:pPr>
            <a:r>
              <a:rPr lang="nl-NL"/>
              <a:t>New members are welcome &amp; needed!!</a:t>
            </a:r>
            <a:endParaRPr/>
          </a:p>
        </p:txBody>
      </p:sp>
      <p:pic>
        <p:nvPicPr>
          <p:cNvPr id="428" name="Google Shape;428;p70"/>
          <p:cNvPicPr preferRelativeResize="0"/>
          <p:nvPr/>
        </p:nvPicPr>
        <p:blipFill rotWithShape="1">
          <a:blip r:embed="rId3">
            <a:alphaModFix/>
          </a:blip>
          <a:srcRect b="0" l="0" r="0" t="0"/>
          <a:stretch/>
        </p:blipFill>
        <p:spPr>
          <a:xfrm>
            <a:off x="7098975" y="2250175"/>
            <a:ext cx="4498375" cy="2993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19"/>
          <p:cNvPicPr preferRelativeResize="0"/>
          <p:nvPr/>
        </p:nvPicPr>
        <p:blipFill>
          <a:blip r:embed="rId3">
            <a:alphaModFix/>
          </a:blip>
          <a:stretch>
            <a:fillRect/>
          </a:stretch>
        </p:blipFill>
        <p:spPr>
          <a:xfrm>
            <a:off x="-76200" y="-42850"/>
            <a:ext cx="12449250" cy="7002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0"/>
          <p:cNvPicPr preferRelativeResize="0"/>
          <p:nvPr/>
        </p:nvPicPr>
        <p:blipFill>
          <a:blip r:embed="rId3">
            <a:alphaModFix/>
          </a:blip>
          <a:stretch>
            <a:fillRect/>
          </a:stretch>
        </p:blipFill>
        <p:spPr>
          <a:xfrm>
            <a:off x="-76200" y="-42875"/>
            <a:ext cx="12192000"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21"/>
          <p:cNvPicPr preferRelativeResize="0"/>
          <p:nvPr/>
        </p:nvPicPr>
        <p:blipFill>
          <a:blip r:embed="rId3">
            <a:alphaModFix/>
          </a:blip>
          <a:stretch>
            <a:fillRect/>
          </a:stretch>
        </p:blipFill>
        <p:spPr>
          <a:xfrm>
            <a:off x="0" y="42875"/>
            <a:ext cx="1219200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2"/>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