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7"/>
  </p:notesMasterIdLst>
  <p:sldIdLst>
    <p:sldId id="281" r:id="rId3"/>
    <p:sldId id="284" r:id="rId4"/>
    <p:sldId id="288" r:id="rId5"/>
    <p:sldId id="291" r:id="rId6"/>
    <p:sldId id="287" r:id="rId7"/>
    <p:sldId id="292" r:id="rId8"/>
    <p:sldId id="300" r:id="rId9"/>
    <p:sldId id="285" r:id="rId10"/>
    <p:sldId id="294" r:id="rId11"/>
    <p:sldId id="293" r:id="rId12"/>
    <p:sldId id="295" r:id="rId13"/>
    <p:sldId id="296" r:id="rId14"/>
    <p:sldId id="299" r:id="rId15"/>
    <p:sldId id="298"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6" roundtripDataSignature="AMtx7mgyGPeHroBD+Bz6XSftfdSUmMmB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3BE068-7598-4E48-94C0-3CEFDBFDD81C}">
  <a:tblStyle styleId="{853BE068-7598-4E48-94C0-3CEFDBFDD8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0ACF884-1539-4B6A-AAB4-8D0176B13E22}"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ECF4"/>
          </a:solidFill>
        </a:fill>
      </a:tcStyle>
    </a:band1H>
    <a:band2H>
      <a:tcTxStyle b="off" i="off"/>
      <a:tcStyle>
        <a:tcBdr/>
      </a:tcStyle>
    </a:band2H>
    <a:band1V>
      <a:tcTxStyle b="off" i="off"/>
      <a:tcStyle>
        <a:tcBdr/>
        <a:fill>
          <a:solidFill>
            <a:srgbClr val="E8ECF4"/>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 styleId="{C6AC72F1-C548-4A0F-9A5A-50423472F35E}"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53"/>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0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0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0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07" Type="http://schemas.openxmlformats.org/officeDocument/2006/relationships/presProps" Target="presProps.xml"/><Relationship Id="rId21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2f710d3e8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22f710d3e85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96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586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145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27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2f6cca851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2f6cca851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2f6cca851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2f6cca851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36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2f6cca851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2f6cca851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083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266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06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96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f6cca8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2f6cca851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573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sp>
        <p:nvSpPr>
          <p:cNvPr id="18" name="Google Shape;18;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1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1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7" name="Google Shape;47;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1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4" name="Google Shape;54;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1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1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 name="Google Shape;62;p1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3" name="Google Shape;63;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1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1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2"/>
          <p:cNvSpPr>
            <a:spLocks noGrp="1"/>
          </p:cNvSpPr>
          <p:nvPr>
            <p:ph type="pic" idx="2"/>
          </p:nvPr>
        </p:nvSpPr>
        <p:spPr>
          <a:xfrm>
            <a:off x="1792288" y="612775"/>
            <a:ext cx="5486400" cy="4114800"/>
          </a:xfrm>
          <a:prstGeom prst="rect">
            <a:avLst/>
          </a:prstGeom>
          <a:noFill/>
          <a:ln>
            <a:noFill/>
          </a:ln>
        </p:spPr>
      </p:sp>
      <p:sp>
        <p:nvSpPr>
          <p:cNvPr id="80" name="Google Shape;80;p1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1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1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1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9"/>
        <p:cNvGrpSpPr/>
        <p:nvPr/>
      </p:nvGrpSpPr>
      <p:grpSpPr>
        <a:xfrm>
          <a:off x="0" y="0"/>
          <a:ext cx="0" cy="0"/>
          <a:chOff x="0" y="0"/>
          <a:chExt cx="0" cy="0"/>
        </a:xfrm>
      </p:grpSpPr>
      <p:pic>
        <p:nvPicPr>
          <p:cNvPr id="370" name="Google Shape;370;g22f710d3e85_0_42"/>
          <p:cNvPicPr preferRelativeResize="0"/>
          <p:nvPr/>
        </p:nvPicPr>
        <p:blipFill rotWithShape="1">
          <a:blip r:embed="rId3">
            <a:alphaModFix/>
          </a:blip>
          <a:srcRect t="13380" b="-13380"/>
          <a:stretch/>
        </p:blipFill>
        <p:spPr>
          <a:xfrm>
            <a:off x="0" y="0"/>
            <a:ext cx="9144003" cy="6094507"/>
          </a:xfrm>
          <a:prstGeom prst="rect">
            <a:avLst/>
          </a:prstGeom>
          <a:noFill/>
          <a:ln>
            <a:noFill/>
          </a:ln>
        </p:spPr>
      </p:pic>
      <p:sp>
        <p:nvSpPr>
          <p:cNvPr id="371" name="Google Shape;371;g22f710d3e85_0_42"/>
          <p:cNvSpPr/>
          <p:nvPr/>
        </p:nvSpPr>
        <p:spPr>
          <a:xfrm>
            <a:off x="2420" y="5094477"/>
            <a:ext cx="9144000" cy="17709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372" name="Google Shape;372;g22f710d3e85_0_42"/>
          <p:cNvSpPr txBox="1">
            <a:spLocks noGrp="1"/>
          </p:cNvSpPr>
          <p:nvPr>
            <p:ph type="ctrTitle"/>
          </p:nvPr>
        </p:nvSpPr>
        <p:spPr>
          <a:xfrm>
            <a:off x="206571" y="5273205"/>
            <a:ext cx="5875500" cy="1264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029"/>
              <a:buNone/>
            </a:pPr>
            <a:r>
              <a:rPr lang="en-US" sz="3600" b="1">
                <a:latin typeface="Helvetica Neue"/>
                <a:ea typeface="Helvetica Neue"/>
                <a:cs typeface="Helvetica Neue"/>
                <a:sym typeface="Helvetica Neue"/>
              </a:rPr>
              <a:t>With the future in mind </a:t>
            </a:r>
            <a:endParaRPr sz="3600" b="1">
              <a:latin typeface="Helvetica Neue"/>
              <a:ea typeface="Helvetica Neue"/>
              <a:cs typeface="Helvetica Neue"/>
              <a:sym typeface="Helvetica Neue"/>
            </a:endParaRPr>
          </a:p>
        </p:txBody>
      </p:sp>
      <p:sp>
        <p:nvSpPr>
          <p:cNvPr id="373" name="Google Shape;373;g22f710d3e85_0_42"/>
          <p:cNvSpPr txBox="1">
            <a:spLocks noGrp="1"/>
          </p:cNvSpPr>
          <p:nvPr>
            <p:ph type="subTitle" idx="1"/>
          </p:nvPr>
        </p:nvSpPr>
        <p:spPr>
          <a:xfrm>
            <a:off x="6425110" y="5311305"/>
            <a:ext cx="2444700" cy="1264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000"/>
              <a:buNone/>
            </a:pPr>
            <a:r>
              <a:rPr lang="en-US" sz="2000">
                <a:latin typeface="Helvetica Neue"/>
                <a:ea typeface="Helvetica Neue"/>
                <a:cs typeface="Helvetica Neue"/>
                <a:sym typeface="Helvetica Neue"/>
              </a:rPr>
              <a:t>Business Meeting Sweden, Malmö</a:t>
            </a:r>
            <a:endParaRPr/>
          </a:p>
          <a:p>
            <a:pPr marL="0" lvl="0" indent="0" algn="l" rtl="0">
              <a:lnSpc>
                <a:spcPct val="100000"/>
              </a:lnSpc>
              <a:spcBef>
                <a:spcPts val="400"/>
              </a:spcBef>
              <a:spcAft>
                <a:spcPts val="0"/>
              </a:spcAft>
              <a:buClr>
                <a:schemeClr val="lt1"/>
              </a:buClr>
              <a:buSzPts val="2000"/>
              <a:buNone/>
            </a:pPr>
            <a:r>
              <a:rPr lang="en-US" sz="2000">
                <a:latin typeface="Helvetica Neue"/>
                <a:ea typeface="Helvetica Neue"/>
                <a:cs typeface="Helvetica Neue"/>
                <a:sym typeface="Helvetica Neue"/>
              </a:rPr>
              <a:t>17-20.4.2023</a:t>
            </a:r>
            <a:endParaRPr/>
          </a:p>
        </p:txBody>
      </p:sp>
      <p:sp>
        <p:nvSpPr>
          <p:cNvPr id="374" name="Google Shape;374;g22f710d3e85_0_42"/>
          <p:cNvSpPr/>
          <p:nvPr/>
        </p:nvSpPr>
        <p:spPr>
          <a:xfrm>
            <a:off x="6249925" y="5344923"/>
            <a:ext cx="45600" cy="119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has been ?</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454025"/>
            <a:ext cx="8229600" cy="49250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4"/>
              </a:spcBef>
              <a:spcAft>
                <a:spcPts val="0"/>
              </a:spcAft>
              <a:buSzPts val="2571"/>
              <a:buNone/>
            </a:pPr>
            <a:r>
              <a:rPr lang="nl-BE" sz="2400" dirty="0" err="1">
                <a:solidFill>
                  <a:srgbClr val="FF0000"/>
                </a:solidFill>
                <a:latin typeface="Helvetica Neue"/>
                <a:ea typeface="Helvetica Neue"/>
                <a:cs typeface="Helvetica Neue"/>
                <a:sym typeface="Helvetica Neue"/>
              </a:rPr>
              <a:t>What</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did</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the</a:t>
            </a:r>
            <a:r>
              <a:rPr lang="nl-BE" sz="2400" dirty="0">
                <a:solidFill>
                  <a:srgbClr val="FF0000"/>
                </a:solidFill>
                <a:latin typeface="Helvetica Neue"/>
                <a:ea typeface="Helvetica Neue"/>
                <a:cs typeface="Helvetica Neue"/>
                <a:sym typeface="Helvetica Neue"/>
              </a:rPr>
              <a:t> NA </a:t>
            </a:r>
            <a:r>
              <a:rPr lang="nl-BE" sz="2400" dirty="0" err="1">
                <a:solidFill>
                  <a:srgbClr val="FF0000"/>
                </a:solidFill>
                <a:latin typeface="Helvetica Neue"/>
                <a:ea typeface="Helvetica Neue"/>
                <a:cs typeface="Helvetica Neue"/>
                <a:sym typeface="Helvetica Neue"/>
              </a:rPr>
              <a:t>network</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expect</a:t>
            </a:r>
            <a:r>
              <a:rPr lang="nl-BE" sz="2400" dirty="0">
                <a:solidFill>
                  <a:srgbClr val="FF0000"/>
                </a:solidFill>
                <a:latin typeface="Helvetica Neue"/>
                <a:ea typeface="Helvetica Neue"/>
                <a:cs typeface="Helvetica Neue"/>
                <a:sym typeface="Helvetica Neue"/>
              </a:rPr>
              <a:t> ?</a:t>
            </a:r>
          </a:p>
          <a:p>
            <a:pPr marL="0" lvl="0" indent="0" algn="l"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342900" lvl="0" indent="-342900">
              <a:spcBef>
                <a:spcPts val="1200"/>
              </a:spcBef>
              <a:spcAft>
                <a:spcPts val="1200"/>
              </a:spcAft>
              <a:buFont typeface="Times New Roman" panose="02020603050405020304" pitchFamily="18" charset="0"/>
              <a:buChar char="-"/>
              <a:tabLst>
                <a:tab pos="457200" algn="l"/>
              </a:tabLst>
            </a:pPr>
            <a:r>
              <a:rPr lang="en-US"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Close connection of </a:t>
            </a:r>
            <a:r>
              <a:rPr lang="en-US"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programmes</a:t>
            </a:r>
            <a:r>
              <a:rPr lang="en-US"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 and strategy</a:t>
            </a:r>
          </a:p>
          <a:p>
            <a:pPr marL="342900" lvl="0" indent="-342900">
              <a:spcBef>
                <a:spcPts val="1200"/>
              </a:spcBef>
              <a:spcAft>
                <a:spcPts val="1200"/>
              </a:spcAft>
              <a:buFont typeface="Times New Roman" panose="02020603050405020304" pitchFamily="18" charset="0"/>
              <a:buChar char="-"/>
              <a:tabLst>
                <a:tab pos="457200" algn="l"/>
              </a:tabLst>
            </a:pPr>
            <a:r>
              <a:rPr lang="en-US"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Inclusive design of the whole </a:t>
            </a:r>
            <a:r>
              <a:rPr lang="en-US"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programmes</a:t>
            </a:r>
            <a:endPar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endParaRPr>
          </a:p>
          <a:p>
            <a:pPr marL="342900" lvl="0" indent="-342900">
              <a:spcBef>
                <a:spcPts val="1200"/>
              </a:spcBef>
              <a:spcAft>
                <a:spcPts val="1200"/>
              </a:spcAft>
              <a:buFont typeface="Times New Roman" panose="02020603050405020304" pitchFamily="18" charset="0"/>
              <a:buChar char="-"/>
              <a:tabLst>
                <a:tab pos="457200" algn="l"/>
              </a:tabLst>
            </a:pP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Concerning</a:t>
            </a: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 actions:</a:t>
            </a:r>
          </a:p>
          <a:p>
            <a:pPr marL="742950" lvl="1" indent="-285750">
              <a:spcBef>
                <a:spcPts val="1200"/>
              </a:spcBef>
              <a:spcAft>
                <a:spcPts val="1200"/>
              </a:spcAft>
              <a:buFont typeface="Times New Roman" panose="02020603050405020304" pitchFamily="18" charset="0"/>
              <a:buChar char="-"/>
              <a:tabLst>
                <a:tab pos="914400" algn="l"/>
              </a:tabLst>
            </a:pP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Youth </a:t>
            </a: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Initiatives</a:t>
            </a: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 (</a:t>
            </a: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previous</a:t>
            </a: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 </a:t>
            </a: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programme</a:t>
            </a: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a:t>
            </a:r>
          </a:p>
          <a:p>
            <a:pPr marL="742950" lvl="1" indent="-285750">
              <a:spcBef>
                <a:spcPts val="1200"/>
              </a:spcBef>
              <a:spcAft>
                <a:spcPts val="1200"/>
              </a:spcAft>
              <a:buFont typeface="Times New Roman" panose="02020603050405020304" pitchFamily="18" charset="0"/>
              <a:buChar char="-"/>
              <a:tabLst>
                <a:tab pos="914400" algn="l"/>
              </a:tabLst>
            </a:pP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Participation</a:t>
            </a: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 </a:t>
            </a:r>
            <a:r>
              <a:rPr lang="nl-BE" sz="2400" dirty="0" err="1">
                <a:solidFill>
                  <a:srgbClr val="000000"/>
                </a:solidFill>
                <a:effectLst/>
                <a:latin typeface="Helvetica Neue" panose="020B0604020202020204" charset="0"/>
                <a:ea typeface="Calibri" panose="020F0502020204030204" pitchFamily="34" charset="0"/>
                <a:cs typeface="Times New Roman" panose="02020603050405020304" pitchFamily="18" charset="0"/>
              </a:rPr>
              <a:t>projects</a:t>
            </a:r>
            <a:endPar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endParaRPr>
          </a:p>
          <a:p>
            <a:pPr marL="742950" lvl="1" indent="-285750">
              <a:spcBef>
                <a:spcPts val="1200"/>
              </a:spcBef>
              <a:spcAft>
                <a:spcPts val="1200"/>
              </a:spcAft>
              <a:buFont typeface="Times New Roman" panose="02020603050405020304" pitchFamily="18" charset="0"/>
              <a:buChar char="-"/>
              <a:tabLst>
                <a:tab pos="914400" algn="l"/>
              </a:tabLst>
            </a:pPr>
            <a:r>
              <a:rPr lang="nl-BE" sz="2400" dirty="0">
                <a:solidFill>
                  <a:srgbClr val="000000"/>
                </a:solidFill>
                <a:effectLst/>
                <a:latin typeface="Helvetica Neue" panose="020B0604020202020204" charset="0"/>
                <a:ea typeface="Calibri" panose="020F0502020204030204" pitchFamily="34" charset="0"/>
                <a:cs typeface="Times New Roman" panose="02020603050405020304" pitchFamily="18" charset="0"/>
              </a:rPr>
              <a:t>Discover EU</a:t>
            </a:r>
          </a:p>
          <a:p>
            <a:pPr marL="0" lvl="0" indent="0" algn="l"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r>
              <a:rPr lang="nl-BE" sz="2400" dirty="0">
                <a:latin typeface="Helvetica Neue"/>
                <a:ea typeface="Helvetica Neue"/>
                <a:cs typeface="Helvetica Neue"/>
                <a:sym typeface="Helvetica Neue"/>
              </a:rPr>
              <a:t>	</a:t>
            </a:r>
            <a:endParaRPr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16925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could be ?</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454025"/>
            <a:ext cx="8229600" cy="49250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4"/>
              </a:spcBef>
              <a:spcAft>
                <a:spcPts val="0"/>
              </a:spcAft>
              <a:buSzPts val="2571"/>
              <a:buNone/>
            </a:pPr>
            <a:r>
              <a:rPr lang="nl-BE" sz="2400" dirty="0" err="1">
                <a:solidFill>
                  <a:srgbClr val="FF0000"/>
                </a:solidFill>
                <a:latin typeface="Helvetica Neue"/>
                <a:ea typeface="Helvetica Neue"/>
                <a:cs typeface="Helvetica Neue"/>
                <a:sym typeface="Helvetica Neue"/>
              </a:rPr>
              <a:t>From</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the</a:t>
            </a:r>
            <a:r>
              <a:rPr lang="nl-BE" sz="2400" dirty="0">
                <a:solidFill>
                  <a:srgbClr val="FF0000"/>
                </a:solidFill>
                <a:latin typeface="Helvetica Neue"/>
                <a:ea typeface="Helvetica Neue"/>
                <a:cs typeface="Helvetica Neue"/>
                <a:sym typeface="Helvetica Neue"/>
              </a:rPr>
              <a:t> EU Youth </a:t>
            </a:r>
            <a:r>
              <a:rPr lang="nl-BE" sz="2400" dirty="0" err="1">
                <a:solidFill>
                  <a:srgbClr val="FF0000"/>
                </a:solidFill>
                <a:latin typeface="Helvetica Neue"/>
                <a:ea typeface="Helvetica Neue"/>
                <a:cs typeface="Helvetica Neue"/>
                <a:sym typeface="Helvetica Neue"/>
              </a:rPr>
              <a:t>Dialogue</a:t>
            </a:r>
            <a:r>
              <a:rPr lang="nl-BE" sz="2400" dirty="0">
                <a:solidFill>
                  <a:srgbClr val="FF0000"/>
                </a:solidFill>
                <a:latin typeface="Helvetica Neue"/>
                <a:ea typeface="Helvetica Neue"/>
                <a:cs typeface="Helvetica Neue"/>
                <a:sym typeface="Helvetica Neue"/>
              </a:rPr>
              <a:t> : 11 Youth Goals</a:t>
            </a:r>
          </a:p>
          <a:p>
            <a:pPr marL="0" lvl="0" indent="0" algn="l"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Connecting</a:t>
            </a:r>
            <a:r>
              <a:rPr lang="nl-BE" sz="2000" dirty="0">
                <a:latin typeface="Helvetica Neue"/>
                <a:ea typeface="Helvetica Neue"/>
                <a:cs typeface="Helvetica Neue"/>
                <a:sym typeface="Helvetica Neue"/>
              </a:rPr>
              <a:t> Youth and </a:t>
            </a:r>
            <a:r>
              <a:rPr lang="nl-BE" sz="2000" dirty="0" err="1">
                <a:latin typeface="Helvetica Neue"/>
                <a:ea typeface="Helvetica Neue"/>
                <a:cs typeface="Helvetica Neue"/>
                <a:sym typeface="Helvetica Neue"/>
              </a:rPr>
              <a:t>the</a:t>
            </a:r>
            <a:r>
              <a:rPr lang="nl-BE" sz="2000" dirty="0">
                <a:latin typeface="Helvetica Neue"/>
                <a:ea typeface="Helvetica Neue"/>
                <a:cs typeface="Helvetica Neue"/>
                <a:sym typeface="Helvetica Neue"/>
              </a:rPr>
              <a:t> EU</a:t>
            </a:r>
          </a:p>
          <a:p>
            <a:pPr marL="342900" lvl="0" algn="l" rtl="0">
              <a:lnSpc>
                <a:spcPct val="100000"/>
              </a:lnSpc>
              <a:spcBef>
                <a:spcPts val="544"/>
              </a:spcBef>
              <a:spcAft>
                <a:spcPts val="0"/>
              </a:spcAft>
              <a:buSzPts val="2571"/>
              <a:buFontTx/>
              <a:buChar char="-"/>
            </a:pPr>
            <a:r>
              <a:rPr lang="nl-BE" sz="2000" dirty="0">
                <a:latin typeface="Helvetica Neue"/>
                <a:ea typeface="Helvetica Neue"/>
                <a:cs typeface="Helvetica Neue"/>
                <a:sym typeface="Helvetica Neue"/>
              </a:rPr>
              <a:t>Gender </a:t>
            </a:r>
            <a:r>
              <a:rPr lang="nl-BE" sz="2000" dirty="0" err="1">
                <a:latin typeface="Helvetica Neue"/>
                <a:ea typeface="Helvetica Neue"/>
                <a:cs typeface="Helvetica Neue"/>
                <a:sym typeface="Helvetica Neue"/>
              </a:rPr>
              <a:t>equality</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Inclusive</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societies</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Mental</a:t>
            </a:r>
            <a:r>
              <a:rPr lang="nl-BE" sz="2000" dirty="0">
                <a:latin typeface="Helvetica Neue"/>
                <a:ea typeface="Helvetica Neue"/>
                <a:cs typeface="Helvetica Neue"/>
                <a:sym typeface="Helvetica Neue"/>
              </a:rPr>
              <a:t> health and well </a:t>
            </a:r>
            <a:r>
              <a:rPr lang="nl-BE" sz="2000" dirty="0" err="1">
                <a:latin typeface="Helvetica Neue"/>
                <a:ea typeface="Helvetica Neue"/>
                <a:cs typeface="Helvetica Neue"/>
                <a:sym typeface="Helvetica Neue"/>
              </a:rPr>
              <a:t>being</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a:latin typeface="Helvetica Neue"/>
                <a:ea typeface="Helvetica Neue"/>
                <a:cs typeface="Helvetica Neue"/>
                <a:sym typeface="Helvetica Neue"/>
              </a:rPr>
              <a:t>Information and </a:t>
            </a:r>
            <a:r>
              <a:rPr lang="nl-BE" sz="2000" dirty="0" err="1">
                <a:latin typeface="Helvetica Neue"/>
                <a:ea typeface="Helvetica Neue"/>
                <a:cs typeface="Helvetica Neue"/>
                <a:sym typeface="Helvetica Neue"/>
              </a:rPr>
              <a:t>dialogue</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Rural</a:t>
            </a:r>
            <a:r>
              <a:rPr lang="nl-BE" sz="2000" dirty="0">
                <a:latin typeface="Helvetica Neue"/>
                <a:ea typeface="Helvetica Neue"/>
                <a:cs typeface="Helvetica Neue"/>
                <a:sym typeface="Helvetica Neue"/>
              </a:rPr>
              <a:t> youth</a:t>
            </a: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Quality</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employment</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Quality</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learning</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a:latin typeface="Helvetica Neue"/>
                <a:ea typeface="Helvetica Neue"/>
                <a:cs typeface="Helvetica Neue"/>
                <a:sym typeface="Helvetica Neue"/>
              </a:rPr>
              <a:t>Space and </a:t>
            </a:r>
            <a:r>
              <a:rPr lang="nl-BE" sz="2000" dirty="0" err="1">
                <a:latin typeface="Helvetica Neue"/>
                <a:ea typeface="Helvetica Neue"/>
                <a:cs typeface="Helvetica Neue"/>
                <a:sym typeface="Helvetica Neue"/>
              </a:rPr>
              <a:t>participation</a:t>
            </a:r>
            <a:endParaRPr lang="nl-BE" sz="20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000" dirty="0" err="1">
                <a:latin typeface="Helvetica Neue"/>
                <a:ea typeface="Helvetica Neue"/>
                <a:cs typeface="Helvetica Neue"/>
                <a:sym typeface="Helvetica Neue"/>
              </a:rPr>
              <a:t>Sustainable</a:t>
            </a:r>
            <a:r>
              <a:rPr lang="nl-BE" sz="2000" dirty="0">
                <a:latin typeface="Helvetica Neue"/>
                <a:ea typeface="Helvetica Neue"/>
                <a:cs typeface="Helvetica Neue"/>
                <a:sym typeface="Helvetica Neue"/>
              </a:rPr>
              <a:t> Europe</a:t>
            </a:r>
          </a:p>
          <a:p>
            <a:pPr marL="342900" lvl="0" algn="l" rtl="0">
              <a:lnSpc>
                <a:spcPct val="100000"/>
              </a:lnSpc>
              <a:spcBef>
                <a:spcPts val="544"/>
              </a:spcBef>
              <a:spcAft>
                <a:spcPts val="0"/>
              </a:spcAft>
              <a:buSzPts val="2571"/>
              <a:buFontTx/>
              <a:buChar char="-"/>
            </a:pPr>
            <a:r>
              <a:rPr lang="nl-BE" sz="2000" dirty="0">
                <a:latin typeface="Helvetica Neue"/>
                <a:ea typeface="Helvetica Neue"/>
                <a:cs typeface="Helvetica Neue"/>
                <a:sym typeface="Helvetica Neue"/>
              </a:rPr>
              <a:t>Youth </a:t>
            </a:r>
            <a:r>
              <a:rPr lang="nl-BE" sz="2000" dirty="0" err="1">
                <a:latin typeface="Helvetica Neue"/>
                <a:ea typeface="Helvetica Neue"/>
                <a:cs typeface="Helvetica Neue"/>
                <a:sym typeface="Helvetica Neue"/>
              </a:rPr>
              <a:t>organisations</a:t>
            </a:r>
            <a:r>
              <a:rPr lang="nl-BE" sz="2000" dirty="0">
                <a:latin typeface="Helvetica Neue"/>
                <a:ea typeface="Helvetica Neue"/>
                <a:cs typeface="Helvetica Neue"/>
                <a:sym typeface="Helvetica Neue"/>
              </a:rPr>
              <a:t> and EU </a:t>
            </a:r>
            <a:r>
              <a:rPr lang="nl-BE" sz="2000" dirty="0" err="1">
                <a:latin typeface="Helvetica Neue"/>
                <a:ea typeface="Helvetica Neue"/>
                <a:cs typeface="Helvetica Neue"/>
                <a:sym typeface="Helvetica Neue"/>
              </a:rPr>
              <a:t>programmes</a:t>
            </a:r>
            <a:endParaRPr lang="nl-BE" sz="2000" dirty="0">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r>
              <a:rPr lang="nl-BE" sz="2400" dirty="0">
                <a:latin typeface="Helvetica Neue"/>
                <a:ea typeface="Helvetica Neue"/>
                <a:cs typeface="Helvetica Neue"/>
                <a:sym typeface="Helvetica Neue"/>
              </a:rPr>
              <a:t>	</a:t>
            </a:r>
            <a:endParaRPr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62148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could be ?</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454025"/>
            <a:ext cx="8229600" cy="492500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44"/>
              </a:spcBef>
              <a:spcAft>
                <a:spcPts val="0"/>
              </a:spcAft>
              <a:buSzPts val="2571"/>
              <a:buNone/>
            </a:pPr>
            <a:r>
              <a:rPr lang="nl-BE" sz="2400" dirty="0" err="1">
                <a:solidFill>
                  <a:srgbClr val="FF0000"/>
                </a:solidFill>
                <a:latin typeface="Helvetica Neue"/>
                <a:ea typeface="Helvetica Neue"/>
                <a:cs typeface="Helvetica Neue"/>
                <a:sym typeface="Helvetica Neue"/>
              </a:rPr>
              <a:t>From</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the</a:t>
            </a:r>
            <a:r>
              <a:rPr lang="nl-BE" sz="2400" dirty="0">
                <a:solidFill>
                  <a:srgbClr val="FF0000"/>
                </a:solidFill>
                <a:latin typeface="Helvetica Neue"/>
                <a:ea typeface="Helvetica Neue"/>
                <a:cs typeface="Helvetica Neue"/>
                <a:sym typeface="Helvetica Neue"/>
              </a:rPr>
              <a:t> 3rd European Youth </a:t>
            </a:r>
            <a:r>
              <a:rPr lang="nl-BE" sz="2400" dirty="0" err="1">
                <a:solidFill>
                  <a:srgbClr val="FF0000"/>
                </a:solidFill>
                <a:latin typeface="Helvetica Neue"/>
                <a:ea typeface="Helvetica Neue"/>
                <a:cs typeface="Helvetica Neue"/>
                <a:sym typeface="Helvetica Neue"/>
              </a:rPr>
              <a:t>Work</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Convention</a:t>
            </a:r>
            <a:r>
              <a:rPr lang="nl-BE" sz="2400" dirty="0">
                <a:solidFill>
                  <a:srgbClr val="FF0000"/>
                </a:solidFill>
                <a:latin typeface="Helvetica Neue"/>
                <a:ea typeface="Helvetica Neue"/>
                <a:cs typeface="Helvetica Neue"/>
                <a:sym typeface="Helvetica Neue"/>
              </a:rPr>
              <a:t> : “</a:t>
            </a:r>
            <a:r>
              <a:rPr lang="nl-BE" sz="2400" dirty="0" err="1">
                <a:solidFill>
                  <a:srgbClr val="FF0000"/>
                </a:solidFill>
                <a:latin typeface="Helvetica Neue"/>
                <a:ea typeface="Helvetica Neue"/>
                <a:cs typeface="Helvetica Neue"/>
                <a:sym typeface="Helvetica Neue"/>
              </a:rPr>
              <a:t>Signposts</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for</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the</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future</a:t>
            </a:r>
            <a:r>
              <a:rPr lang="nl-BE" sz="2400" dirty="0">
                <a:solidFill>
                  <a:srgbClr val="FF0000"/>
                </a:solidFill>
                <a:latin typeface="Helvetica Neue"/>
                <a:ea typeface="Helvetica Neue"/>
                <a:cs typeface="Helvetica Neue"/>
                <a:sym typeface="Helvetica Neue"/>
              </a:rPr>
              <a:t>”</a:t>
            </a:r>
          </a:p>
          <a:p>
            <a:pPr marL="342900" lvl="0" algn="l" rtl="0">
              <a:lnSpc>
                <a:spcPct val="100000"/>
              </a:lnSpc>
              <a:spcBef>
                <a:spcPts val="544"/>
              </a:spcBef>
              <a:spcAft>
                <a:spcPts val="0"/>
              </a:spcAft>
              <a:buSzPts val="2571"/>
              <a:buFontTx/>
              <a:buChar char="-"/>
            </a:pPr>
            <a:r>
              <a:rPr lang="nl-BE" sz="2400" dirty="0" err="1">
                <a:latin typeface="Helvetica Neue"/>
                <a:ea typeface="Helvetica Neue"/>
                <a:cs typeface="Helvetica Neue"/>
                <a:sym typeface="Helvetica Neue"/>
              </a:rPr>
              <a:t>Develop</a:t>
            </a:r>
            <a:r>
              <a:rPr lang="nl-BE" sz="2400" dirty="0">
                <a:latin typeface="Helvetica Neue"/>
                <a:ea typeface="Helvetica Neue"/>
                <a:cs typeface="Helvetica Neue"/>
                <a:sym typeface="Helvetica Neue"/>
              </a:rPr>
              <a:t> and </a:t>
            </a:r>
            <a:r>
              <a:rPr lang="nl-BE" sz="2400" dirty="0" err="1">
                <a:latin typeface="Helvetica Neue"/>
                <a:ea typeface="Helvetica Neue"/>
                <a:cs typeface="Helvetica Neue"/>
                <a:sym typeface="Helvetica Neue"/>
              </a:rPr>
              <a:t>expand</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the</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provision</a:t>
            </a:r>
            <a:r>
              <a:rPr lang="nl-BE" sz="2400" dirty="0">
                <a:latin typeface="Helvetica Neue"/>
                <a:ea typeface="Helvetica Neue"/>
                <a:cs typeface="Helvetica Neue"/>
                <a:sym typeface="Helvetica Neue"/>
              </a:rPr>
              <a:t> of </a:t>
            </a:r>
            <a:r>
              <a:rPr lang="nl-BE" sz="2400" dirty="0" err="1">
                <a:latin typeface="Helvetica Neue"/>
                <a:ea typeface="Helvetica Neue"/>
                <a:cs typeface="Helvetica Neue"/>
                <a:sym typeface="Helvetica Neue"/>
              </a:rPr>
              <a:t>youthwork</a:t>
            </a:r>
            <a:r>
              <a:rPr lang="nl-BE" sz="2400" dirty="0">
                <a:latin typeface="Helvetica Neue"/>
                <a:ea typeface="Helvetica Neue"/>
                <a:cs typeface="Helvetica Neue"/>
                <a:sym typeface="Helvetica Neue"/>
              </a:rPr>
              <a:t> </a:t>
            </a:r>
          </a:p>
          <a:p>
            <a:pPr marL="800100" lvl="1">
              <a:spcBef>
                <a:spcPts val="544"/>
              </a:spcBef>
              <a:buSzPts val="2571"/>
              <a:buFontTx/>
              <a:buChar char="-"/>
            </a:pPr>
            <a:r>
              <a:rPr lang="nl-BE" sz="2000" dirty="0">
                <a:latin typeface="Helvetica Neue"/>
                <a:ea typeface="Helvetica Neue"/>
                <a:cs typeface="Helvetica Neue"/>
                <a:sym typeface="Helvetica Neue"/>
              </a:rPr>
              <a:t>Focus on </a:t>
            </a:r>
            <a:r>
              <a:rPr lang="nl-BE" sz="2000" dirty="0" err="1">
                <a:latin typeface="Helvetica Neue"/>
                <a:ea typeface="Helvetica Neue"/>
                <a:cs typeface="Helvetica Neue"/>
                <a:sym typeface="Helvetica Neue"/>
              </a:rPr>
              <a:t>local</a:t>
            </a:r>
            <a:r>
              <a:rPr lang="nl-BE" sz="2000" dirty="0">
                <a:latin typeface="Helvetica Neue"/>
                <a:ea typeface="Helvetica Neue"/>
                <a:cs typeface="Helvetica Neue"/>
                <a:sym typeface="Helvetica Neue"/>
              </a:rPr>
              <a:t> level</a:t>
            </a:r>
          </a:p>
          <a:p>
            <a:pPr marL="800100" lvl="1">
              <a:spcBef>
                <a:spcPts val="544"/>
              </a:spcBef>
              <a:buSzPts val="2571"/>
              <a:buFontTx/>
              <a:buChar char="-"/>
            </a:pPr>
            <a:r>
              <a:rPr lang="nl-BE" sz="2000" dirty="0" err="1">
                <a:latin typeface="Helvetica Neue"/>
                <a:ea typeface="Helvetica Neue"/>
                <a:cs typeface="Helvetica Neue"/>
                <a:sym typeface="Helvetica Neue"/>
              </a:rPr>
              <a:t>Funding</a:t>
            </a:r>
            <a:r>
              <a:rPr lang="nl-BE" sz="2000" dirty="0">
                <a:latin typeface="Helvetica Neue"/>
                <a:ea typeface="Helvetica Neue"/>
                <a:cs typeface="Helvetica Neue"/>
                <a:sym typeface="Helvetica Neue"/>
              </a:rPr>
              <a:t> of youth </a:t>
            </a:r>
            <a:r>
              <a:rPr lang="nl-BE" sz="2000" dirty="0" err="1">
                <a:latin typeface="Helvetica Neue"/>
                <a:ea typeface="Helvetica Neue"/>
                <a:cs typeface="Helvetica Neue"/>
                <a:sym typeface="Helvetica Neue"/>
              </a:rPr>
              <a:t>work</a:t>
            </a:r>
            <a:endParaRPr lang="nl-BE" sz="2000" dirty="0">
              <a:latin typeface="Helvetica Neue"/>
              <a:ea typeface="Helvetica Neue"/>
              <a:cs typeface="Helvetica Neue"/>
              <a:sym typeface="Helvetica Neue"/>
            </a:endParaRPr>
          </a:p>
          <a:p>
            <a:pPr marL="342900">
              <a:spcBef>
                <a:spcPts val="544"/>
              </a:spcBef>
              <a:buSzPts val="2571"/>
              <a:buFontTx/>
              <a:buChar char="-"/>
            </a:pPr>
            <a:r>
              <a:rPr lang="nl-BE" sz="2400" dirty="0" err="1">
                <a:latin typeface="Helvetica Neue"/>
                <a:ea typeface="Helvetica Neue"/>
                <a:cs typeface="Helvetica Neue"/>
                <a:sym typeface="Helvetica Neue"/>
              </a:rPr>
              <a:t>Quality</a:t>
            </a:r>
            <a:r>
              <a:rPr lang="nl-BE" sz="2400" dirty="0">
                <a:latin typeface="Helvetica Neue"/>
                <a:ea typeface="Helvetica Neue"/>
                <a:cs typeface="Helvetica Neue"/>
                <a:sym typeface="Helvetica Neue"/>
              </a:rPr>
              <a:t> development of </a:t>
            </a:r>
            <a:r>
              <a:rPr lang="nl-BE" sz="2400" dirty="0" err="1">
                <a:latin typeface="Helvetica Neue"/>
                <a:ea typeface="Helvetica Neue"/>
                <a:cs typeface="Helvetica Neue"/>
                <a:sym typeface="Helvetica Neue"/>
              </a:rPr>
              <a:t>youthwork</a:t>
            </a:r>
            <a:endParaRPr lang="nl-BE" sz="2400" dirty="0">
              <a:latin typeface="Helvetica Neue"/>
              <a:ea typeface="Helvetica Neue"/>
              <a:cs typeface="Helvetica Neue"/>
              <a:sym typeface="Helvetica Neue"/>
            </a:endParaRPr>
          </a:p>
          <a:p>
            <a:pPr marL="342900">
              <a:spcBef>
                <a:spcPts val="544"/>
              </a:spcBef>
              <a:buSzPts val="2571"/>
              <a:buFontTx/>
              <a:buChar char="-"/>
            </a:pPr>
            <a:r>
              <a:rPr lang="nl-BE" sz="2400" dirty="0" err="1">
                <a:latin typeface="Helvetica Neue"/>
                <a:ea typeface="Helvetica Neue"/>
                <a:cs typeface="Helvetica Neue"/>
                <a:sym typeface="Helvetica Neue"/>
              </a:rPr>
              <a:t>Develop</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the</a:t>
            </a:r>
            <a:r>
              <a:rPr lang="nl-BE" sz="2400" dirty="0">
                <a:latin typeface="Helvetica Neue"/>
                <a:ea typeface="Helvetica Neue"/>
                <a:cs typeface="Helvetica Neue"/>
                <a:sym typeface="Helvetica Neue"/>
              </a:rPr>
              <a:t> “community of </a:t>
            </a:r>
            <a:r>
              <a:rPr lang="nl-BE" sz="2400" dirty="0" err="1">
                <a:latin typeface="Helvetica Neue"/>
                <a:ea typeface="Helvetica Neue"/>
                <a:cs typeface="Helvetica Neue"/>
                <a:sym typeface="Helvetica Neue"/>
              </a:rPr>
              <a:t>practice</a:t>
            </a:r>
            <a:r>
              <a:rPr lang="nl-BE" sz="2400" dirty="0">
                <a:latin typeface="Helvetica Neue"/>
                <a:ea typeface="Helvetica Neue"/>
                <a:cs typeface="Helvetica Neue"/>
                <a:sym typeface="Helvetica Neue"/>
              </a:rPr>
              <a:t>”</a:t>
            </a:r>
          </a:p>
          <a:p>
            <a:pPr marL="342900">
              <a:spcBef>
                <a:spcPts val="544"/>
              </a:spcBef>
              <a:buSzPts val="2571"/>
              <a:buFontTx/>
              <a:buChar char="-"/>
            </a:pPr>
            <a:r>
              <a:rPr lang="nl-BE" sz="2400" dirty="0" err="1">
                <a:latin typeface="Helvetica Neue"/>
                <a:ea typeface="Helvetica Neue"/>
                <a:cs typeface="Helvetica Neue"/>
                <a:sym typeface="Helvetica Neue"/>
              </a:rPr>
              <a:t>Engage</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with</a:t>
            </a:r>
            <a:r>
              <a:rPr lang="nl-BE" sz="2400" dirty="0">
                <a:latin typeface="Helvetica Neue"/>
                <a:ea typeface="Helvetica Neue"/>
                <a:cs typeface="Helvetica Neue"/>
                <a:sym typeface="Helvetica Neue"/>
              </a:rPr>
              <a:t> different sectors</a:t>
            </a:r>
          </a:p>
          <a:p>
            <a:pPr marL="342900">
              <a:spcBef>
                <a:spcPts val="544"/>
              </a:spcBef>
              <a:buSzPts val="2571"/>
              <a:buFontTx/>
              <a:buChar char="-"/>
            </a:pPr>
            <a:r>
              <a:rPr lang="nl-BE" sz="2400" dirty="0" err="1">
                <a:latin typeface="Helvetica Neue"/>
                <a:ea typeface="Helvetica Neue"/>
                <a:cs typeface="Helvetica Neue"/>
                <a:sym typeface="Helvetica Neue"/>
              </a:rPr>
              <a:t>Recognition</a:t>
            </a:r>
            <a:r>
              <a:rPr lang="nl-BE" sz="2400" dirty="0">
                <a:latin typeface="Helvetica Neue"/>
                <a:ea typeface="Helvetica Neue"/>
                <a:cs typeface="Helvetica Neue"/>
                <a:sym typeface="Helvetica Neue"/>
              </a:rPr>
              <a:t> of youth </a:t>
            </a:r>
            <a:r>
              <a:rPr lang="nl-BE" sz="2400" dirty="0" err="1">
                <a:latin typeface="Helvetica Neue"/>
                <a:ea typeface="Helvetica Neue"/>
                <a:cs typeface="Helvetica Neue"/>
                <a:sym typeface="Helvetica Neue"/>
              </a:rPr>
              <a:t>work</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not</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only</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learning</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outcomes</a:t>
            </a:r>
            <a:r>
              <a:rPr lang="nl-BE" sz="2400" dirty="0">
                <a:latin typeface="Helvetica Neue"/>
                <a:ea typeface="Helvetica Neue"/>
                <a:cs typeface="Helvetica Neue"/>
                <a:sym typeface="Helvetica Neue"/>
              </a:rPr>
              <a:t>)</a:t>
            </a:r>
          </a:p>
          <a:p>
            <a:pPr marL="342900">
              <a:spcBef>
                <a:spcPts val="544"/>
              </a:spcBef>
              <a:buSzPts val="2571"/>
              <a:buFontTx/>
              <a:buChar char="-"/>
            </a:pPr>
            <a:r>
              <a:rPr lang="nl-BE" sz="2400" dirty="0" err="1">
                <a:latin typeface="Helvetica Neue"/>
                <a:ea typeface="Helvetica Neue"/>
                <a:cs typeface="Helvetica Neue"/>
                <a:sym typeface="Helvetica Neue"/>
              </a:rPr>
              <a:t>Innovation</a:t>
            </a:r>
            <a:r>
              <a:rPr lang="nl-BE" sz="2400" dirty="0">
                <a:latin typeface="Helvetica Neue"/>
                <a:ea typeface="Helvetica Neue"/>
                <a:cs typeface="Helvetica Neue"/>
                <a:sym typeface="Helvetica Neue"/>
              </a:rPr>
              <a:t> in </a:t>
            </a:r>
            <a:r>
              <a:rPr lang="nl-BE" sz="2400" dirty="0" err="1">
                <a:latin typeface="Helvetica Neue"/>
                <a:ea typeface="Helvetica Neue"/>
                <a:cs typeface="Helvetica Neue"/>
                <a:sym typeface="Helvetica Neue"/>
              </a:rPr>
              <a:t>youthwork</a:t>
            </a:r>
            <a:endParaRPr lang="nl-BE" sz="2400" dirty="0">
              <a:latin typeface="Helvetica Neue"/>
              <a:ea typeface="Helvetica Neue"/>
              <a:cs typeface="Helvetica Neue"/>
              <a:sym typeface="Helvetica Neue"/>
            </a:endParaRPr>
          </a:p>
          <a:p>
            <a:pPr marL="342900">
              <a:spcBef>
                <a:spcPts val="544"/>
              </a:spcBef>
              <a:buSzPts val="2571"/>
              <a:buFontTx/>
              <a:buChar char="-"/>
            </a:pPr>
            <a:r>
              <a:rPr lang="nl-BE" sz="2400" dirty="0" err="1">
                <a:latin typeface="Helvetica Neue"/>
                <a:ea typeface="Helvetica Neue"/>
                <a:cs typeface="Helvetica Neue"/>
                <a:sym typeface="Helvetica Neue"/>
              </a:rPr>
              <a:t>Youthwork</a:t>
            </a:r>
            <a:r>
              <a:rPr lang="nl-BE" sz="2400" dirty="0">
                <a:latin typeface="Helvetica Neue"/>
                <a:ea typeface="Helvetica Neue"/>
                <a:cs typeface="Helvetica Neue"/>
                <a:sym typeface="Helvetica Neue"/>
              </a:rPr>
              <a:t> policy</a:t>
            </a:r>
          </a:p>
          <a:p>
            <a:pPr marL="342900">
              <a:spcBef>
                <a:spcPts val="544"/>
              </a:spcBef>
              <a:buSzPts val="2571"/>
              <a:buFontTx/>
              <a:buChar char="-"/>
            </a:pPr>
            <a:r>
              <a:rPr lang="nl-BE" sz="2400" dirty="0">
                <a:latin typeface="Helvetica Neue"/>
                <a:ea typeface="Helvetica Neue"/>
                <a:cs typeface="Helvetica Neue"/>
                <a:sym typeface="Helvetica Neue"/>
              </a:rPr>
              <a:t>A European policy </a:t>
            </a:r>
            <a:r>
              <a:rPr lang="nl-BE" sz="2400" dirty="0" err="1">
                <a:latin typeface="Helvetica Neue"/>
                <a:ea typeface="Helvetica Neue"/>
                <a:cs typeface="Helvetica Neue"/>
                <a:sym typeface="Helvetica Neue"/>
              </a:rPr>
              <a:t>framework</a:t>
            </a:r>
            <a:endParaRPr lang="nl-BE" sz="2400" dirty="0">
              <a:latin typeface="Helvetica Neue"/>
              <a:ea typeface="Helvetica Neue"/>
              <a:cs typeface="Helvetica Neue"/>
              <a:sym typeface="Helvetica Neue"/>
            </a:endParaRPr>
          </a:p>
          <a:p>
            <a:pPr marL="342900">
              <a:spcBef>
                <a:spcPts val="544"/>
              </a:spcBef>
              <a:buSzPts val="2571"/>
              <a:buFontTx/>
              <a:buChar char="-"/>
            </a:pPr>
            <a:endParaRPr lang="nl-BE"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402764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could be ?</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454025"/>
            <a:ext cx="8229600" cy="492500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44"/>
              </a:spcBef>
              <a:spcAft>
                <a:spcPts val="0"/>
              </a:spcAft>
              <a:buSzPts val="2571"/>
              <a:buNone/>
            </a:pPr>
            <a:r>
              <a:rPr lang="nl-BE" sz="2400" dirty="0" err="1">
                <a:solidFill>
                  <a:srgbClr val="FF0000"/>
                </a:solidFill>
                <a:latin typeface="Helvetica Neue"/>
                <a:ea typeface="Helvetica Neue"/>
                <a:cs typeface="Helvetica Neue"/>
                <a:sym typeface="Helvetica Neue"/>
              </a:rPr>
              <a:t>From</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beneficaries</a:t>
            </a:r>
            <a:r>
              <a:rPr lang="nl-BE" sz="2400" dirty="0">
                <a:solidFill>
                  <a:srgbClr val="FF0000"/>
                </a:solidFill>
                <a:latin typeface="Helvetica Neue"/>
                <a:ea typeface="Helvetica Neue"/>
                <a:cs typeface="Helvetica Neue"/>
                <a:sym typeface="Helvetica Neue"/>
              </a:rPr>
              <a:t> of </a:t>
            </a:r>
            <a:r>
              <a:rPr lang="nl-BE" sz="2400" dirty="0" err="1">
                <a:solidFill>
                  <a:srgbClr val="FF0000"/>
                </a:solidFill>
                <a:latin typeface="Helvetica Neue"/>
                <a:ea typeface="Helvetica Neue"/>
                <a:cs typeface="Helvetica Neue"/>
                <a:sym typeface="Helvetica Neue"/>
              </a:rPr>
              <a:t>the</a:t>
            </a:r>
            <a:r>
              <a:rPr lang="nl-BE" sz="2400" dirty="0">
                <a:solidFill>
                  <a:srgbClr val="FF0000"/>
                </a:solidFill>
                <a:latin typeface="Helvetica Neue"/>
                <a:ea typeface="Helvetica Neue"/>
                <a:cs typeface="Helvetica Neue"/>
                <a:sym typeface="Helvetica Neue"/>
              </a:rPr>
              <a:t> EU </a:t>
            </a:r>
            <a:r>
              <a:rPr lang="nl-BE" sz="2400" dirty="0" err="1">
                <a:solidFill>
                  <a:srgbClr val="FF0000"/>
                </a:solidFill>
                <a:latin typeface="Helvetica Neue"/>
                <a:ea typeface="Helvetica Neue"/>
                <a:cs typeface="Helvetica Neue"/>
                <a:sym typeface="Helvetica Neue"/>
              </a:rPr>
              <a:t>Programmes</a:t>
            </a:r>
            <a:r>
              <a:rPr lang="nl-BE" sz="2400" dirty="0">
                <a:solidFill>
                  <a:srgbClr val="FF0000"/>
                </a:solidFill>
                <a:latin typeface="Helvetica Neue"/>
                <a:ea typeface="Helvetica Neue"/>
                <a:cs typeface="Helvetica Neue"/>
                <a:sym typeface="Helvetica Neue"/>
              </a:rPr>
              <a:t>:</a:t>
            </a:r>
          </a:p>
          <a:p>
            <a:pPr marL="0" lvl="0" indent="0" algn="ctr" rtl="0">
              <a:lnSpc>
                <a:spcPct val="100000"/>
              </a:lnSpc>
              <a:spcBef>
                <a:spcPts val="544"/>
              </a:spcBef>
              <a:spcAft>
                <a:spcPts val="0"/>
              </a:spcAft>
              <a:buSzPts val="2571"/>
              <a:buNone/>
            </a:pP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fYOUture</a:t>
            </a:r>
            <a:r>
              <a:rPr lang="nl-BE" sz="2400" dirty="0">
                <a:solidFill>
                  <a:srgbClr val="FF0000"/>
                </a:solidFill>
                <a:latin typeface="Helvetica Neue"/>
                <a:ea typeface="Helvetica Neue"/>
                <a:cs typeface="Helvetica Neue"/>
                <a:sym typeface="Helvetica Neue"/>
              </a:rPr>
              <a:t> </a:t>
            </a:r>
            <a:r>
              <a:rPr lang="nl-BE" sz="2400" dirty="0" err="1">
                <a:solidFill>
                  <a:srgbClr val="FF0000"/>
                </a:solidFill>
                <a:latin typeface="Helvetica Neue"/>
                <a:ea typeface="Helvetica Neue"/>
                <a:cs typeface="Helvetica Neue"/>
                <a:sym typeface="Helvetica Neue"/>
              </a:rPr>
              <a:t>for</a:t>
            </a:r>
            <a:r>
              <a:rPr lang="nl-BE" sz="2400" dirty="0">
                <a:solidFill>
                  <a:srgbClr val="FF0000"/>
                </a:solidFill>
                <a:latin typeface="Helvetica Neue"/>
                <a:ea typeface="Helvetica Neue"/>
                <a:cs typeface="Helvetica Neue"/>
                <a:sym typeface="Helvetica Neue"/>
              </a:rPr>
              <a:t> Youth”</a:t>
            </a:r>
          </a:p>
          <a:p>
            <a:pPr marL="0" lvl="0" indent="0" rtl="0">
              <a:lnSpc>
                <a:spcPct val="100000"/>
              </a:lnSpc>
              <a:spcBef>
                <a:spcPts val="544"/>
              </a:spcBef>
              <a:spcAft>
                <a:spcPts val="0"/>
              </a:spcAft>
              <a:buSzPts val="2571"/>
              <a:buNone/>
            </a:pPr>
            <a:r>
              <a:rPr lang="nl-BE" sz="2400" dirty="0" err="1">
                <a:latin typeface="Helvetica Neue"/>
                <a:ea typeface="Helvetica Neue"/>
                <a:cs typeface="Helvetica Neue"/>
                <a:sym typeface="Helvetica Neue"/>
              </a:rPr>
              <a:t>Components</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for</a:t>
            </a:r>
            <a:r>
              <a:rPr lang="nl-BE" sz="2400" dirty="0">
                <a:latin typeface="Helvetica Neue"/>
                <a:ea typeface="Helvetica Neue"/>
                <a:cs typeface="Helvetica Neue"/>
                <a:sym typeface="Helvetica Neue"/>
              </a:rPr>
              <a:t> a “youth </a:t>
            </a:r>
            <a:r>
              <a:rPr lang="nl-BE" sz="2400" dirty="0" err="1">
                <a:latin typeface="Helvetica Neue"/>
                <a:ea typeface="Helvetica Neue"/>
                <a:cs typeface="Helvetica Neue"/>
                <a:sym typeface="Helvetica Neue"/>
              </a:rPr>
              <a:t>ecosystem</a:t>
            </a:r>
            <a:r>
              <a:rPr lang="nl-BE" sz="2400" dirty="0">
                <a:latin typeface="Helvetica Neue"/>
                <a:ea typeface="Helvetica Neue"/>
                <a:cs typeface="Helvetica Neue"/>
                <a:sym typeface="Helvetica Neue"/>
              </a:rPr>
              <a:t>”:</a:t>
            </a:r>
          </a:p>
          <a:p>
            <a:pPr marL="0" lvl="0" indent="0"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r>
              <a:rPr lang="nl-BE" sz="2400" dirty="0">
                <a:latin typeface="Helvetica Neue"/>
                <a:ea typeface="Helvetica Neue"/>
                <a:cs typeface="Helvetica Neue"/>
                <a:sym typeface="Helvetica Neue"/>
              </a:rPr>
              <a:t>Youth </a:t>
            </a:r>
            <a:r>
              <a:rPr lang="nl-BE" sz="2400" dirty="0" err="1">
                <a:latin typeface="Helvetica Neue"/>
                <a:ea typeface="Helvetica Neue"/>
                <a:cs typeface="Helvetica Neue"/>
                <a:sym typeface="Helvetica Neue"/>
              </a:rPr>
              <a:t>Vision</a:t>
            </a: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r>
              <a:rPr lang="nl-BE" sz="2400" dirty="0">
                <a:latin typeface="Helvetica Neue"/>
                <a:ea typeface="Helvetica Neue"/>
                <a:cs typeface="Helvetica Neue"/>
                <a:sym typeface="Helvetica Neue"/>
              </a:rPr>
              <a:t>Human resources</a:t>
            </a:r>
          </a:p>
          <a:p>
            <a:pPr marL="342900" lvl="0" rtl="0">
              <a:lnSpc>
                <a:spcPct val="100000"/>
              </a:lnSpc>
              <a:spcBef>
                <a:spcPts val="544"/>
              </a:spcBef>
              <a:spcAft>
                <a:spcPts val="0"/>
              </a:spcAft>
              <a:buSzPts val="2571"/>
              <a:buFontTx/>
              <a:buChar char="-"/>
            </a:pPr>
            <a:r>
              <a:rPr lang="nl-BE" sz="2400" dirty="0" err="1">
                <a:latin typeface="Helvetica Neue"/>
                <a:ea typeface="Helvetica Neue"/>
                <a:cs typeface="Helvetica Neue"/>
                <a:sym typeface="Helvetica Neue"/>
              </a:rPr>
              <a:t>Youthwork</a:t>
            </a:r>
            <a:r>
              <a:rPr lang="nl-BE" sz="2400" dirty="0">
                <a:latin typeface="Helvetica Neue"/>
                <a:ea typeface="Helvetica Neue"/>
                <a:cs typeface="Helvetica Neue"/>
                <a:sym typeface="Helvetica Neue"/>
              </a:rPr>
              <a:t>, youth information, services and </a:t>
            </a:r>
            <a:r>
              <a:rPr lang="nl-BE" sz="2400" dirty="0" err="1">
                <a:latin typeface="Helvetica Neue"/>
                <a:ea typeface="Helvetica Neue"/>
                <a:cs typeface="Helvetica Neue"/>
                <a:sym typeface="Helvetica Neue"/>
              </a:rPr>
              <a:t>activities</a:t>
            </a: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r>
              <a:rPr lang="nl-BE" sz="2400" dirty="0">
                <a:latin typeface="Helvetica Neue"/>
                <a:ea typeface="Helvetica Neue"/>
                <a:cs typeface="Helvetica Neue"/>
                <a:sym typeface="Helvetica Neue"/>
              </a:rPr>
              <a:t>Youth </a:t>
            </a:r>
            <a:r>
              <a:rPr lang="nl-BE" sz="2400" dirty="0" err="1">
                <a:latin typeface="Helvetica Neue"/>
                <a:ea typeface="Helvetica Neue"/>
                <a:cs typeface="Helvetica Neue"/>
                <a:sym typeface="Helvetica Neue"/>
              </a:rPr>
              <a:t>structures</a:t>
            </a: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r>
              <a:rPr lang="nl-BE" sz="2400" dirty="0">
                <a:latin typeface="Helvetica Neue"/>
                <a:ea typeface="Helvetica Neue"/>
                <a:cs typeface="Helvetica Neue"/>
                <a:sym typeface="Helvetica Neue"/>
              </a:rPr>
              <a:t>Youth </a:t>
            </a:r>
            <a:r>
              <a:rPr lang="nl-BE" sz="2400" dirty="0" err="1">
                <a:latin typeface="Helvetica Neue"/>
                <a:ea typeface="Helvetica Neue"/>
                <a:cs typeface="Helvetica Neue"/>
                <a:sym typeface="Helvetica Neue"/>
              </a:rPr>
              <a:t>infrastructure</a:t>
            </a: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r>
              <a:rPr lang="nl-BE" sz="2400" dirty="0">
                <a:latin typeface="Helvetica Neue"/>
                <a:ea typeface="Helvetica Neue"/>
                <a:cs typeface="Helvetica Neue"/>
                <a:sym typeface="Helvetica Neue"/>
              </a:rPr>
              <a:t>Youth </a:t>
            </a:r>
            <a:r>
              <a:rPr lang="nl-BE" sz="2400" dirty="0" err="1">
                <a:latin typeface="Helvetica Neue"/>
                <a:ea typeface="Helvetica Neue"/>
                <a:cs typeface="Helvetica Neue"/>
                <a:sym typeface="Helvetica Neue"/>
              </a:rPr>
              <a:t>funding</a:t>
            </a: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endParaRPr lang="nl-BE" sz="2400" dirty="0">
              <a:latin typeface="Helvetica Neue"/>
              <a:ea typeface="Helvetica Neue"/>
              <a:cs typeface="Helvetica Neue"/>
              <a:sym typeface="Helvetica Neue"/>
            </a:endParaRPr>
          </a:p>
          <a:p>
            <a:pPr marL="342900" lvl="0" rtl="0">
              <a:lnSpc>
                <a:spcPct val="100000"/>
              </a:lnSpc>
              <a:spcBef>
                <a:spcPts val="544"/>
              </a:spcBef>
              <a:spcAft>
                <a:spcPts val="0"/>
              </a:spcAft>
              <a:buSzPts val="2571"/>
              <a:buFontTx/>
              <a:buChar char="-"/>
            </a:pPr>
            <a:endParaRPr lang="nl-BE" sz="2400" dirty="0">
              <a:latin typeface="Helvetica Neue"/>
              <a:ea typeface="Helvetica Neue"/>
              <a:cs typeface="Helvetica Neue"/>
              <a:sym typeface="Helvetica Neue"/>
            </a:endParaRPr>
          </a:p>
          <a:p>
            <a:pPr marL="0" lvl="0" indent="0" algn="ctr"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342900">
              <a:spcBef>
                <a:spcPts val="544"/>
              </a:spcBef>
              <a:buSzPts val="2571"/>
              <a:buFontTx/>
              <a:buChar char="-"/>
            </a:pPr>
            <a:endParaRPr lang="nl-BE"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53874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could be ?</a:t>
            </a:r>
            <a:endParaRPr sz="4000" dirty="0">
              <a:latin typeface="Helvetica Neue"/>
              <a:ea typeface="Helvetica Neue"/>
              <a:cs typeface="Helvetica Neue"/>
              <a:sym typeface="Helvetica Neue"/>
            </a:endParaRPr>
          </a:p>
        </p:txBody>
      </p:sp>
      <p:pic>
        <p:nvPicPr>
          <p:cNvPr id="3" name="Afbeelding 2">
            <a:extLst>
              <a:ext uri="{FF2B5EF4-FFF2-40B4-BE49-F238E27FC236}">
                <a16:creationId xmlns:a16="http://schemas.microsoft.com/office/drawing/2014/main" id="{8E496909-21CB-6B5B-88F1-C394F9B43820}"/>
              </a:ext>
            </a:extLst>
          </p:cNvPr>
          <p:cNvPicPr>
            <a:picLocks noChangeAspect="1"/>
          </p:cNvPicPr>
          <p:nvPr/>
        </p:nvPicPr>
        <p:blipFill>
          <a:blip r:embed="rId3"/>
          <a:stretch>
            <a:fillRect/>
          </a:stretch>
        </p:blipFill>
        <p:spPr>
          <a:xfrm>
            <a:off x="356473" y="1481519"/>
            <a:ext cx="8607851" cy="1499267"/>
          </a:xfrm>
          <a:prstGeom prst="rect">
            <a:avLst/>
          </a:prstGeom>
        </p:spPr>
      </p:pic>
      <p:pic>
        <p:nvPicPr>
          <p:cNvPr id="5" name="Afbeelding 4">
            <a:extLst>
              <a:ext uri="{FF2B5EF4-FFF2-40B4-BE49-F238E27FC236}">
                <a16:creationId xmlns:a16="http://schemas.microsoft.com/office/drawing/2014/main" id="{34481A3C-E996-B9DA-DF08-7AD3BFAC56B8}"/>
              </a:ext>
            </a:extLst>
          </p:cNvPr>
          <p:cNvPicPr>
            <a:picLocks noChangeAspect="1"/>
          </p:cNvPicPr>
          <p:nvPr/>
        </p:nvPicPr>
        <p:blipFill>
          <a:blip r:embed="rId4"/>
          <a:stretch>
            <a:fillRect/>
          </a:stretch>
        </p:blipFill>
        <p:spPr>
          <a:xfrm>
            <a:off x="55074" y="3412309"/>
            <a:ext cx="9041094" cy="1252158"/>
          </a:xfrm>
          <a:prstGeom prst="rect">
            <a:avLst/>
          </a:prstGeom>
        </p:spPr>
      </p:pic>
    </p:spTree>
    <p:extLst>
      <p:ext uri="{BB962C8B-B14F-4D97-AF65-F5344CB8AC3E}">
        <p14:creationId xmlns:p14="http://schemas.microsoft.com/office/powerpoint/2010/main" val="96467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2f6cca851d_0_14"/>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 the plan</a:t>
            </a:r>
            <a:endParaRPr sz="4000" dirty="0">
              <a:latin typeface="Helvetica Neue"/>
              <a:ea typeface="Helvetica Neue"/>
              <a:cs typeface="Helvetica Neue"/>
              <a:sym typeface="Helvetica Neue"/>
            </a:endParaRPr>
          </a:p>
        </p:txBody>
      </p:sp>
      <p:sp>
        <p:nvSpPr>
          <p:cNvPr id="405" name="Google Shape;405;g22f6cca851d_0_14"/>
          <p:cNvSpPr txBox="1">
            <a:spLocks noGrp="1"/>
          </p:cNvSpPr>
          <p:nvPr>
            <p:ph type="body" idx="1"/>
          </p:nvPr>
        </p:nvSpPr>
        <p:spPr>
          <a:xfrm>
            <a:off x="457200" y="1454024"/>
            <a:ext cx="8229600" cy="4946775"/>
          </a:xfrm>
          <a:prstGeom prst="rect">
            <a:avLst/>
          </a:prstGeom>
          <a:noFill/>
          <a:ln>
            <a:noFill/>
          </a:ln>
        </p:spPr>
        <p:txBody>
          <a:bodyPr spcFirstLastPara="1" wrap="square" lIns="91425" tIns="45700" rIns="91425" bIns="45700" anchor="t" anchorCtr="0">
            <a:noAutofit/>
          </a:bodyPr>
          <a:lstStyle/>
          <a:p>
            <a:pPr marL="285750" indent="-285750">
              <a:spcBef>
                <a:spcPts val="544"/>
              </a:spcBef>
              <a:buSzPts val="2571"/>
            </a:pPr>
            <a:r>
              <a:rPr lang="nl-BE" sz="2400" dirty="0">
                <a:latin typeface="Helvetica Neue"/>
                <a:ea typeface="Helvetica Neue"/>
                <a:cs typeface="Helvetica Neue"/>
                <a:sym typeface="Helvetica Neue"/>
              </a:rPr>
              <a:t>3 steps in 3 </a:t>
            </a:r>
            <a:r>
              <a:rPr lang="nl-BE" sz="2400" dirty="0" err="1">
                <a:latin typeface="Helvetica Neue"/>
                <a:ea typeface="Helvetica Neue"/>
                <a:cs typeface="Helvetica Neue"/>
                <a:sym typeface="Helvetica Neue"/>
              </a:rPr>
              <a:t>BM’s</a:t>
            </a:r>
            <a:r>
              <a:rPr lang="nl-BE" sz="2400" dirty="0">
                <a:latin typeface="Helvetica Neue"/>
                <a:ea typeface="Helvetica Neue"/>
                <a:cs typeface="Helvetica Neue"/>
                <a:sym typeface="Helvetica Neue"/>
              </a:rPr>
              <a:t> (Sweden, Spain, Belgium):</a:t>
            </a:r>
          </a:p>
          <a:p>
            <a:pPr marL="742950" lvl="1" indent="-285750">
              <a:spcBef>
                <a:spcPts val="544"/>
              </a:spcBef>
              <a:buSzPts val="2571"/>
              <a:buFontTx/>
              <a:buChar char="-"/>
            </a:pPr>
            <a:r>
              <a:rPr lang="nl-BE" sz="1800" dirty="0" err="1">
                <a:latin typeface="Helvetica Neue"/>
                <a:ea typeface="Helvetica Neue"/>
                <a:cs typeface="Helvetica Neue"/>
                <a:sym typeface="Helvetica Neue"/>
              </a:rPr>
              <a:t>Role</a:t>
            </a:r>
            <a:r>
              <a:rPr lang="nl-BE" sz="1800" dirty="0">
                <a:latin typeface="Helvetica Neue"/>
                <a:ea typeface="Helvetica Neue"/>
                <a:cs typeface="Helvetica Neue"/>
                <a:sym typeface="Helvetica Neue"/>
              </a:rPr>
              <a:t> of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programmes</a:t>
            </a:r>
            <a:r>
              <a:rPr lang="nl-BE" sz="1800" dirty="0">
                <a:latin typeface="Helvetica Neue"/>
                <a:ea typeface="Helvetica Neue"/>
                <a:cs typeface="Helvetica Neue"/>
                <a:sym typeface="Helvetica Neue"/>
              </a:rPr>
              <a:t> in </a:t>
            </a:r>
            <a:r>
              <a:rPr lang="nl-BE" sz="1800" dirty="0" err="1">
                <a:latin typeface="Helvetica Neue"/>
                <a:ea typeface="Helvetica Neue"/>
                <a:cs typeface="Helvetica Neue"/>
                <a:sym typeface="Helvetica Neue"/>
              </a:rPr>
              <a:t>supporting</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EU Youth </a:t>
            </a:r>
            <a:r>
              <a:rPr lang="nl-BE" sz="1800" dirty="0" err="1">
                <a:latin typeface="Helvetica Neue"/>
                <a:ea typeface="Helvetica Neue"/>
                <a:cs typeface="Helvetica Neue"/>
                <a:sym typeface="Helvetica Neue"/>
              </a:rPr>
              <a:t>Strategy</a:t>
            </a:r>
            <a:endParaRPr lang="nl-BE" sz="1800" dirty="0">
              <a:latin typeface="Helvetica Neue"/>
              <a:ea typeface="Helvetica Neue"/>
              <a:cs typeface="Helvetica Neue"/>
              <a:sym typeface="Helvetica Neue"/>
            </a:endParaRPr>
          </a:p>
          <a:p>
            <a:pPr marL="742950" lvl="1" indent="-285750">
              <a:spcBef>
                <a:spcPts val="544"/>
              </a:spcBef>
              <a:buSzPts val="2571"/>
              <a:buFontTx/>
              <a:buChar char="-"/>
            </a:pPr>
            <a:r>
              <a:rPr lang="nl-BE" sz="1800" dirty="0" err="1">
                <a:latin typeface="Helvetica Neue"/>
                <a:ea typeface="Helvetica Neue"/>
                <a:cs typeface="Helvetica Neue"/>
                <a:sym typeface="Helvetica Neue"/>
              </a:rPr>
              <a:t>Programmes</a:t>
            </a:r>
            <a:r>
              <a:rPr lang="nl-BE" sz="1800" dirty="0">
                <a:latin typeface="Helvetica Neue"/>
                <a:ea typeface="Helvetica Neue"/>
                <a:cs typeface="Helvetica Neue"/>
                <a:sym typeface="Helvetica Neue"/>
              </a:rPr>
              <a:t> as </a:t>
            </a:r>
            <a:r>
              <a:rPr lang="nl-BE" sz="1800" dirty="0" err="1">
                <a:latin typeface="Helvetica Neue"/>
                <a:ea typeface="Helvetica Neue"/>
                <a:cs typeface="Helvetica Neue"/>
                <a:sym typeface="Helvetica Neue"/>
              </a:rPr>
              <a:t>such</a:t>
            </a:r>
            <a:r>
              <a:rPr lang="nl-BE" sz="1800" dirty="0">
                <a:latin typeface="Helvetica Neue"/>
                <a:ea typeface="Helvetica Neue"/>
                <a:cs typeface="Helvetica Neue"/>
                <a:sym typeface="Helvetica Neue"/>
              </a:rPr>
              <a:t> : </a:t>
            </a:r>
            <a:r>
              <a:rPr lang="nl-BE" sz="1800" dirty="0" err="1">
                <a:latin typeface="Helvetica Neue"/>
                <a:ea typeface="Helvetica Neue"/>
                <a:cs typeface="Helvetica Neue"/>
                <a:sym typeface="Helvetica Neue"/>
              </a:rPr>
              <a:t>their</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objectives</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functioning</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structures</a:t>
            </a:r>
            <a:endParaRPr lang="nl-BE" sz="1800" dirty="0">
              <a:latin typeface="Helvetica Neue"/>
              <a:ea typeface="Helvetica Neue"/>
              <a:cs typeface="Helvetica Neue"/>
              <a:sym typeface="Helvetica Neue"/>
            </a:endParaRPr>
          </a:p>
          <a:p>
            <a:pPr marL="742950" lvl="1" indent="-285750">
              <a:spcBef>
                <a:spcPts val="544"/>
              </a:spcBef>
              <a:buSzPts val="2571"/>
              <a:buFontTx/>
              <a:buChar char="-"/>
            </a:pPr>
            <a:r>
              <a:rPr lang="nl-BE" sz="1800" dirty="0" err="1">
                <a:latin typeface="Helvetica Neue"/>
                <a:ea typeface="Helvetica Neue"/>
                <a:cs typeface="Helvetica Neue"/>
                <a:sym typeface="Helvetica Neue"/>
              </a:rPr>
              <a:t>Wrapping</a:t>
            </a:r>
            <a:r>
              <a:rPr lang="nl-BE" sz="1800" dirty="0">
                <a:latin typeface="Helvetica Neue"/>
                <a:ea typeface="Helvetica Neue"/>
                <a:cs typeface="Helvetica Neue"/>
                <a:sym typeface="Helvetica Neue"/>
              </a:rPr>
              <a:t> up and </a:t>
            </a:r>
            <a:r>
              <a:rPr lang="nl-BE" sz="1800" dirty="0" err="1">
                <a:latin typeface="Helvetica Neue"/>
                <a:ea typeface="Helvetica Neue"/>
                <a:cs typeface="Helvetica Neue"/>
                <a:sym typeface="Helvetica Neue"/>
              </a:rPr>
              <a:t>conclude</a:t>
            </a:r>
            <a:endParaRPr lang="nl-BE" sz="1800" dirty="0">
              <a:latin typeface="Helvetica Neue"/>
              <a:ea typeface="Helvetica Neue"/>
              <a:cs typeface="Helvetica Neue"/>
              <a:sym typeface="Helvetica Neue"/>
            </a:endParaRPr>
          </a:p>
          <a:p>
            <a:pPr marL="742950" lvl="1" indent="-285750">
              <a:spcBef>
                <a:spcPts val="544"/>
              </a:spcBef>
              <a:buSzPts val="2571"/>
              <a:buFontTx/>
              <a:buChar char="-"/>
            </a:pPr>
            <a:endParaRPr lang="nl-BE" sz="1400" dirty="0">
              <a:latin typeface="Helvetica Neue"/>
              <a:ea typeface="Helvetica Neue"/>
              <a:cs typeface="Helvetica Neue"/>
              <a:sym typeface="Helvetica Neue"/>
            </a:endParaRPr>
          </a:p>
          <a:p>
            <a:pPr marL="285750" indent="-285750">
              <a:spcBef>
                <a:spcPts val="544"/>
              </a:spcBef>
              <a:buSzPts val="2571"/>
            </a:pPr>
            <a:r>
              <a:rPr lang="nl-BE" sz="2400" dirty="0" err="1">
                <a:latin typeface="Helvetica Neue"/>
                <a:ea typeface="Helvetica Neue"/>
                <a:cs typeface="Helvetica Neue"/>
                <a:sym typeface="Helvetica Neue"/>
              </a:rPr>
              <a:t>Outcome</a:t>
            </a:r>
            <a:r>
              <a:rPr lang="nl-BE" sz="2400" dirty="0">
                <a:latin typeface="Helvetica Neue"/>
                <a:ea typeface="Helvetica Neue"/>
                <a:cs typeface="Helvetica Neue"/>
                <a:sym typeface="Helvetica Neue"/>
              </a:rPr>
              <a:t>:</a:t>
            </a:r>
          </a:p>
          <a:p>
            <a:pPr marL="742950" lvl="1" indent="-285750">
              <a:spcBef>
                <a:spcPts val="544"/>
              </a:spcBef>
              <a:buSzPts val="2571"/>
              <a:buFontTx/>
              <a:buChar char="-"/>
            </a:pPr>
            <a:r>
              <a:rPr lang="nl-BE" sz="1800" dirty="0" err="1">
                <a:latin typeface="Helvetica Neue"/>
                <a:ea typeface="Helvetica Neue"/>
                <a:cs typeface="Helvetica Neue"/>
                <a:sym typeface="Helvetica Neue"/>
              </a:rPr>
              <a:t>Contribution</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to</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mid</a:t>
            </a:r>
            <a:r>
              <a:rPr lang="nl-BE" sz="1800" dirty="0">
                <a:latin typeface="Helvetica Neue"/>
                <a:ea typeface="Helvetica Neue"/>
                <a:cs typeface="Helvetica Neue"/>
                <a:sym typeface="Helvetica Neue"/>
              </a:rPr>
              <a:t>-term </a:t>
            </a:r>
            <a:r>
              <a:rPr lang="nl-BE" sz="1800" dirty="0" err="1">
                <a:latin typeface="Helvetica Neue"/>
                <a:ea typeface="Helvetica Neue"/>
                <a:cs typeface="Helvetica Neue"/>
                <a:sym typeface="Helvetica Neue"/>
              </a:rPr>
              <a:t>evaluation</a:t>
            </a:r>
            <a:r>
              <a:rPr lang="nl-BE" sz="1800" dirty="0">
                <a:latin typeface="Helvetica Neue"/>
                <a:ea typeface="Helvetica Neue"/>
                <a:cs typeface="Helvetica Neue"/>
                <a:sym typeface="Helvetica Neue"/>
              </a:rPr>
              <a:t> of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EU Youth </a:t>
            </a:r>
            <a:r>
              <a:rPr lang="nl-BE" sz="1800" dirty="0" err="1">
                <a:latin typeface="Helvetica Neue"/>
                <a:ea typeface="Helvetica Neue"/>
                <a:cs typeface="Helvetica Neue"/>
                <a:sym typeface="Helvetica Neue"/>
              </a:rPr>
              <a:t>Strategy</a:t>
            </a:r>
            <a:r>
              <a:rPr lang="nl-BE" sz="1800" dirty="0">
                <a:latin typeface="Helvetica Neue"/>
                <a:ea typeface="Helvetica Neue"/>
                <a:cs typeface="Helvetica Neue"/>
                <a:sym typeface="Helvetica Neue"/>
              </a:rPr>
              <a:t> on European level</a:t>
            </a:r>
          </a:p>
          <a:p>
            <a:pPr marL="1200150" lvl="2" indent="-285750">
              <a:spcBef>
                <a:spcPts val="544"/>
              </a:spcBef>
              <a:buSzPts val="2571"/>
              <a:buFontTx/>
              <a:buChar char="-"/>
            </a:pPr>
            <a:r>
              <a:rPr lang="nl-BE" sz="1400" dirty="0">
                <a:latin typeface="Helvetica Neue"/>
                <a:ea typeface="Helvetica Neue"/>
                <a:cs typeface="Helvetica Neue"/>
                <a:sym typeface="Helvetica Neue"/>
              </a:rPr>
              <a:t>Input </a:t>
            </a:r>
            <a:r>
              <a:rPr lang="nl-BE" sz="1400" dirty="0" err="1">
                <a:latin typeface="Helvetica Neue"/>
                <a:ea typeface="Helvetica Neue"/>
                <a:cs typeface="Helvetica Neue"/>
                <a:sym typeface="Helvetica Neue"/>
              </a:rPr>
              <a:t>to</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evaluation</a:t>
            </a:r>
            <a:r>
              <a:rPr lang="nl-BE" sz="1400" dirty="0">
                <a:latin typeface="Helvetica Neue"/>
                <a:ea typeface="Helvetica Neue"/>
                <a:cs typeface="Helvetica Neue"/>
                <a:sym typeface="Helvetica Neue"/>
              </a:rPr>
              <a:t> of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Commission</a:t>
            </a:r>
            <a:endParaRPr lang="nl-BE" sz="1400" dirty="0">
              <a:latin typeface="Helvetica Neue"/>
              <a:ea typeface="Helvetica Neue"/>
              <a:cs typeface="Helvetica Neue"/>
              <a:sym typeface="Helvetica Neue"/>
            </a:endParaRPr>
          </a:p>
          <a:p>
            <a:pPr marL="1200150" lvl="2" indent="-285750">
              <a:spcBef>
                <a:spcPts val="544"/>
              </a:spcBef>
              <a:buSzPts val="2571"/>
              <a:buFontTx/>
              <a:buChar char="-"/>
            </a:pPr>
            <a:r>
              <a:rPr lang="nl-BE" sz="1400" dirty="0">
                <a:latin typeface="Helvetica Neue"/>
                <a:ea typeface="Helvetica Neue"/>
                <a:cs typeface="Helvetica Neue"/>
                <a:sym typeface="Helvetica Neue"/>
              </a:rPr>
              <a:t>Input </a:t>
            </a:r>
            <a:r>
              <a:rPr lang="nl-BE" sz="1400" dirty="0" err="1">
                <a:latin typeface="Helvetica Neue"/>
                <a:ea typeface="Helvetica Neue"/>
                <a:cs typeface="Helvetica Neue"/>
                <a:sym typeface="Helvetica Neue"/>
              </a:rPr>
              <a:t>for</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meeting of </a:t>
            </a:r>
            <a:r>
              <a:rPr lang="nl-BE" sz="1400" dirty="0" err="1">
                <a:latin typeface="Helvetica Neue"/>
                <a:ea typeface="Helvetica Neue"/>
                <a:cs typeface="Helvetica Neue"/>
                <a:sym typeface="Helvetica Neue"/>
              </a:rPr>
              <a:t>DG’s</a:t>
            </a:r>
            <a:r>
              <a:rPr lang="nl-BE" sz="1400" dirty="0">
                <a:latin typeface="Helvetica Neue"/>
                <a:ea typeface="Helvetica Neue"/>
                <a:cs typeface="Helvetica Neue"/>
                <a:sym typeface="Helvetica Neue"/>
              </a:rPr>
              <a:t> Youth in Spain (2023)</a:t>
            </a:r>
          </a:p>
          <a:p>
            <a:pPr marL="742950" lvl="1" indent="-285750">
              <a:spcBef>
                <a:spcPts val="544"/>
              </a:spcBef>
              <a:buSzPts val="2571"/>
              <a:buFontTx/>
              <a:buChar char="-"/>
            </a:pPr>
            <a:r>
              <a:rPr lang="nl-BE" sz="1800" dirty="0" err="1">
                <a:latin typeface="Helvetica Neue"/>
                <a:ea typeface="Helvetica Neue"/>
                <a:cs typeface="Helvetica Neue"/>
                <a:sym typeface="Helvetica Neue"/>
              </a:rPr>
              <a:t>Contribution</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to</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mid</a:t>
            </a:r>
            <a:r>
              <a:rPr lang="nl-BE" sz="1800" dirty="0">
                <a:latin typeface="Helvetica Neue"/>
                <a:ea typeface="Helvetica Neue"/>
                <a:cs typeface="Helvetica Neue"/>
                <a:sym typeface="Helvetica Neue"/>
              </a:rPr>
              <a:t>-term </a:t>
            </a:r>
            <a:r>
              <a:rPr lang="nl-BE" sz="1800" dirty="0" err="1">
                <a:latin typeface="Helvetica Neue"/>
                <a:ea typeface="Helvetica Neue"/>
                <a:cs typeface="Helvetica Neue"/>
                <a:sym typeface="Helvetica Neue"/>
              </a:rPr>
              <a:t>evaluation</a:t>
            </a:r>
            <a:r>
              <a:rPr lang="nl-BE" sz="1800" dirty="0">
                <a:latin typeface="Helvetica Neue"/>
                <a:ea typeface="Helvetica Neue"/>
                <a:cs typeface="Helvetica Neue"/>
                <a:sym typeface="Helvetica Neue"/>
              </a:rPr>
              <a:t> of </a:t>
            </a:r>
            <a:r>
              <a:rPr lang="nl-BE" sz="1800" dirty="0" err="1">
                <a:latin typeface="Helvetica Neue"/>
                <a:ea typeface="Helvetica Neue"/>
                <a:cs typeface="Helvetica Neue"/>
                <a:sym typeface="Helvetica Neue"/>
              </a:rPr>
              <a:t>the</a:t>
            </a:r>
            <a:r>
              <a:rPr lang="nl-BE" sz="1800" dirty="0">
                <a:latin typeface="Helvetica Neue"/>
                <a:ea typeface="Helvetica Neue"/>
                <a:cs typeface="Helvetica Neue"/>
                <a:sym typeface="Helvetica Neue"/>
              </a:rPr>
              <a:t> </a:t>
            </a:r>
            <a:r>
              <a:rPr lang="nl-BE" sz="1800" dirty="0" err="1">
                <a:latin typeface="Helvetica Neue"/>
                <a:ea typeface="Helvetica Neue"/>
                <a:cs typeface="Helvetica Neue"/>
                <a:sym typeface="Helvetica Neue"/>
              </a:rPr>
              <a:t>programmes</a:t>
            </a:r>
            <a:endParaRPr lang="nl-BE" sz="1800" dirty="0">
              <a:latin typeface="Helvetica Neue"/>
              <a:ea typeface="Helvetica Neue"/>
              <a:cs typeface="Helvetica Neue"/>
              <a:sym typeface="Helvetica Neue"/>
            </a:endParaRPr>
          </a:p>
          <a:p>
            <a:pPr marL="1200150" lvl="2" indent="-285750">
              <a:spcBef>
                <a:spcPts val="544"/>
              </a:spcBef>
              <a:buSzPts val="2571"/>
              <a:buFontTx/>
              <a:buChar char="-"/>
            </a:pPr>
            <a:r>
              <a:rPr lang="nl-BE" sz="1400" dirty="0">
                <a:latin typeface="Helvetica Neue"/>
                <a:ea typeface="Helvetica Neue"/>
                <a:cs typeface="Helvetica Neue"/>
                <a:sym typeface="Helvetica Neue"/>
              </a:rPr>
              <a:t>Input </a:t>
            </a:r>
            <a:r>
              <a:rPr lang="nl-BE" sz="1400" dirty="0" err="1">
                <a:latin typeface="Helvetica Neue"/>
                <a:ea typeface="Helvetica Neue"/>
                <a:cs typeface="Helvetica Neue"/>
                <a:sym typeface="Helvetica Neue"/>
              </a:rPr>
              <a:t>to</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evaluation</a:t>
            </a:r>
            <a:r>
              <a:rPr lang="nl-BE" sz="1400" dirty="0">
                <a:latin typeface="Helvetica Neue"/>
                <a:ea typeface="Helvetica Neue"/>
                <a:cs typeface="Helvetica Neue"/>
                <a:sym typeface="Helvetica Neue"/>
              </a:rPr>
              <a:t> of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Commission</a:t>
            </a:r>
            <a:endParaRPr lang="nl-BE" sz="1400" dirty="0">
              <a:latin typeface="Helvetica Neue"/>
              <a:ea typeface="Helvetica Neue"/>
              <a:cs typeface="Helvetica Neue"/>
              <a:sym typeface="Helvetica Neue"/>
            </a:endParaRPr>
          </a:p>
          <a:p>
            <a:pPr marL="1200150" lvl="2" indent="-285750">
              <a:spcBef>
                <a:spcPts val="544"/>
              </a:spcBef>
              <a:buSzPts val="2571"/>
              <a:buFontTx/>
              <a:buChar char="-"/>
            </a:pPr>
            <a:r>
              <a:rPr lang="nl-BE" sz="1400" dirty="0">
                <a:latin typeface="Helvetica Neue"/>
                <a:ea typeface="Helvetica Neue"/>
                <a:cs typeface="Helvetica Neue"/>
                <a:sym typeface="Helvetica Neue"/>
              </a:rPr>
              <a:t>Input </a:t>
            </a:r>
            <a:r>
              <a:rPr lang="nl-BE" sz="1400" dirty="0" err="1">
                <a:latin typeface="Helvetica Neue"/>
                <a:ea typeface="Helvetica Neue"/>
                <a:cs typeface="Helvetica Neue"/>
                <a:sym typeface="Helvetica Neue"/>
              </a:rPr>
              <a:t>for</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national</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reports</a:t>
            </a:r>
            <a:endParaRPr lang="nl-BE" sz="1400" dirty="0">
              <a:latin typeface="Helvetica Neue"/>
              <a:ea typeface="Helvetica Neue"/>
              <a:cs typeface="Helvetica Neue"/>
              <a:sym typeface="Helvetica Neue"/>
            </a:endParaRPr>
          </a:p>
          <a:p>
            <a:pPr marL="1200150" lvl="2" indent="-285750">
              <a:spcBef>
                <a:spcPts val="544"/>
              </a:spcBef>
              <a:buSzPts val="2571"/>
              <a:buFontTx/>
              <a:buChar char="-"/>
            </a:pPr>
            <a:r>
              <a:rPr lang="nl-BE" sz="1400" dirty="0">
                <a:latin typeface="Helvetica Neue"/>
                <a:ea typeface="Helvetica Neue"/>
                <a:cs typeface="Helvetica Neue"/>
                <a:sym typeface="Helvetica Neue"/>
              </a:rPr>
              <a:t>Input </a:t>
            </a:r>
            <a:r>
              <a:rPr lang="nl-BE" sz="1400" dirty="0" err="1">
                <a:latin typeface="Helvetica Neue"/>
                <a:ea typeface="Helvetica Neue"/>
                <a:cs typeface="Helvetica Neue"/>
                <a:sym typeface="Helvetica Neue"/>
              </a:rPr>
              <a:t>for</a:t>
            </a:r>
            <a:r>
              <a:rPr lang="nl-BE" sz="1400" dirty="0">
                <a:latin typeface="Helvetica Neue"/>
                <a:ea typeface="Helvetica Neue"/>
                <a:cs typeface="Helvetica Neue"/>
                <a:sym typeface="Helvetica Neue"/>
              </a:rPr>
              <a:t> </a:t>
            </a:r>
            <a:r>
              <a:rPr lang="nl-BE" sz="1400" dirty="0" err="1">
                <a:latin typeface="Helvetica Neue"/>
                <a:ea typeface="Helvetica Neue"/>
                <a:cs typeface="Helvetica Neue"/>
                <a:sym typeface="Helvetica Neue"/>
              </a:rPr>
              <a:t>the</a:t>
            </a:r>
            <a:r>
              <a:rPr lang="nl-BE" sz="1400" dirty="0">
                <a:latin typeface="Helvetica Neue"/>
                <a:ea typeface="Helvetica Neue"/>
                <a:cs typeface="Helvetica Neue"/>
                <a:sym typeface="Helvetica Neue"/>
              </a:rPr>
              <a:t> meeting of </a:t>
            </a:r>
            <a:r>
              <a:rPr lang="nl-BE" sz="1400" dirty="0" err="1">
                <a:latin typeface="Helvetica Neue"/>
                <a:ea typeface="Helvetica Neue"/>
                <a:cs typeface="Helvetica Neue"/>
                <a:sym typeface="Helvetica Neue"/>
              </a:rPr>
              <a:t>DG’s</a:t>
            </a:r>
            <a:r>
              <a:rPr lang="nl-BE" sz="1400" dirty="0">
                <a:latin typeface="Helvetica Neue"/>
                <a:ea typeface="Helvetica Neue"/>
                <a:cs typeface="Helvetica Neue"/>
                <a:sym typeface="Helvetica Neue"/>
              </a:rPr>
              <a:t> Youth in Belgium (2024)</a:t>
            </a:r>
          </a:p>
          <a:p>
            <a:pPr marL="0" lvl="0" indent="0" algn="l" rtl="0">
              <a:lnSpc>
                <a:spcPct val="100000"/>
              </a:lnSpc>
              <a:spcBef>
                <a:spcPts val="544"/>
              </a:spcBef>
              <a:spcAft>
                <a:spcPts val="0"/>
              </a:spcAft>
              <a:buSzPts val="2571"/>
              <a:buNone/>
            </a:pPr>
            <a:endParaRPr sz="1800" dirty="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1000"/>
                                        <p:tgtEl>
                                          <p:spTgt spid="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xEl>
                                              <p:pRg st="1" end="1"/>
                                            </p:txEl>
                                          </p:spTgt>
                                        </p:tgtEl>
                                        <p:attrNameLst>
                                          <p:attrName>style.visibility</p:attrName>
                                        </p:attrNameLst>
                                      </p:cBhvr>
                                      <p:to>
                                        <p:strVal val="visible"/>
                                      </p:to>
                                    </p:set>
                                    <p:animEffect transition="in" filter="fade">
                                      <p:cBhvr>
                                        <p:cTn id="12" dur="1000"/>
                                        <p:tgtEl>
                                          <p:spTgt spid="4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xEl>
                                              <p:pRg st="2" end="2"/>
                                            </p:txEl>
                                          </p:spTgt>
                                        </p:tgtEl>
                                        <p:attrNameLst>
                                          <p:attrName>style.visibility</p:attrName>
                                        </p:attrNameLst>
                                      </p:cBhvr>
                                      <p:to>
                                        <p:strVal val="visible"/>
                                      </p:to>
                                    </p:set>
                                    <p:animEffect transition="in" filter="fade">
                                      <p:cBhvr>
                                        <p:cTn id="17" dur="1000"/>
                                        <p:tgtEl>
                                          <p:spTgt spid="4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xEl>
                                              <p:pRg st="3" end="3"/>
                                            </p:txEl>
                                          </p:spTgt>
                                        </p:tgtEl>
                                        <p:attrNameLst>
                                          <p:attrName>style.visibility</p:attrName>
                                        </p:attrNameLst>
                                      </p:cBhvr>
                                      <p:to>
                                        <p:strVal val="visible"/>
                                      </p:to>
                                    </p:set>
                                    <p:animEffect transition="in" filter="fade">
                                      <p:cBhvr>
                                        <p:cTn id="22" dur="1000"/>
                                        <p:tgtEl>
                                          <p:spTgt spid="4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xEl>
                                              <p:pRg st="5" end="5"/>
                                            </p:txEl>
                                          </p:spTgt>
                                        </p:tgtEl>
                                        <p:attrNameLst>
                                          <p:attrName>style.visibility</p:attrName>
                                        </p:attrNameLst>
                                      </p:cBhvr>
                                      <p:to>
                                        <p:strVal val="visible"/>
                                      </p:to>
                                    </p:set>
                                    <p:animEffect transition="in" filter="fade">
                                      <p:cBhvr>
                                        <p:cTn id="27" dur="1000"/>
                                        <p:tgtEl>
                                          <p:spTgt spid="40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5">
                                            <p:txEl>
                                              <p:pRg st="6" end="6"/>
                                            </p:txEl>
                                          </p:spTgt>
                                        </p:tgtEl>
                                        <p:attrNameLst>
                                          <p:attrName>style.visibility</p:attrName>
                                        </p:attrNameLst>
                                      </p:cBhvr>
                                      <p:to>
                                        <p:strVal val="visible"/>
                                      </p:to>
                                    </p:set>
                                    <p:animEffect transition="in" filter="fade">
                                      <p:cBhvr>
                                        <p:cTn id="32" dur="1000"/>
                                        <p:tgtEl>
                                          <p:spTgt spid="40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5">
                                            <p:txEl>
                                              <p:pRg st="7" end="7"/>
                                            </p:txEl>
                                          </p:spTgt>
                                        </p:tgtEl>
                                        <p:attrNameLst>
                                          <p:attrName>style.visibility</p:attrName>
                                        </p:attrNameLst>
                                      </p:cBhvr>
                                      <p:to>
                                        <p:strVal val="visible"/>
                                      </p:to>
                                    </p:set>
                                    <p:animEffect transition="in" filter="fade">
                                      <p:cBhvr>
                                        <p:cTn id="37" dur="1000"/>
                                        <p:tgtEl>
                                          <p:spTgt spid="40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5">
                                            <p:txEl>
                                              <p:pRg st="8" end="8"/>
                                            </p:txEl>
                                          </p:spTgt>
                                        </p:tgtEl>
                                        <p:attrNameLst>
                                          <p:attrName>style.visibility</p:attrName>
                                        </p:attrNameLst>
                                      </p:cBhvr>
                                      <p:to>
                                        <p:strVal val="visible"/>
                                      </p:to>
                                    </p:set>
                                    <p:animEffect transition="in" filter="fade">
                                      <p:cBhvr>
                                        <p:cTn id="42" dur="1000"/>
                                        <p:tgtEl>
                                          <p:spTgt spid="40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5">
                                            <p:txEl>
                                              <p:pRg st="9" end="9"/>
                                            </p:txEl>
                                          </p:spTgt>
                                        </p:tgtEl>
                                        <p:attrNameLst>
                                          <p:attrName>style.visibility</p:attrName>
                                        </p:attrNameLst>
                                      </p:cBhvr>
                                      <p:to>
                                        <p:strVal val="visible"/>
                                      </p:to>
                                    </p:set>
                                    <p:animEffect transition="in" filter="fade">
                                      <p:cBhvr>
                                        <p:cTn id="47" dur="1000"/>
                                        <p:tgtEl>
                                          <p:spTgt spid="40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5">
                                            <p:txEl>
                                              <p:pRg st="10" end="10"/>
                                            </p:txEl>
                                          </p:spTgt>
                                        </p:tgtEl>
                                        <p:attrNameLst>
                                          <p:attrName>style.visibility</p:attrName>
                                        </p:attrNameLst>
                                      </p:cBhvr>
                                      <p:to>
                                        <p:strVal val="visible"/>
                                      </p:to>
                                    </p:set>
                                    <p:animEffect transition="in" filter="fade">
                                      <p:cBhvr>
                                        <p:cTn id="52" dur="1000"/>
                                        <p:tgtEl>
                                          <p:spTgt spid="40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5">
                                            <p:txEl>
                                              <p:pRg st="11" end="11"/>
                                            </p:txEl>
                                          </p:spTgt>
                                        </p:tgtEl>
                                        <p:attrNameLst>
                                          <p:attrName>style.visibility</p:attrName>
                                        </p:attrNameLst>
                                      </p:cBhvr>
                                      <p:to>
                                        <p:strVal val="visible"/>
                                      </p:to>
                                    </p:set>
                                    <p:animEffect transition="in" filter="fade">
                                      <p:cBhvr>
                                        <p:cTn id="57" dur="1000"/>
                                        <p:tgtEl>
                                          <p:spTgt spid="40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5">
                                            <p:txEl>
                                              <p:pRg st="12" end="12"/>
                                            </p:txEl>
                                          </p:spTgt>
                                        </p:tgtEl>
                                        <p:attrNameLst>
                                          <p:attrName>style.visibility</p:attrName>
                                        </p:attrNameLst>
                                      </p:cBhvr>
                                      <p:to>
                                        <p:strVal val="visible"/>
                                      </p:to>
                                    </p:set>
                                    <p:animEffect transition="in" filter="fade">
                                      <p:cBhvr>
                                        <p:cTn id="62" dur="1000"/>
                                        <p:tgtEl>
                                          <p:spTgt spid="40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2f6cca851d_0_14"/>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 the invitation</a:t>
            </a:r>
            <a:endParaRPr sz="4000" dirty="0">
              <a:latin typeface="Helvetica Neue"/>
              <a:ea typeface="Helvetica Neue"/>
              <a:cs typeface="Helvetica Neue"/>
              <a:sym typeface="Helvetica Neue"/>
            </a:endParaRPr>
          </a:p>
        </p:txBody>
      </p:sp>
      <p:sp>
        <p:nvSpPr>
          <p:cNvPr id="405" name="Google Shape;405;g22f6cca851d_0_14"/>
          <p:cNvSpPr txBox="1">
            <a:spLocks noGrp="1"/>
          </p:cNvSpPr>
          <p:nvPr>
            <p:ph type="body" idx="1"/>
          </p:nvPr>
        </p:nvSpPr>
        <p:spPr>
          <a:xfrm>
            <a:off x="457200" y="1454024"/>
            <a:ext cx="8229600" cy="4946775"/>
          </a:xfrm>
          <a:prstGeom prst="rect">
            <a:avLst/>
          </a:prstGeom>
          <a:noFill/>
          <a:ln>
            <a:noFill/>
          </a:ln>
        </p:spPr>
        <p:txBody>
          <a:bodyPr spcFirstLastPara="1" wrap="square" lIns="91425" tIns="45700" rIns="91425" bIns="45700" anchor="t" anchorCtr="0">
            <a:noAutofit/>
          </a:bodyPr>
          <a:lstStyle/>
          <a:p>
            <a:r>
              <a:rPr lang="en-US" sz="2400" dirty="0"/>
              <a:t>By the end of 2023, the EU Youth Strategy will be evaluated as well, in its midterm. The Call for Evidence for the EU Youth Strategy (published on 23/9/2022) also explicitly invites National Agencies to contribute :</a:t>
            </a:r>
          </a:p>
          <a:p>
            <a:endParaRPr lang="nl-BE" sz="2400" dirty="0"/>
          </a:p>
          <a:p>
            <a:pPr marL="114300" indent="0">
              <a:buNone/>
            </a:pPr>
            <a:r>
              <a:rPr lang="en-US" sz="2400" i="1" dirty="0"/>
              <a:t>“Contributions from young people and the main stakeholders of the EU Youth Strategy are welcome, but also from the general public and any parties affected by or having an interest in EU youth policy. Stakeholders include (but are not limited to): national authorities; </a:t>
            </a:r>
            <a:r>
              <a:rPr lang="en-US" sz="2400" i="1" dirty="0">
                <a:highlight>
                  <a:srgbClr val="FFFF00"/>
                </a:highlight>
              </a:rPr>
              <a:t>Erasmus+ national agencies</a:t>
            </a:r>
            <a:r>
              <a:rPr lang="en-US" sz="2400" i="1" dirty="0"/>
              <a:t>;…”</a:t>
            </a:r>
            <a:endParaRPr lang="nl-BE" sz="2400" dirty="0"/>
          </a:p>
          <a:p>
            <a:pPr marL="0" lvl="0" indent="0" algn="l" rtl="0">
              <a:lnSpc>
                <a:spcPct val="100000"/>
              </a:lnSpc>
              <a:spcBef>
                <a:spcPts val="544"/>
              </a:spcBef>
              <a:spcAft>
                <a:spcPts val="0"/>
              </a:spcAft>
              <a:buSzPts val="2571"/>
              <a:buNone/>
            </a:pPr>
            <a:endParaRPr sz="18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3694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1000"/>
                                        <p:tgtEl>
                                          <p:spTgt spid="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xEl>
                                              <p:pRg st="2" end="2"/>
                                            </p:txEl>
                                          </p:spTgt>
                                        </p:tgtEl>
                                        <p:attrNameLst>
                                          <p:attrName>style.visibility</p:attrName>
                                        </p:attrNameLst>
                                      </p:cBhvr>
                                      <p:to>
                                        <p:strVal val="visible"/>
                                      </p:to>
                                    </p:set>
                                    <p:animEffect transition="in" filter="fade">
                                      <p:cBhvr>
                                        <p:cTn id="12" dur="1000"/>
                                        <p:tgtEl>
                                          <p:spTgt spid="4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2F0FB61-7AA6-E7C9-0519-2378C4ED5DDA}"/>
              </a:ext>
            </a:extLst>
          </p:cNvPr>
          <p:cNvSpPr>
            <a:spLocks noGrp="1"/>
          </p:cNvSpPr>
          <p:nvPr>
            <p:ph type="body" idx="1"/>
          </p:nvPr>
        </p:nvSpPr>
        <p:spPr>
          <a:xfrm>
            <a:off x="457200" y="757719"/>
            <a:ext cx="8229600" cy="4525963"/>
          </a:xfrm>
        </p:spPr>
        <p:txBody>
          <a:bodyPr>
            <a:normAutofit fontScale="92500" lnSpcReduction="10000"/>
          </a:bodyPr>
          <a:lstStyle/>
          <a:p>
            <a:r>
              <a:rPr lang="en-GB" sz="4000" dirty="0"/>
              <a:t>The EU Youth Strategy 2019-2027 : intervention logic</a:t>
            </a:r>
          </a:p>
          <a:p>
            <a:pPr lvl="1"/>
            <a:r>
              <a:rPr lang="en-GB" sz="4000" dirty="0"/>
              <a:t>See separate document</a:t>
            </a:r>
          </a:p>
          <a:p>
            <a:pPr lvl="1"/>
            <a:endParaRPr lang="en-GB" sz="4000" dirty="0"/>
          </a:p>
          <a:p>
            <a:pPr lvl="1"/>
            <a:endParaRPr lang="en-GB" sz="4000" dirty="0"/>
          </a:p>
          <a:p>
            <a:r>
              <a:rPr lang="en-GB" sz="4000" dirty="0"/>
              <a:t>The EU Programmes : place of the Youth field in figures</a:t>
            </a:r>
          </a:p>
          <a:p>
            <a:pPr lvl="1"/>
            <a:r>
              <a:rPr lang="en-GB" sz="4000" dirty="0"/>
              <a:t>See separate document</a:t>
            </a:r>
          </a:p>
          <a:p>
            <a:endParaRPr lang="en-GB" dirty="0"/>
          </a:p>
        </p:txBody>
      </p:sp>
    </p:spTree>
    <p:extLst>
      <p:ext uri="{BB962C8B-B14F-4D97-AF65-F5344CB8AC3E}">
        <p14:creationId xmlns:p14="http://schemas.microsoft.com/office/powerpoint/2010/main" val="146890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2f6cca851d_0_14"/>
          <p:cNvSpPr txBox="1">
            <a:spLocks noGrp="1"/>
          </p:cNvSpPr>
          <p:nvPr>
            <p:ph type="title"/>
          </p:nvPr>
        </p:nvSpPr>
        <p:spPr>
          <a:xfrm>
            <a:off x="457200" y="26827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Effectiveness of the </a:t>
            </a:r>
            <a:r>
              <a:rPr lang="en-US" sz="4000" dirty="0" err="1">
                <a:latin typeface="Helvetica Neue"/>
                <a:ea typeface="Helvetica Neue"/>
                <a:cs typeface="Helvetica Neue"/>
                <a:sym typeface="Helvetica Neue"/>
              </a:rPr>
              <a:t>programmes</a:t>
            </a:r>
            <a:endParaRPr sz="4000" dirty="0">
              <a:latin typeface="Helvetica Neue"/>
              <a:ea typeface="Helvetica Neue"/>
              <a:cs typeface="Helvetica Neue"/>
              <a:sym typeface="Helvetica Neue"/>
            </a:endParaRPr>
          </a:p>
        </p:txBody>
      </p:sp>
      <p:sp>
        <p:nvSpPr>
          <p:cNvPr id="405" name="Google Shape;405;g22f6cca851d_0_14"/>
          <p:cNvSpPr txBox="1">
            <a:spLocks noGrp="1"/>
          </p:cNvSpPr>
          <p:nvPr>
            <p:ph type="body" idx="1"/>
          </p:nvPr>
        </p:nvSpPr>
        <p:spPr>
          <a:xfrm>
            <a:off x="457200" y="1493470"/>
            <a:ext cx="8229600" cy="4946775"/>
          </a:xfrm>
          <a:prstGeom prst="rect">
            <a:avLst/>
          </a:prstGeom>
          <a:noFill/>
          <a:ln>
            <a:noFill/>
          </a:ln>
        </p:spPr>
        <p:txBody>
          <a:bodyPr spcFirstLastPara="1" wrap="square" lIns="91425" tIns="45700" rIns="91425" bIns="45700" anchor="t" anchorCtr="0">
            <a:noAutofit/>
          </a:bodyPr>
          <a:lstStyle/>
          <a:p>
            <a:pPr marL="114300" indent="0">
              <a:buNone/>
            </a:pPr>
            <a:r>
              <a:rPr lang="en-US" sz="2000" dirty="0"/>
              <a:t>To what extend did the </a:t>
            </a:r>
            <a:r>
              <a:rPr lang="en-US" sz="2000" dirty="0" err="1"/>
              <a:t>programmes</a:t>
            </a:r>
            <a:r>
              <a:rPr lang="en-US" sz="2000" dirty="0"/>
              <a:t> support the objectives of the EU Youth Strategy:</a:t>
            </a:r>
          </a:p>
          <a:p>
            <a:pPr marL="114300" indent="0">
              <a:buNone/>
            </a:pPr>
            <a:endParaRPr lang="nl-BE" sz="2000" dirty="0"/>
          </a:p>
          <a:p>
            <a:pPr lvl="0"/>
            <a:r>
              <a:rPr lang="en-US" sz="2000" b="1" dirty="0"/>
              <a:t>Have the </a:t>
            </a:r>
            <a:r>
              <a:rPr lang="en-US" sz="2000" b="1" dirty="0" err="1"/>
              <a:t>programmes</a:t>
            </a:r>
            <a:r>
              <a:rPr lang="en-US" sz="2000" b="1" dirty="0"/>
              <a:t> been supporting some objectives of the EU Youth Strategy better, not at all or not sufficiently ?</a:t>
            </a:r>
            <a:endParaRPr lang="nl-BE" sz="2000" dirty="0"/>
          </a:p>
          <a:p>
            <a:endParaRPr lang="nl-BE" sz="2000" dirty="0"/>
          </a:p>
          <a:p>
            <a:pPr lvl="0"/>
            <a:r>
              <a:rPr lang="en-US" sz="2000" b="1" dirty="0"/>
              <a:t>Have certain actions been more effective than others? Which factors have played a role in this ?</a:t>
            </a:r>
            <a:endParaRPr lang="nl-BE" sz="2000" dirty="0"/>
          </a:p>
          <a:p>
            <a:endParaRPr lang="nl-BE" sz="2000" dirty="0"/>
          </a:p>
          <a:p>
            <a:pPr lvl="0"/>
            <a:r>
              <a:rPr lang="en-US" sz="2000" b="1" dirty="0"/>
              <a:t>What are the differences between </a:t>
            </a:r>
            <a:r>
              <a:rPr lang="en-US" sz="2000" b="1" dirty="0" err="1"/>
              <a:t>programmes</a:t>
            </a:r>
            <a:r>
              <a:rPr lang="en-US" sz="2000" b="1" dirty="0"/>
              <a:t> 14-20 and 21-27? Have some actions from the 14-20 </a:t>
            </a:r>
            <a:r>
              <a:rPr lang="en-US" sz="2000" b="1" dirty="0" err="1"/>
              <a:t>programmes</a:t>
            </a:r>
            <a:r>
              <a:rPr lang="en-US" sz="2000" b="1" dirty="0"/>
              <a:t> been more effective ?</a:t>
            </a:r>
            <a:endParaRPr lang="nl-BE" sz="2000" dirty="0"/>
          </a:p>
          <a:p>
            <a:endParaRPr lang="nl-BE" sz="2000" dirty="0"/>
          </a:p>
          <a:p>
            <a:pPr lvl="0"/>
            <a:r>
              <a:rPr lang="en-US" sz="2000" b="1" dirty="0"/>
              <a:t>What is our assessment of the quality of the projects supported by the </a:t>
            </a:r>
            <a:r>
              <a:rPr lang="en-US" sz="2000" b="1" dirty="0" err="1"/>
              <a:t>programmes</a:t>
            </a:r>
            <a:r>
              <a:rPr lang="en-US" sz="2000" b="1" dirty="0"/>
              <a:t> ? What measures could be taken to improve and be more effective ?</a:t>
            </a:r>
            <a:endParaRPr lang="nl-BE" sz="2000" dirty="0"/>
          </a:p>
          <a:p>
            <a:pPr marL="0" lvl="0" indent="0" algn="l" rtl="0">
              <a:lnSpc>
                <a:spcPct val="100000"/>
              </a:lnSpc>
              <a:spcBef>
                <a:spcPts val="544"/>
              </a:spcBef>
              <a:spcAft>
                <a:spcPts val="0"/>
              </a:spcAft>
              <a:buSzPts val="2571"/>
              <a:buNone/>
            </a:pPr>
            <a:endParaRPr sz="1800" dirty="0">
              <a:latin typeface="Helvetica Neue"/>
              <a:ea typeface="Helvetica Neue"/>
              <a:cs typeface="Helvetica Neue"/>
              <a:sym typeface="Helvetica Neue"/>
            </a:endParaRPr>
          </a:p>
        </p:txBody>
      </p:sp>
    </p:spTree>
    <p:extLst>
      <p:ext uri="{BB962C8B-B14F-4D97-AF65-F5344CB8AC3E}">
        <p14:creationId xmlns:p14="http://schemas.microsoft.com/office/powerpoint/2010/main" val="8184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1000"/>
                                        <p:tgtEl>
                                          <p:spTgt spid="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xEl>
                                              <p:pRg st="2" end="2"/>
                                            </p:txEl>
                                          </p:spTgt>
                                        </p:tgtEl>
                                        <p:attrNameLst>
                                          <p:attrName>style.visibility</p:attrName>
                                        </p:attrNameLst>
                                      </p:cBhvr>
                                      <p:to>
                                        <p:strVal val="visible"/>
                                      </p:to>
                                    </p:set>
                                    <p:animEffect transition="in" filter="fade">
                                      <p:cBhvr>
                                        <p:cTn id="12" dur="1000"/>
                                        <p:tgtEl>
                                          <p:spTgt spid="4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xEl>
                                              <p:pRg st="4" end="4"/>
                                            </p:txEl>
                                          </p:spTgt>
                                        </p:tgtEl>
                                        <p:attrNameLst>
                                          <p:attrName>style.visibility</p:attrName>
                                        </p:attrNameLst>
                                      </p:cBhvr>
                                      <p:to>
                                        <p:strVal val="visible"/>
                                      </p:to>
                                    </p:set>
                                    <p:animEffect transition="in" filter="fade">
                                      <p:cBhvr>
                                        <p:cTn id="17" dur="1000"/>
                                        <p:tgtEl>
                                          <p:spTgt spid="4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xEl>
                                              <p:pRg st="6" end="6"/>
                                            </p:txEl>
                                          </p:spTgt>
                                        </p:tgtEl>
                                        <p:attrNameLst>
                                          <p:attrName>style.visibility</p:attrName>
                                        </p:attrNameLst>
                                      </p:cBhvr>
                                      <p:to>
                                        <p:strVal val="visible"/>
                                      </p:to>
                                    </p:set>
                                    <p:animEffect transition="in" filter="fade">
                                      <p:cBhvr>
                                        <p:cTn id="22" dur="1000"/>
                                        <p:tgtEl>
                                          <p:spTgt spid="40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xEl>
                                              <p:pRg st="8" end="8"/>
                                            </p:txEl>
                                          </p:spTgt>
                                        </p:tgtEl>
                                        <p:attrNameLst>
                                          <p:attrName>style.visibility</p:attrName>
                                        </p:attrNameLst>
                                      </p:cBhvr>
                                      <p:to>
                                        <p:strVal val="visible"/>
                                      </p:to>
                                    </p:set>
                                    <p:animEffect transition="in" filter="fade">
                                      <p:cBhvr>
                                        <p:cTn id="27" dur="1000"/>
                                        <p:tgtEl>
                                          <p:spTgt spid="4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34019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Relevance of the </a:t>
            </a:r>
            <a:r>
              <a:rPr lang="en-US" sz="4000" dirty="0" err="1">
                <a:latin typeface="Helvetica Neue"/>
                <a:ea typeface="Helvetica Neue"/>
                <a:cs typeface="Helvetica Neue"/>
                <a:sym typeface="Helvetica Neue"/>
              </a:rPr>
              <a:t>programmes</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277713"/>
            <a:ext cx="8229600" cy="4925004"/>
          </a:xfrm>
          <a:prstGeom prst="rect">
            <a:avLst/>
          </a:prstGeom>
          <a:noFill/>
          <a:ln>
            <a:noFill/>
          </a:ln>
        </p:spPr>
        <p:txBody>
          <a:bodyPr spcFirstLastPara="1" wrap="square" lIns="91425" tIns="45700" rIns="91425" bIns="45700" anchor="t" anchorCtr="0">
            <a:noAutofit/>
          </a:bodyPr>
          <a:lstStyle/>
          <a:p>
            <a:pPr marL="114300" indent="0">
              <a:buNone/>
            </a:pPr>
            <a:endParaRPr lang="en-US" sz="2400" dirty="0"/>
          </a:p>
          <a:p>
            <a:pPr marL="114300" indent="0">
              <a:buNone/>
            </a:pPr>
            <a:r>
              <a:rPr lang="en-US" sz="2400" dirty="0"/>
              <a:t>Which objectives for the EU Youth Strategy ?</a:t>
            </a:r>
          </a:p>
          <a:p>
            <a:pPr marL="114300" indent="0">
              <a:buNone/>
            </a:pPr>
            <a:endParaRPr lang="en-US" sz="2400" dirty="0"/>
          </a:p>
          <a:p>
            <a:r>
              <a:rPr lang="en-US" sz="2400" b="1" dirty="0"/>
              <a:t> Have the needs or challenges evolved in such a way that the objectives of the EU Youth Strategy need to be adjusted?  </a:t>
            </a:r>
          </a:p>
          <a:p>
            <a:r>
              <a:rPr lang="en-US" sz="2400" b="1" dirty="0"/>
              <a:t>Should the 4 priorities of the current </a:t>
            </a:r>
            <a:r>
              <a:rPr lang="en-US" sz="2400" b="1" dirty="0" err="1"/>
              <a:t>programmes</a:t>
            </a:r>
            <a:r>
              <a:rPr lang="en-US" sz="2400" b="1" dirty="0"/>
              <a:t> be part of the EU Youth Strategy ?</a:t>
            </a:r>
          </a:p>
          <a:p>
            <a:r>
              <a:rPr lang="en-US" sz="2400" b="1" dirty="0"/>
              <a:t>Should the EU Youth Strategy have a focus outside the EU?</a:t>
            </a:r>
          </a:p>
          <a:p>
            <a:r>
              <a:rPr lang="en-US" sz="2400" b="1" dirty="0"/>
              <a:t>How can the programs be instrumental to the objectives ?</a:t>
            </a:r>
          </a:p>
          <a:p>
            <a:pPr marL="0" lvl="0" indent="0" algn="l" rtl="0">
              <a:lnSpc>
                <a:spcPct val="100000"/>
              </a:lnSpc>
              <a:spcBef>
                <a:spcPts val="544"/>
              </a:spcBef>
              <a:spcAft>
                <a:spcPts val="0"/>
              </a:spcAft>
              <a:buSzPts val="2571"/>
              <a:buNone/>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5633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xEl>
                                              <p:pRg st="1" end="1"/>
                                            </p:txEl>
                                          </p:spTgt>
                                        </p:tgtEl>
                                        <p:attrNameLst>
                                          <p:attrName>style.visibility</p:attrName>
                                        </p:attrNameLst>
                                      </p:cBhvr>
                                      <p:to>
                                        <p:strVal val="visible"/>
                                      </p:to>
                                    </p:set>
                                    <p:animEffect transition="in" filter="fade">
                                      <p:cBhvr>
                                        <p:cTn id="7" dur="1000"/>
                                        <p:tgtEl>
                                          <p:spTgt spid="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xEl>
                                              <p:pRg st="3" end="3"/>
                                            </p:txEl>
                                          </p:spTgt>
                                        </p:tgtEl>
                                        <p:attrNameLst>
                                          <p:attrName>style.visibility</p:attrName>
                                        </p:attrNameLst>
                                      </p:cBhvr>
                                      <p:to>
                                        <p:strVal val="visible"/>
                                      </p:to>
                                    </p:set>
                                    <p:animEffect transition="in" filter="fade">
                                      <p:cBhvr>
                                        <p:cTn id="12" dur="1000"/>
                                        <p:tgtEl>
                                          <p:spTgt spid="4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xEl>
                                              <p:pRg st="4" end="4"/>
                                            </p:txEl>
                                          </p:spTgt>
                                        </p:tgtEl>
                                        <p:attrNameLst>
                                          <p:attrName>style.visibility</p:attrName>
                                        </p:attrNameLst>
                                      </p:cBhvr>
                                      <p:to>
                                        <p:strVal val="visible"/>
                                      </p:to>
                                    </p:set>
                                    <p:animEffect transition="in" filter="fade">
                                      <p:cBhvr>
                                        <p:cTn id="17" dur="1000"/>
                                        <p:tgtEl>
                                          <p:spTgt spid="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1">
                                            <p:txEl>
                                              <p:pRg st="5" end="5"/>
                                            </p:txEl>
                                          </p:spTgt>
                                        </p:tgtEl>
                                        <p:attrNameLst>
                                          <p:attrName>style.visibility</p:attrName>
                                        </p:attrNameLst>
                                      </p:cBhvr>
                                      <p:to>
                                        <p:strVal val="visible"/>
                                      </p:to>
                                    </p:set>
                                    <p:animEffect transition="in" filter="fade">
                                      <p:cBhvr>
                                        <p:cTn id="22" dur="1000"/>
                                        <p:tgtEl>
                                          <p:spTgt spid="4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
                                            <p:txEl>
                                              <p:pRg st="6" end="6"/>
                                            </p:txEl>
                                          </p:spTgt>
                                        </p:tgtEl>
                                        <p:attrNameLst>
                                          <p:attrName>style.visibility</p:attrName>
                                        </p:attrNameLst>
                                      </p:cBhvr>
                                      <p:to>
                                        <p:strVal val="visible"/>
                                      </p:to>
                                    </p:set>
                                    <p:animEffect transition="in" filter="fade">
                                      <p:cBhvr>
                                        <p:cTn id="27" dur="1000"/>
                                        <p:tgtEl>
                                          <p:spTgt spid="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Relevance of the </a:t>
            </a:r>
            <a:r>
              <a:rPr lang="en-US" sz="4000" dirty="0" err="1">
                <a:latin typeface="Helvetica Neue"/>
                <a:ea typeface="Helvetica Neue"/>
                <a:cs typeface="Helvetica Neue"/>
                <a:sym typeface="Helvetica Neue"/>
              </a:rPr>
              <a:t>programmes</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277713"/>
            <a:ext cx="8229600" cy="4925004"/>
          </a:xfrm>
          <a:prstGeom prst="rect">
            <a:avLst/>
          </a:prstGeom>
          <a:noFill/>
          <a:ln>
            <a:noFill/>
          </a:ln>
        </p:spPr>
        <p:txBody>
          <a:bodyPr spcFirstLastPara="1" wrap="square" lIns="91425" tIns="45700" rIns="91425" bIns="45700" anchor="t" anchorCtr="0">
            <a:noAutofit/>
          </a:bodyPr>
          <a:lstStyle/>
          <a:p>
            <a:pPr marL="114300" indent="0">
              <a:buNone/>
            </a:pPr>
            <a:endParaRPr lang="en-US" sz="2400" dirty="0"/>
          </a:p>
          <a:p>
            <a:pPr marL="114300" indent="0">
              <a:buNone/>
            </a:pPr>
            <a:r>
              <a:rPr lang="en-US" sz="2400" dirty="0"/>
              <a:t>Who do we reach ?</a:t>
            </a:r>
          </a:p>
          <a:p>
            <a:pPr marL="114300" indent="0">
              <a:buNone/>
            </a:pPr>
            <a:endParaRPr lang="nl-BE" sz="2400" dirty="0"/>
          </a:p>
          <a:p>
            <a:r>
              <a:rPr lang="en-US" sz="2400" b="1" dirty="0"/>
              <a:t> How successful are the programs in attracting and reaching target audiences and groups from different backgrounds? (diversity)</a:t>
            </a:r>
            <a:endParaRPr lang="nl-BE" sz="2400" dirty="0"/>
          </a:p>
          <a:p>
            <a:r>
              <a:rPr lang="en-US" sz="2400" b="1" dirty="0"/>
              <a:t> To what extent is the design of both programs 2021-2027 oriented and adapted towards the hard-to-reach groups, young people with fewer opportunities or specific disadvantaged groups? (inclusion)</a:t>
            </a:r>
            <a:endParaRPr lang="nl-BE" sz="2400" dirty="0"/>
          </a:p>
          <a:p>
            <a:pPr marL="0" lvl="0" indent="0" algn="l" rtl="0">
              <a:lnSpc>
                <a:spcPct val="100000"/>
              </a:lnSpc>
              <a:spcBef>
                <a:spcPts val="544"/>
              </a:spcBef>
              <a:spcAft>
                <a:spcPts val="0"/>
              </a:spcAft>
              <a:buSzPts val="2571"/>
              <a:buNone/>
            </a:pPr>
            <a:endParaRPr sz="16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5551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xEl>
                                              <p:pRg st="1" end="1"/>
                                            </p:txEl>
                                          </p:spTgt>
                                        </p:tgtEl>
                                        <p:attrNameLst>
                                          <p:attrName>style.visibility</p:attrName>
                                        </p:attrNameLst>
                                      </p:cBhvr>
                                      <p:to>
                                        <p:strVal val="visible"/>
                                      </p:to>
                                    </p:set>
                                    <p:animEffect transition="in" filter="fade">
                                      <p:cBhvr>
                                        <p:cTn id="7" dur="1000"/>
                                        <p:tgtEl>
                                          <p:spTgt spid="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xEl>
                                              <p:pRg st="3" end="3"/>
                                            </p:txEl>
                                          </p:spTgt>
                                        </p:tgtEl>
                                        <p:attrNameLst>
                                          <p:attrName>style.visibility</p:attrName>
                                        </p:attrNameLst>
                                      </p:cBhvr>
                                      <p:to>
                                        <p:strVal val="visible"/>
                                      </p:to>
                                    </p:set>
                                    <p:animEffect transition="in" filter="fade">
                                      <p:cBhvr>
                                        <p:cTn id="12" dur="1000"/>
                                        <p:tgtEl>
                                          <p:spTgt spid="4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xEl>
                                              <p:pRg st="4" end="4"/>
                                            </p:txEl>
                                          </p:spTgt>
                                        </p:tgtEl>
                                        <p:attrNameLst>
                                          <p:attrName>style.visibility</p:attrName>
                                        </p:attrNameLst>
                                      </p:cBhvr>
                                      <p:to>
                                        <p:strVal val="visible"/>
                                      </p:to>
                                    </p:set>
                                    <p:animEffect transition="in" filter="fade">
                                      <p:cBhvr>
                                        <p:cTn id="17" dur="1000"/>
                                        <p:tgtEl>
                                          <p:spTgt spid="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Relevance of the </a:t>
            </a:r>
            <a:r>
              <a:rPr lang="en-US" sz="4000" dirty="0" err="1">
                <a:latin typeface="Helvetica Neue"/>
                <a:ea typeface="Helvetica Neue"/>
                <a:cs typeface="Helvetica Neue"/>
                <a:sym typeface="Helvetica Neue"/>
              </a:rPr>
              <a:t>programmes</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454025"/>
            <a:ext cx="8229600" cy="4925004"/>
          </a:xfrm>
          <a:prstGeom prst="rect">
            <a:avLst/>
          </a:prstGeom>
          <a:noFill/>
          <a:ln>
            <a:noFill/>
          </a:ln>
        </p:spPr>
        <p:txBody>
          <a:bodyPr spcFirstLastPara="1" wrap="square" lIns="91425" tIns="45700" rIns="91425" bIns="45700" anchor="t" anchorCtr="0">
            <a:noAutofit/>
          </a:bodyPr>
          <a:lstStyle/>
          <a:p>
            <a:pPr marL="0" lvl="0" indent="0" algn="l" rtl="0">
              <a:spcBef>
                <a:spcPts val="544"/>
              </a:spcBef>
              <a:spcAft>
                <a:spcPts val="0"/>
              </a:spcAft>
              <a:buNone/>
            </a:pPr>
            <a:endParaRPr sz="1600" dirty="0">
              <a:latin typeface="Helvetica Neue"/>
              <a:ea typeface="Helvetica Neue"/>
              <a:cs typeface="Helvetica Neue"/>
              <a:sym typeface="Helvetica Neue"/>
            </a:endParaRPr>
          </a:p>
          <a:p>
            <a:pPr marL="0" lvl="0" indent="0" algn="ctr" rtl="0">
              <a:lnSpc>
                <a:spcPct val="100000"/>
              </a:lnSpc>
              <a:spcBef>
                <a:spcPts val="544"/>
              </a:spcBef>
              <a:spcAft>
                <a:spcPts val="0"/>
              </a:spcAft>
              <a:buSzPts val="2571"/>
              <a:buNone/>
            </a:pPr>
            <a:r>
              <a:rPr lang="nl-BE" sz="3600" dirty="0" err="1">
                <a:latin typeface="Helvetica Neue"/>
                <a:ea typeface="Helvetica Neue"/>
                <a:cs typeface="Helvetica Neue"/>
                <a:sym typeface="Helvetica Neue"/>
              </a:rPr>
              <a:t>Some</a:t>
            </a:r>
            <a:r>
              <a:rPr lang="nl-BE" sz="3600" dirty="0">
                <a:latin typeface="Helvetica Neue"/>
                <a:ea typeface="Helvetica Neue"/>
                <a:cs typeface="Helvetica Neue"/>
                <a:sym typeface="Helvetica Neue"/>
              </a:rPr>
              <a:t> </a:t>
            </a:r>
            <a:r>
              <a:rPr lang="nl-BE" sz="3600" dirty="0" err="1">
                <a:latin typeface="Helvetica Neue"/>
                <a:ea typeface="Helvetica Neue"/>
                <a:cs typeface="Helvetica Neue"/>
                <a:sym typeface="Helvetica Neue"/>
              </a:rPr>
              <a:t>inspiration</a:t>
            </a:r>
            <a:r>
              <a:rPr lang="nl-BE" sz="3600" dirty="0">
                <a:latin typeface="Helvetica Neue"/>
                <a:ea typeface="Helvetica Neue"/>
                <a:cs typeface="Helvetica Neue"/>
                <a:sym typeface="Helvetica Neue"/>
              </a:rPr>
              <a:t> :</a:t>
            </a:r>
          </a:p>
          <a:p>
            <a:pPr marL="0" lvl="0" indent="0" algn="l" rtl="0">
              <a:lnSpc>
                <a:spcPct val="100000"/>
              </a:lnSpc>
              <a:spcBef>
                <a:spcPts val="544"/>
              </a:spcBef>
              <a:spcAft>
                <a:spcPts val="0"/>
              </a:spcAft>
              <a:buSzPts val="2571"/>
              <a:buNone/>
            </a:pPr>
            <a:endParaRPr lang="nl-BE" sz="1600" dirty="0">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r>
              <a:rPr lang="nl-BE" sz="2000" b="1" dirty="0">
                <a:latin typeface="Helvetica Neue"/>
                <a:ea typeface="Helvetica Neue"/>
                <a:cs typeface="Helvetica Neue"/>
                <a:sym typeface="Helvetica Neue"/>
              </a:rPr>
              <a:t>WHAT HAS BEEN ?</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a:t>
            </a:r>
            <a:r>
              <a:rPr lang="nl-BE" sz="2000" dirty="0" err="1">
                <a:latin typeface="Helvetica Neue"/>
                <a:ea typeface="Helvetica Neue"/>
                <a:cs typeface="Helvetica Neue"/>
                <a:sym typeface="Helvetica Neue"/>
              </a:rPr>
              <a:t>Former</a:t>
            </a:r>
            <a:r>
              <a:rPr lang="nl-BE" sz="2000" dirty="0">
                <a:latin typeface="Helvetica Neue"/>
                <a:ea typeface="Helvetica Neue"/>
                <a:cs typeface="Helvetica Neue"/>
                <a:sym typeface="Helvetica Neue"/>
              </a:rPr>
              <a:t> Youth </a:t>
            </a:r>
            <a:r>
              <a:rPr lang="nl-BE" sz="2000" dirty="0" err="1">
                <a:latin typeface="Helvetica Neue"/>
                <a:ea typeface="Helvetica Neue"/>
                <a:cs typeface="Helvetica Neue"/>
                <a:sym typeface="Helvetica Neue"/>
              </a:rPr>
              <a:t>Strategy</a:t>
            </a:r>
            <a:r>
              <a:rPr lang="nl-BE" sz="2000" dirty="0">
                <a:latin typeface="Helvetica Neue"/>
                <a:ea typeface="Helvetica Neue"/>
                <a:cs typeface="Helvetica Neue"/>
                <a:sym typeface="Helvetica Neue"/>
              </a:rPr>
              <a:t> 2010 – 2018</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a:t>
            </a:r>
            <a:r>
              <a:rPr lang="nl-BE" sz="2000" dirty="0" err="1">
                <a:latin typeface="Helvetica Neue"/>
                <a:ea typeface="Helvetica Neue"/>
                <a:cs typeface="Helvetica Neue"/>
                <a:sym typeface="Helvetica Neue"/>
              </a:rPr>
              <a:t>Expectations</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from</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the</a:t>
            </a:r>
            <a:r>
              <a:rPr lang="nl-BE" sz="2000" dirty="0">
                <a:latin typeface="Helvetica Neue"/>
                <a:ea typeface="Helvetica Neue"/>
                <a:cs typeface="Helvetica Neue"/>
                <a:sym typeface="Helvetica Neue"/>
              </a:rPr>
              <a:t> NA </a:t>
            </a:r>
            <a:r>
              <a:rPr lang="nl-BE" sz="2000" dirty="0" err="1">
                <a:latin typeface="Helvetica Neue"/>
                <a:ea typeface="Helvetica Neue"/>
                <a:cs typeface="Helvetica Neue"/>
                <a:sym typeface="Helvetica Neue"/>
              </a:rPr>
              <a:t>network</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what</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did</a:t>
            </a:r>
            <a:r>
              <a:rPr lang="nl-BE" sz="2000" dirty="0">
                <a:latin typeface="Helvetica Neue"/>
                <a:ea typeface="Helvetica Neue"/>
                <a:cs typeface="Helvetica Neue"/>
                <a:sym typeface="Helvetica Neue"/>
              </a:rPr>
              <a:t> we say </a:t>
            </a:r>
            <a:r>
              <a:rPr lang="nl-BE" sz="2000" dirty="0" err="1">
                <a:latin typeface="Helvetica Neue"/>
                <a:ea typeface="Helvetica Neue"/>
                <a:cs typeface="Helvetica Neue"/>
                <a:sym typeface="Helvetica Neue"/>
              </a:rPr>
              <a:t>before</a:t>
            </a:r>
            <a:r>
              <a:rPr lang="nl-BE" sz="2000" dirty="0">
                <a:latin typeface="Helvetica Neue"/>
                <a:ea typeface="Helvetica Neue"/>
                <a:cs typeface="Helvetica Neue"/>
                <a:sym typeface="Helvetica Neue"/>
              </a:rPr>
              <a:t> ?</a:t>
            </a:r>
          </a:p>
          <a:p>
            <a:pPr marL="0" lvl="0" indent="0" algn="l" rtl="0">
              <a:lnSpc>
                <a:spcPct val="100000"/>
              </a:lnSpc>
              <a:spcBef>
                <a:spcPts val="544"/>
              </a:spcBef>
              <a:spcAft>
                <a:spcPts val="0"/>
              </a:spcAft>
              <a:buSzPts val="2571"/>
              <a:buNone/>
            </a:pPr>
            <a:endParaRPr lang="nl-BE" sz="2000" dirty="0">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r>
              <a:rPr lang="nl-BE" sz="2000" b="1" dirty="0">
                <a:latin typeface="Helvetica Neue"/>
                <a:ea typeface="Helvetica Neue"/>
                <a:cs typeface="Helvetica Neue"/>
                <a:sym typeface="Helvetica Neue"/>
              </a:rPr>
              <a:t>WHAT COULD BE ?</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- 11 Youth Goals</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European Youth </a:t>
            </a:r>
            <a:r>
              <a:rPr lang="nl-BE" sz="2000" dirty="0" err="1">
                <a:latin typeface="Helvetica Neue"/>
                <a:ea typeface="Helvetica Neue"/>
                <a:cs typeface="Helvetica Neue"/>
                <a:sym typeface="Helvetica Neue"/>
              </a:rPr>
              <a:t>Work</a:t>
            </a:r>
            <a:r>
              <a:rPr lang="nl-BE" sz="2000" dirty="0">
                <a:latin typeface="Helvetica Neue"/>
                <a:ea typeface="Helvetica Neue"/>
                <a:cs typeface="Helvetica Neue"/>
                <a:sym typeface="Helvetica Neue"/>
              </a:rPr>
              <a:t> Agenda and “</a:t>
            </a:r>
            <a:r>
              <a:rPr lang="nl-BE" sz="2000" dirty="0" err="1">
                <a:latin typeface="Helvetica Neue"/>
                <a:ea typeface="Helvetica Neue"/>
                <a:cs typeface="Helvetica Neue"/>
                <a:sym typeface="Helvetica Neue"/>
              </a:rPr>
              <a:t>Signposts</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for</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the</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future</a:t>
            </a:r>
            <a:r>
              <a:rPr lang="nl-BE" sz="2000" dirty="0">
                <a:latin typeface="Helvetica Neue"/>
                <a:ea typeface="Helvetica Neue"/>
                <a:cs typeface="Helvetica Neue"/>
                <a:sym typeface="Helvetica Neue"/>
              </a:rPr>
              <a:t>”</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a:t>
            </a:r>
            <a:r>
              <a:rPr lang="nl-BE" sz="2000" dirty="0" err="1">
                <a:latin typeface="Helvetica Neue"/>
                <a:ea typeface="Helvetica Neue"/>
                <a:cs typeface="Helvetica Neue"/>
                <a:sym typeface="Helvetica Neue"/>
              </a:rPr>
              <a:t>Resolution</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fYouthure</a:t>
            </a:r>
            <a:r>
              <a:rPr lang="nl-BE" sz="2000" dirty="0">
                <a:latin typeface="Helvetica Neue"/>
                <a:ea typeface="Helvetica Neue"/>
                <a:cs typeface="Helvetica Neue"/>
                <a:sym typeface="Helvetica Neue"/>
              </a:rPr>
              <a:t> of Youth</a:t>
            </a:r>
          </a:p>
          <a:p>
            <a:pPr marL="0" lvl="0" indent="0" algn="l" rtl="0">
              <a:lnSpc>
                <a:spcPct val="100000"/>
              </a:lnSpc>
              <a:spcBef>
                <a:spcPts val="544"/>
              </a:spcBef>
              <a:spcAft>
                <a:spcPts val="0"/>
              </a:spcAft>
              <a:buSzPts val="2571"/>
              <a:buNone/>
            </a:pPr>
            <a:r>
              <a:rPr lang="nl-BE" sz="2000" dirty="0">
                <a:latin typeface="Helvetica Neue"/>
                <a:ea typeface="Helvetica Neue"/>
                <a:cs typeface="Helvetica Neue"/>
                <a:sym typeface="Helvetica Neue"/>
              </a:rPr>
              <a:t>	- Youth Action Plan </a:t>
            </a:r>
            <a:r>
              <a:rPr lang="nl-BE" sz="2000" dirty="0" err="1">
                <a:latin typeface="Helvetica Neue"/>
                <a:ea typeface="Helvetica Neue"/>
                <a:cs typeface="Helvetica Neue"/>
                <a:sym typeface="Helvetica Neue"/>
              </a:rPr>
              <a:t>for</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the</a:t>
            </a:r>
            <a:r>
              <a:rPr lang="nl-BE" sz="2000" dirty="0">
                <a:latin typeface="Helvetica Neue"/>
                <a:ea typeface="Helvetica Neue"/>
                <a:cs typeface="Helvetica Neue"/>
                <a:sym typeface="Helvetica Neue"/>
              </a:rPr>
              <a:t> EU </a:t>
            </a:r>
            <a:r>
              <a:rPr lang="nl-BE" sz="2000" dirty="0" err="1">
                <a:latin typeface="Helvetica Neue"/>
                <a:ea typeface="Helvetica Neue"/>
                <a:cs typeface="Helvetica Neue"/>
                <a:sym typeface="Helvetica Neue"/>
              </a:rPr>
              <a:t>external</a:t>
            </a:r>
            <a:r>
              <a:rPr lang="nl-BE" sz="2000" dirty="0">
                <a:latin typeface="Helvetica Neue"/>
                <a:ea typeface="Helvetica Neue"/>
                <a:cs typeface="Helvetica Neue"/>
                <a:sym typeface="Helvetica Neue"/>
              </a:rPr>
              <a:t> action</a:t>
            </a:r>
          </a:p>
          <a:p>
            <a:pPr marL="0" lvl="0" indent="0" algn="l" rtl="0">
              <a:lnSpc>
                <a:spcPct val="100000"/>
              </a:lnSpc>
              <a:spcBef>
                <a:spcPts val="544"/>
              </a:spcBef>
              <a:spcAft>
                <a:spcPts val="0"/>
              </a:spcAft>
              <a:buSzPts val="2571"/>
              <a:buNone/>
            </a:pPr>
            <a:r>
              <a:rPr lang="nl-BE" sz="1600" dirty="0">
                <a:latin typeface="Helvetica Neue"/>
                <a:ea typeface="Helvetica Neue"/>
                <a:cs typeface="Helvetica Neue"/>
                <a:sym typeface="Helvetica Neue"/>
              </a:rPr>
              <a:t>	</a:t>
            </a:r>
          </a:p>
          <a:p>
            <a:pPr marL="0" lvl="0" indent="0" algn="l" rtl="0">
              <a:lnSpc>
                <a:spcPct val="100000"/>
              </a:lnSpc>
              <a:spcBef>
                <a:spcPts val="544"/>
              </a:spcBef>
              <a:spcAft>
                <a:spcPts val="0"/>
              </a:spcAft>
              <a:buSzPts val="2571"/>
              <a:buNone/>
            </a:pPr>
            <a:r>
              <a:rPr lang="nl-BE" sz="1600" dirty="0">
                <a:latin typeface="Helvetica Neue"/>
                <a:ea typeface="Helvetica Neue"/>
                <a:cs typeface="Helvetica Neue"/>
                <a:sym typeface="Helvetica Neue"/>
              </a:rPr>
              <a:t>	</a:t>
            </a:r>
            <a:endParaRPr sz="1600" dirty="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2f6cca851d_0_27"/>
          <p:cNvSpPr txBox="1">
            <a:spLocks noGrp="1"/>
          </p:cNvSpPr>
          <p:nvPr>
            <p:ph type="title"/>
          </p:nvPr>
        </p:nvSpPr>
        <p:spPr>
          <a:xfrm>
            <a:off x="457200" y="1347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Mid-term evaluation:</a:t>
            </a:r>
            <a:endParaRPr sz="4000" dirty="0">
              <a:latin typeface="Helvetica Neue"/>
              <a:ea typeface="Helvetica Neue"/>
              <a:cs typeface="Helvetica Neue"/>
              <a:sym typeface="Helvetica Neue"/>
            </a:endParaRPr>
          </a:p>
          <a:p>
            <a:pPr marL="0" lvl="0" indent="0" algn="ctr" rtl="0">
              <a:lnSpc>
                <a:spcPct val="100000"/>
              </a:lnSpc>
              <a:spcBef>
                <a:spcPts val="0"/>
              </a:spcBef>
              <a:spcAft>
                <a:spcPts val="0"/>
              </a:spcAft>
              <a:buClr>
                <a:schemeClr val="dk1"/>
              </a:buClr>
              <a:buSzPts val="3600"/>
              <a:buFont typeface="Helvetica Neue"/>
              <a:buNone/>
            </a:pPr>
            <a:r>
              <a:rPr lang="en-US" sz="4000" dirty="0">
                <a:latin typeface="Helvetica Neue"/>
                <a:ea typeface="Helvetica Neue"/>
                <a:cs typeface="Helvetica Neue"/>
                <a:sym typeface="Helvetica Neue"/>
              </a:rPr>
              <a:t>What has been ?</a:t>
            </a:r>
            <a:endParaRPr sz="4000" dirty="0">
              <a:latin typeface="Helvetica Neue"/>
              <a:ea typeface="Helvetica Neue"/>
              <a:cs typeface="Helvetica Neue"/>
              <a:sym typeface="Helvetica Neue"/>
            </a:endParaRPr>
          </a:p>
        </p:txBody>
      </p:sp>
      <p:sp>
        <p:nvSpPr>
          <p:cNvPr id="411" name="Google Shape;411;g22f6cca851d_0_27"/>
          <p:cNvSpPr txBox="1">
            <a:spLocks noGrp="1"/>
          </p:cNvSpPr>
          <p:nvPr>
            <p:ph type="body" idx="1"/>
          </p:nvPr>
        </p:nvSpPr>
        <p:spPr>
          <a:xfrm>
            <a:off x="457200" y="1277713"/>
            <a:ext cx="8229600" cy="49250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4"/>
              </a:spcBef>
              <a:spcAft>
                <a:spcPts val="0"/>
              </a:spcAft>
              <a:buSzPts val="2571"/>
              <a:buNone/>
            </a:pPr>
            <a:r>
              <a:rPr lang="nl-BE" sz="2400" dirty="0" err="1">
                <a:solidFill>
                  <a:srgbClr val="FF0000"/>
                </a:solidFill>
                <a:latin typeface="Helvetica Neue"/>
                <a:ea typeface="Helvetica Neue"/>
                <a:cs typeface="Helvetica Neue"/>
                <a:sym typeface="Helvetica Neue"/>
              </a:rPr>
              <a:t>Previous</a:t>
            </a:r>
            <a:r>
              <a:rPr lang="nl-BE" sz="2400" dirty="0">
                <a:solidFill>
                  <a:srgbClr val="FF0000"/>
                </a:solidFill>
                <a:latin typeface="Helvetica Neue"/>
                <a:ea typeface="Helvetica Neue"/>
                <a:cs typeface="Helvetica Neue"/>
                <a:sym typeface="Helvetica Neue"/>
              </a:rPr>
              <a:t> EU Youth </a:t>
            </a:r>
            <a:r>
              <a:rPr lang="nl-BE" sz="2400" dirty="0" err="1">
                <a:solidFill>
                  <a:srgbClr val="FF0000"/>
                </a:solidFill>
                <a:latin typeface="Helvetica Neue"/>
                <a:ea typeface="Helvetica Neue"/>
                <a:cs typeface="Helvetica Neue"/>
                <a:sym typeface="Helvetica Neue"/>
              </a:rPr>
              <a:t>Strategy</a:t>
            </a:r>
            <a:r>
              <a:rPr lang="nl-BE" sz="2400" dirty="0">
                <a:solidFill>
                  <a:srgbClr val="FF0000"/>
                </a:solidFill>
                <a:latin typeface="Helvetica Neue"/>
                <a:ea typeface="Helvetica Neue"/>
                <a:cs typeface="Helvetica Neue"/>
                <a:sym typeface="Helvetica Neue"/>
              </a:rPr>
              <a:t> : </a:t>
            </a:r>
            <a:r>
              <a:rPr lang="nl-BE" sz="2400" dirty="0" err="1">
                <a:solidFill>
                  <a:srgbClr val="FF0000"/>
                </a:solidFill>
                <a:latin typeface="Helvetica Neue"/>
                <a:ea typeface="Helvetica Neue"/>
                <a:cs typeface="Helvetica Neue"/>
                <a:sym typeface="Helvetica Neue"/>
              </a:rPr>
              <a:t>Investing</a:t>
            </a:r>
            <a:r>
              <a:rPr lang="nl-BE" sz="2400" dirty="0">
                <a:solidFill>
                  <a:srgbClr val="FF0000"/>
                </a:solidFill>
                <a:latin typeface="Helvetica Neue"/>
                <a:ea typeface="Helvetica Neue"/>
                <a:cs typeface="Helvetica Neue"/>
                <a:sym typeface="Helvetica Neue"/>
              </a:rPr>
              <a:t> and </a:t>
            </a:r>
            <a:r>
              <a:rPr lang="nl-BE" sz="2400" dirty="0" err="1">
                <a:solidFill>
                  <a:srgbClr val="FF0000"/>
                </a:solidFill>
                <a:latin typeface="Helvetica Neue"/>
                <a:ea typeface="Helvetica Neue"/>
                <a:cs typeface="Helvetica Neue"/>
                <a:sym typeface="Helvetica Neue"/>
              </a:rPr>
              <a:t>empowering</a:t>
            </a:r>
            <a:endParaRPr lang="nl-BE" sz="2400" dirty="0">
              <a:solidFill>
                <a:srgbClr val="FF0000"/>
              </a:solidFill>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endParaRPr lang="nl-BE" sz="2400" dirty="0">
              <a:latin typeface="Helvetica Neue"/>
              <a:ea typeface="Helvetica Neue"/>
              <a:cs typeface="Helvetica Neue"/>
              <a:sym typeface="Helvetica Neue"/>
            </a:endParaRPr>
          </a:p>
          <a:p>
            <a:pPr marL="342900" lvl="0" algn="l" rtl="0">
              <a:lnSpc>
                <a:spcPct val="100000"/>
              </a:lnSpc>
              <a:spcBef>
                <a:spcPts val="544"/>
              </a:spcBef>
              <a:spcAft>
                <a:spcPts val="0"/>
              </a:spcAft>
              <a:buSzPts val="2571"/>
              <a:buFontTx/>
              <a:buChar char="-"/>
            </a:pPr>
            <a:r>
              <a:rPr lang="nl-BE" sz="2400" dirty="0" err="1">
                <a:latin typeface="Helvetica Neue"/>
                <a:ea typeface="Helvetica Neue"/>
                <a:cs typeface="Helvetica Neue"/>
                <a:sym typeface="Helvetica Neue"/>
              </a:rPr>
              <a:t>Intervention</a:t>
            </a:r>
            <a:r>
              <a:rPr lang="nl-BE" sz="2400" dirty="0">
                <a:latin typeface="Helvetica Neue"/>
                <a:ea typeface="Helvetica Neue"/>
                <a:cs typeface="Helvetica Neue"/>
                <a:sym typeface="Helvetica Neue"/>
              </a:rPr>
              <a:t> on 8 fields:</a:t>
            </a:r>
          </a:p>
          <a:p>
            <a:pPr marL="800100" lvl="1">
              <a:spcBef>
                <a:spcPts val="544"/>
              </a:spcBef>
              <a:buSzPts val="2571"/>
              <a:buFontTx/>
              <a:buChar char="-"/>
            </a:pPr>
            <a:r>
              <a:rPr lang="nl-BE" sz="2000" dirty="0">
                <a:latin typeface="Helvetica Neue"/>
                <a:ea typeface="Helvetica Neue"/>
                <a:cs typeface="Helvetica Neue"/>
                <a:sym typeface="Helvetica Neue"/>
              </a:rPr>
              <a:t>(non-</a:t>
            </a:r>
            <a:r>
              <a:rPr lang="nl-BE" sz="2000" dirty="0" err="1">
                <a:latin typeface="Helvetica Neue"/>
                <a:ea typeface="Helvetica Neue"/>
                <a:cs typeface="Helvetica Neue"/>
                <a:sym typeface="Helvetica Neue"/>
              </a:rPr>
              <a:t>formal</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education</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err="1">
                <a:latin typeface="Helvetica Neue"/>
                <a:ea typeface="Helvetica Neue"/>
                <a:cs typeface="Helvetica Neue"/>
                <a:sym typeface="Helvetica Neue"/>
              </a:rPr>
              <a:t>employment</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err="1">
                <a:latin typeface="Helvetica Neue"/>
                <a:ea typeface="Helvetica Neue"/>
                <a:cs typeface="Helvetica Neue"/>
                <a:sym typeface="Helvetica Neue"/>
              </a:rPr>
              <a:t>volunteering</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err="1">
                <a:latin typeface="Helvetica Neue"/>
                <a:ea typeface="Helvetica Neue"/>
                <a:cs typeface="Helvetica Neue"/>
                <a:sym typeface="Helvetica Neue"/>
              </a:rPr>
              <a:t>creativity</a:t>
            </a:r>
            <a:r>
              <a:rPr lang="nl-BE" sz="2000" dirty="0">
                <a:latin typeface="Helvetica Neue"/>
                <a:ea typeface="Helvetica Neue"/>
                <a:cs typeface="Helvetica Neue"/>
                <a:sym typeface="Helvetica Neue"/>
              </a:rPr>
              <a:t> and </a:t>
            </a:r>
            <a:r>
              <a:rPr lang="nl-BE" sz="2000" dirty="0" err="1">
                <a:latin typeface="Helvetica Neue"/>
                <a:ea typeface="Helvetica Neue"/>
                <a:cs typeface="Helvetica Neue"/>
                <a:sym typeface="Helvetica Neue"/>
              </a:rPr>
              <a:t>entrepreneurship</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err="1">
                <a:latin typeface="Helvetica Neue"/>
                <a:ea typeface="Helvetica Neue"/>
                <a:cs typeface="Helvetica Neue"/>
                <a:sym typeface="Helvetica Neue"/>
              </a:rPr>
              <a:t>solidarity</a:t>
            </a:r>
            <a:r>
              <a:rPr lang="nl-BE" sz="2000" dirty="0">
                <a:latin typeface="Helvetica Neue"/>
                <a:ea typeface="Helvetica Neue"/>
                <a:cs typeface="Helvetica Neue"/>
                <a:sym typeface="Helvetica Neue"/>
              </a:rPr>
              <a:t> and </a:t>
            </a:r>
            <a:r>
              <a:rPr lang="nl-BE" sz="2000" dirty="0" err="1">
                <a:latin typeface="Helvetica Neue"/>
                <a:ea typeface="Helvetica Neue"/>
                <a:cs typeface="Helvetica Neue"/>
                <a:sym typeface="Helvetica Neue"/>
              </a:rPr>
              <a:t>social</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inclusion</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a:latin typeface="Helvetica Neue"/>
                <a:ea typeface="Helvetica Neue"/>
                <a:cs typeface="Helvetica Neue"/>
                <a:sym typeface="Helvetica Neue"/>
              </a:rPr>
              <a:t>health and sport</a:t>
            </a:r>
          </a:p>
          <a:p>
            <a:pPr marL="800100" lvl="1">
              <a:spcBef>
                <a:spcPts val="544"/>
              </a:spcBef>
              <a:buSzPts val="2571"/>
              <a:buFontTx/>
              <a:buChar char="-"/>
            </a:pPr>
            <a:r>
              <a:rPr lang="nl-BE" sz="2000" dirty="0">
                <a:latin typeface="Helvetica Neue"/>
                <a:ea typeface="Helvetica Neue"/>
                <a:cs typeface="Helvetica Neue"/>
                <a:sym typeface="Helvetica Neue"/>
              </a:rPr>
              <a:t>youth and </a:t>
            </a:r>
            <a:r>
              <a:rPr lang="nl-BE" sz="2000" dirty="0" err="1">
                <a:latin typeface="Helvetica Neue"/>
                <a:ea typeface="Helvetica Neue"/>
                <a:cs typeface="Helvetica Neue"/>
                <a:sym typeface="Helvetica Neue"/>
              </a:rPr>
              <a:t>the</a:t>
            </a:r>
            <a:r>
              <a:rPr lang="nl-BE" sz="2000" dirty="0">
                <a:latin typeface="Helvetica Neue"/>
                <a:ea typeface="Helvetica Neue"/>
                <a:cs typeface="Helvetica Neue"/>
                <a:sym typeface="Helvetica Neue"/>
              </a:rPr>
              <a:t> </a:t>
            </a:r>
            <a:r>
              <a:rPr lang="nl-BE" sz="2000" dirty="0" err="1">
                <a:latin typeface="Helvetica Neue"/>
                <a:ea typeface="Helvetica Neue"/>
                <a:cs typeface="Helvetica Neue"/>
                <a:sym typeface="Helvetica Neue"/>
              </a:rPr>
              <a:t>world</a:t>
            </a:r>
            <a:endParaRPr lang="nl-BE" sz="2000" dirty="0">
              <a:latin typeface="Helvetica Neue"/>
              <a:ea typeface="Helvetica Neue"/>
              <a:cs typeface="Helvetica Neue"/>
              <a:sym typeface="Helvetica Neue"/>
            </a:endParaRPr>
          </a:p>
          <a:p>
            <a:pPr marL="800100" lvl="1">
              <a:spcBef>
                <a:spcPts val="544"/>
              </a:spcBef>
              <a:buSzPts val="2571"/>
              <a:buFontTx/>
              <a:buChar char="-"/>
            </a:pPr>
            <a:r>
              <a:rPr lang="nl-BE" sz="2000" dirty="0" err="1">
                <a:latin typeface="Helvetica Neue"/>
                <a:ea typeface="Helvetica Neue"/>
                <a:cs typeface="Helvetica Neue"/>
                <a:sym typeface="Helvetica Neue"/>
              </a:rPr>
              <a:t>Participation</a:t>
            </a:r>
            <a:endParaRPr lang="nl-BE" sz="2000" dirty="0">
              <a:latin typeface="Helvetica Neue"/>
              <a:ea typeface="Helvetica Neue"/>
              <a:cs typeface="Helvetica Neue"/>
              <a:sym typeface="Helvetica Neue"/>
            </a:endParaRPr>
          </a:p>
          <a:p>
            <a:pPr marL="457200" lvl="1" indent="0">
              <a:spcBef>
                <a:spcPts val="544"/>
              </a:spcBef>
              <a:buSzPts val="2571"/>
              <a:buNone/>
            </a:pPr>
            <a:endParaRPr lang="nl-BE" sz="2000" dirty="0">
              <a:latin typeface="Helvetica Neue"/>
              <a:ea typeface="Helvetica Neue"/>
              <a:cs typeface="Helvetica Neue"/>
              <a:sym typeface="Helvetica Neue"/>
            </a:endParaRPr>
          </a:p>
          <a:p>
            <a:pPr marL="0" lvl="0" indent="0" algn="l" rtl="0">
              <a:lnSpc>
                <a:spcPct val="100000"/>
              </a:lnSpc>
              <a:spcBef>
                <a:spcPts val="544"/>
              </a:spcBef>
              <a:spcAft>
                <a:spcPts val="0"/>
              </a:spcAft>
              <a:buSzPts val="2571"/>
              <a:buNone/>
            </a:pPr>
            <a:r>
              <a:rPr lang="nl-BE" sz="2400" dirty="0">
                <a:latin typeface="Helvetica Neue"/>
                <a:ea typeface="Helvetica Neue"/>
                <a:cs typeface="Helvetica Neue"/>
                <a:sym typeface="Helvetica Neue"/>
              </a:rPr>
              <a:t>- A new </a:t>
            </a:r>
            <a:r>
              <a:rPr lang="nl-BE" sz="2400" dirty="0" err="1">
                <a:latin typeface="Helvetica Neue"/>
                <a:ea typeface="Helvetica Neue"/>
                <a:cs typeface="Helvetica Neue"/>
                <a:sym typeface="Helvetica Neue"/>
              </a:rPr>
              <a:t>role</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for</a:t>
            </a:r>
            <a:r>
              <a:rPr lang="nl-BE" sz="2400" dirty="0">
                <a:latin typeface="Helvetica Neue"/>
                <a:ea typeface="Helvetica Neue"/>
                <a:cs typeface="Helvetica Neue"/>
                <a:sym typeface="Helvetica Neue"/>
              </a:rPr>
              <a:t> </a:t>
            </a:r>
            <a:r>
              <a:rPr lang="nl-BE" sz="2400" dirty="0" err="1">
                <a:latin typeface="Helvetica Neue"/>
                <a:ea typeface="Helvetica Neue"/>
                <a:cs typeface="Helvetica Neue"/>
                <a:sym typeface="Helvetica Neue"/>
              </a:rPr>
              <a:t>youthwork</a:t>
            </a:r>
            <a:endParaRPr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5103540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830</Words>
  <Application>Microsoft Office PowerPoint</Application>
  <PresentationFormat>Diavoorstelling (4:3)</PresentationFormat>
  <Paragraphs>144</Paragraphs>
  <Slides>14</Slides>
  <Notes>13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14</vt:i4>
      </vt:variant>
    </vt:vector>
  </HeadingPairs>
  <TitlesOfParts>
    <vt:vector size="21" baseType="lpstr">
      <vt:lpstr>Twentieth Century</vt:lpstr>
      <vt:lpstr>Calibri</vt:lpstr>
      <vt:lpstr>Helvetica Neue</vt:lpstr>
      <vt:lpstr>Arial</vt:lpstr>
      <vt:lpstr>Times New Roman</vt:lpstr>
      <vt:lpstr>Office Theme</vt:lpstr>
      <vt:lpstr>Office Theme</vt:lpstr>
      <vt:lpstr>With the future in mind </vt:lpstr>
      <vt:lpstr>Mid-term evaluation: the plan</vt:lpstr>
      <vt:lpstr>Mid-term evaluation: the invitation</vt:lpstr>
      <vt:lpstr>PowerPoint-presentatie</vt:lpstr>
      <vt:lpstr>Mid-term evaluation: Effectiveness of the programmes</vt:lpstr>
      <vt:lpstr>Mid-term evaluation: Relevance of the programmes</vt:lpstr>
      <vt:lpstr>Mid-term evaluation: Relevance of the programmes</vt:lpstr>
      <vt:lpstr>Mid-term evaluation: Relevance of the programmes</vt:lpstr>
      <vt:lpstr>Mid-term evaluation: What has been ?</vt:lpstr>
      <vt:lpstr>Mid-term evaluation: What has been ?</vt:lpstr>
      <vt:lpstr>Mid-term evaluation: What could be ?</vt:lpstr>
      <vt:lpstr>Mid-term evaluation: What could be ?</vt:lpstr>
      <vt:lpstr>Mid-term evaluation: What could be ?</vt:lpstr>
      <vt:lpstr>Mid-term evaluation: What could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the future in mind</dc:title>
  <dc:creator>Darko Markovic</dc:creator>
  <cp:lastModifiedBy>Koen Lambert</cp:lastModifiedBy>
  <cp:revision>3</cp:revision>
  <dcterms:created xsi:type="dcterms:W3CDTF">2021-10-05T09:57:10Z</dcterms:created>
  <dcterms:modified xsi:type="dcterms:W3CDTF">2023-04-19T07:29:38Z</dcterms:modified>
</cp:coreProperties>
</file>