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5" r:id="rId4"/>
    <p:sldId id="268" r:id="rId5"/>
    <p:sldId id="266" r:id="rId6"/>
    <p:sldId id="260" r:id="rId7"/>
    <p:sldId id="267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27555" autoAdjust="0"/>
  </p:normalViewPr>
  <p:slideViewPr>
    <p:cSldViewPr snapToGrid="0" snapToObjects="1">
      <p:cViewPr varScale="1">
        <p:scale>
          <a:sx n="10" d="100"/>
          <a:sy n="10" d="100"/>
        </p:scale>
        <p:origin x="27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04190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9678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782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8505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FR" sz="2400" dirty="0" smtClean="0">
              <a:latin typeface="Marianne" panose="02000000000000000000"/>
            </a:endParaRPr>
          </a:p>
          <a:p>
            <a:pPr marL="457200" indent="-457200">
              <a:buFont typeface="+mj-lt"/>
              <a:buAutoNum type="arabicPeriod"/>
            </a:pPr>
            <a:endParaRPr lang="fr-FR" sz="2200" dirty="0">
              <a:effectLst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26042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343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178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0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uropeansources.info/record/proposal-for-a-regulation-establishing-the-european-solidarity-corps-programme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FUE - COUVERTURE - FONCE.jpg" descr="PFUE - COUVERTURE - FO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400" y="-45859"/>
            <a:ext cx="24554800" cy="1380771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Intitulé de l’évènement amet…"/>
          <p:cNvSpPr txBox="1"/>
          <p:nvPr/>
        </p:nvSpPr>
        <p:spPr>
          <a:xfrm>
            <a:off x="10401109" y="4869956"/>
            <a:ext cx="13620941" cy="3976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6" tIns="71436" rIns="71436" bIns="71436" anchor="ctr">
            <a:spAutoFit/>
          </a:bodyPr>
          <a:lstStyle/>
          <a:p>
            <a:pPr algn="l" defTabSz="821530"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dirty="0" smtClean="0"/>
              <a:t>French </a:t>
            </a:r>
            <a:r>
              <a:rPr lang="fr-FR" dirty="0" err="1" smtClean="0"/>
              <a:t>Presidency</a:t>
            </a:r>
            <a:r>
              <a:rPr lang="fr-FR" dirty="0" smtClean="0"/>
              <a:t> of the Council of the </a:t>
            </a:r>
            <a:r>
              <a:rPr lang="fr-FR" dirty="0" err="1" smtClean="0"/>
              <a:t>European</a:t>
            </a:r>
            <a:r>
              <a:rPr lang="fr-FR" dirty="0" smtClean="0"/>
              <a:t> Union </a:t>
            </a:r>
          </a:p>
          <a:p>
            <a:pPr algn="l" defTabSz="821530"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dirty="0" err="1" smtClean="0"/>
              <a:t>January-June</a:t>
            </a:r>
            <a:r>
              <a:rPr lang="fr-FR" dirty="0" smtClean="0"/>
              <a:t> 2022</a:t>
            </a:r>
            <a:endParaRPr sz="3300" dirty="0"/>
          </a:p>
          <a:p>
            <a:pPr algn="l" defTabSz="821530">
              <a:defRPr sz="33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endParaRPr sz="3300" dirty="0"/>
          </a:p>
          <a:p>
            <a:pPr algn="l" defTabSz="821530">
              <a:defRPr sz="6000" b="0" i="1">
                <a:solidFill>
                  <a:srgbClr val="FFFFFF"/>
                </a:solidFill>
                <a:latin typeface="Marianne Light"/>
                <a:ea typeface="Marianne Light"/>
                <a:cs typeface="Marianne Light"/>
                <a:sym typeface="Marianne Light"/>
              </a:defRPr>
            </a:pPr>
            <a:r>
              <a:rPr lang="fr-FR" sz="3600" dirty="0" err="1" smtClean="0"/>
              <a:t>Youth</a:t>
            </a:r>
            <a:r>
              <a:rPr lang="fr-FR" sz="3600" dirty="0" smtClean="0"/>
              <a:t> </a:t>
            </a:r>
            <a:r>
              <a:rPr lang="fr-FR" sz="3600" dirty="0" err="1" smtClean="0"/>
              <a:t>thematic</a:t>
            </a:r>
            <a:r>
              <a:rPr lang="fr-FR" sz="3600" dirty="0" smtClean="0"/>
              <a:t> </a:t>
            </a:r>
            <a:r>
              <a:rPr lang="fr-FR" sz="3600" dirty="0" err="1" smtClean="0"/>
              <a:t>priorities</a:t>
            </a:r>
            <a:endParaRPr sz="3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Le Lorem Ipsum est simplement du faux texte employé dans la composition…"/>
          <p:cNvSpPr txBox="1"/>
          <p:nvPr/>
        </p:nvSpPr>
        <p:spPr>
          <a:xfrm>
            <a:off x="20155772" y="726864"/>
            <a:ext cx="3983459" cy="54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i="1" dirty="0" smtClean="0"/>
              <a:t> </a:t>
            </a:r>
            <a:r>
              <a:rPr lang="fr-FR" i="1" dirty="0" err="1" smtClean="0"/>
              <a:t>Thematic</a:t>
            </a:r>
            <a:r>
              <a:rPr lang="fr-FR" i="1" dirty="0" smtClean="0"/>
              <a:t> </a:t>
            </a:r>
            <a:r>
              <a:rPr lang="fr-FR" i="1" dirty="0" err="1" smtClean="0"/>
              <a:t>youth</a:t>
            </a:r>
            <a:r>
              <a:rPr lang="fr-FR" i="1" dirty="0" smtClean="0"/>
              <a:t> </a:t>
            </a:r>
            <a:r>
              <a:rPr lang="fr-FR" i="1" dirty="0" err="1" smtClean="0"/>
              <a:t>priorities</a:t>
            </a:r>
            <a:endParaRPr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78992" y="3598790"/>
            <a:ext cx="19672036" cy="90082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en-US" b="0" dirty="0" smtClean="0"/>
              <a:t>The </a:t>
            </a:r>
            <a:r>
              <a:rPr lang="en-US" b="0" dirty="0"/>
              <a:t>Council of the European Union, </a:t>
            </a:r>
            <a:r>
              <a:rPr lang="en-US" b="0" dirty="0" smtClean="0"/>
              <a:t>(</a:t>
            </a:r>
            <a:r>
              <a:rPr lang="en-US" b="0" dirty="0"/>
              <a:t>Council of Ministers, or simply the Council), </a:t>
            </a:r>
            <a:r>
              <a:rPr lang="en-US" b="0" dirty="0" smtClean="0"/>
              <a:t>brings </a:t>
            </a:r>
            <a:r>
              <a:rPr lang="en-US" b="0" dirty="0"/>
              <a:t>together the ministers of the EU Member States who meet in configurations by sector of activity.</a:t>
            </a:r>
            <a:endParaRPr lang="en-US" sz="4000" b="0" i="1" dirty="0">
              <a:latin typeface="Marianne" panose="02000000000000000000" pitchFamily="50" charset="0"/>
            </a:endParaRPr>
          </a:p>
          <a:p>
            <a:pPr algn="l"/>
            <a:endParaRPr lang="en-US" b="0" dirty="0" smtClean="0"/>
          </a:p>
          <a:p>
            <a:pPr algn="l"/>
            <a:r>
              <a:rPr lang="en-US" b="0" dirty="0" smtClean="0"/>
              <a:t>Concretely</a:t>
            </a:r>
            <a:r>
              <a:rPr lang="en-US" b="0" dirty="0"/>
              <a:t>, ministers will chair </a:t>
            </a:r>
            <a:r>
              <a:rPr lang="en-US" b="0" dirty="0" smtClean="0"/>
              <a:t>specific </a:t>
            </a:r>
            <a:r>
              <a:rPr lang="en-US" b="0" dirty="0"/>
              <a:t>sectors or </a:t>
            </a:r>
            <a:r>
              <a:rPr lang="en-US" b="0" dirty="0" smtClean="0"/>
              <a:t>areas </a:t>
            </a:r>
            <a:r>
              <a:rPr lang="en-US" b="0" dirty="0"/>
              <a:t>of the Council of the </a:t>
            </a:r>
            <a:r>
              <a:rPr lang="en-US" b="0" dirty="0" smtClean="0"/>
              <a:t>EU (justice, trade, transports…)</a:t>
            </a:r>
          </a:p>
          <a:p>
            <a:pPr algn="l"/>
            <a:r>
              <a:rPr lang="en-US" dirty="0"/>
              <a:t>education, </a:t>
            </a:r>
            <a:r>
              <a:rPr lang="en-US" dirty="0" smtClean="0"/>
              <a:t>youth and </a:t>
            </a:r>
            <a:r>
              <a:rPr lang="en-US" dirty="0"/>
              <a:t>sport;</a:t>
            </a:r>
          </a:p>
          <a:p>
            <a:pPr algn="l"/>
            <a:endParaRPr lang="fr-FR" dirty="0"/>
          </a:p>
          <a:p>
            <a:pPr algn="l"/>
            <a:endParaRPr lang="en-US" b="0" dirty="0" smtClean="0"/>
          </a:p>
          <a:p>
            <a:pPr algn="l"/>
            <a:endParaRPr lang="en-US" b="0" dirty="0"/>
          </a:p>
          <a:p>
            <a:pPr algn="l"/>
            <a:r>
              <a:rPr lang="en-US" b="0" dirty="0" smtClean="0"/>
              <a:t>The rotating Presidency </a:t>
            </a:r>
            <a:r>
              <a:rPr lang="en-US" b="0" dirty="0"/>
              <a:t>of the Council </a:t>
            </a:r>
            <a:r>
              <a:rPr lang="en-US" b="0" dirty="0" err="1" smtClean="0"/>
              <a:t>organises</a:t>
            </a:r>
            <a:r>
              <a:rPr lang="en-US" b="0" dirty="0" smtClean="0"/>
              <a:t> </a:t>
            </a:r>
            <a:r>
              <a:rPr lang="en-US" b="0" dirty="0"/>
              <a:t>meetings, events, submits conclusions and ensures the coherency and continuity of the decision-making process. </a:t>
            </a:r>
            <a:endParaRPr lang="en-US" b="0" dirty="0" smtClean="0"/>
          </a:p>
          <a:p>
            <a:pPr algn="l"/>
            <a:endParaRPr lang="en-US" b="0" dirty="0"/>
          </a:p>
          <a:p>
            <a:pPr algn="l"/>
            <a:endParaRPr lang="en-US" b="0" dirty="0" smtClean="0"/>
          </a:p>
          <a:p>
            <a:pPr algn="l"/>
            <a:r>
              <a:rPr lang="en-US" b="0" dirty="0" smtClean="0"/>
              <a:t>It </a:t>
            </a:r>
            <a:r>
              <a:rPr lang="en-US" b="0" dirty="0"/>
              <a:t>ensures good </a:t>
            </a:r>
            <a:r>
              <a:rPr lang="en-US" b="0" dirty="0" smtClean="0"/>
              <a:t>cooperation between </a:t>
            </a:r>
            <a:r>
              <a:rPr lang="en-US" b="0" dirty="0"/>
              <a:t>all Member States and acts as a liaison between the Council and the European institutions, in particular the Commission and European </a:t>
            </a:r>
            <a:r>
              <a:rPr lang="en-US" b="0" dirty="0" smtClean="0"/>
              <a:t>Parliament.</a:t>
            </a:r>
          </a:p>
          <a:p>
            <a:pPr algn="l"/>
            <a:endParaRPr lang="en-US" b="0" dirty="0" smtClean="0"/>
          </a:p>
          <a:p>
            <a:endParaRPr lang="fr-FR" b="0" dirty="0" smtClean="0"/>
          </a:p>
          <a:p>
            <a:endParaRPr lang="fr-FR" b="0" dirty="0"/>
          </a:p>
          <a:p>
            <a:pPr lvl="0"/>
            <a:endParaRPr kumimoji="0" lang="fr-FR" sz="3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ZoneTexte 2"/>
          <p:cNvSpPr txBox="1"/>
          <p:nvPr/>
        </p:nvSpPr>
        <p:spPr>
          <a:xfrm>
            <a:off x="1636295" y="1414548"/>
            <a:ext cx="22168829" cy="97776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endParaRPr lang="en-GB" sz="4000" dirty="0" smtClean="0"/>
          </a:p>
          <a:p>
            <a:pPr algn="l"/>
            <a:endParaRPr lang="en-GB" sz="4000" dirty="0" smtClean="0"/>
          </a:p>
          <a:p>
            <a:pPr algn="l"/>
            <a:endParaRPr lang="en-GB" sz="4000" dirty="0"/>
          </a:p>
          <a:p>
            <a:pPr algn="l"/>
            <a:r>
              <a:rPr lang="en-GB" sz="4000" dirty="0" smtClean="0"/>
              <a:t>									</a:t>
            </a:r>
            <a:r>
              <a:rPr lang="en-GB" sz="6600" dirty="0" smtClean="0">
                <a:solidFill>
                  <a:srgbClr val="FF0000"/>
                </a:solidFill>
              </a:rPr>
              <a:t>EU </a:t>
            </a:r>
            <a:r>
              <a:rPr lang="en-GB" sz="6600" dirty="0">
                <a:solidFill>
                  <a:srgbClr val="FF0000"/>
                </a:solidFill>
              </a:rPr>
              <a:t>– Youth </a:t>
            </a:r>
            <a:r>
              <a:rPr lang="en-GB" sz="6600" dirty="0" smtClean="0">
                <a:solidFill>
                  <a:srgbClr val="FF0000"/>
                </a:solidFill>
              </a:rPr>
              <a:t>Dialogue</a:t>
            </a:r>
          </a:p>
          <a:p>
            <a:pPr algn="l"/>
            <a:endParaRPr lang="en-GB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b="0" dirty="0"/>
              <a:t>participatory process </a:t>
            </a:r>
            <a:endParaRPr lang="en-GB" sz="4000" b="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b="0" dirty="0" smtClean="0"/>
              <a:t>18-months work cycle focused on a thematic priority </a:t>
            </a:r>
            <a:endParaRPr lang="en-GB" sz="4000" b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b="0" dirty="0" smtClean="0"/>
              <a:t>supports the implementation of the European Youth Strategy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b="0" dirty="0" smtClean="0"/>
              <a:t>“structured dialogue” </a:t>
            </a:r>
            <a:r>
              <a:rPr lang="en-GB" sz="4000" b="0" dirty="0"/>
              <a:t>between young people and decision-makers.</a:t>
            </a:r>
            <a:endParaRPr lang="fr-FR" sz="4000" b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b="0" dirty="0" smtClean="0"/>
              <a:t>ensures </a:t>
            </a:r>
            <a:r>
              <a:rPr lang="en-GB" sz="4000" b="0" dirty="0"/>
              <a:t>the involvement of young Europeans in the decision-making process </a:t>
            </a:r>
            <a:endParaRPr lang="en-GB" sz="4000" b="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4000" b="0" dirty="0"/>
          </a:p>
          <a:p>
            <a:pPr algn="l"/>
            <a:r>
              <a:rPr lang="en-GB" sz="4000" b="0" dirty="0"/>
              <a:t>9th </a:t>
            </a:r>
            <a:r>
              <a:rPr lang="en-GB" sz="4000" b="0" dirty="0" smtClean="0"/>
              <a:t>cycle: from </a:t>
            </a:r>
            <a:r>
              <a:rPr lang="en-GB" sz="4000" b="0" dirty="0" err="1" smtClean="0"/>
              <a:t>jan</a:t>
            </a:r>
            <a:r>
              <a:rPr lang="en-GB" sz="4000" b="0" dirty="0" smtClean="0"/>
              <a:t> </a:t>
            </a:r>
            <a:r>
              <a:rPr lang="en-GB" sz="4000" b="0" dirty="0"/>
              <a:t>2022 to </a:t>
            </a:r>
            <a:r>
              <a:rPr lang="en-GB" sz="4000" b="0" dirty="0" err="1" smtClean="0"/>
              <a:t>june</a:t>
            </a:r>
            <a:r>
              <a:rPr lang="en-GB" sz="4000" b="0" dirty="0" smtClean="0"/>
              <a:t> </a:t>
            </a:r>
            <a:r>
              <a:rPr lang="en-GB" sz="4000" b="0" dirty="0"/>
              <a:t>2023 </a:t>
            </a:r>
            <a:r>
              <a:rPr lang="en-GB" sz="4000" b="0" dirty="0" smtClean="0"/>
              <a:t>- 3 presidencies: </a:t>
            </a:r>
            <a:r>
              <a:rPr lang="en-GB" sz="4000" b="0" dirty="0"/>
              <a:t>French, </a:t>
            </a:r>
            <a:r>
              <a:rPr lang="en-GB" sz="4000" b="0" dirty="0" smtClean="0"/>
              <a:t>Czech </a:t>
            </a:r>
            <a:r>
              <a:rPr lang="en-GB" sz="4000" b="0" dirty="0"/>
              <a:t>et </a:t>
            </a:r>
            <a:r>
              <a:rPr lang="en-GB" sz="4000" b="0" dirty="0" smtClean="0"/>
              <a:t>Swedish</a:t>
            </a:r>
          </a:p>
          <a:p>
            <a:pPr algn="l"/>
            <a:endParaRPr lang="en-GB" sz="4000" dirty="0"/>
          </a:p>
          <a:p>
            <a:pPr algn="l"/>
            <a:endParaRPr lang="fr-FR" sz="4000" dirty="0"/>
          </a:p>
          <a:p>
            <a:pPr lvl="0" algn="l"/>
            <a:r>
              <a:rPr lang="en-US" sz="4000" b="0" i="1" u="sng" dirty="0" smtClean="0">
                <a:latin typeface="Marianne" panose="02000000000000000000" pitchFamily="50" charset="0"/>
              </a:rPr>
              <a:t>Motto of </a:t>
            </a:r>
            <a:r>
              <a:rPr lang="en-US" sz="4000" b="0" i="1" u="sng" dirty="0">
                <a:latin typeface="Marianne" panose="02000000000000000000" pitchFamily="50" charset="0"/>
              </a:rPr>
              <a:t>the trio </a:t>
            </a:r>
            <a:r>
              <a:rPr lang="en-US" sz="4000" b="0" i="1" u="sng" dirty="0" smtClean="0">
                <a:latin typeface="Marianne" panose="02000000000000000000" pitchFamily="50" charset="0"/>
              </a:rPr>
              <a:t>: </a:t>
            </a:r>
            <a:r>
              <a:rPr lang="en-US" sz="4000" b="0" i="1" dirty="0" smtClean="0">
                <a:latin typeface="Marianne" panose="02000000000000000000" pitchFamily="50" charset="0"/>
              </a:rPr>
              <a:t>“ENGAGING </a:t>
            </a:r>
            <a:r>
              <a:rPr lang="en-US" sz="4000" b="0" i="1" dirty="0">
                <a:latin typeface="Marianne" panose="02000000000000000000" pitchFamily="50" charset="0"/>
              </a:rPr>
              <a:t>TOGETHER FOR A SUSTAINABLE AND INCLUSIVE EUROPE"</a:t>
            </a:r>
            <a:endParaRPr kumimoji="0" lang="fr-FR" sz="3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  <p:sp>
        <p:nvSpPr>
          <p:cNvPr id="10" name="Le Lorem Ipsum est simplement du faux texte employé dans la composition…"/>
          <p:cNvSpPr txBox="1"/>
          <p:nvPr/>
        </p:nvSpPr>
        <p:spPr>
          <a:xfrm>
            <a:off x="20155772" y="726864"/>
            <a:ext cx="3983459" cy="54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i="1" dirty="0" smtClean="0"/>
              <a:t> </a:t>
            </a:r>
            <a:r>
              <a:rPr lang="fr-FR" i="1" dirty="0" err="1" smtClean="0"/>
              <a:t>Thematic</a:t>
            </a:r>
            <a:r>
              <a:rPr lang="fr-FR" i="1" dirty="0" smtClean="0"/>
              <a:t> </a:t>
            </a:r>
            <a:r>
              <a:rPr lang="fr-FR" i="1" dirty="0" err="1" smtClean="0"/>
              <a:t>youth</a:t>
            </a:r>
            <a:r>
              <a:rPr lang="fr-FR" i="1" dirty="0" smtClean="0"/>
              <a:t> </a:t>
            </a:r>
            <a:r>
              <a:rPr lang="fr-FR" i="1" dirty="0" err="1" smtClean="0"/>
              <a:t>priorities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0120970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Le Lorem Ipsum est simplement du faux texte employé dans la composition…"/>
          <p:cNvSpPr txBox="1"/>
          <p:nvPr/>
        </p:nvSpPr>
        <p:spPr>
          <a:xfrm>
            <a:off x="16702221" y="526808"/>
            <a:ext cx="7102903" cy="944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lvl="0" algn="r" defTabSz="821530"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2600" dirty="0">
                <a:solidFill>
                  <a:srgbClr val="FFFFFF"/>
                </a:solidFill>
                <a:latin typeface="Marianne"/>
                <a:sym typeface="Marianne"/>
              </a:rPr>
              <a:t>PFUE2022- Priorités thématiques Jeunesse </a:t>
            </a:r>
          </a:p>
          <a:p>
            <a:pPr lvl="0"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2600" b="0" i="1" dirty="0">
                <a:solidFill>
                  <a:srgbClr val="FFFFFF"/>
                </a:solidFill>
                <a:latin typeface="Marianne"/>
                <a:sym typeface="Marianne"/>
              </a:rPr>
              <a:t>PFUE2022- Thematic priorities </a:t>
            </a:r>
            <a:r>
              <a:rPr lang="fr-FR" sz="2600" b="0" i="1" dirty="0" smtClean="0">
                <a:solidFill>
                  <a:srgbClr val="FFFFFF"/>
                </a:solidFill>
                <a:latin typeface="Marianne"/>
                <a:sym typeface="Marianne"/>
              </a:rPr>
              <a:t>in Youth </a:t>
            </a:r>
            <a:endParaRPr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12464154" y="4492962"/>
            <a:ext cx="11683470" cy="43300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l"/>
            <a:r>
              <a:rPr lang="en-US" sz="4000" i="1" dirty="0">
                <a:latin typeface="Marianne" panose="02000000000000000000" pitchFamily="50" charset="0"/>
              </a:rPr>
              <a:t>Council of </a:t>
            </a:r>
            <a:r>
              <a:rPr lang="en-US" sz="4000" i="1" dirty="0" smtClean="0">
                <a:latin typeface="Marianne" panose="02000000000000000000" pitchFamily="50" charset="0"/>
              </a:rPr>
              <a:t>Youth Ministers</a:t>
            </a:r>
            <a:r>
              <a:rPr lang="en-US" sz="4000" b="0" i="1" dirty="0">
                <a:latin typeface="Marianne" panose="02000000000000000000" pitchFamily="50" charset="0"/>
              </a:rPr>
              <a:t>:</a:t>
            </a:r>
          </a:p>
          <a:p>
            <a:pPr lvl="0" algn="l"/>
            <a:r>
              <a:rPr lang="en-US" sz="4000" b="0" i="1" dirty="0" smtClean="0">
                <a:latin typeface="Marianne" panose="02000000000000000000" pitchFamily="50" charset="0"/>
              </a:rPr>
              <a:t>April, 5</a:t>
            </a:r>
            <a:r>
              <a:rPr lang="en-US" sz="4000" b="0" i="1" baseline="30000" dirty="0" smtClean="0">
                <a:latin typeface="Marianne" panose="02000000000000000000" pitchFamily="50" charset="0"/>
              </a:rPr>
              <a:t>th</a:t>
            </a:r>
            <a:r>
              <a:rPr lang="en-US" sz="4000" b="0" i="1" dirty="0" smtClean="0">
                <a:latin typeface="Marianne" panose="02000000000000000000" pitchFamily="50" charset="0"/>
              </a:rPr>
              <a:t> - Luxembourg </a:t>
            </a:r>
          </a:p>
          <a:p>
            <a:pPr lvl="0" algn="l"/>
            <a:endParaRPr lang="en-US" sz="4000" b="0" i="1" dirty="0">
              <a:latin typeface="Marianne" panose="02000000000000000000" pitchFamily="50" charset="0"/>
            </a:endParaRPr>
          </a:p>
          <a:p>
            <a:pPr lvl="0" algn="l"/>
            <a:endParaRPr lang="en-US" sz="4000" b="0" i="1" dirty="0">
              <a:latin typeface="Marianne" panose="02000000000000000000" pitchFamily="50" charset="0"/>
            </a:endParaRPr>
          </a:p>
          <a:p>
            <a:pPr lvl="0" algn="l"/>
            <a:r>
              <a:rPr lang="en-US" sz="4000" b="0" i="1" dirty="0">
                <a:latin typeface="Marianne" panose="02000000000000000000" pitchFamily="50" charset="0"/>
              </a:rPr>
              <a:t> </a:t>
            </a:r>
            <a:r>
              <a:rPr lang="en-US" sz="4000" i="1" dirty="0" smtClean="0">
                <a:latin typeface="Marianne" panose="02000000000000000000" pitchFamily="50" charset="0"/>
              </a:rPr>
              <a:t>Informal </a:t>
            </a:r>
            <a:r>
              <a:rPr lang="en-US" sz="4000" i="1" dirty="0">
                <a:latin typeface="Marianne" panose="02000000000000000000" pitchFamily="50" charset="0"/>
              </a:rPr>
              <a:t>meeting of </a:t>
            </a:r>
            <a:r>
              <a:rPr lang="en-US" sz="4000" i="1" dirty="0" smtClean="0">
                <a:latin typeface="Marianne" panose="02000000000000000000" pitchFamily="50" charset="0"/>
              </a:rPr>
              <a:t>Education </a:t>
            </a:r>
            <a:r>
              <a:rPr lang="en-US" sz="4000" i="1" dirty="0">
                <a:latin typeface="Marianne" panose="02000000000000000000" pitchFamily="50" charset="0"/>
              </a:rPr>
              <a:t>and </a:t>
            </a:r>
            <a:r>
              <a:rPr lang="en-US" sz="4000" i="1" dirty="0" smtClean="0">
                <a:latin typeface="Marianne" panose="02000000000000000000" pitchFamily="50" charset="0"/>
              </a:rPr>
              <a:t>Youth </a:t>
            </a:r>
            <a:r>
              <a:rPr lang="en-US" sz="4000" i="1" dirty="0">
                <a:latin typeface="Marianne" panose="02000000000000000000" pitchFamily="50" charset="0"/>
              </a:rPr>
              <a:t>ministers</a:t>
            </a:r>
            <a:r>
              <a:rPr lang="en-US" sz="4000" b="0" i="1" dirty="0">
                <a:latin typeface="Marianne" panose="02000000000000000000" pitchFamily="50" charset="0"/>
              </a:rPr>
              <a:t>: </a:t>
            </a:r>
            <a:r>
              <a:rPr lang="en-US" sz="4000" b="0" i="1" dirty="0" smtClean="0">
                <a:latin typeface="Marianne" panose="02000000000000000000" pitchFamily="50" charset="0"/>
              </a:rPr>
              <a:t>January, 27</a:t>
            </a:r>
            <a:r>
              <a:rPr lang="en-US" sz="4000" b="0" i="1" baseline="30000" dirty="0" smtClean="0">
                <a:latin typeface="Marianne" panose="02000000000000000000" pitchFamily="50" charset="0"/>
              </a:rPr>
              <a:t>th </a:t>
            </a:r>
            <a:r>
              <a:rPr lang="en-US" sz="4000" b="0" i="1" dirty="0" smtClean="0">
                <a:latin typeface="Marianne" panose="02000000000000000000" pitchFamily="50" charset="0"/>
              </a:rPr>
              <a:t>- </a:t>
            </a:r>
            <a:r>
              <a:rPr lang="en-US" sz="4000" b="0" i="1" dirty="0">
                <a:latin typeface="Marianne" panose="02000000000000000000" pitchFamily="50" charset="0"/>
              </a:rPr>
              <a:t>Strasbourg </a:t>
            </a:r>
            <a:endParaRPr lang="en-US" sz="4000" b="0" i="1" dirty="0" smtClean="0">
              <a:latin typeface="Marianne" panose="02000000000000000000" pitchFamily="50" charset="0"/>
            </a:endParaRPr>
          </a:p>
          <a:p>
            <a:pPr marL="457200" lvl="0" indent="-457200" algn="l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0619" y="3714494"/>
            <a:ext cx="11271380" cy="88851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l"/>
            <a:r>
              <a:rPr lang="en-GB" sz="4000" b="0" i="1" u="sng" dirty="0" smtClean="0">
                <a:latin typeface="Marianne" panose="02000000000000000000" pitchFamily="50" charset="0"/>
              </a:rPr>
              <a:t>Conference</a:t>
            </a:r>
          </a:p>
          <a:p>
            <a:pPr lvl="0" algn="l"/>
            <a:endParaRPr lang="en-GB" b="0" i="1" dirty="0">
              <a:latin typeface="Marianne" panose="02000000000000000000" pitchFamily="50" charset="0"/>
            </a:endParaRPr>
          </a:p>
          <a:p>
            <a:pPr lvl="0" algn="l"/>
            <a:r>
              <a:rPr lang="en-US" i="1" dirty="0" smtClean="0">
                <a:latin typeface="Marianne" panose="02000000000000000000" pitchFamily="50" charset="0"/>
              </a:rPr>
              <a:t>EUROPEAN </a:t>
            </a:r>
            <a:r>
              <a:rPr lang="en-US" i="1" dirty="0">
                <a:latin typeface="Marianne" panose="02000000000000000000" pitchFamily="50" charset="0"/>
              </a:rPr>
              <a:t>YOUTH CONFERENCE </a:t>
            </a:r>
          </a:p>
          <a:p>
            <a:pPr lvl="0" algn="l"/>
            <a:r>
              <a:rPr lang="en-US" b="0" i="1" dirty="0" smtClean="0">
                <a:latin typeface="Marianne" panose="02000000000000000000" pitchFamily="50" charset="0"/>
              </a:rPr>
              <a:t>24 / 26 </a:t>
            </a:r>
            <a:r>
              <a:rPr lang="en-US" b="0" i="1" dirty="0">
                <a:latin typeface="Marianne" panose="02000000000000000000" pitchFamily="50" charset="0"/>
              </a:rPr>
              <a:t>JANUARY 2022, </a:t>
            </a:r>
            <a:r>
              <a:rPr lang="en-US" b="0" i="1" dirty="0" smtClean="0">
                <a:latin typeface="Marianne" panose="02000000000000000000" pitchFamily="50" charset="0"/>
              </a:rPr>
              <a:t>STRASBOURG</a:t>
            </a:r>
          </a:p>
          <a:p>
            <a:pPr lvl="0" algn="l"/>
            <a:endParaRPr lang="en-US" b="0" i="1" dirty="0">
              <a:latin typeface="Marianne" panose="02000000000000000000" pitchFamily="50" charset="0"/>
            </a:endParaRPr>
          </a:p>
          <a:p>
            <a:pPr lvl="0" algn="l"/>
            <a:r>
              <a:rPr lang="en-US" sz="4000" b="0" i="1" u="sng" dirty="0" smtClean="0">
                <a:latin typeface="Marianne" panose="02000000000000000000" pitchFamily="50" charset="0"/>
              </a:rPr>
              <a:t>Technical meeting</a:t>
            </a:r>
            <a:endParaRPr lang="en-US" sz="4000" b="0" i="1" u="sng" dirty="0">
              <a:latin typeface="Marianne" panose="02000000000000000000" pitchFamily="50" charset="0"/>
            </a:endParaRPr>
          </a:p>
          <a:p>
            <a:pPr lvl="0" algn="l"/>
            <a:endParaRPr lang="en-US" b="0" i="1" dirty="0" smtClean="0">
              <a:latin typeface="Marianne" panose="02000000000000000000" pitchFamily="50" charset="0"/>
            </a:endParaRPr>
          </a:p>
          <a:p>
            <a:pPr lvl="0" algn="l"/>
            <a:r>
              <a:rPr lang="en-US" i="1" dirty="0" smtClean="0">
                <a:latin typeface="Marianne" panose="02000000000000000000" pitchFamily="50" charset="0"/>
              </a:rPr>
              <a:t>MEETING </a:t>
            </a:r>
            <a:r>
              <a:rPr lang="en-US" i="1" dirty="0">
                <a:latin typeface="Marianne" panose="02000000000000000000" pitchFamily="50" charset="0"/>
              </a:rPr>
              <a:t>Of DIRECTORS GENERAL FOR YOUTH</a:t>
            </a:r>
            <a:r>
              <a:rPr lang="en-US" b="0" i="1" dirty="0">
                <a:latin typeface="Marianne" panose="02000000000000000000" pitchFamily="50" charset="0"/>
              </a:rPr>
              <a:t>, </a:t>
            </a:r>
            <a:endParaRPr lang="en-US" b="0" i="1" dirty="0" smtClean="0">
              <a:latin typeface="Marianne" panose="02000000000000000000" pitchFamily="50" charset="0"/>
            </a:endParaRPr>
          </a:p>
          <a:p>
            <a:pPr lvl="0" algn="l"/>
            <a:r>
              <a:rPr lang="en-US" b="0" i="1" dirty="0" smtClean="0">
                <a:latin typeface="Marianne" panose="02000000000000000000" pitchFamily="50" charset="0"/>
              </a:rPr>
              <a:t>5/6 MAY  </a:t>
            </a:r>
            <a:r>
              <a:rPr lang="en-US" b="0" i="1" dirty="0">
                <a:latin typeface="Marianne" panose="02000000000000000000" pitchFamily="50" charset="0"/>
              </a:rPr>
              <a:t>2022, </a:t>
            </a:r>
            <a:r>
              <a:rPr lang="en-US" b="0" i="1" dirty="0" smtClean="0">
                <a:latin typeface="Marianne" panose="02000000000000000000" pitchFamily="50" charset="0"/>
              </a:rPr>
              <a:t>BORDEAUX</a:t>
            </a:r>
          </a:p>
          <a:p>
            <a:pPr lvl="0" algn="l"/>
            <a:endParaRPr lang="en-US" b="0" i="1" dirty="0">
              <a:latin typeface="Marianne" panose="02000000000000000000" pitchFamily="50" charset="0"/>
            </a:endParaRPr>
          </a:p>
          <a:p>
            <a:pPr lvl="0" algn="l"/>
            <a:r>
              <a:rPr lang="en-US" sz="4000" b="0" i="1" u="sng" dirty="0" smtClean="0">
                <a:latin typeface="Marianne" panose="02000000000000000000" pitchFamily="50" charset="0"/>
              </a:rPr>
              <a:t>Seminar </a:t>
            </a:r>
            <a:endParaRPr lang="en-US" sz="4000" b="0" i="1" u="sng" dirty="0">
              <a:latin typeface="Marianne" panose="02000000000000000000" pitchFamily="50" charset="0"/>
            </a:endParaRPr>
          </a:p>
          <a:p>
            <a:pPr lvl="0" algn="l"/>
            <a:endParaRPr lang="en-US" b="0" i="1" dirty="0" smtClean="0">
              <a:latin typeface="Marianne" panose="02000000000000000000" pitchFamily="50" charset="0"/>
            </a:endParaRPr>
          </a:p>
          <a:p>
            <a:pPr lvl="0" algn="l"/>
            <a:r>
              <a:rPr lang="en-US" i="1" dirty="0" smtClean="0">
                <a:latin typeface="Marianne" panose="02000000000000000000" pitchFamily="50" charset="0"/>
              </a:rPr>
              <a:t>SEMINAR </a:t>
            </a:r>
            <a:r>
              <a:rPr lang="en-US" i="1" dirty="0">
                <a:latin typeface="Marianne" panose="02000000000000000000" pitchFamily="50" charset="0"/>
              </a:rPr>
              <a:t>ON YOUTH PARTICIPATION </a:t>
            </a:r>
            <a:r>
              <a:rPr lang="en-US" i="1" dirty="0" smtClean="0">
                <a:latin typeface="Marianne" panose="02000000000000000000" pitchFamily="50" charset="0"/>
              </a:rPr>
              <a:t>TO </a:t>
            </a:r>
            <a:r>
              <a:rPr lang="en-US" i="1" dirty="0">
                <a:latin typeface="Marianne" panose="02000000000000000000" pitchFamily="50" charset="0"/>
              </a:rPr>
              <a:t>THE EUROPEAN PROJECT</a:t>
            </a:r>
            <a:r>
              <a:rPr lang="en-US" b="0" i="1" dirty="0">
                <a:latin typeface="Marianne" panose="02000000000000000000" pitchFamily="50" charset="0"/>
              </a:rPr>
              <a:t>, </a:t>
            </a:r>
            <a:endParaRPr lang="en-US" b="0" i="1" dirty="0" smtClean="0">
              <a:latin typeface="Marianne" panose="02000000000000000000" pitchFamily="50" charset="0"/>
            </a:endParaRPr>
          </a:p>
          <a:p>
            <a:pPr lvl="0" algn="l"/>
            <a:r>
              <a:rPr lang="en-US" b="0" i="1" dirty="0" smtClean="0">
                <a:latin typeface="Marianne" panose="02000000000000000000" pitchFamily="50" charset="0"/>
              </a:rPr>
              <a:t>9/10 JUNE </a:t>
            </a:r>
            <a:r>
              <a:rPr lang="en-US" b="0" i="1" dirty="0">
                <a:latin typeface="Marianne" panose="02000000000000000000" pitchFamily="50" charset="0"/>
              </a:rPr>
              <a:t>2022</a:t>
            </a:r>
            <a:r>
              <a:rPr lang="en-US" b="0" i="1" dirty="0" smtClean="0">
                <a:latin typeface="Marianne" panose="02000000000000000000" pitchFamily="50" charset="0"/>
              </a:rPr>
              <a:t>, STRASBOURG</a:t>
            </a:r>
            <a:endParaRPr lang="en-US" b="0" i="1" dirty="0">
              <a:latin typeface="Marianne" panose="02000000000000000000" pitchFamily="50" charset="0"/>
            </a:endParaRPr>
          </a:p>
          <a:p>
            <a:pPr marL="514350" lvl="0" indent="-514350" algn="l">
              <a:buAutoNum type="arabicPeriod"/>
            </a:pPr>
            <a:endParaRPr lang="fr-FR" b="0" i="1" dirty="0">
              <a:latin typeface="Marianne" panose="02000000000000000000" pitchFamily="50" charset="0"/>
            </a:endParaRPr>
          </a:p>
          <a:p>
            <a:pPr marL="514350" lvl="0" indent="-514350" algn="l">
              <a:buAutoNum type="arabicPeriod"/>
            </a:pPr>
            <a:endParaRPr kumimoji="0" lang="fr-FR" sz="3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073484" y="2539853"/>
            <a:ext cx="6155473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MAIN EVENTS</a:t>
            </a:r>
            <a:endParaRPr kumimoji="0" lang="fr-FR" sz="32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78341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ZoneTexte 2"/>
          <p:cNvSpPr txBox="1"/>
          <p:nvPr/>
        </p:nvSpPr>
        <p:spPr>
          <a:xfrm>
            <a:off x="698510" y="1778501"/>
            <a:ext cx="22986977" cy="80849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l"/>
            <a:endParaRPr lang="en-US" sz="4000" b="0" i="1" u="sng" dirty="0" smtClean="0">
              <a:latin typeface="Marianne" panose="02000000000000000000" pitchFamily="50" charset="0"/>
            </a:endParaRPr>
          </a:p>
          <a:p>
            <a:pPr lvl="0"/>
            <a:r>
              <a:rPr lang="en-US" sz="4400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  <a:t>4 Key priorities</a:t>
            </a:r>
          </a:p>
          <a:p>
            <a:pPr lvl="0"/>
            <a:endParaRPr lang="en-US" sz="4400" u="sng" dirty="0" smtClean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pPr marL="742950" lvl="0" indent="-742950" algn="l">
              <a:buFont typeface="+mj-lt"/>
              <a:buAutoNum type="arabicPeriod"/>
            </a:pPr>
            <a:endParaRPr lang="en-US" sz="4000" b="0" u="sng" dirty="0">
              <a:latin typeface="Marianne" panose="02000000000000000000" pitchFamily="50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4000" b="0" dirty="0" smtClean="0">
                <a:latin typeface="Marianne" panose="02000000000000000000" pitchFamily="50" charset="0"/>
              </a:rPr>
              <a:t>- within the framework of the 9</a:t>
            </a:r>
            <a:r>
              <a:rPr lang="en-US" sz="4000" b="0" baseline="30000" dirty="0" smtClean="0">
                <a:latin typeface="Marianne" panose="02000000000000000000" pitchFamily="50" charset="0"/>
              </a:rPr>
              <a:t>th</a:t>
            </a:r>
            <a:r>
              <a:rPr lang="en-US" sz="4000" b="0" dirty="0" smtClean="0">
                <a:latin typeface="Marianne" panose="02000000000000000000" pitchFamily="50" charset="0"/>
              </a:rPr>
              <a:t> cycle of EU – Youth dialogue, </a:t>
            </a:r>
            <a:r>
              <a:rPr lang="en-US" sz="4000" dirty="0" smtClean="0">
                <a:latin typeface="Marianne" panose="02000000000000000000" pitchFamily="50" charset="0"/>
              </a:rPr>
              <a:t>engagement of young people as agent of change in </a:t>
            </a:r>
            <a:r>
              <a:rPr lang="en-US" sz="4000" dirty="0" err="1" smtClean="0">
                <a:latin typeface="Marianne" panose="02000000000000000000" pitchFamily="50" charset="0"/>
              </a:rPr>
              <a:t>favour</a:t>
            </a:r>
            <a:r>
              <a:rPr lang="en-US" sz="4000" dirty="0" smtClean="0">
                <a:latin typeface="Marianne" panose="02000000000000000000" pitchFamily="50" charset="0"/>
              </a:rPr>
              <a:t> of environmental protection</a:t>
            </a:r>
          </a:p>
          <a:p>
            <a:pPr marL="742950" lvl="0" indent="-742950" algn="just">
              <a:buFont typeface="+mj-lt"/>
              <a:buAutoNum type="arabicPeriod"/>
            </a:pPr>
            <a:endParaRPr lang="en-US" sz="4000" b="0" dirty="0" smtClean="0">
              <a:latin typeface="Marianne" panose="02000000000000000000" pitchFamily="50" charset="0"/>
            </a:endParaRPr>
          </a:p>
          <a:p>
            <a:pPr marL="742950" lvl="0" indent="-742950" algn="just">
              <a:buFont typeface="+mj-lt"/>
              <a:buAutoNum type="arabicPeriod"/>
            </a:pPr>
            <a:endParaRPr lang="en-US" sz="4000" b="0" dirty="0">
              <a:latin typeface="Marianne" panose="02000000000000000000" pitchFamily="50" charset="0"/>
            </a:endParaRPr>
          </a:p>
          <a:p>
            <a:pPr marL="742950" lvl="0" indent="-742950" algn="just">
              <a:buFont typeface="+mj-lt"/>
              <a:buAutoNum type="arabicPeriod"/>
            </a:pPr>
            <a:endParaRPr lang="en-US" sz="4000" b="0" dirty="0" smtClean="0">
              <a:latin typeface="Marianne" panose="02000000000000000000" pitchFamily="50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4000" b="0" dirty="0" smtClean="0">
                <a:latin typeface="Marianne" panose="02000000000000000000" pitchFamily="50" charset="0"/>
              </a:rPr>
              <a:t>- </a:t>
            </a:r>
            <a:r>
              <a:rPr lang="en-US" sz="4000" dirty="0" smtClean="0">
                <a:latin typeface="Marianne" panose="02000000000000000000" pitchFamily="50" charset="0"/>
              </a:rPr>
              <a:t>Mobility </a:t>
            </a:r>
            <a:r>
              <a:rPr lang="en-US" sz="4000" dirty="0">
                <a:latin typeface="Marianne" panose="02000000000000000000" pitchFamily="50" charset="0"/>
              </a:rPr>
              <a:t>of young </a:t>
            </a:r>
            <a:r>
              <a:rPr lang="en-US" sz="4000" dirty="0" smtClean="0">
                <a:latin typeface="Marianne" panose="02000000000000000000" pitchFamily="50" charset="0"/>
              </a:rPr>
              <a:t>volunteers (including </a:t>
            </a:r>
            <a:r>
              <a:rPr lang="en-US" sz="4000" dirty="0">
                <a:latin typeface="Marianne" panose="02000000000000000000" pitchFamily="50" charset="0"/>
              </a:rPr>
              <a:t>youth </a:t>
            </a:r>
            <a:r>
              <a:rPr lang="en-US" sz="4000" dirty="0" smtClean="0">
                <a:latin typeface="Marianne" panose="02000000000000000000" pitchFamily="50" charset="0"/>
              </a:rPr>
              <a:t>workers) + recognition/</a:t>
            </a:r>
            <a:r>
              <a:rPr lang="en-US" sz="4000" dirty="0" err="1" smtClean="0">
                <a:latin typeface="Marianne" panose="02000000000000000000" pitchFamily="50" charset="0"/>
              </a:rPr>
              <a:t>valorisation</a:t>
            </a:r>
            <a:r>
              <a:rPr lang="en-US" sz="4000" dirty="0" smtClean="0">
                <a:latin typeface="Marianne" panose="02000000000000000000" pitchFamily="50" charset="0"/>
              </a:rPr>
              <a:t> </a:t>
            </a:r>
            <a:r>
              <a:rPr lang="en-US" sz="4000" dirty="0">
                <a:latin typeface="Marianne" panose="02000000000000000000" pitchFamily="50" charset="0"/>
              </a:rPr>
              <a:t>of skills acquired in this </a:t>
            </a:r>
            <a:r>
              <a:rPr lang="en-US" sz="4000" dirty="0" smtClean="0">
                <a:latin typeface="Marianne" panose="02000000000000000000" pitchFamily="50" charset="0"/>
              </a:rPr>
              <a:t>context of non formal education experiences</a:t>
            </a:r>
            <a:endParaRPr lang="en-US" sz="4000" dirty="0">
              <a:latin typeface="Marianne" panose="02000000000000000000" pitchFamily="50" charset="0"/>
            </a:endParaRPr>
          </a:p>
          <a:p>
            <a:pPr lvl="0" algn="just"/>
            <a:endParaRPr lang="en-US" sz="4000" b="0" dirty="0">
              <a:latin typeface="Marianne" panose="02000000000000000000" pitchFamily="50" charset="0"/>
            </a:endParaRPr>
          </a:p>
          <a:p>
            <a:pPr lvl="0" algn="l"/>
            <a:r>
              <a:rPr lang="en-US" sz="2800" b="0" i="1" dirty="0" smtClean="0">
                <a:latin typeface="Marianne" panose="02000000000000000000" pitchFamily="50" charset="0"/>
              </a:rPr>
              <a:t>-</a:t>
            </a:r>
            <a:endParaRPr lang="en-US" sz="2800" b="0" i="1" dirty="0">
              <a:latin typeface="Marianne" panose="02000000000000000000" pitchFamily="50" charset="0"/>
            </a:endParaRPr>
          </a:p>
        </p:txBody>
      </p:sp>
      <p:sp>
        <p:nvSpPr>
          <p:cNvPr id="8" name="Le Lorem Ipsum est simplement du faux texte employé dans la composition…"/>
          <p:cNvSpPr txBox="1"/>
          <p:nvPr/>
        </p:nvSpPr>
        <p:spPr>
          <a:xfrm>
            <a:off x="20155772" y="726864"/>
            <a:ext cx="3983459" cy="54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i="1" dirty="0" smtClean="0"/>
              <a:t> </a:t>
            </a:r>
            <a:r>
              <a:rPr lang="fr-FR" i="1" dirty="0" err="1" smtClean="0"/>
              <a:t>Thematic</a:t>
            </a:r>
            <a:r>
              <a:rPr lang="fr-FR" i="1" dirty="0" smtClean="0"/>
              <a:t> </a:t>
            </a:r>
            <a:r>
              <a:rPr lang="fr-FR" i="1" dirty="0" err="1" smtClean="0"/>
              <a:t>youth</a:t>
            </a:r>
            <a:r>
              <a:rPr lang="fr-FR" i="1" dirty="0" smtClean="0"/>
              <a:t> </a:t>
            </a:r>
            <a:r>
              <a:rPr lang="fr-FR" i="1" dirty="0" err="1" smtClean="0"/>
              <a:t>priorities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3677999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587355" y="4367444"/>
            <a:ext cx="20560146" cy="6882447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</a:t>
            </a:r>
            <a:r>
              <a:rPr lang="en-US" sz="3600" u="sng" dirty="0">
                <a:solidFill>
                  <a:srgbClr val="FF0000"/>
                </a:solidFill>
                <a:latin typeface="Marianne" panose="02000000000000000000" pitchFamily="50" charset="0"/>
              </a:rPr>
              <a:t/>
            </a:r>
            <a:br>
              <a:rPr lang="en-US" sz="3600" u="sng" dirty="0">
                <a:solidFill>
                  <a:srgbClr val="FF0000"/>
                </a:solidFill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>	</a:t>
            </a:r>
            <a:r>
              <a:rPr lang="en-US" sz="3600" dirty="0" smtClean="0">
                <a:latin typeface="Marianne" panose="02000000000000000000" pitchFamily="50" charset="0"/>
              </a:rPr>
              <a:t>									</a:t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>	</a:t>
            </a:r>
            <a:r>
              <a:rPr lang="en-US" sz="3600" dirty="0" smtClean="0">
                <a:latin typeface="Marianne" panose="02000000000000000000" pitchFamily="50" charset="0"/>
              </a:rPr>
              <a:t>										</a:t>
            </a:r>
            <a:r>
              <a:rPr lang="en-US" sz="4900" b="1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  <a:t>4 </a:t>
            </a:r>
            <a:r>
              <a:rPr lang="en-US" sz="4900" b="1" u="sng" dirty="0">
                <a:solidFill>
                  <a:srgbClr val="FF0000"/>
                </a:solidFill>
                <a:latin typeface="Marianne" panose="02000000000000000000" pitchFamily="50" charset="0"/>
              </a:rPr>
              <a:t>Key </a:t>
            </a:r>
            <a:r>
              <a:rPr lang="en-US" sz="4900" b="1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priorities</a:t>
            </a:r>
            <a:r>
              <a:rPr lang="en-US" sz="4900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  <a:t/>
            </a:r>
            <a:br>
              <a:rPr lang="en-US" sz="4900" u="sng" dirty="0" smtClean="0">
                <a:solidFill>
                  <a:srgbClr val="FF0000"/>
                </a:solidFill>
                <a:latin typeface="Marianne" panose="02000000000000000000" pitchFamily="50" charset="0"/>
              </a:rPr>
            </a:br>
            <a:r>
              <a:rPr lang="en-US" sz="3600" dirty="0">
                <a:latin typeface="Marianne" panose="02000000000000000000" pitchFamily="50" charset="0"/>
              </a:rPr>
              <a:t/>
            </a:r>
            <a:br>
              <a:rPr lang="en-US" sz="3600" dirty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3600" dirty="0" smtClean="0">
                <a:latin typeface="Marianne" panose="02000000000000000000" pitchFamily="50" charset="0"/>
              </a:rPr>
              <a:t/>
            </a:r>
            <a:br>
              <a:rPr lang="en-US" sz="3600" dirty="0" smtClean="0">
                <a:latin typeface="Marianne" panose="02000000000000000000" pitchFamily="50" charset="0"/>
              </a:rPr>
            </a:br>
            <a:r>
              <a:rPr lang="en-US" sz="4400" b="1" dirty="0" smtClean="0">
                <a:latin typeface="Marianne" panose="02000000000000000000" pitchFamily="50" charset="0"/>
              </a:rPr>
              <a:t>3- Engagement </a:t>
            </a:r>
            <a:r>
              <a:rPr lang="en-US" sz="4400" b="1" dirty="0">
                <a:latin typeface="Marianne" panose="02000000000000000000" pitchFamily="50" charset="0"/>
              </a:rPr>
              <a:t>of young people</a:t>
            </a:r>
            <a:r>
              <a:rPr lang="en-US" sz="4400" dirty="0">
                <a:latin typeface="Marianne" panose="02000000000000000000" pitchFamily="50" charset="0"/>
              </a:rPr>
              <a:t>, via European and national engagement schemes, to actively support European </a:t>
            </a:r>
            <a:r>
              <a:rPr lang="en-US" sz="4400" dirty="0" smtClean="0">
                <a:latin typeface="Marianne" panose="02000000000000000000" pitchFamily="50" charset="0"/>
              </a:rPr>
              <a:t>citizenship</a:t>
            </a:r>
            <a:br>
              <a:rPr lang="en-US" sz="4400" dirty="0" smtClean="0">
                <a:latin typeface="Marianne" panose="02000000000000000000" pitchFamily="50" charset="0"/>
              </a:rPr>
            </a:br>
            <a:r>
              <a:rPr lang="en-US" sz="4400" dirty="0" smtClean="0">
                <a:latin typeface="Marianne" panose="02000000000000000000" pitchFamily="50" charset="0"/>
              </a:rPr>
              <a:t/>
            </a:r>
            <a:br>
              <a:rPr lang="en-US" sz="4400" dirty="0" smtClean="0">
                <a:latin typeface="Marianne" panose="02000000000000000000" pitchFamily="50" charset="0"/>
              </a:rPr>
            </a:br>
            <a:r>
              <a:rPr lang="en-US" sz="4400" dirty="0">
                <a:latin typeface="Marianne" panose="02000000000000000000" pitchFamily="50" charset="0"/>
              </a:rPr>
              <a:t/>
            </a:r>
            <a:br>
              <a:rPr lang="en-US" sz="4400" dirty="0">
                <a:latin typeface="Marianne" panose="02000000000000000000" pitchFamily="50" charset="0"/>
              </a:rPr>
            </a:br>
            <a:r>
              <a:rPr lang="en-US" sz="4400" b="1" dirty="0" smtClean="0">
                <a:latin typeface="Marianne" panose="02000000000000000000" pitchFamily="50" charset="0"/>
              </a:rPr>
              <a:t>4-Youth </a:t>
            </a:r>
            <a:r>
              <a:rPr lang="en-US" sz="4400" b="1" dirty="0">
                <a:latin typeface="Marianne" panose="02000000000000000000" pitchFamily="50" charset="0"/>
              </a:rPr>
              <a:t>participation to European project </a:t>
            </a:r>
            <a:r>
              <a:rPr lang="en-US" sz="4400" dirty="0">
                <a:latin typeface="Marianne" panose="02000000000000000000" pitchFamily="50" charset="0"/>
              </a:rPr>
              <a:t>(in continuity with 8</a:t>
            </a:r>
            <a:r>
              <a:rPr lang="en-US" sz="4400" baseline="30000" dirty="0">
                <a:latin typeface="Marianne" panose="02000000000000000000" pitchFamily="50" charset="0"/>
              </a:rPr>
              <a:t>th </a:t>
            </a:r>
            <a:r>
              <a:rPr lang="en-US" sz="4400" dirty="0">
                <a:latin typeface="Marianne" panose="02000000000000000000" pitchFamily="50" charset="0"/>
              </a:rPr>
              <a:t>cycle of EU – Youth dialogue) in connection with the European Youth Year and the Conference on the Future of </a:t>
            </a:r>
            <a:r>
              <a:rPr lang="en-US" sz="4400" dirty="0" smtClean="0">
                <a:latin typeface="Marianne" panose="02000000000000000000" pitchFamily="50" charset="0"/>
              </a:rPr>
              <a:t>Europe</a:t>
            </a:r>
            <a:br>
              <a:rPr lang="en-US" sz="4400" dirty="0" smtClean="0">
                <a:latin typeface="Marianne" panose="02000000000000000000" pitchFamily="50" charset="0"/>
              </a:rPr>
            </a:br>
            <a:r>
              <a:rPr lang="en-US" sz="4400" dirty="0">
                <a:latin typeface="Marianne" panose="02000000000000000000" pitchFamily="50" charset="0"/>
              </a:rPr>
              <a:t/>
            </a:r>
            <a:br>
              <a:rPr lang="en-US" sz="4400" dirty="0">
                <a:latin typeface="Marianne" panose="02000000000000000000" pitchFamily="50" charset="0"/>
              </a:rPr>
            </a:br>
            <a:endParaRPr lang="fr-FR" dirty="0"/>
          </a:p>
        </p:txBody>
      </p:sp>
      <p:sp>
        <p:nvSpPr>
          <p:cNvPr id="14" name="Le Lorem Ipsum est simplement du faux texte employé dans la composition…"/>
          <p:cNvSpPr txBox="1"/>
          <p:nvPr/>
        </p:nvSpPr>
        <p:spPr>
          <a:xfrm>
            <a:off x="20155772" y="726864"/>
            <a:ext cx="3983459" cy="54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i="1" dirty="0" smtClean="0"/>
              <a:t> </a:t>
            </a:r>
            <a:r>
              <a:rPr lang="fr-FR" i="1" dirty="0" err="1" smtClean="0"/>
              <a:t>Thematic</a:t>
            </a:r>
            <a:r>
              <a:rPr lang="fr-FR" i="1" dirty="0" smtClean="0"/>
              <a:t> </a:t>
            </a:r>
            <a:r>
              <a:rPr lang="fr-FR" i="1" dirty="0" err="1" smtClean="0"/>
              <a:t>youth</a:t>
            </a:r>
            <a:r>
              <a:rPr lang="fr-FR" i="1" dirty="0" smtClean="0"/>
              <a:t> </a:t>
            </a:r>
            <a:r>
              <a:rPr lang="fr-FR" i="1" dirty="0" err="1" smtClean="0"/>
              <a:t>priorities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705079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Le Lorem Ipsum est simplement du faux texte employé dans la composition…"/>
          <p:cNvSpPr txBox="1"/>
          <p:nvPr/>
        </p:nvSpPr>
        <p:spPr>
          <a:xfrm>
            <a:off x="16702222" y="726862"/>
            <a:ext cx="7102902" cy="54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lvl="0" algn="r" defTabSz="821530"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2600" dirty="0">
                <a:solidFill>
                  <a:srgbClr val="FFFFFF"/>
                </a:solidFill>
                <a:latin typeface="Marianne"/>
                <a:sym typeface="Marianne"/>
              </a:rPr>
              <a:t>PFUE2022- Priorités thématiques Jeunesse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5350" y="1848535"/>
            <a:ext cx="22122912" cy="10577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endParaRPr lang="fr-FR" sz="4000" dirty="0">
              <a:latin typeface="Marianne" panose="02000000000000000000" pitchFamily="50" charset="0"/>
            </a:endParaRPr>
          </a:p>
          <a:p>
            <a:pPr algn="l"/>
            <a:r>
              <a:rPr lang="fr-FR" sz="54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Main </a:t>
            </a:r>
            <a:r>
              <a:rPr lang="fr-FR" sz="5400" dirty="0" err="1" smtClean="0">
                <a:solidFill>
                  <a:srgbClr val="FF0000"/>
                </a:solidFill>
                <a:latin typeface="Marianne" panose="02000000000000000000" pitchFamily="50" charset="0"/>
              </a:rPr>
              <a:t>texts</a:t>
            </a:r>
            <a:r>
              <a:rPr lang="fr-FR" sz="54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and documents</a:t>
            </a:r>
          </a:p>
          <a:p>
            <a:pPr algn="l"/>
            <a:endParaRPr lang="fr-FR" sz="4000" dirty="0" smtClean="0">
              <a:latin typeface="Marianne" panose="02000000000000000000" pitchFamily="50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GB" sz="3600" dirty="0" smtClean="0"/>
              <a:t>draft </a:t>
            </a:r>
            <a:r>
              <a:rPr lang="en-GB" sz="3600" dirty="0"/>
              <a:t>Conclusions document </a:t>
            </a:r>
            <a:r>
              <a:rPr lang="en-GB" sz="3600" dirty="0" smtClean="0"/>
              <a:t>on “the </a:t>
            </a:r>
            <a:r>
              <a:rPr lang="en-GB" sz="3600" dirty="0"/>
              <a:t>involvement of young people as agents of change in environmental </a:t>
            </a:r>
            <a:r>
              <a:rPr lang="en-GB" sz="3600" dirty="0" smtClean="0"/>
              <a:t>protection”</a:t>
            </a:r>
            <a:endParaRPr lang="fr-FR" sz="3600" dirty="0" smtClean="0">
              <a:latin typeface="Marianne" panose="02000000000000000000"/>
            </a:endParaRPr>
          </a:p>
          <a:p>
            <a:pPr algn="just"/>
            <a:endParaRPr lang="fr-FR" sz="3600" dirty="0" smtClean="0">
              <a:latin typeface="Marianne" panose="02000000000000000000"/>
            </a:endParaRPr>
          </a:p>
          <a:p>
            <a:pPr algn="just"/>
            <a:r>
              <a:rPr lang="fr-FR" sz="3600" dirty="0" smtClean="0">
                <a:latin typeface="Marianne" panose="02000000000000000000"/>
              </a:rPr>
              <a:t>2. </a:t>
            </a:r>
            <a:r>
              <a:rPr lang="en-US" sz="3600" dirty="0"/>
              <a:t>Proposal for a Council Recommendation on the mobility of young volunteers across the European </a:t>
            </a:r>
            <a:r>
              <a:rPr lang="en-US" sz="3600" dirty="0" smtClean="0"/>
              <a:t>Union </a:t>
            </a:r>
            <a:r>
              <a:rPr lang="en-US" sz="3600" b="0" dirty="0" smtClean="0"/>
              <a:t>(To replace </a:t>
            </a:r>
            <a:r>
              <a:rPr lang="en-US" sz="3600" b="0" dirty="0"/>
              <a:t>and build on the one adopted by the Council in November </a:t>
            </a:r>
            <a:r>
              <a:rPr lang="en-US" sz="3600" b="0" dirty="0" smtClean="0"/>
              <a:t>2008)</a:t>
            </a:r>
          </a:p>
          <a:p>
            <a:pPr algn="just"/>
            <a:r>
              <a:rPr lang="en-US" sz="3600" b="0" dirty="0"/>
              <a:t> </a:t>
            </a:r>
            <a:endParaRPr lang="en-US" sz="3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b="0" dirty="0" err="1" smtClean="0"/>
              <a:t>recognise</a:t>
            </a:r>
            <a:r>
              <a:rPr lang="en-US" sz="3600" b="0" dirty="0" smtClean="0"/>
              <a:t> </a:t>
            </a:r>
            <a:r>
              <a:rPr lang="en-US" sz="3600" b="0" dirty="0"/>
              <a:t>the key contribution of volunteering for the development of young people's skills and competences and its role in positively overcoming societal </a:t>
            </a:r>
            <a:r>
              <a:rPr lang="en-US" sz="3600" b="0" dirty="0" smtClean="0"/>
              <a:t>challenges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b="0" dirty="0" err="1" smtClean="0"/>
              <a:t>aboost</a:t>
            </a:r>
            <a:r>
              <a:rPr lang="en-US" sz="3600" b="0" dirty="0" smtClean="0"/>
              <a:t> </a:t>
            </a:r>
            <a:r>
              <a:rPr lang="en-US" sz="3600" b="0" dirty="0"/>
              <a:t>the inclusiveness, quality, recognition and sustainability dimensions of transnational youth </a:t>
            </a:r>
            <a:r>
              <a:rPr lang="en-US" sz="3600" b="0" dirty="0" smtClean="0"/>
              <a:t>volunteering.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b="0" dirty="0" smtClean="0"/>
              <a:t>addresses main </a:t>
            </a:r>
            <a:r>
              <a:rPr lang="en-US" sz="3600" b="0" dirty="0"/>
              <a:t>obstacles to volunteering mobility, taking into account lessons learned during the </a:t>
            </a:r>
            <a:r>
              <a:rPr lang="en-US" sz="3600" b="0" dirty="0" smtClean="0"/>
              <a:t>pandemic </a:t>
            </a:r>
            <a:r>
              <a:rPr lang="en-US" sz="3600" b="0" dirty="0"/>
              <a:t>and in the implementation of the </a:t>
            </a:r>
            <a:r>
              <a:rPr lang="en-US" sz="3600" b="0" i="1" dirty="0">
                <a:hlinkClick r:id="rId4"/>
              </a:rPr>
              <a:t>European Solidarity Corps</a:t>
            </a:r>
            <a:r>
              <a:rPr lang="en-US" sz="3600" b="0" dirty="0"/>
              <a:t>.</a:t>
            </a:r>
          </a:p>
          <a:p>
            <a:endParaRPr lang="en-US" sz="3600" b="0" dirty="0" smtClean="0"/>
          </a:p>
          <a:p>
            <a:endParaRPr lang="en-US" b="0" dirty="0"/>
          </a:p>
          <a:p>
            <a:pPr algn="just"/>
            <a:endParaRPr lang="fr-FR" sz="4400" dirty="0" smtClean="0">
              <a:latin typeface="Marianne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7548807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BANDEAU BLEU.jpg" descr="BANDEAU BLE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3819"/>
            <a:ext cx="24384001" cy="2005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Le Lorem Ipsum est simplement du faux texte employé dans la composition…"/>
          <p:cNvSpPr txBox="1"/>
          <p:nvPr/>
        </p:nvSpPr>
        <p:spPr>
          <a:xfrm>
            <a:off x="16702221" y="526808"/>
            <a:ext cx="7102903" cy="944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lvl="0" algn="r" defTabSz="821530"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2600" dirty="0">
                <a:solidFill>
                  <a:srgbClr val="FFFFFF"/>
                </a:solidFill>
                <a:latin typeface="Marianne"/>
                <a:sym typeface="Marianne"/>
              </a:rPr>
              <a:t>PFUE2022- Priorités thématiques Jeunesse </a:t>
            </a:r>
          </a:p>
          <a:p>
            <a:pPr lvl="0" algn="r" defTabSz="821530">
              <a:defRPr sz="2600" b="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2600" b="0" i="1" dirty="0">
                <a:solidFill>
                  <a:srgbClr val="FFFFFF"/>
                </a:solidFill>
                <a:latin typeface="Marianne"/>
                <a:sym typeface="Marianne"/>
              </a:rPr>
              <a:t>PFUE2022- Thematic priorities in Youth</a:t>
            </a:r>
            <a:endParaRPr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12191999" y="6578223"/>
            <a:ext cx="12165853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 algn="l"/>
            <a:endParaRPr lang="fr-FR" b="0" i="1" dirty="0" smtClean="0">
              <a:latin typeface="Marianne" panose="02000000000000000000" pitchFamily="50" charset="0"/>
            </a:endParaRPr>
          </a:p>
          <a:p>
            <a:pPr marL="514350" lvl="0" indent="-514350" algn="l">
              <a:buAutoNum type="arabicPeriod"/>
            </a:pPr>
            <a:endParaRPr kumimoji="0" lang="fr-FR" sz="3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5432" y="6516667"/>
            <a:ext cx="10767915" cy="12522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endParaRPr lang="fr-FR" sz="4000" dirty="0" smtClean="0">
              <a:latin typeface="Marianne" panose="02000000000000000000" pitchFamily="50" charset="0"/>
            </a:endParaRPr>
          </a:p>
          <a:p>
            <a:pPr algn="l"/>
            <a:endParaRPr kumimoji="0" lang="fr-FR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69567" y="6478491"/>
            <a:ext cx="17504229" cy="26064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8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Merci de votre attention!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7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34248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600</Words>
  <Application>Microsoft Office PowerPoint</Application>
  <PresentationFormat>Personnalisé</PresentationFormat>
  <Paragraphs>85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Marianne</vt:lpstr>
      <vt:lpstr>Marianne Light</vt:lpstr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                                     4 Key priorities    3- Engagement of young people, via European and national engagement schemes, to actively support European citizenship   4-Youth participation to European project (in continuity with 8th cycle of EU – Youth dialogue) in connection with the European Youth Year and the Conference on the Future of Europe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DEVETTE</dc:creator>
  <cp:lastModifiedBy>FLAVIA GIOVANELLI</cp:lastModifiedBy>
  <cp:revision>73</cp:revision>
  <dcterms:modified xsi:type="dcterms:W3CDTF">2022-04-04T23:58:06Z</dcterms:modified>
</cp:coreProperties>
</file>