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4/5/2022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nl-NL"/>
              <a:t>Klik om stijl te bewerken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18C79C5D-2A6F-F04D-97DA-BEF2467B64E4}" type="datetimeFigureOut">
              <a:rPr lang="en-US" dirty="0"/>
              <a:pPr/>
              <a:t>4/5/2022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nl-NL"/>
              <a:t>Klik om stijl te bewerken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8DFA1846-DA80-1C48-A609-854EA85C59AD}" type="datetimeFigureOut">
              <a:rPr lang="en-US" dirty="0"/>
              <a:pPr/>
              <a:t>4/5/2022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nl-NL"/>
              <a:t>Klik om stijl te bewerken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nl-NL"/>
              <a:t>Klikken om de tekststijl van het model te bewerken</a:t>
            </a:r>
          </a:p>
        </p:txBody>
      </p:sp>
      <p:sp>
        <p:nvSpPr>
          <p:cNvPr id="2" name="Date Placeholder 1"/>
          <p:cNvSpPr>
            <a:spLocks noGrp="1"/>
          </p:cNvSpPr>
          <p:nvPr>
            <p:ph type="dt" sz="half" idx="10"/>
          </p:nvPr>
        </p:nvSpPr>
        <p:spPr/>
        <p:txBody>
          <a:bodyPr/>
          <a:lstStyle/>
          <a:p>
            <a:fld id="{FBF54567-0DE4-3F47-BF90-CB84690072F9}" type="datetimeFigureOut">
              <a:rPr lang="en-US" dirty="0"/>
              <a:pPr/>
              <a:t>4/5/2022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4/5/2022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4/5/2022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nl-NL"/>
              <a:t>Klik om stijl te bewerken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4/5/2022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nl-NL"/>
              <a:t>Klik om stijl te bewerken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8DFA1846-DA80-1C48-A609-854EA85C59AD}" type="datetimeFigureOut">
              <a:rPr lang="en-US" dirty="0"/>
              <a:pPr/>
              <a:t>4/5/2022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4/5/2022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4/5/2022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4/5/2022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4/5/2022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nl-NL"/>
              <a:t>Klik om stijl te bewerken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D0DF5E60-9974-AC48-9591-99C2BB44B7CF}" type="datetimeFigureOut">
              <a:rPr lang="en-US" dirty="0"/>
              <a:pPr/>
              <a:t>4/5/2022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nl-NL"/>
              <a:t>Klik om stijl te bewerken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4/5/2022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nl-NL"/>
              <a:t>Klik om stijl te bewerken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4/5/2022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CD8C9D-320B-4F4B-B665-7AD6F4049985}"/>
              </a:ext>
            </a:extLst>
          </p:cNvPr>
          <p:cNvSpPr>
            <a:spLocks noGrp="1"/>
          </p:cNvSpPr>
          <p:nvPr>
            <p:ph type="ctrTitle"/>
          </p:nvPr>
        </p:nvSpPr>
        <p:spPr/>
        <p:txBody>
          <a:bodyPr/>
          <a:lstStyle/>
          <a:p>
            <a:r>
              <a:rPr lang="en-GB" dirty="0"/>
              <a:t>All about SNACs…</a:t>
            </a:r>
          </a:p>
        </p:txBody>
      </p:sp>
      <p:sp>
        <p:nvSpPr>
          <p:cNvPr id="3" name="Ondertitel 2">
            <a:extLst>
              <a:ext uri="{FF2B5EF4-FFF2-40B4-BE49-F238E27FC236}">
                <a16:creationId xmlns:a16="http://schemas.microsoft.com/office/drawing/2014/main" id="{CE8BB647-CD9B-4888-AB95-405F917F3A12}"/>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310233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3C961-A9DE-4D91-908D-CBE8C349C41F}"/>
              </a:ext>
            </a:extLst>
          </p:cNvPr>
          <p:cNvSpPr>
            <a:spLocks noGrp="1"/>
          </p:cNvSpPr>
          <p:nvPr>
            <p:ph type="title"/>
          </p:nvPr>
        </p:nvSpPr>
        <p:spPr/>
        <p:txBody>
          <a:bodyPr/>
          <a:lstStyle/>
          <a:p>
            <a:r>
              <a:rPr lang="en-GB" dirty="0"/>
              <a:t>When and where did we start…</a:t>
            </a:r>
          </a:p>
        </p:txBody>
      </p:sp>
      <p:sp>
        <p:nvSpPr>
          <p:cNvPr id="3" name="Tijdelijke aanduiding voor inhoud 2">
            <a:extLst>
              <a:ext uri="{FF2B5EF4-FFF2-40B4-BE49-F238E27FC236}">
                <a16:creationId xmlns:a16="http://schemas.microsoft.com/office/drawing/2014/main" id="{35236C9F-E531-4E47-AB21-BED06EEC5B80}"/>
              </a:ext>
            </a:extLst>
          </p:cNvPr>
          <p:cNvSpPr>
            <a:spLocks noGrp="1"/>
          </p:cNvSpPr>
          <p:nvPr>
            <p:ph idx="1"/>
          </p:nvPr>
        </p:nvSpPr>
        <p:spPr>
          <a:xfrm>
            <a:off x="818712" y="2689012"/>
            <a:ext cx="10554574" cy="3636511"/>
          </a:xfrm>
        </p:spPr>
        <p:txBody>
          <a:bodyPr/>
          <a:lstStyle/>
          <a:p>
            <a:r>
              <a:rPr lang="en-GB" sz="2000" dirty="0"/>
              <a:t>2015 : BM in Riga – 3 network projects (Local Youth Work, Inclusion, Employability)</a:t>
            </a:r>
          </a:p>
          <a:p>
            <a:endParaRPr lang="en-GB" sz="2000" dirty="0"/>
          </a:p>
          <a:p>
            <a:r>
              <a:rPr lang="en-GB" sz="2000" dirty="0"/>
              <a:t>2016 : KA3 Call for Inclusion projects by the Commission – 3 network projects</a:t>
            </a:r>
          </a:p>
          <a:p>
            <a:pPr marL="0" indent="0">
              <a:buNone/>
            </a:pPr>
            <a:r>
              <a:rPr lang="en-GB" sz="2000" dirty="0"/>
              <a:t>	(Human Rights Education, Becoming part of Europe, Aware and active)</a:t>
            </a:r>
          </a:p>
          <a:p>
            <a:pPr marL="0" indent="0">
              <a:buNone/>
            </a:pPr>
            <a:endParaRPr lang="en-GB" sz="2000" dirty="0"/>
          </a:p>
          <a:p>
            <a:r>
              <a:rPr lang="en-GB" sz="2000" dirty="0"/>
              <a:t>2020 : Call by/in the NA network – 21 proposals – 14 SNAC’s (incl. 3 from 2015)</a:t>
            </a:r>
          </a:p>
          <a:p>
            <a:endParaRPr lang="en-GB" sz="2000" dirty="0"/>
          </a:p>
          <a:p>
            <a:r>
              <a:rPr lang="en-GB" sz="2000" dirty="0"/>
              <a:t>2021: First SNAC in NET – 15 SNAC’s</a:t>
            </a:r>
          </a:p>
          <a:p>
            <a:pPr marL="914400" lvl="2" indent="0">
              <a:buNone/>
            </a:pPr>
            <a:endParaRPr lang="en-GB" dirty="0"/>
          </a:p>
          <a:p>
            <a:endParaRPr lang="en-GB" dirty="0"/>
          </a:p>
        </p:txBody>
      </p:sp>
    </p:spTree>
    <p:extLst>
      <p:ext uri="{BB962C8B-B14F-4D97-AF65-F5344CB8AC3E}">
        <p14:creationId xmlns:p14="http://schemas.microsoft.com/office/powerpoint/2010/main" val="2486451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3C961-A9DE-4D91-908D-CBE8C349C41F}"/>
              </a:ext>
            </a:extLst>
          </p:cNvPr>
          <p:cNvSpPr>
            <a:spLocks noGrp="1"/>
          </p:cNvSpPr>
          <p:nvPr>
            <p:ph type="title"/>
          </p:nvPr>
        </p:nvSpPr>
        <p:spPr/>
        <p:txBody>
          <a:bodyPr/>
          <a:lstStyle/>
          <a:p>
            <a:r>
              <a:rPr lang="en-GB" dirty="0"/>
              <a:t>Conclusions from the first monitoring…</a:t>
            </a:r>
          </a:p>
        </p:txBody>
      </p:sp>
      <p:sp>
        <p:nvSpPr>
          <p:cNvPr id="3" name="Tijdelijke aanduiding voor inhoud 2">
            <a:extLst>
              <a:ext uri="{FF2B5EF4-FFF2-40B4-BE49-F238E27FC236}">
                <a16:creationId xmlns:a16="http://schemas.microsoft.com/office/drawing/2014/main" id="{35236C9F-E531-4E47-AB21-BED06EEC5B80}"/>
              </a:ext>
            </a:extLst>
          </p:cNvPr>
          <p:cNvSpPr>
            <a:spLocks noGrp="1"/>
          </p:cNvSpPr>
          <p:nvPr>
            <p:ph idx="1"/>
          </p:nvPr>
        </p:nvSpPr>
        <p:spPr>
          <a:xfrm>
            <a:off x="827424" y="2774301"/>
            <a:ext cx="10554574" cy="3636511"/>
          </a:xfrm>
        </p:spPr>
        <p:txBody>
          <a:bodyPr>
            <a:normAutofit fontScale="92500" lnSpcReduction="10000"/>
          </a:bodyPr>
          <a:lstStyle/>
          <a:p>
            <a:r>
              <a:rPr lang="en-GB" sz="2200" dirty="0"/>
              <a:t>5 network projects monitored by external expert (Miguel Garcia Lopez)</a:t>
            </a:r>
          </a:p>
          <a:p>
            <a:r>
              <a:rPr lang="en-GB" sz="2200" dirty="0"/>
              <a:t>Conclusions on added value of network projects</a:t>
            </a:r>
          </a:p>
          <a:p>
            <a:pPr>
              <a:buFont typeface="Arial" pitchFamily="34" charset="0"/>
              <a:buChar char="•"/>
            </a:pPr>
            <a:r>
              <a:rPr lang="en-GB" sz="1800" dirty="0">
                <a:latin typeface="Calibri" pitchFamily="34" charset="0"/>
                <a:cs typeface="Calibri" pitchFamily="34" charset="0"/>
              </a:rPr>
              <a:t>Long term perspective</a:t>
            </a:r>
            <a:endParaRPr lang="de-DE" sz="1800" dirty="0">
              <a:latin typeface="Calibri" pitchFamily="34" charset="0"/>
              <a:cs typeface="Calibri" pitchFamily="34" charset="0"/>
            </a:endParaRPr>
          </a:p>
          <a:p>
            <a:pPr>
              <a:buFont typeface="Arial" pitchFamily="34" charset="0"/>
              <a:buChar char="•"/>
            </a:pPr>
            <a:r>
              <a:rPr lang="de-DE" sz="1800" dirty="0">
                <a:latin typeface="Calibri" pitchFamily="34" charset="0"/>
                <a:cs typeface="Calibri" pitchFamily="34" charset="0"/>
              </a:rPr>
              <a:t> </a:t>
            </a:r>
            <a:r>
              <a:rPr lang="en-GB" sz="1800" dirty="0">
                <a:latin typeface="Calibri" pitchFamily="34" charset="0"/>
                <a:cs typeface="Calibri" pitchFamily="34" charset="0"/>
              </a:rPr>
              <a:t>Strengthening the political and strategic dimensions</a:t>
            </a:r>
            <a:endParaRPr lang="de-DE" sz="1800" dirty="0">
              <a:latin typeface="Calibri" pitchFamily="34" charset="0"/>
              <a:cs typeface="Calibri" pitchFamily="34" charset="0"/>
            </a:endParaRPr>
          </a:p>
          <a:p>
            <a:pPr>
              <a:buFont typeface="Arial" pitchFamily="34" charset="0"/>
              <a:buChar char="•"/>
            </a:pPr>
            <a:r>
              <a:rPr lang="en-GB" sz="1800" dirty="0">
                <a:latin typeface="Calibri" pitchFamily="34" charset="0"/>
                <a:cs typeface="Calibri" pitchFamily="34" charset="0"/>
              </a:rPr>
              <a:t> New partners for cooperation at local, national and European level</a:t>
            </a:r>
            <a:endParaRPr lang="de-DE" sz="1800" dirty="0">
              <a:latin typeface="Calibri" pitchFamily="34" charset="0"/>
              <a:cs typeface="Calibri" pitchFamily="34" charset="0"/>
            </a:endParaRPr>
          </a:p>
          <a:p>
            <a:pPr>
              <a:buFont typeface="Arial" pitchFamily="34" charset="0"/>
              <a:buChar char="•"/>
            </a:pPr>
            <a:r>
              <a:rPr lang="en-GB" sz="1800" dirty="0">
                <a:latin typeface="Calibri" pitchFamily="34" charset="0"/>
                <a:cs typeface="Calibri" pitchFamily="34" charset="0"/>
              </a:rPr>
              <a:t> Stronger cooperation between NAs</a:t>
            </a:r>
            <a:endParaRPr lang="de-DE" sz="1800" dirty="0">
              <a:latin typeface="Calibri" pitchFamily="34" charset="0"/>
              <a:cs typeface="Calibri" pitchFamily="34" charset="0"/>
            </a:endParaRPr>
          </a:p>
          <a:p>
            <a:pPr>
              <a:buFont typeface="Arial" pitchFamily="34" charset="0"/>
              <a:buChar char="•"/>
            </a:pPr>
            <a:r>
              <a:rPr lang="nl-NL" sz="1800" dirty="0">
                <a:latin typeface="Calibri" pitchFamily="34" charset="0"/>
                <a:cs typeface="Calibri" pitchFamily="34" charset="0"/>
              </a:rPr>
              <a:t> Peer </a:t>
            </a:r>
            <a:r>
              <a:rPr lang="nl-NL" sz="1800" dirty="0" err="1">
                <a:latin typeface="Calibri" pitchFamily="34" charset="0"/>
                <a:cs typeface="Calibri" pitchFamily="34" charset="0"/>
              </a:rPr>
              <a:t>learning</a:t>
            </a:r>
            <a:r>
              <a:rPr lang="nl-NL" sz="1800" dirty="0">
                <a:latin typeface="Calibri" pitchFamily="34" charset="0"/>
                <a:cs typeface="Calibri" pitchFamily="34" charset="0"/>
              </a:rPr>
              <a:t> </a:t>
            </a:r>
            <a:r>
              <a:rPr lang="nl-NL" sz="1800" dirty="0" err="1">
                <a:latin typeface="Calibri" pitchFamily="34" charset="0"/>
                <a:cs typeface="Calibri" pitchFamily="34" charset="0"/>
              </a:rPr>
              <a:t>between</a:t>
            </a:r>
            <a:r>
              <a:rPr lang="nl-NL" sz="1800" dirty="0">
                <a:latin typeface="Calibri" pitchFamily="34" charset="0"/>
                <a:cs typeface="Calibri" pitchFamily="34" charset="0"/>
              </a:rPr>
              <a:t> </a:t>
            </a:r>
            <a:r>
              <a:rPr lang="nl-NL" sz="1800" dirty="0" err="1">
                <a:latin typeface="Calibri" pitchFamily="34" charset="0"/>
                <a:cs typeface="Calibri" pitchFamily="34" charset="0"/>
              </a:rPr>
              <a:t>NAs</a:t>
            </a:r>
            <a:r>
              <a:rPr lang="nl-NL" sz="1800" dirty="0">
                <a:latin typeface="Calibri" pitchFamily="34" charset="0"/>
                <a:cs typeface="Calibri" pitchFamily="34" charset="0"/>
              </a:rPr>
              <a:t> on </a:t>
            </a:r>
            <a:r>
              <a:rPr lang="nl-NL" sz="1800" dirty="0" err="1">
                <a:latin typeface="Calibri" pitchFamily="34" charset="0"/>
                <a:cs typeface="Calibri" pitchFamily="34" charset="0"/>
              </a:rPr>
              <a:t>how</a:t>
            </a:r>
            <a:r>
              <a:rPr lang="nl-NL" sz="1800" dirty="0">
                <a:latin typeface="Calibri" pitchFamily="34" charset="0"/>
                <a:cs typeface="Calibri" pitchFamily="34" charset="0"/>
              </a:rPr>
              <a:t> </a:t>
            </a:r>
            <a:r>
              <a:rPr lang="nl-NL" sz="1800" dirty="0" err="1">
                <a:latin typeface="Calibri" pitchFamily="34" charset="0"/>
                <a:cs typeface="Calibri" pitchFamily="34" charset="0"/>
              </a:rPr>
              <a:t>to</a:t>
            </a:r>
            <a:r>
              <a:rPr lang="nl-NL" sz="1800" dirty="0">
                <a:latin typeface="Calibri" pitchFamily="34" charset="0"/>
                <a:cs typeface="Calibri" pitchFamily="34" charset="0"/>
              </a:rPr>
              <a:t> do </a:t>
            </a:r>
            <a:r>
              <a:rPr lang="nl-NL" sz="1800" dirty="0" err="1">
                <a:latin typeface="Calibri" pitchFamily="34" charset="0"/>
                <a:cs typeface="Calibri" pitchFamily="34" charset="0"/>
              </a:rPr>
              <a:t>things</a:t>
            </a:r>
            <a:r>
              <a:rPr lang="nl-NL" sz="1800" dirty="0">
                <a:latin typeface="Calibri" pitchFamily="34" charset="0"/>
                <a:cs typeface="Calibri" pitchFamily="34" charset="0"/>
              </a:rPr>
              <a:t> </a:t>
            </a:r>
            <a:r>
              <a:rPr lang="nl-NL" sz="1800" dirty="0" err="1">
                <a:latin typeface="Calibri" pitchFamily="34" charset="0"/>
                <a:cs typeface="Calibri" pitchFamily="34" charset="0"/>
              </a:rPr>
              <a:t>better</a:t>
            </a:r>
            <a:r>
              <a:rPr lang="nl-NL" sz="1800" dirty="0">
                <a:latin typeface="Calibri" pitchFamily="34" charset="0"/>
                <a:cs typeface="Calibri" pitchFamily="34" charset="0"/>
              </a:rPr>
              <a:t> and development of </a:t>
            </a:r>
            <a:r>
              <a:rPr lang="nl-NL" sz="1800" dirty="0" err="1">
                <a:latin typeface="Calibri" pitchFamily="34" charset="0"/>
                <a:cs typeface="Calibri" pitchFamily="34" charset="0"/>
              </a:rPr>
              <a:t>NAs</a:t>
            </a:r>
            <a:r>
              <a:rPr lang="nl-NL" sz="1800" dirty="0">
                <a:latin typeface="Calibri" pitchFamily="34" charset="0"/>
                <a:cs typeface="Calibri" pitchFamily="34" charset="0"/>
              </a:rPr>
              <a:t> </a:t>
            </a:r>
            <a:r>
              <a:rPr lang="nl-NL" sz="1800" dirty="0" err="1">
                <a:latin typeface="Calibri" pitchFamily="34" charset="0"/>
                <a:cs typeface="Calibri" pitchFamily="34" charset="0"/>
              </a:rPr>
              <a:t>competences</a:t>
            </a:r>
            <a:r>
              <a:rPr lang="nl-NL" sz="1800" dirty="0">
                <a:latin typeface="Calibri" pitchFamily="34" charset="0"/>
                <a:cs typeface="Calibri" pitchFamily="34" charset="0"/>
              </a:rPr>
              <a:t> and new </a:t>
            </a:r>
            <a:r>
              <a:rPr lang="nl-NL" sz="1800" dirty="0" err="1">
                <a:latin typeface="Calibri" pitchFamily="34" charset="0"/>
                <a:cs typeface="Calibri" pitchFamily="34" charset="0"/>
              </a:rPr>
              <a:t>working</a:t>
            </a:r>
            <a:r>
              <a:rPr lang="nl-NL" sz="1800" dirty="0">
                <a:latin typeface="Calibri" pitchFamily="34" charset="0"/>
                <a:cs typeface="Calibri" pitchFamily="34" charset="0"/>
              </a:rPr>
              <a:t> </a:t>
            </a:r>
            <a:r>
              <a:rPr lang="nl-NL" sz="1800" dirty="0" err="1">
                <a:latin typeface="Calibri" pitchFamily="34" charset="0"/>
                <a:cs typeface="Calibri" pitchFamily="34" charset="0"/>
              </a:rPr>
              <a:t>methods</a:t>
            </a:r>
            <a:r>
              <a:rPr lang="nl-NL" sz="1800" dirty="0">
                <a:latin typeface="Calibri" pitchFamily="34" charset="0"/>
                <a:cs typeface="Calibri" pitchFamily="34" charset="0"/>
              </a:rPr>
              <a:t>/approaches</a:t>
            </a:r>
            <a:endParaRPr lang="de-DE" sz="1800" dirty="0">
              <a:latin typeface="Calibri" pitchFamily="34" charset="0"/>
              <a:cs typeface="Calibri" pitchFamily="34" charset="0"/>
            </a:endParaRPr>
          </a:p>
          <a:p>
            <a:pPr>
              <a:buFont typeface="Arial" pitchFamily="34" charset="0"/>
              <a:buChar char="•"/>
            </a:pPr>
            <a:r>
              <a:rPr lang="en-GB" sz="1800" dirty="0">
                <a:latin typeface="Calibri" pitchFamily="34" charset="0"/>
                <a:cs typeface="Calibri" pitchFamily="34" charset="0"/>
              </a:rPr>
              <a:t> Reaching new target groups – not so common in E+ activities</a:t>
            </a:r>
            <a:endParaRPr lang="de-DE" sz="1800" dirty="0">
              <a:latin typeface="Calibri" pitchFamily="34" charset="0"/>
              <a:cs typeface="Calibri" pitchFamily="34" charset="0"/>
            </a:endParaRPr>
          </a:p>
          <a:p>
            <a:pPr>
              <a:buFont typeface="Arial" pitchFamily="34" charset="0"/>
              <a:buChar char="•"/>
            </a:pPr>
            <a:r>
              <a:rPr lang="en-GB" sz="1800" dirty="0">
                <a:latin typeface="Calibri" pitchFamily="34" charset="0"/>
                <a:cs typeface="Calibri" pitchFamily="34" charset="0"/>
              </a:rPr>
              <a:t> Setting up networks for future cooperation beyond the current partnership</a:t>
            </a:r>
            <a:endParaRPr lang="de-DE" sz="1800" dirty="0">
              <a:latin typeface="Calibri" pitchFamily="34" charset="0"/>
              <a:cs typeface="Calibri" pitchFamily="34" charset="0"/>
            </a:endParaRPr>
          </a:p>
          <a:p>
            <a:endParaRPr lang="en-GB" dirty="0"/>
          </a:p>
          <a:p>
            <a:endParaRPr lang="en-GB" dirty="0"/>
          </a:p>
        </p:txBody>
      </p:sp>
    </p:spTree>
    <p:extLst>
      <p:ext uri="{BB962C8B-B14F-4D97-AF65-F5344CB8AC3E}">
        <p14:creationId xmlns:p14="http://schemas.microsoft.com/office/powerpoint/2010/main" val="3232940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3C961-A9DE-4D91-908D-CBE8C349C41F}"/>
              </a:ext>
            </a:extLst>
          </p:cNvPr>
          <p:cNvSpPr>
            <a:spLocks noGrp="1"/>
          </p:cNvSpPr>
          <p:nvPr>
            <p:ph type="title"/>
          </p:nvPr>
        </p:nvSpPr>
        <p:spPr/>
        <p:txBody>
          <a:bodyPr/>
          <a:lstStyle/>
          <a:p>
            <a:r>
              <a:rPr lang="en-GB" dirty="0"/>
              <a:t>Criteria for the SNAC call in 2020 (1)…</a:t>
            </a:r>
          </a:p>
        </p:txBody>
      </p:sp>
      <p:sp>
        <p:nvSpPr>
          <p:cNvPr id="3" name="Tijdelijke aanduiding voor inhoud 2">
            <a:extLst>
              <a:ext uri="{FF2B5EF4-FFF2-40B4-BE49-F238E27FC236}">
                <a16:creationId xmlns:a16="http://schemas.microsoft.com/office/drawing/2014/main" id="{35236C9F-E531-4E47-AB21-BED06EEC5B80}"/>
              </a:ext>
            </a:extLst>
          </p:cNvPr>
          <p:cNvSpPr>
            <a:spLocks noGrp="1"/>
          </p:cNvSpPr>
          <p:nvPr>
            <p:ph idx="1"/>
          </p:nvPr>
        </p:nvSpPr>
        <p:spPr>
          <a:xfrm>
            <a:off x="818712" y="2422312"/>
            <a:ext cx="10554574" cy="3636511"/>
          </a:xfrm>
        </p:spPr>
        <p:txBody>
          <a:bodyPr>
            <a:normAutofit fontScale="92500" lnSpcReduction="20000"/>
          </a:bodyPr>
          <a:lstStyle/>
          <a:p>
            <a:pPr marL="342900" lvl="0" indent="-342900" algn="just">
              <a:lnSpc>
                <a:spcPct val="150000"/>
              </a:lnSpc>
              <a:spcBef>
                <a:spcPts val="600"/>
              </a:spcBef>
              <a:buFont typeface="Trebuchet MS" panose="020B0603020202020204" pitchFamily="34" charset="0"/>
              <a:buChar char="-"/>
            </a:pPr>
            <a:r>
              <a:rPr lang="en-GB" sz="1600" dirty="0">
                <a:effectLst/>
                <a:latin typeface="Trebuchet MS" panose="020B0603020202020204" pitchFamily="34" charset="0"/>
                <a:ea typeface="Calibri" panose="020F0502020204030204" pitchFamily="34" charset="0"/>
                <a:cs typeface="Times New Roman" panose="02020603050405020304" pitchFamily="18" charset="0"/>
              </a:rPr>
              <a:t>be relevant for any of the objectives that are part of the broad policy framework (Programme objectives, EU Youth Strategy, European Youth Work Agenda)</a:t>
            </a:r>
            <a:endParaRPr lang="nl-BE" sz="16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600"/>
              </a:spcBef>
              <a:buFont typeface="Trebuchet MS" panose="020B0603020202020204" pitchFamily="34" charset="0"/>
              <a:buChar char="-"/>
            </a:pPr>
            <a:r>
              <a:rPr lang="en-GB" sz="1600" dirty="0">
                <a:effectLst/>
                <a:latin typeface="Trebuchet MS" panose="020B0603020202020204" pitchFamily="34" charset="0"/>
                <a:ea typeface="Calibri" panose="020F0502020204030204" pitchFamily="34" charset="0"/>
                <a:cs typeface="Times New Roman" panose="02020603050405020304" pitchFamily="18" charset="0"/>
              </a:rPr>
              <a:t>be relevant both for the European and the national level.</a:t>
            </a:r>
            <a:endParaRPr lang="nl-BE" sz="16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600"/>
              </a:spcBef>
              <a:buFont typeface="Trebuchet MS" panose="020B0603020202020204" pitchFamily="34" charset="0"/>
              <a:buChar char="-"/>
            </a:pPr>
            <a:r>
              <a:rPr lang="en-GB" sz="1600" dirty="0">
                <a:effectLst/>
                <a:latin typeface="Trebuchet MS" panose="020B0603020202020204" pitchFamily="34" charset="0"/>
                <a:ea typeface="Calibri" panose="020F0502020204030204" pitchFamily="34" charset="0"/>
                <a:cs typeface="Times New Roman" panose="02020603050405020304" pitchFamily="18" charset="0"/>
              </a:rPr>
              <a:t>be strategic as it strives for a clearly identified/expected and sustainable impact in the youth field</a:t>
            </a:r>
            <a:endParaRPr lang="nl-BE" sz="16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600"/>
              </a:spcBef>
              <a:buFont typeface="Trebuchet MS" panose="020B0603020202020204" pitchFamily="34" charset="0"/>
              <a:buChar char="-"/>
            </a:pPr>
            <a:r>
              <a:rPr lang="en-GB" sz="1600" dirty="0">
                <a:effectLst/>
                <a:latin typeface="Trebuchet MS" panose="020B0603020202020204" pitchFamily="34" charset="0"/>
                <a:ea typeface="Calibri" panose="020F0502020204030204" pitchFamily="34" charset="0"/>
                <a:cs typeface="Times New Roman" panose="02020603050405020304" pitchFamily="18" charset="0"/>
              </a:rPr>
              <a:t>have clearly expected outcome, in terms of knowledge or practice, that is transferable or can be mainstreamed in the youth field or beyond</a:t>
            </a:r>
            <a:endParaRPr lang="nl-BE" sz="16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600"/>
              </a:spcBef>
              <a:buFont typeface="Trebuchet MS" panose="020B0603020202020204" pitchFamily="34" charset="0"/>
              <a:buChar char="-"/>
            </a:pPr>
            <a:r>
              <a:rPr lang="en-GB" sz="1600" dirty="0">
                <a:effectLst/>
                <a:latin typeface="Trebuchet MS" panose="020B0603020202020204" pitchFamily="34" charset="0"/>
                <a:ea typeface="Calibri" panose="020F0502020204030204" pitchFamily="34" charset="0"/>
                <a:cs typeface="Times New Roman" panose="02020603050405020304" pitchFamily="18" charset="0"/>
              </a:rPr>
              <a:t>be designed as a long-term cooperation, starting from a period of 2/3 years</a:t>
            </a:r>
            <a:endParaRPr lang="nl-BE" sz="16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600"/>
              </a:spcBef>
              <a:buFont typeface="Trebuchet MS" panose="020B0603020202020204" pitchFamily="34" charset="0"/>
              <a:buChar char="-"/>
            </a:pPr>
            <a:r>
              <a:rPr lang="en-GB" sz="1600" dirty="0">
                <a:effectLst/>
                <a:latin typeface="Trebuchet MS" panose="020B0603020202020204" pitchFamily="34" charset="0"/>
                <a:ea typeface="Calibri" panose="020F0502020204030204" pitchFamily="34" charset="0"/>
                <a:cs typeface="Times New Roman" panose="02020603050405020304" pitchFamily="18" charset="0"/>
              </a:rPr>
              <a:t>be of a certain scale of cooperation that distinguishes it from any other TCA/NET activity. Therefore a relevant part of countries/national agencies of the network should be included from the start.</a:t>
            </a:r>
            <a:endParaRPr lang="nl-BE" sz="1600" dirty="0">
              <a:effectLst/>
              <a:latin typeface="Trebuchet MS" panose="020B060302020202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152485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3C961-A9DE-4D91-908D-CBE8C349C41F}"/>
              </a:ext>
            </a:extLst>
          </p:cNvPr>
          <p:cNvSpPr>
            <a:spLocks noGrp="1"/>
          </p:cNvSpPr>
          <p:nvPr>
            <p:ph type="title"/>
          </p:nvPr>
        </p:nvSpPr>
        <p:spPr/>
        <p:txBody>
          <a:bodyPr/>
          <a:lstStyle/>
          <a:p>
            <a:r>
              <a:rPr lang="en-GB" dirty="0"/>
              <a:t>Criteria for the SNAC call in 2020 (2)…</a:t>
            </a:r>
          </a:p>
        </p:txBody>
      </p:sp>
      <p:sp>
        <p:nvSpPr>
          <p:cNvPr id="3" name="Tijdelijke aanduiding voor inhoud 2">
            <a:extLst>
              <a:ext uri="{FF2B5EF4-FFF2-40B4-BE49-F238E27FC236}">
                <a16:creationId xmlns:a16="http://schemas.microsoft.com/office/drawing/2014/main" id="{35236C9F-E531-4E47-AB21-BED06EEC5B80}"/>
              </a:ext>
            </a:extLst>
          </p:cNvPr>
          <p:cNvSpPr>
            <a:spLocks noGrp="1"/>
          </p:cNvSpPr>
          <p:nvPr>
            <p:ph idx="1"/>
          </p:nvPr>
        </p:nvSpPr>
        <p:spPr/>
        <p:txBody>
          <a:bodyPr>
            <a:normAutofit/>
          </a:bodyPr>
          <a:lstStyle/>
          <a:p>
            <a:pPr marL="342900" lvl="0" indent="-342900" algn="just">
              <a:lnSpc>
                <a:spcPct val="150000"/>
              </a:lnSpc>
              <a:spcBef>
                <a:spcPts val="600"/>
              </a:spcBef>
              <a:buFont typeface="Trebuchet MS" panose="020B0603020202020204" pitchFamily="34" charset="0"/>
              <a:buChar char="-"/>
            </a:pPr>
            <a:r>
              <a:rPr lang="en-GB" sz="1600" dirty="0">
                <a:effectLst/>
                <a:latin typeface="Trebuchet MS" panose="020B0603020202020204" pitchFamily="34" charset="0"/>
                <a:ea typeface="Calibri" panose="020F0502020204030204" pitchFamily="34" charset="0"/>
                <a:cs typeface="Times New Roman" panose="02020603050405020304" pitchFamily="18" charset="0"/>
              </a:rPr>
              <a:t>include the active participation of partners, external to the network of NA’s, in view of </a:t>
            </a:r>
            <a:endParaRPr lang="nl-BE" sz="1600" dirty="0">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50000"/>
              </a:lnSpc>
              <a:spcBef>
                <a:spcPts val="600"/>
              </a:spcBef>
              <a:spcAft>
                <a:spcPts val="0"/>
              </a:spcAft>
              <a:buFont typeface="Courier New" panose="02070309020205020404" pitchFamily="49" charset="0"/>
              <a:buChar char="o"/>
            </a:pPr>
            <a:r>
              <a:rPr lang="en-GB" dirty="0">
                <a:effectLst/>
                <a:latin typeface="Trebuchet MS" panose="020B0603020202020204" pitchFamily="34" charset="0"/>
                <a:ea typeface="Calibri" panose="020F0502020204030204" pitchFamily="34" charset="0"/>
                <a:cs typeface="Times New Roman" panose="02020603050405020304" pitchFamily="18" charset="0"/>
              </a:rPr>
              <a:t>gathering the expertise needed </a:t>
            </a:r>
            <a:endParaRPr lang="nl-BE" dirty="0">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50000"/>
              </a:lnSpc>
              <a:spcBef>
                <a:spcPts val="600"/>
              </a:spcBef>
              <a:spcAft>
                <a:spcPts val="0"/>
              </a:spcAft>
              <a:buFont typeface="Courier New" panose="02070309020205020404" pitchFamily="49" charset="0"/>
              <a:buChar char="o"/>
            </a:pPr>
            <a:r>
              <a:rPr lang="en-GB" dirty="0">
                <a:effectLst/>
                <a:latin typeface="Trebuchet MS" panose="020B0603020202020204" pitchFamily="34" charset="0"/>
                <a:ea typeface="Calibri" panose="020F0502020204030204" pitchFamily="34" charset="0"/>
                <a:cs typeface="Times New Roman" panose="02020603050405020304" pitchFamily="18" charset="0"/>
              </a:rPr>
              <a:t>and/or creating a European platform for networking and cooperation between multiple actors </a:t>
            </a:r>
            <a:endParaRPr lang="nl-BE" dirty="0">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50000"/>
              </a:lnSpc>
              <a:spcBef>
                <a:spcPts val="600"/>
              </a:spcBef>
              <a:spcAft>
                <a:spcPts val="0"/>
              </a:spcAft>
              <a:buFont typeface="Courier New" panose="02070309020205020404" pitchFamily="49" charset="0"/>
              <a:buChar char="o"/>
            </a:pPr>
            <a:r>
              <a:rPr lang="en-GB" dirty="0">
                <a:effectLst/>
                <a:latin typeface="Trebuchet MS" panose="020B0603020202020204" pitchFamily="34" charset="0"/>
                <a:ea typeface="Calibri" panose="020F0502020204030204" pitchFamily="34" charset="0"/>
                <a:cs typeface="Times New Roman" panose="02020603050405020304" pitchFamily="18" charset="0"/>
              </a:rPr>
              <a:t>and/or guarantee the impact and transfer of outcomes in the field.</a:t>
            </a:r>
            <a:endParaRPr lang="nl-BE" dirty="0">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50000"/>
              </a:lnSpc>
              <a:spcBef>
                <a:spcPts val="600"/>
              </a:spcBef>
              <a:spcAft>
                <a:spcPts val="0"/>
              </a:spcAft>
              <a:buFont typeface="Courier New" panose="02070309020205020404" pitchFamily="49" charset="0"/>
              <a:buChar char="o"/>
            </a:pPr>
            <a:r>
              <a:rPr lang="en-GB" dirty="0">
                <a:effectLst/>
                <a:latin typeface="Trebuchet MS" panose="020B0603020202020204" pitchFamily="34" charset="0"/>
                <a:ea typeface="Calibri" panose="020F0502020204030204" pitchFamily="34" charset="0"/>
                <a:cs typeface="Times New Roman" panose="02020603050405020304" pitchFamily="18" charset="0"/>
              </a:rPr>
              <a:t>and/or reaching out for new target groups to get involved in European cooperation and the programmes</a:t>
            </a:r>
            <a:endParaRPr lang="nl-BE"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600"/>
              </a:spcBef>
              <a:buFont typeface="Trebuchet MS" panose="020B0603020202020204" pitchFamily="34" charset="0"/>
              <a:buChar char="-"/>
            </a:pPr>
            <a:r>
              <a:rPr lang="en-GB" sz="1600" dirty="0">
                <a:effectLst/>
                <a:latin typeface="Trebuchet MS" panose="020B0603020202020204" pitchFamily="34" charset="0"/>
                <a:ea typeface="Calibri" panose="020F0502020204030204" pitchFamily="34" charset="0"/>
                <a:cs typeface="Times New Roman" panose="02020603050405020304" pitchFamily="18" charset="0"/>
              </a:rPr>
              <a:t>create the necessary set up and conditions for managing the cooperation, taking into account the needs of coordination on European level, of linking national and European level and of involving external partners.</a:t>
            </a:r>
            <a:endParaRPr lang="nl-BE" sz="1600" dirty="0">
              <a:effectLst/>
              <a:latin typeface="Trebuchet MS" panose="020B060302020202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248517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3C961-A9DE-4D91-908D-CBE8C349C41F}"/>
              </a:ext>
            </a:extLst>
          </p:cNvPr>
          <p:cNvSpPr>
            <a:spLocks noGrp="1"/>
          </p:cNvSpPr>
          <p:nvPr>
            <p:ph type="title"/>
          </p:nvPr>
        </p:nvSpPr>
        <p:spPr/>
        <p:txBody>
          <a:bodyPr/>
          <a:lstStyle/>
          <a:p>
            <a:r>
              <a:rPr lang="en-GB" dirty="0"/>
              <a:t>Extracts from the NA Guide…</a:t>
            </a:r>
          </a:p>
        </p:txBody>
      </p:sp>
      <p:sp>
        <p:nvSpPr>
          <p:cNvPr id="3" name="Tijdelijke aanduiding voor inhoud 2">
            <a:extLst>
              <a:ext uri="{FF2B5EF4-FFF2-40B4-BE49-F238E27FC236}">
                <a16:creationId xmlns:a16="http://schemas.microsoft.com/office/drawing/2014/main" id="{35236C9F-E531-4E47-AB21-BED06EEC5B80}"/>
              </a:ext>
            </a:extLst>
          </p:cNvPr>
          <p:cNvSpPr>
            <a:spLocks noGrp="1"/>
          </p:cNvSpPr>
          <p:nvPr>
            <p:ph idx="1"/>
          </p:nvPr>
        </p:nvSpPr>
        <p:spPr>
          <a:xfrm>
            <a:off x="827424" y="2488987"/>
            <a:ext cx="10554574" cy="3636511"/>
          </a:xfrm>
        </p:spPr>
        <p:txBody>
          <a:bodyPr>
            <a:normAutofit lnSpcReduction="10000"/>
          </a:bodyPr>
          <a:lstStyle/>
          <a:p>
            <a:r>
              <a:rPr lang="en-GB" sz="2000" dirty="0">
                <a:effectLst/>
                <a:latin typeface="Times New Roman" panose="02020603050405020304" pitchFamily="18" charset="0"/>
                <a:ea typeface="Calibri" panose="020F0502020204030204" pitchFamily="34" charset="0"/>
                <a:cs typeface="Times New Roman" panose="02020603050405020304" pitchFamily="18" charset="0"/>
              </a:rPr>
              <a:t>Long-term activities: recurrent or complex activities, which can intervene both supporting the programme or the policy development </a:t>
            </a:r>
          </a:p>
          <a:p>
            <a:r>
              <a:rPr lang="en-GB" sz="2000" dirty="0">
                <a:effectLst/>
                <a:latin typeface="Times New Roman" panose="02020603050405020304" pitchFamily="18" charset="0"/>
                <a:ea typeface="Times New Roman" panose="02020603050405020304" pitchFamily="18" charset="0"/>
              </a:rPr>
              <a:t>Long-term activities shall present a strategic framework that can cover several years. They are carried out by several NAs who have agreed to cooperate to develop a series of activities linked to a policy area with the aim to produce an impact on the development of the programme and of the policy area they are tackling. </a:t>
            </a:r>
          </a:p>
          <a:p>
            <a:r>
              <a:rPr lang="en-GB" sz="2000" dirty="0">
                <a:effectLst/>
                <a:latin typeface="Times New Roman" panose="02020603050405020304" pitchFamily="18" charset="0"/>
                <a:ea typeface="Times New Roman" panose="02020603050405020304" pitchFamily="18" charset="0"/>
              </a:rPr>
              <a:t>NAs are therefore encouraged to involve and consult all relevant stakeholders in their conception and preparatory phase.</a:t>
            </a:r>
            <a:endParaRPr lang="en-GB" sz="2000" dirty="0">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Because of the strategic character of policy-related long-term activities, a prior consultation with the Commission’s relevant service is also required before their submission in the NA’s work programme</a:t>
            </a:r>
            <a:r>
              <a:rPr lang="en-GB" sz="1800" dirty="0">
                <a:effectLst/>
                <a:latin typeface="Times New Roman" panose="02020603050405020304" pitchFamily="18" charset="0"/>
                <a:ea typeface="Times New Roman" panose="02020603050405020304" pitchFamily="18" charset="0"/>
              </a:rPr>
              <a:t>. </a:t>
            </a:r>
            <a:endParaRPr lang="en-GB" dirty="0"/>
          </a:p>
        </p:txBody>
      </p:sp>
    </p:spTree>
    <p:extLst>
      <p:ext uri="{BB962C8B-B14F-4D97-AF65-F5344CB8AC3E}">
        <p14:creationId xmlns:p14="http://schemas.microsoft.com/office/powerpoint/2010/main" val="3190891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3C961-A9DE-4D91-908D-CBE8C349C41F}"/>
              </a:ext>
            </a:extLst>
          </p:cNvPr>
          <p:cNvSpPr>
            <a:spLocks noGrp="1"/>
          </p:cNvSpPr>
          <p:nvPr>
            <p:ph type="title"/>
          </p:nvPr>
        </p:nvSpPr>
        <p:spPr/>
        <p:txBody>
          <a:bodyPr/>
          <a:lstStyle/>
          <a:p>
            <a:r>
              <a:rPr lang="en-GB" dirty="0"/>
              <a:t>A new monitoring exercise ?</a:t>
            </a:r>
          </a:p>
        </p:txBody>
      </p:sp>
      <p:sp>
        <p:nvSpPr>
          <p:cNvPr id="3" name="Tijdelijke aanduiding voor inhoud 2">
            <a:extLst>
              <a:ext uri="{FF2B5EF4-FFF2-40B4-BE49-F238E27FC236}">
                <a16:creationId xmlns:a16="http://schemas.microsoft.com/office/drawing/2014/main" id="{35236C9F-E531-4E47-AB21-BED06EEC5B80}"/>
              </a:ext>
            </a:extLst>
          </p:cNvPr>
          <p:cNvSpPr>
            <a:spLocks noGrp="1"/>
          </p:cNvSpPr>
          <p:nvPr>
            <p:ph idx="1"/>
          </p:nvPr>
        </p:nvSpPr>
        <p:spPr>
          <a:xfrm>
            <a:off x="810000" y="2565187"/>
            <a:ext cx="10554574" cy="3636511"/>
          </a:xfrm>
        </p:spPr>
        <p:txBody>
          <a:bodyPr/>
          <a:lstStyle/>
          <a:p>
            <a:r>
              <a:rPr lang="en-GB" sz="2000" dirty="0">
                <a:effectLst/>
                <a:latin typeface="Verdana" panose="020B0604030504040204" pitchFamily="34" charset="0"/>
                <a:ea typeface="Verdana" panose="020B0604030504040204" pitchFamily="34" charset="0"/>
                <a:cs typeface="Verdana" panose="020B0604030504040204" pitchFamily="34" charset="0"/>
              </a:rPr>
              <a:t>Proposal for a joint monitoring approach of SNACs </a:t>
            </a:r>
            <a:r>
              <a:rPr lang="en-GB" sz="2000" dirty="0">
                <a:effectLst/>
                <a:latin typeface="Verdana" panose="020B0604030504040204" pitchFamily="34" charset="0"/>
                <a:ea typeface="Times New Roman" panose="02020603050405020304" pitchFamily="18" charset="0"/>
                <a:cs typeface="Times New Roman" panose="02020603050405020304" pitchFamily="18" charset="0"/>
              </a:rPr>
              <a:t>created by the cooperation group of the Youth Work related SNACs as outcome of their already existing co-operation</a:t>
            </a:r>
          </a:p>
          <a:p>
            <a:r>
              <a:rPr lang="en-GB" sz="2000" dirty="0">
                <a:effectLst/>
                <a:latin typeface="Verdana" panose="020B0604030504040204" pitchFamily="34" charset="0"/>
                <a:ea typeface="Calibri" panose="020F0502020204030204" pitchFamily="34" charset="0"/>
                <a:cs typeface="Times New Roman" panose="02020603050405020304" pitchFamily="18" charset="0"/>
              </a:rPr>
              <a:t>a common way of using a monitoring system to present the impact and effects of the single SNACs and at the same time present common results, that can be used for political and quality development purposes. </a:t>
            </a:r>
          </a:p>
          <a:p>
            <a:r>
              <a:rPr lang="en-GB" sz="2000" dirty="0">
                <a:effectLst/>
                <a:latin typeface="Verdana" panose="020B0604030504040204" pitchFamily="34" charset="0"/>
                <a:ea typeface="Calibri" panose="020F0502020204030204" pitchFamily="34" charset="0"/>
                <a:cs typeface="Times New Roman" panose="02020603050405020304" pitchFamily="18" charset="0"/>
              </a:rPr>
              <a:t>monitoring approach </a:t>
            </a:r>
            <a:r>
              <a:rPr lang="en-GB" sz="2000" b="1" dirty="0">
                <a:effectLst/>
                <a:latin typeface="Verdana" panose="020B0604030504040204" pitchFamily="34" charset="0"/>
                <a:ea typeface="Calibri" panose="020F0502020204030204" pitchFamily="34" charset="0"/>
                <a:cs typeface="Times New Roman" panose="02020603050405020304" pitchFamily="18" charset="0"/>
              </a:rPr>
              <a:t>applied by all SNACs</a:t>
            </a:r>
            <a:r>
              <a:rPr lang="en-GB" sz="2000" dirty="0">
                <a:effectLst/>
                <a:latin typeface="Verdana" panose="020B0604030504040204" pitchFamily="34" charset="0"/>
                <a:ea typeface="Calibri" panose="020F0502020204030204" pitchFamily="34" charset="0"/>
                <a:cs typeface="Times New Roman" panose="02020603050405020304" pitchFamily="18" charset="0"/>
              </a:rPr>
              <a:t> or only by the five Youth Work SNACs who initiated it ?</a:t>
            </a:r>
            <a:endParaRPr lang="nl-BE" sz="2000" dirty="0">
              <a:effectLst/>
              <a:latin typeface="Verdana" panose="020B0604030504040204" pitchFamily="34" charset="0"/>
              <a:ea typeface="Calibri" panose="020F0502020204030204" pitchFamily="34" charset="0"/>
              <a:cs typeface="Times New Roman" panose="02020603050405020304" pitchFamily="18" charset="0"/>
            </a:endParaRPr>
          </a:p>
          <a:p>
            <a:endParaRPr lang="nl-BE" sz="1800" dirty="0">
              <a:effectLst/>
              <a:latin typeface="Verdana" panose="020B0604030504040204" pitchFamily="34" charset="0"/>
              <a:ea typeface="Calibri" panose="020F0502020204030204" pitchFamily="34" charset="0"/>
              <a:cs typeface="Times New Roman" panose="02020603050405020304" pitchFamily="18" charset="0"/>
            </a:endParaRPr>
          </a:p>
          <a:p>
            <a:endParaRPr lang="nl-BE" sz="18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70308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eerbaar">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TM03457503[[fn=Citeerbaar]]</Template>
  <TotalTime>47</TotalTime>
  <Words>660</Words>
  <Application>Microsoft Office PowerPoint</Application>
  <PresentationFormat>Breedbeeld</PresentationFormat>
  <Paragraphs>43</Paragraphs>
  <Slides>7</Slides>
  <Notes>0</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7</vt:i4>
      </vt:variant>
    </vt:vector>
  </HeadingPairs>
  <TitlesOfParts>
    <vt:vector size="16" baseType="lpstr">
      <vt:lpstr>Arial</vt:lpstr>
      <vt:lpstr>Calibri</vt:lpstr>
      <vt:lpstr>Century Gothic</vt:lpstr>
      <vt:lpstr>Courier New</vt:lpstr>
      <vt:lpstr>Times New Roman</vt:lpstr>
      <vt:lpstr>Trebuchet MS</vt:lpstr>
      <vt:lpstr>Verdana</vt:lpstr>
      <vt:lpstr>Wingdings 2</vt:lpstr>
      <vt:lpstr>Citeerbaar</vt:lpstr>
      <vt:lpstr>All about SNACs…</vt:lpstr>
      <vt:lpstr>When and where did we start…</vt:lpstr>
      <vt:lpstr>Conclusions from the first monitoring…</vt:lpstr>
      <vt:lpstr>Criteria for the SNAC call in 2020 (1)…</vt:lpstr>
      <vt:lpstr>Criteria for the SNAC call in 2020 (2)…</vt:lpstr>
      <vt:lpstr>Extracts from the NA Guide…</vt:lpstr>
      <vt:lpstr>A new monitoring exercise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about SNACs…</dc:title>
  <dc:creator>Koen Lambert</dc:creator>
  <cp:lastModifiedBy>Koen Lambert</cp:lastModifiedBy>
  <cp:revision>1</cp:revision>
  <dcterms:created xsi:type="dcterms:W3CDTF">2022-04-05T21:58:27Z</dcterms:created>
  <dcterms:modified xsi:type="dcterms:W3CDTF">2022-04-05T22:45:32Z</dcterms:modified>
</cp:coreProperties>
</file>