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8" r:id="rId3"/>
    <p:sldId id="263" r:id="rId4"/>
    <p:sldId id="290" r:id="rId5"/>
    <p:sldId id="291" r:id="rId6"/>
    <p:sldId id="268" r:id="rId7"/>
    <p:sldId id="267" r:id="rId8"/>
    <p:sldId id="270" r:id="rId9"/>
    <p:sldId id="289" r:id="rId10"/>
    <p:sldId id="271" r:id="rId11"/>
    <p:sldId id="272" r:id="rId12"/>
    <p:sldId id="273" r:id="rId13"/>
    <p:sldId id="286" r:id="rId14"/>
    <p:sldId id="294" r:id="rId15"/>
    <p:sldId id="279" r:id="rId16"/>
    <p:sldId id="280" r:id="rId17"/>
    <p:sldId id="292" r:id="rId18"/>
    <p:sldId id="295" r:id="rId19"/>
    <p:sldId id="296" r:id="rId20"/>
    <p:sldId id="281" r:id="rId21"/>
    <p:sldId id="282" r:id="rId22"/>
    <p:sldId id="283" r:id="rId23"/>
    <p:sldId id="288" r:id="rId24"/>
    <p:sldId id="293" r:id="rId25"/>
    <p:sldId id="262" r:id="rId2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F01353-2E10-4ED1-9240-13EB9E5B07CE}">
          <p14:sldIdLst>
            <p14:sldId id="256"/>
            <p14:sldId id="258"/>
            <p14:sldId id="263"/>
            <p14:sldId id="290"/>
            <p14:sldId id="291"/>
            <p14:sldId id="268"/>
            <p14:sldId id="267"/>
            <p14:sldId id="270"/>
            <p14:sldId id="289"/>
            <p14:sldId id="271"/>
            <p14:sldId id="272"/>
            <p14:sldId id="273"/>
            <p14:sldId id="286"/>
            <p14:sldId id="294"/>
            <p14:sldId id="279"/>
            <p14:sldId id="280"/>
            <p14:sldId id="292"/>
            <p14:sldId id="295"/>
            <p14:sldId id="296"/>
            <p14:sldId id="281"/>
            <p14:sldId id="282"/>
            <p14:sldId id="283"/>
            <p14:sldId id="288"/>
            <p14:sldId id="29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243E2-7EC2-4902-88CC-48AF9DE56D04}" type="datetimeFigureOut">
              <a:rPr lang="et-EE" smtClean="0"/>
              <a:t>14.09.2022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B225-C048-48A6-8D2F-C51681E7F6D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381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4977EF-AF3C-4A95-B5CB-BC7A89855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75326-09F8-49BB-B4F3-FE69D95F9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938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826F6-4C8F-4EF4-8B67-5BF809FA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7985"/>
            <a:ext cx="9144000" cy="136876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A326B0-9EF2-4D66-8901-F53A489BC4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0" y="5297743"/>
            <a:ext cx="9144000" cy="6413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02299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ime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07419E-E5E2-439A-9637-78BAF4DD9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3FB63-D3BF-4822-B954-9BF71B7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06" y="176065"/>
            <a:ext cx="8545449" cy="1847575"/>
          </a:xfrm>
        </p:spPr>
        <p:txBody>
          <a:bodyPr anchor="b" anchorCtr="0"/>
          <a:lstStyle/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0C8A-626C-4DC5-9FBC-318EB4B3A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606" y="2199704"/>
            <a:ext cx="8545449" cy="4339207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4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kst ja ti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0D0B1E-0E2A-4458-8A0A-7E97296C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0F82F-8CCB-4388-B529-E175EF6D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07" y="-11360"/>
            <a:ext cx="8545450" cy="20330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DEBB8-0C7F-4591-B362-4AC0B26F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2605" y="2188370"/>
            <a:ext cx="8545449" cy="326395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6642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nimekir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847359-2434-46C7-9CE1-26246E964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EC3113-B2B0-4E85-B59E-A1555CA28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8020" y="687487"/>
            <a:ext cx="8055960" cy="1339762"/>
          </a:xfrm>
        </p:spPr>
        <p:txBody>
          <a:bodyPr anchor="b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 err="1"/>
              <a:t>Clik</a:t>
            </a:r>
            <a:r>
              <a:rPr lang="en-US" dirty="0"/>
              <a:t>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FE1C-2337-4B29-B8C6-B599B3AD2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8020" y="2027249"/>
            <a:ext cx="3922464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9AAB7-445A-4ACD-8261-0647E6408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3561" y="2027249"/>
            <a:ext cx="3922464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20E43-10C3-4664-AC47-0E91F129B8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7675" y="6181725"/>
            <a:ext cx="11296650" cy="438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A1DB89-1DD8-45D7-9F7C-A9877B3EC9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675" y="361949"/>
            <a:ext cx="11296650" cy="5572125"/>
          </a:xfrm>
        </p:spPr>
        <p:txBody>
          <a:bodyPr/>
          <a:lstStyle/>
          <a:p>
            <a:r>
              <a:rPr lang="et-EE" smtClean="0"/>
              <a:t>Pildi lisamiseks klõpsake ikooni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802A-7591-45D6-BD68-FE2F32DB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02" y="457200"/>
            <a:ext cx="4727238" cy="12083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3E4E44-ADEC-4191-A768-D57E0285F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0132" y="457201"/>
            <a:ext cx="5634066" cy="5926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B784-404A-49D5-BE2F-07A57396A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802" y="1838326"/>
            <a:ext cx="4732919" cy="45624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3D3679-A636-4B85-9D9F-4F7A81DA324C}"/>
              </a:ext>
            </a:extLst>
          </p:cNvPr>
          <p:cNvCxnSpPr>
            <a:cxnSpLocks/>
          </p:cNvCxnSpPr>
          <p:nvPr userDrawn="1"/>
        </p:nvCxnSpPr>
        <p:spPr>
          <a:xfrm>
            <a:off x="747802" y="1684563"/>
            <a:ext cx="4716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21C4D9-58CD-4CCC-BBC5-6323DD717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0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13991-AE06-466F-BE41-0342CFAB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DB1E2-69A1-4D26-85A8-61E141504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07BA3-4D57-4066-9BB5-C4E2719D7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A29E-20C7-4A5C-B204-E91097438E2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7D0F3-1086-4BC3-A734-9CA00100F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1C8E8-F100-400D-913E-D0269406E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08B0E-E2CB-40CC-A37B-15E283F59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D323-7F94-4975-AFEB-0C18D9875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Kohaliku</a:t>
            </a:r>
            <a:r>
              <a:rPr lang="en-GB" dirty="0"/>
              <a:t> </a:t>
            </a:r>
            <a:r>
              <a:rPr lang="en-GB" dirty="0" err="1"/>
              <a:t>omaalgatuse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(KOP)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679A8E8-29E9-496D-9F57-40C08260A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</a:t>
            </a:r>
            <a:r>
              <a:rPr lang="et-EE" dirty="0" smtClean="0"/>
              <a:t>22 sügis</a:t>
            </a:r>
            <a:r>
              <a:rPr lang="en-GB" dirty="0" err="1" smtClean="0"/>
              <a:t>voor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78181-8DAD-4D7C-9BA3-77FBB267A4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Tartu </a:t>
            </a:r>
            <a:r>
              <a:rPr lang="en-GB" dirty="0" smtClean="0"/>
              <a:t>20</a:t>
            </a:r>
            <a:r>
              <a:rPr lang="et-EE" dirty="0" smtClean="0"/>
              <a:t>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5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Taotluse esitamine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koos nõutud lisadega esitab taotleja seaduslik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esindaja digitaalselt 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allkirjastatult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e-toetuse keskkonnas:  </a:t>
            </a:r>
            <a:r>
              <a:rPr lang="et-EE" sz="3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et-EE" sz="3200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etoetus.struktuurifondid.ee</a:t>
            </a:r>
          </a:p>
          <a:p>
            <a:pPr algn="ctr"/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hiljemalt 03. oktoobril kell </a:t>
            </a:r>
            <a:r>
              <a:rPr lang="et-EE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16.30.</a:t>
            </a:r>
          </a:p>
        </p:txBody>
      </p:sp>
    </p:spTree>
    <p:extLst>
      <p:ext uri="{BB962C8B-B14F-4D97-AF65-F5344CB8AC3E}">
        <p14:creationId xmlns:p14="http://schemas.microsoft.com/office/powerpoint/2010/main" val="9456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 lisadokumendid: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</a:rPr>
              <a:t>*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volikiri, kui taotluse </a:t>
            </a:r>
            <a:r>
              <a:rPr lang="et-E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allkirjastaja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tegutseb volikirja alusel;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ehitusinvesteeringute puhul lisatakse: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- objekti omandi- või kasutusõigust tõendavate dokumentide koopiad;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- investeeringuobjekti avaliku kasutuse lepingu koopia, kui objekt ei ole taotleja omandis;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- KOV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üksuse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kirjalik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kinnitus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selle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kohta, kas ja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millist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kooskõlastust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luba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investeering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vajab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475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Abikõlblikkuse periood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t-EE" sz="3200" dirty="0" smtClean="0">
              <a:solidFill>
                <a:schemeClr val="tx1"/>
              </a:solidFill>
            </a:endParaRPr>
          </a:p>
          <a:p>
            <a:pPr algn="ctr"/>
            <a:r>
              <a:rPr lang="et-EE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</a:t>
            </a:r>
            <a:r>
              <a:rPr lang="fi-FI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lle</a:t>
            </a:r>
            <a:r>
              <a:rPr lang="fi-FI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ajavahemiku </a:t>
            </a:r>
            <a:r>
              <a:rPr lang="fi-FI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kestel</a:t>
            </a:r>
            <a:r>
              <a:rPr lang="fi-FI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3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tehakse</a:t>
            </a:r>
            <a:r>
              <a:rPr lang="fi-FI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projekti </a:t>
            </a:r>
            <a:r>
              <a:rPr lang="fi-FI" sz="3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tegevusi</a:t>
            </a:r>
            <a:r>
              <a:rPr lang="fi-FI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ja </a:t>
            </a:r>
            <a:r>
              <a:rPr lang="fi-FI" sz="3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tekivad</a:t>
            </a:r>
            <a:r>
              <a:rPr lang="fi-FI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projekti </a:t>
            </a:r>
            <a:r>
              <a:rPr lang="fi-FI" sz="32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t-EE" sz="32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Kestab 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maksimaalselt 12 kuud alates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taotluste </a:t>
            </a:r>
            <a:r>
              <a:rPr lang="et-EE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esitamise </a:t>
            </a:r>
            <a:r>
              <a:rPr lang="et-EE" sz="3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tähtpäevast, so</a:t>
            </a:r>
            <a:endParaRPr lang="et-EE" sz="3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03.10.2022 </a:t>
            </a:r>
            <a:r>
              <a:rPr lang="et-EE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kuni </a:t>
            </a:r>
            <a:r>
              <a:rPr lang="et-EE" sz="3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03.10.2023.</a:t>
            </a:r>
            <a:endParaRPr lang="et-EE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Abikõlblikud kulud on: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põhjendatud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mõistlikud ja vajalikud projekti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elluviimiseks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ning programmi eesmärkide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saavutamiseks;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tekkinud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kuludokumentide alusel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tasutud abikõlblikkuse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perioodil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toetuse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saaja arvelduskontolt;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* tõendatavad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algdokumentidega ja nende alusel ülekannete tegemist tõendava pangakonto väljavõttega;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vastavad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õigusaktidest tulenevatele nõuetele ja toetuse saaja raamatupidamise </a:t>
            </a:r>
            <a:r>
              <a:rPr lang="et-E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sise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-eeskirjadele;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selgelt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eristatavalt kirjendatud raamatupidamises ja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vastavad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Eesti finantsaruandluse standardile.</a:t>
            </a:r>
          </a:p>
          <a:p>
            <a:pPr algn="just"/>
            <a:endParaRPr lang="et-EE" dirty="0">
              <a:solidFill>
                <a:schemeClr val="tx1"/>
              </a:solidFill>
            </a:endParaRPr>
          </a:p>
          <a:p>
            <a:pPr algn="just"/>
            <a:endParaRPr lang="et-EE" dirty="0">
              <a:solidFill>
                <a:schemeClr val="tx1"/>
              </a:solidFill>
            </a:endParaRP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0776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Abikõlblikud </a:t>
            </a:r>
            <a:r>
              <a:rPr lang="et-EE" dirty="0" smtClean="0"/>
              <a:t>kulud: 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 üle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1000 euro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maksvate tellitud tööde, teenuste ja vara soetamise puhul tuleb taotluse eelarves esitada kahe võrreldava hinnapäringu tulemused ja põhjendused valitud hinnapäringu kohta;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* investeeringute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ja soetuste puhul peab nende säilimine ja edasine avalik kasutus ning töökorras hoidmine olema tagatud vähemalt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3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aasta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jooksul projekti abikõlblikkuse perioodi lõppemisest arvates.</a:t>
            </a: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5403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Mitteabikõlblikud kulud: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1) kulud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mis ei vasta abikõlblike kulude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põhimõtetele;</a:t>
            </a:r>
          </a:p>
          <a:p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2)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kulud, mis on tehtud toetuse saaja ja temaga seotud isikute </a:t>
            </a:r>
            <a:r>
              <a:rPr lang="et-EE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huvide konflikti olukorras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 juhul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kui toetuse saaja on esitanud ühenduse üldkoosoleku protokolli selle tehingu tegemise otsustamise või heakskiitmise kohta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vastavalt MTÜ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seaduse § 19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lg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 4;</a:t>
            </a:r>
            <a:endParaRPr lang="et-EE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3) projekti elluviimise seisukohast muud põhjendamatud ja ebaolulised kulud,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nagu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 alkoholi- ja tubakatoodetele, pangakaardi hooldustasud, kindlustamiskulud jne;</a:t>
            </a:r>
          </a:p>
          <a:p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4) finantskulud,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intressikulud, viivised ja trahvid; laenu-, liisingu- ja pangagarantii kulud ning nendega kaasnevad kulud;</a:t>
            </a:r>
          </a:p>
          <a:p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kulud projekti raamatupidamisele;</a:t>
            </a:r>
          </a:p>
          <a:p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t-EE" sz="1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projektijuhtimise kulud </a:t>
            </a:r>
            <a:r>
              <a:rPr lang="et-EE" sz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sisseostetud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teenusena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füüsilisest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isikust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ettevõtjalt ja teiselt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juriidiliselt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isikult;</a:t>
            </a:r>
            <a:endParaRPr lang="et-EE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7)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esinduskulud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meened, auhinnad ja kingitused;</a:t>
            </a:r>
          </a:p>
          <a:p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8)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organisatsioonide,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rahvusvaheliste organisatsioonide liikmemaksud; </a:t>
            </a:r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amortisatsioonikulud;</a:t>
            </a:r>
            <a:endParaRPr lang="et-EE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9)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kuludega seotud riiklikud maksud ja lõivud, mis on Eesti riigi poolt taotlejale tagastatavad; </a:t>
            </a:r>
          </a:p>
          <a:p>
            <a:r>
              <a:rPr lang="et-EE" sz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10) </a:t>
            </a:r>
            <a:r>
              <a:rPr lang="et-EE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kulud, mis ei ole projekti tegevustega otseselt seotud, sealhulgas toetuse saaja igapäevased haldus-, transpordi-, sidevahendite-, majandamis- ja kontorikulud.</a:t>
            </a:r>
          </a:p>
          <a:p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324807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/>
              <a:t>„Kogukonna areng</a:t>
            </a:r>
            <a:r>
              <a:rPr lang="et-EE" sz="4000" dirty="0" smtClean="0"/>
              <a:t>“ </a:t>
            </a:r>
            <a:r>
              <a:rPr lang="et-EE" sz="4000" dirty="0"/>
              <a:t>mitteabikõlblikud kulud: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hoonete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rajatiste ja ruumide ehitus-, rekonstrueerimis- ja remonttööde kulud;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 100 euro maksvate seadmete (sealhulgas tööriistad, masinad ja elektroonilised seadmed), mille eeldatav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kasutus-iga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oluliselt pikem kui projekti elluviimise periood ja mida on võimalik projekti tegevusteks rentida või laenata, soetamisega seotud kulud;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toiduainetele ja toitlustusele, mis ületavad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10% projekti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abikõlblikest kuludest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902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„Investeeringud ja </a:t>
            </a:r>
            <a:r>
              <a:rPr lang="et-EE" sz="2800" dirty="0" smtClean="0"/>
              <a:t>kogukonnateenuste </a:t>
            </a:r>
            <a:r>
              <a:rPr lang="et-EE" sz="2800" dirty="0"/>
              <a:t>arendamine“ </a:t>
            </a:r>
            <a:r>
              <a:rPr lang="et-EE" sz="2800" dirty="0" smtClean="0"/>
              <a:t>mitteabikõlblikud kulud</a:t>
            </a:r>
            <a:endParaRPr lang="et-EE" sz="280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koolituste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ürituste korraldamise ja läbiviimise kulud,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 infopäevadele, külapäevadele ja muule sellisele;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investeeringute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ostude kasutusele võtmisega seotud teenuste (transpordi- ja ehitusteenused, seadme </a:t>
            </a:r>
            <a:r>
              <a:rPr lang="et-E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paigalda-mine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muu selline) kulud, mis on tehtud eraisikute osutatud teenuste eest maksmiseks;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kulud toiduainetele ja toitlustusele.</a:t>
            </a:r>
          </a:p>
          <a:p>
            <a:endParaRPr lang="et-E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4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+mn-lt"/>
                <a:cs typeface="Arial" panose="020B0604020202020204" pitchFamily="34" charset="0"/>
              </a:rPr>
              <a:t>Väljundnäitajad ja sihttasemed</a:t>
            </a:r>
            <a:endParaRPr lang="et-EE" dirty="0">
              <a:latin typeface="+mn-lt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Meede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„Kogukonna areng“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meetmes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toetatavate tegevuste (koolitused, infopäevad, külapäevad, koduleheküljed, infotrükised jmt) arv;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tegevustes ja üritustel (koolitused, infopäevad, külapäevad jmt) otseselt osalenute arv.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Meede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„Investeeringud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kogukonnateenuste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arendamine“: 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rajatud või korrastatud avalikus kasutuses olevate objektide arv;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toetatud kogukonnateenuste arv.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79498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Väljundnäitajad ja sihttasemed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Projektiga seotud väljundnäitajad ja nende sihttasemed määrab taotleja taotluses vastavalt projektile ning see on üheks projekti mõju hindamise aluseks.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Väljundite ja sihttasemete seadmisel tuleb arvestada nende saavutamise realistlikkust.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Väljundite ja sihttasemete saavutamist kontrollitakse esitatud aruande põhjal.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Saavutamata jäänud väljundid või nende sihttasemed on olenevalt nende mittesaavutamise ulatusest aluseks toetuse osalisele või täielikule tagasinõudmisele.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5307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0A6A-8A79-4665-8450-BF6AE7D5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Programmi</a:t>
            </a:r>
            <a:r>
              <a:rPr lang="en-GB" dirty="0"/>
              <a:t> </a:t>
            </a:r>
            <a:r>
              <a:rPr lang="en-GB" dirty="0" err="1"/>
              <a:t>eesmärk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4DB05-73B9-4BC6-80CF-C04BDDC22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fi-FI" sz="4000" b="1" dirty="0" err="1" smtClean="0">
                <a:solidFill>
                  <a:schemeClr val="tx1"/>
                </a:solidFill>
              </a:rPr>
              <a:t>tugevate</a:t>
            </a:r>
            <a:r>
              <a:rPr lang="fi-FI" sz="4000" b="1" dirty="0" smtClean="0">
                <a:solidFill>
                  <a:schemeClr val="tx1"/>
                </a:solidFill>
              </a:rPr>
              <a:t> </a:t>
            </a:r>
            <a:r>
              <a:rPr lang="fi-FI" sz="4000" b="1" dirty="0">
                <a:solidFill>
                  <a:schemeClr val="tx1"/>
                </a:solidFill>
              </a:rPr>
              <a:t>ja </a:t>
            </a:r>
            <a:r>
              <a:rPr lang="fi-FI" sz="4000" b="1" dirty="0" err="1">
                <a:solidFill>
                  <a:schemeClr val="tx1"/>
                </a:solidFill>
              </a:rPr>
              <a:t>omaalgatusel</a:t>
            </a:r>
            <a:r>
              <a:rPr lang="fi-FI" sz="4000" b="1" dirty="0">
                <a:solidFill>
                  <a:schemeClr val="tx1"/>
                </a:solidFill>
              </a:rPr>
              <a:t> </a:t>
            </a:r>
            <a:r>
              <a:rPr lang="fi-FI" sz="4000" b="1" dirty="0" err="1">
                <a:solidFill>
                  <a:schemeClr val="tx1"/>
                </a:solidFill>
              </a:rPr>
              <a:t>põhinevate</a:t>
            </a:r>
            <a:r>
              <a:rPr lang="fi-FI" sz="4000" b="1" dirty="0">
                <a:solidFill>
                  <a:schemeClr val="tx1"/>
                </a:solidFill>
              </a:rPr>
              <a:t> </a:t>
            </a:r>
            <a:r>
              <a:rPr lang="fi-FI" sz="4000" b="1" dirty="0" err="1">
                <a:solidFill>
                  <a:schemeClr val="tx1"/>
                </a:solidFill>
              </a:rPr>
              <a:t>kogukondade</a:t>
            </a:r>
            <a:r>
              <a:rPr lang="fi-FI" sz="4000" b="1" dirty="0">
                <a:solidFill>
                  <a:schemeClr val="tx1"/>
                </a:solidFill>
              </a:rPr>
              <a:t> </a:t>
            </a:r>
            <a:r>
              <a:rPr lang="fi-FI" sz="4000" b="1" dirty="0" err="1">
                <a:solidFill>
                  <a:schemeClr val="tx1"/>
                </a:solidFill>
              </a:rPr>
              <a:t>tekkimine</a:t>
            </a:r>
            <a:r>
              <a:rPr lang="fi-FI" sz="4000" b="1" dirty="0">
                <a:solidFill>
                  <a:schemeClr val="tx1"/>
                </a:solidFill>
              </a:rPr>
              <a:t> ja </a:t>
            </a:r>
            <a:r>
              <a:rPr lang="fi-FI" sz="4000" b="1" dirty="0" err="1" smtClean="0">
                <a:solidFill>
                  <a:schemeClr val="tx1"/>
                </a:solidFill>
              </a:rPr>
              <a:t>püsimine</a:t>
            </a:r>
            <a:endParaRPr lang="fi-FI" sz="4000" b="1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1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Menetlemine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menetlemise aeg on kuni 50 tööpäeva alates taotluste esitamise tähtpäevast (kuni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12.12).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Kui taotluses on ebatäpsusi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tehnilisi puudusi, saab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kuni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aega puuduste kõrvaldamiseks, põhjendatud juhtudel võib tähtaega pikendada veel kuni 5 tööpäeva.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 ja eelarvet võib muuta ainult </a:t>
            </a:r>
            <a:r>
              <a:rPr lang="et-EE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menetleja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poolt viidatud puuduste ja nendega kaasnevate muudatuste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osas.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KOP määruse § 14 lg 6 sätestab juhud, millal taotlus tunnistatakse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mittevastavaks. Selline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 ei lähe hindamisele ja tema kohta tehakse rahuldamata jätmise otsus. 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9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Taotlus</a:t>
            </a:r>
            <a:r>
              <a:rPr lang="fi-FI" dirty="0"/>
              <a:t> </a:t>
            </a:r>
            <a:r>
              <a:rPr lang="fi-FI" dirty="0" err="1"/>
              <a:t>tunnistatakse</a:t>
            </a:r>
            <a:r>
              <a:rPr lang="fi-FI" dirty="0"/>
              <a:t> </a:t>
            </a:r>
            <a:r>
              <a:rPr lang="fi-FI" dirty="0" err="1"/>
              <a:t>nõuetele</a:t>
            </a:r>
            <a:r>
              <a:rPr lang="fi-FI" dirty="0"/>
              <a:t> </a:t>
            </a:r>
            <a:r>
              <a:rPr lang="fi-FI" dirty="0" err="1"/>
              <a:t>mittevastavaks</a:t>
            </a:r>
            <a:r>
              <a:rPr lang="fi-FI" dirty="0"/>
              <a:t>, </a:t>
            </a:r>
            <a:r>
              <a:rPr lang="fi-FI" dirty="0" err="1"/>
              <a:t>kui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 ei vasta nõuetele;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 on esitanud taotluse hilinemisega;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taotleja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esitanud taotluse vale meetme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taotlusvormil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 ei vasta määruses taotlusele esitatavatele nõuetele või on esitatud ebaõigeid ja mittetäielikke andmeid;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taotlusvorm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ole täidetud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nõuetekohaselt;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taotluses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esinenud ebatäpsused ja tehnilised puudused on etteantud tähtpäevaks kõrvaldamata.</a:t>
            </a:r>
          </a:p>
          <a:p>
            <a:pPr algn="just"/>
            <a:endParaRPr lang="et-EE" dirty="0">
              <a:solidFill>
                <a:schemeClr val="tx1"/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1348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Hindamine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vastavaid taotlusi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hindab TOLi moodustatud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5-liikmeline komisjon vastavalt hindamiskriteeriumidele: 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tegevuste eesmärgi vastavus programmi eesmärgile ja mõju kogukonna elujõulisuse tugevnemisele (osakaal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30%);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projekti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vajalikkus kogukonna jaoks ja kogukonnaliikmete kaasatus projekti elluviimisesse (osakaal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20%);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projekti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tegevuste põhjendatus, tegevuste vajalikkus kavandatud tulemuste saavutamiseks ja projekti tulemuste jätkusuutlikkus (osakaal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25%);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eelarve põhjendatus ja kuluefektiivsus (osakaal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25%).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Hindamisskaala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vahemikus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0-4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punkti. Positiivne keskmine koondhinne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vähemalt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2,5 punkti. </a:t>
            </a:r>
            <a:endParaRPr lang="et-EE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99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Rahuldamata jätmise otsus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vastavate taotluse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rahuldamata jätmise otsus tehakse, kui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1) projektide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pingereast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tulenevalt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jätku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enamate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taotluste toetamiseks vahendeid;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keskmine koondhinne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 </a:t>
            </a:r>
            <a:r>
              <a:rPr lang="et-E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lävendit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(st jääb alla 2,5 punkti);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hindamise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käigus selgub, et taotluses on esitatud valeandmeid või esinevad asjaolud, mille tõttu taotleja või taotlus tunnistatakse nõuetele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mittevastavaks.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Taotlejat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teavitatakse otsusest e-toetuse keskkonna kaudu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 jooksul otsuse tegemisest arvates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755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Taotluse rahuldamise otsus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Nõuetele vastavate taotluse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rahuldamise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otsus tehakse hindamise tulemusena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kujunenud pingerea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alusel </a:t>
            </a:r>
            <a:r>
              <a:rPr lang="et-EE" sz="18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lävendi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ületanud projektidele, mille täielikuks rahastamiseks toetuse vahendeid jätkub.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osalise rahuldamise otsuse võib teha juhul, kui tegemist on rahastatavate projektide pingereas viimase rahastatava projektiga, mille rahastamiseks jätkub toetusvahendeid osaliselt </a:t>
            </a:r>
            <a:r>
              <a:rPr lang="et-EE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ning taotleja nõustub projekti täies mahus elluviimisega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Kui taotleja ei ole nõus taotluse osalise rahuldamise ettepanekuga, tehakse taotluse rahuldamata jätmise otsus. </a:t>
            </a:r>
            <a:endParaRPr lang="et-EE" sz="18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TOL avalikustab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 veebilehel  rahuldatud ja osaliselt rahuldatud taotluste kohta projekti ja toetuse saaja nime ning toetuse maksimaalse suuruse.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 rahuldamise ja osalise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rahuldamise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otsus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saadetakse taotlejale e-toetuse keskkonna kaudu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 jooksul otsuse tegemisest arvates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t-EE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64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91" y="1432387"/>
            <a:ext cx="8224217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Meetmed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t-EE" sz="31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Meede </a:t>
            </a:r>
            <a:r>
              <a:rPr lang="et-EE" sz="31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„Kogukonna areng“</a:t>
            </a:r>
            <a:endParaRPr lang="et-EE" sz="31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kogukonnaliikmete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teadmiste ja oskuste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kasv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identiteedi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tugevnemine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tõhusam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koostöö </a:t>
            </a:r>
            <a:endParaRPr lang="et-EE" sz="28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28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et-EE" sz="31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eede „Investeeringud </a:t>
            </a:r>
            <a:r>
              <a:rPr lang="et-EE" sz="31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kogukonnateenuste </a:t>
            </a:r>
            <a:r>
              <a:rPr lang="et-EE" sz="31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arendamine“</a:t>
            </a:r>
            <a:endParaRPr lang="et-EE" sz="31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kogukonnale vajalike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kogukonnaliikmete ühistegevust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soodustavate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avalikus kasutuses olevate objektide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rajamine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arendamine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kogukonnaliikmetele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vajalike teenuste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pakkumine</a:t>
            </a:r>
          </a:p>
          <a:p>
            <a:pPr algn="just"/>
            <a:endParaRPr lang="et-E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Toetus ja omafinantseering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Maksimaalne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toetussumma meetmesse „Kogukonna areng</a:t>
            </a:r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 esitatud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kohta on 2500 </a:t>
            </a:r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eurot. </a:t>
            </a:r>
            <a:endParaRPr lang="et-EE" sz="18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Maksimaalne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toetussumma meetmesse „Investeeringud ja kogukonnateenuste arendamine</a:t>
            </a:r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 esitatud </a:t>
            </a:r>
            <a:r>
              <a:rPr lang="et-EE" sz="1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kohta on 4000 </a:t>
            </a:r>
            <a:r>
              <a:rPr lang="et-EE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eurot</a:t>
            </a:r>
            <a:r>
              <a:rPr lang="fi-FI" sz="1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t-EE" sz="18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Omafinantseeringu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määr on vähemalt 10% projekti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kogumaksumusest. </a:t>
            </a: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Omafinantseering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rahaline. </a:t>
            </a: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Ühes taotlusvoorus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võib taotleja esitada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ühte meetmesse ühe taotluse.</a:t>
            </a:r>
          </a:p>
          <a:p>
            <a:pPr algn="just"/>
            <a:endParaRPr lang="et-EE" sz="18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Toetus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makstakse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välja ühes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osas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</a:t>
            </a:r>
            <a:r>
              <a:rPr lang="et-EE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tööpäeva jooksul otsuse </a:t>
            </a:r>
            <a:r>
              <a:rPr lang="et-EE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tegemisest arvates.</a:t>
            </a:r>
            <a:endParaRPr lang="et-EE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Kogukond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t-EE" sz="11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Taotluses peab selgelt väljenduma kohaliku kogukonna huvi, vajadus ja algatus, tegevused on suunatud kogukonna liikmetele, kogukond on kaasatud tegevuste elluviimisesse, kasusaajaks on kohalik </a:t>
            </a:r>
            <a:r>
              <a:rPr lang="et-EE" sz="1100" i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kogukond, </a:t>
            </a:r>
            <a:r>
              <a:rPr lang="et-EE" sz="11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investeeringud on avalikus kasutuses ja kogukonna liikmetele </a:t>
            </a:r>
            <a:r>
              <a:rPr lang="et-EE" sz="1100" i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kättesaadavad</a:t>
            </a:r>
            <a:r>
              <a:rPr lang="et-EE" sz="11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Kasvavad kogukonna liikmete teadmised ja oskused, koostöö, kogukond muutub tugevamaks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algn="just"/>
            <a:r>
              <a:rPr lang="et-EE" sz="1400" b="1" u="sng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Kogukond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mingis piirkonnas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elav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ühist toimekeskkonda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jagav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ning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teatud sotsiaalsete </a:t>
            </a:r>
            <a:r>
              <a:rPr lang="et-EE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suhete võrgustikuga seotud inimeste </a:t>
            </a:r>
            <a:r>
              <a:rPr lang="et-EE" sz="14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rühm. </a:t>
            </a: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Eelkõige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peetakse silmas tihti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ühist füüsilist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toimekeskkonda jagavat inimeste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gruppi,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kes</a:t>
            </a: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kasutavad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samu teenuseid, </a:t>
            </a:r>
            <a:endParaRPr lang="et-EE" sz="11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viibivad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ühises infoväljas, </a:t>
            </a:r>
            <a:endParaRPr lang="et-EE" sz="11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korraldavad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ühiselt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kogukonnaliikmetele vajalikke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ettevõtmisi. </a:t>
            </a:r>
            <a:endParaRPr lang="et-EE" sz="1100" dirty="0" smtClea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Käesoleva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määruse tähenduses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loeta kogukonnaks kitsa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huviala esindajaid või maailmavaate, elukutse, soo, ea, seksuaalse eelistuse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vm ühise tunnuse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alusel moodustunud või loodud isikute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gruppi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 gruppi, mille tegevused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ja/või kooskäimise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kohad ei ole püsivad ja avatud või mille tegevus ja eesmärgid ei ole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suunatud laiemale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avalikkusele kui oma liikmeskond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r>
              <a:rPr lang="et-EE" sz="1100" b="1" u="sng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Kogukonnateenus</a:t>
            </a:r>
            <a:r>
              <a:rPr lang="et-EE" sz="1100" u="sng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kogukonna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käivitatud kohalikule arengule ja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töökohtade loomisele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orienteeritud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jätkusuutlik tegevus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uute väärtuste loomiseks kogukonna või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tema liikmete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jaoks. Üldjuhul on kogukonnateenuste väljaarendamise eesmärgiks tagada </a:t>
            </a:r>
            <a:r>
              <a:rPr lang="et-EE" sz="11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teenuse kättesaadavus </a:t>
            </a:r>
            <a:r>
              <a:rPr lang="et-EE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turutõrkepiirkonnas.</a:t>
            </a:r>
          </a:p>
        </p:txBody>
      </p:sp>
    </p:spTree>
    <p:extLst>
      <p:ext uri="{BB962C8B-B14F-4D97-AF65-F5344CB8AC3E}">
        <p14:creationId xmlns:p14="http://schemas.microsoft.com/office/powerpoint/2010/main" val="27614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Toetuse taotleja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MTÜ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milles liikmena ei osale KOV üksus ega riik ja mille liikmetest äriühingud ei moodusta rohkem kui poole;</a:t>
            </a:r>
          </a:p>
          <a:p>
            <a:pPr algn="just"/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mis ei ole asutatud KOV ega riigi osalusel ja mille asutajatest äriühingud ei moodusta rohkem kui poole;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Taotleja tegutseb piirkondlikult oma kogukonna (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küla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alevik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linn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või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linna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asum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huvides; 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Taotleja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eesmärgid ja tegevused on suunatud avalikkusele (taotleja tegutseb oma liikmes- või töötajaskonnast laiema sihtgrupi heaks ja taotleja teavitab avalikkust oma tegevusest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);</a:t>
            </a:r>
          </a:p>
          <a:p>
            <a:pPr algn="just"/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Taotleja 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registreeritud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samasse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KOV,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kus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tema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taotluse</a:t>
            </a:r>
            <a:r>
              <a:rPr lang="fi-FI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b="1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sihtgrupp</a:t>
            </a:r>
            <a:r>
              <a:rPr lang="et-EE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fi-FI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32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Toetuse </a:t>
            </a:r>
            <a:r>
              <a:rPr lang="et-EE" dirty="0" smtClean="0"/>
              <a:t>taotleja (erandid)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koguduste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puhul saavad taotlejaks olla </a:t>
            </a:r>
            <a:r>
              <a:rPr lang="et-EE" sz="2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kogudused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kes tegutsevad põhikirja järgi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koguduse liikmetest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laiema sihtgrupi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huvides ja tema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tegevuspiirkond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tohib ületada ajalooliste tegutsemispiiride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põhjendusel kohaliku omavalitsuse üksuse 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piire;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küla-, aleviku- ning asumiseltside poolt asutatud omavalitsuse piire ületavad </a:t>
            </a:r>
            <a:r>
              <a:rPr lang="et-EE" sz="28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ühendused</a:t>
            </a:r>
            <a:r>
              <a:rPr lang="et-EE" sz="2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t-EE" sz="2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t-EE" sz="28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rivajadustega </a:t>
            </a:r>
            <a:r>
              <a:rPr lang="et-EE" sz="28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inimeste heaks 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tegutsevad ühendused ei pea tegutsema oma liikmes- või töötajaskonnast laiema sihtgrupi huvides. </a:t>
            </a:r>
          </a:p>
          <a:p>
            <a:pPr algn="just"/>
            <a:endParaRPr lang="et-EE" sz="2800" dirty="0" smtClean="0">
              <a:solidFill>
                <a:schemeClr val="tx1"/>
              </a:solidFill>
            </a:endParaRPr>
          </a:p>
          <a:p>
            <a:pPr algn="just"/>
            <a:endParaRPr lang="et-EE" sz="2800" dirty="0">
              <a:solidFill>
                <a:schemeClr val="tx1"/>
              </a:solidFill>
            </a:endParaRPr>
          </a:p>
          <a:p>
            <a:pPr algn="just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34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Taotlejaks ei saa olla: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äriühingud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ettevõtjate liidud, ametiühingud;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ameti-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kutse- ja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erialaliidud jm ühendused, mis koondavad ühe ameti-, kutse- või eriala inimesi;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korteri-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aiandus-, suvila-, garaaži- jmt ühistud;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projekti sihtgrupist erinevasse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kohaliku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omavalitsuse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üksuses</a:t>
            </a:r>
            <a:r>
              <a:rPr lang="et-EE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registreeritud ühendused;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ühendused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mille tegevuse peamised eesmärgid ja peamine sihtgrupp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ületavad</a:t>
            </a:r>
            <a:r>
              <a:rPr lang="fi-FI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kohaliku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omavalitsuse</a:t>
            </a:r>
            <a:r>
              <a:rPr lang="fi-FI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piire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fi-FI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ühendused, mille projekti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sihtgrupp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ületab </a:t>
            </a:r>
            <a:r>
              <a:rPr lang="et-E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ühe </a:t>
            </a:r>
            <a:r>
              <a:rPr lang="et-E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kohaliku omavalitsuse piire.</a:t>
            </a:r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Nõuded taotlejale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Investeeringu </a:t>
            </a:r>
            <a:r>
              <a:rPr lang="et-EE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puhul </a:t>
            </a: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 taotleja objekti </a:t>
            </a:r>
            <a:r>
              <a:rPr lang="et-EE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omanik või omab </a:t>
            </a: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kasutusõigust ja </a:t>
            </a:r>
            <a:r>
              <a:rPr lang="et-EE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avaliku kasutuse lepingut vähemalt </a:t>
            </a:r>
            <a:r>
              <a:rPr lang="et-EE" sz="2200" b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</a:t>
            </a:r>
            <a:r>
              <a:rPr lang="et-EE" sz="2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aastaks </a:t>
            </a:r>
            <a:r>
              <a:rPr lang="et-EE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abikõlblikkuse </a:t>
            </a: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perioodi lõppemisest </a:t>
            </a:r>
            <a:r>
              <a:rPr lang="et-EE" sz="2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arvates;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2021. majandusaasta aruanne on esitatud;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Ühingul ei ole maksuvõlga (või on alla 100 euro või on ajatatud);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Ei ole tähtajaks esitamata aruandeid ja tagastamata vahendeid;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Pole algatatud pankroti- või likvideerimismenetlust;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t-EE" sz="2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Esindaja pole karistatud majandusalase, ametialase, varavastase või avaliku usalduse vastase süüteo eest. </a:t>
            </a:r>
          </a:p>
        </p:txBody>
      </p:sp>
    </p:spTree>
    <p:extLst>
      <p:ext uri="{BB962C8B-B14F-4D97-AF65-F5344CB8AC3E}">
        <p14:creationId xmlns:p14="http://schemas.microsoft.com/office/powerpoint/2010/main" val="280695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0B708E7-B098-48B9-8F3B-DDE750905288}" vid="{956E66E4-754F-4003-90CA-642B98802E80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Tartumaa Omavalitsuste Liit</Template>
  <TotalTime>2130</TotalTime>
  <Words>1689</Words>
  <Application>Microsoft Office PowerPoint</Application>
  <PresentationFormat>Laiekraan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25</vt:i4>
      </vt:variant>
    </vt:vector>
  </HeadingPairs>
  <TitlesOfParts>
    <vt:vector size="31" baseType="lpstr">
      <vt:lpstr>Arial</vt:lpstr>
      <vt:lpstr>Calibri</vt:lpstr>
      <vt:lpstr>Open Sans</vt:lpstr>
      <vt:lpstr>Open Sans Bold</vt:lpstr>
      <vt:lpstr>Roboto</vt:lpstr>
      <vt:lpstr>Office'i kujundus</vt:lpstr>
      <vt:lpstr>Kohaliku omaalgatuse programm (KOP)</vt:lpstr>
      <vt:lpstr>Programmi eesmärk</vt:lpstr>
      <vt:lpstr>Meetmed</vt:lpstr>
      <vt:lpstr>Toetus ja omafinantseering</vt:lpstr>
      <vt:lpstr>Kogukond</vt:lpstr>
      <vt:lpstr>Toetuse taotleja</vt:lpstr>
      <vt:lpstr>Toetuse taotleja (erandid)</vt:lpstr>
      <vt:lpstr>Taotlejaks ei saa olla:</vt:lpstr>
      <vt:lpstr>Nõuded taotlejale</vt:lpstr>
      <vt:lpstr>Taotluse esitamine</vt:lpstr>
      <vt:lpstr>Taotluse lisadokumendid:</vt:lpstr>
      <vt:lpstr>Abikõlblikkuse periood</vt:lpstr>
      <vt:lpstr>Abikõlblikud kulud on:</vt:lpstr>
      <vt:lpstr>Abikõlblikud kulud: </vt:lpstr>
      <vt:lpstr>Mitteabikõlblikud kulud:</vt:lpstr>
      <vt:lpstr>„Kogukonna areng“ mitteabikõlblikud kulud:</vt:lpstr>
      <vt:lpstr>„Investeeringud ja kogukonnateenuste arendamine“ mitteabikõlblikud kulud</vt:lpstr>
      <vt:lpstr>Väljundnäitajad ja sihttasemed</vt:lpstr>
      <vt:lpstr>Väljundnäitajad ja sihttasemed</vt:lpstr>
      <vt:lpstr>Menetlemine</vt:lpstr>
      <vt:lpstr>Taotlus tunnistatakse nõuetele mittevastavaks, kui</vt:lpstr>
      <vt:lpstr>Hindamine</vt:lpstr>
      <vt:lpstr>Rahuldamata jätmise otsus</vt:lpstr>
      <vt:lpstr>Taotluse rahuldamise otsus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Tartumaa Omavalitsuste Liit</dc:title>
  <dc:creator>Lea Saul</dc:creator>
  <cp:lastModifiedBy>Heili Uuk</cp:lastModifiedBy>
  <cp:revision>116</cp:revision>
  <cp:lastPrinted>2021-04-12T09:04:21Z</cp:lastPrinted>
  <dcterms:created xsi:type="dcterms:W3CDTF">2019-04-16T11:57:59Z</dcterms:created>
  <dcterms:modified xsi:type="dcterms:W3CDTF">2022-09-14T13:44:35Z</dcterms:modified>
</cp:coreProperties>
</file>