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2" r:id="rId2"/>
    <p:sldId id="361" r:id="rId3"/>
    <p:sldId id="366" r:id="rId4"/>
    <p:sldId id="367" r:id="rId5"/>
    <p:sldId id="368" r:id="rId6"/>
    <p:sldId id="369" r:id="rId7"/>
    <p:sldId id="359" r:id="rId8"/>
    <p:sldId id="362" r:id="rId9"/>
    <p:sldId id="365" r:id="rId10"/>
    <p:sldId id="363" r:id="rId11"/>
    <p:sldId id="360" r:id="rId12"/>
    <p:sldId id="364" r:id="rId13"/>
  </p:sldIdLst>
  <p:sldSz cx="9144000" cy="6858000" type="screen4x3"/>
  <p:notesSz cx="6797675" cy="9928225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790" autoAdjust="0"/>
  </p:normalViewPr>
  <p:slideViewPr>
    <p:cSldViewPr>
      <p:cViewPr varScale="1">
        <p:scale>
          <a:sx n="115" d="100"/>
          <a:sy n="115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2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F0605-13F6-4A73-819B-641CFEBDD472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5A656-C195-4333-BFE7-EB2C09A6E4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692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A0475-6273-4C21-BE6E-38999485BF5F}" type="datetimeFigureOut">
              <a:rPr lang="en-GB" smtClean="0"/>
              <a:t>08/07/2020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2F0F8-E3A7-4A9E-88E1-A9569F2D3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398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2F0F8-E3A7-4A9E-88E1-A9569F2D39A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184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Talupoegliku stoilisusega suhtuma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82F0F8-E3A7-4A9E-88E1-A9569F2D39A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53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15127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816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5344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4015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1848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713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2508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495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381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440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1392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F674-8117-485E-9F6A-4ECAE7E4D3F1}" type="datetimeFigureOut">
              <a:rPr lang="et-EE" smtClean="0"/>
              <a:t>08.07.2020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CCE9B-1138-404D-86BE-7BF3EFB06B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6128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artumaa.e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>
            <a:noAutofit/>
          </a:bodyPr>
          <a:lstStyle/>
          <a:p>
            <a:r>
              <a:rPr lang="et-EE" sz="2800" b="1" dirty="0"/>
              <a:t>	Tartumaa arengustrateegia foorum </a:t>
            </a:r>
            <a:br>
              <a:rPr lang="et-EE" sz="2800" b="1" dirty="0"/>
            </a:br>
            <a:r>
              <a:rPr lang="et-EE" sz="4800" b="1" dirty="0"/>
              <a:t/>
            </a:r>
            <a:br>
              <a:rPr lang="et-EE" sz="4800" b="1" dirty="0"/>
            </a:br>
            <a:r>
              <a:rPr lang="et-EE" sz="8000" b="1" dirty="0">
                <a:solidFill>
                  <a:srgbClr val="0070C0"/>
                </a:solidFill>
              </a:rPr>
              <a:t>Tartu linn ja maa:</a:t>
            </a:r>
            <a:br>
              <a:rPr lang="et-EE" sz="8000" b="1" dirty="0">
                <a:solidFill>
                  <a:srgbClr val="0070C0"/>
                </a:solidFill>
              </a:rPr>
            </a:br>
            <a:r>
              <a:rPr lang="et-EE" sz="8000" b="1" dirty="0">
                <a:solidFill>
                  <a:srgbClr val="0070C0"/>
                </a:solidFill>
              </a:rPr>
              <a:t>kuidas edasi?</a:t>
            </a:r>
            <a:r>
              <a:rPr lang="et-EE" sz="8000" b="1" dirty="0"/>
              <a:t/>
            </a:r>
            <a:br>
              <a:rPr lang="et-EE" sz="8000" b="1" dirty="0"/>
            </a:br>
            <a:r>
              <a:rPr lang="et-EE" sz="4800" b="1" dirty="0"/>
              <a:t/>
            </a:r>
            <a:br>
              <a:rPr lang="et-EE" sz="4800" b="1" dirty="0"/>
            </a:br>
            <a:r>
              <a:rPr lang="et-EE" sz="2800" b="1" dirty="0"/>
              <a:t>22.november 2018</a:t>
            </a:r>
            <a:br>
              <a:rPr lang="et-EE" sz="2800" b="1" dirty="0"/>
            </a:br>
            <a:r>
              <a:rPr lang="et-EE" sz="2800" b="1" dirty="0"/>
              <a:t>AHHAA keskus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056D10-B1D0-4B32-BC76-77DBF84C2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9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132" y="281857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et-EE" sz="5600" b="1" dirty="0"/>
              <a:t>Tarkust toitev Tartumaa</a:t>
            </a:r>
            <a:r>
              <a:rPr lang="et-EE" b="1" dirty="0"/>
              <a:t/>
            </a:r>
            <a:br>
              <a:rPr lang="et-EE" b="1" dirty="0"/>
            </a:br>
            <a:r>
              <a:rPr lang="et-EE" b="1" dirty="0"/>
              <a:t>Arengusuundumused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1AEF658-F19F-406C-A0EA-11634171C800}"/>
              </a:ext>
            </a:extLst>
          </p:cNvPr>
          <p:cNvSpPr/>
          <p:nvPr/>
        </p:nvSpPr>
        <p:spPr>
          <a:xfrm>
            <a:off x="971599" y="2636912"/>
            <a:ext cx="792088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t-EE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Regionaalselt tugevnev  </a:t>
            </a:r>
            <a:r>
              <a:rPr lang="et-EE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avaliku sektori regionaalse korraldamise ning teenuse  ja tööjõuareaali laienemise tõttu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t-EE" sz="2400" b="1" dirty="0"/>
              <a:t>Tartu linn on tugevnenud haridus-, teadus-, meditsiini-, kultuuri- , majandus- ja halduskeskusena</a:t>
            </a:r>
            <a:r>
              <a:rPr lang="et-EE" sz="2400" dirty="0"/>
              <a:t>.  Ka linnakvaliteedilt, mitmekesisust võimaldava suurusega ülikoolilinnana on Tartu atraktiivsus tõusnud.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t-EE" sz="2400" b="1" dirty="0"/>
              <a:t>Rahvastiku ja ettevõtluse paiknemine Tartumaal polariseerub </a:t>
            </a:r>
            <a:r>
              <a:rPr lang="et-EE" sz="2400" dirty="0"/>
              <a:t>linnapiirkonna ja ääremaa teljel. </a:t>
            </a:r>
            <a:endParaRPr lang="et-EE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t-EE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2400" dirty="0"/>
              <a:t>Tartu linnapiirkond on arengumootoriks kogu Lõuna-Eestile, tasakaalustades Eesti mõõtmes suurlinnastumist Tallinnas.</a:t>
            </a:r>
            <a:endParaRPr lang="et-EE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20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318" y="281857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et-EE" sz="5600" b="1" dirty="0"/>
              <a:t>Tarkust toitev Tartumaa</a:t>
            </a:r>
            <a:r>
              <a:rPr lang="et-EE" b="1" dirty="0"/>
              <a:t/>
            </a:r>
            <a:br>
              <a:rPr lang="et-EE" b="1" dirty="0"/>
            </a:br>
            <a:r>
              <a:rPr lang="et-EE" b="1" dirty="0"/>
              <a:t>Visioon 2040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" y="2420888"/>
            <a:ext cx="8507288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t-EE" sz="2400" dirty="0"/>
          </a:p>
          <a:p>
            <a:pPr marL="914400" lvl="2" indent="0">
              <a:buNone/>
            </a:pPr>
            <a:r>
              <a:rPr lang="et-EE" sz="2800" i="1" dirty="0"/>
              <a:t>Aastast 1632 on Tartus ülikool. Ka neli sajandit hiljem annavad üliõpilased ja professorid Tartu vaimule sisu. Tänu ülikoolide tarkpeadele kasutavad Tartumaa ettevõtted </a:t>
            </a:r>
            <a:r>
              <a:rPr lang="et-EE" sz="2800" i="1" dirty="0" err="1"/>
              <a:t>uusimaid</a:t>
            </a:r>
            <a:r>
              <a:rPr lang="et-EE" sz="2800" i="1" dirty="0"/>
              <a:t> tehnoloogiaid ja müüvad oma kaupu-teenuseid üle maailma. Tartu on juba täna Lõuna-Eesti kultuuriline, kaubandus- ja hariduskeskus, aga edaspidi üha enam ka äriteenuste ja arendustöö pakkuja. Lõuna-Eesti ligi 100 töötajaga võrgustikuna toimiv arenguagentuur tegeleb transpordi-, tööstus- ja turismiarenduse ning piirkonna ja selle ettevõtete </a:t>
            </a:r>
            <a:r>
              <a:rPr lang="et-EE" sz="2800" i="1" dirty="0" err="1"/>
              <a:t>turundamisega</a:t>
            </a:r>
            <a:r>
              <a:rPr lang="et-EE" sz="2800" i="1" dirty="0"/>
              <a:t>. Tartu raudtee-alale on kerkinud uus City …</a:t>
            </a:r>
          </a:p>
          <a:p>
            <a:pPr marL="914400" lvl="2" indent="0">
              <a:buNone/>
            </a:pPr>
            <a:r>
              <a:rPr lang="et-EE" sz="2800" b="1" i="1" dirty="0"/>
              <a:t>…</a:t>
            </a:r>
          </a:p>
          <a:p>
            <a:pPr marL="914400" lvl="2" indent="0">
              <a:buNone/>
            </a:pPr>
            <a:endParaRPr lang="et-EE" sz="2800" b="1" i="1" dirty="0"/>
          </a:p>
          <a:p>
            <a:pPr marL="914400" lvl="2" indent="0">
              <a:buNone/>
            </a:pPr>
            <a:r>
              <a:rPr lang="et-EE" sz="2800" i="1" dirty="0"/>
              <a:t>…E-tervise ja personaalmeditsiini seadmed, digisüsteemid ja </a:t>
            </a:r>
            <a:r>
              <a:rPr lang="et-EE" sz="2800" i="1" dirty="0" err="1"/>
              <a:t>äpid</a:t>
            </a:r>
            <a:r>
              <a:rPr lang="et-EE" sz="2800" i="1" dirty="0"/>
              <a:t> on saanud haridus- ja raviteenuste kõrval Tartu suurimaks ekspordiartikliks – nende arendamisel osaleb veerand Tartu tarkvaraklastri firmadest.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2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51590"/>
            <a:ext cx="7848872" cy="1352151"/>
          </a:xfrm>
        </p:spPr>
        <p:txBody>
          <a:bodyPr>
            <a:normAutofit fontScale="90000"/>
          </a:bodyPr>
          <a:lstStyle/>
          <a:p>
            <a:r>
              <a:rPr lang="et-EE" sz="5600" b="1" dirty="0"/>
              <a:t>Tarkust toitev Tartumaa</a:t>
            </a:r>
            <a:r>
              <a:rPr lang="et-EE" b="1" dirty="0"/>
              <a:t/>
            </a:r>
            <a:br>
              <a:rPr lang="et-EE" b="1" dirty="0"/>
            </a:br>
            <a:r>
              <a:rPr lang="et-EE" b="1" dirty="0"/>
              <a:t> 5 valdkonda ja </a:t>
            </a:r>
            <a:br>
              <a:rPr lang="et-EE" b="1" dirty="0"/>
            </a:br>
            <a:r>
              <a:rPr lang="et-EE" b="1" dirty="0"/>
              <a:t>24 tegevuskogumit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93958"/>
            <a:ext cx="886732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914400" lvl="2" indent="0">
              <a:buNone/>
            </a:pPr>
            <a:r>
              <a:rPr lang="et-EE" sz="2800" b="1" dirty="0"/>
              <a:t>1 Haridus ja elukestev õpe (6)</a:t>
            </a:r>
          </a:p>
          <a:p>
            <a:pPr marL="914400" lvl="2" indent="0">
              <a:buNone/>
            </a:pPr>
            <a:r>
              <a:rPr lang="et-EE" sz="2800" b="1" dirty="0"/>
              <a:t>2 Ettevõtlus: digitaliseerimine ja turundus (4)</a:t>
            </a:r>
          </a:p>
          <a:p>
            <a:pPr marL="914400" lvl="2" indent="0">
              <a:buNone/>
            </a:pPr>
            <a:r>
              <a:rPr lang="et-EE" sz="2800" b="1" dirty="0"/>
              <a:t>3 Taristu: </a:t>
            </a:r>
            <a:r>
              <a:rPr lang="et-EE" sz="2200" b="1" dirty="0"/>
              <a:t>transport, keskkond ja territooriumi ühtlane areng </a:t>
            </a:r>
            <a:r>
              <a:rPr lang="et-EE" sz="2800" b="1" dirty="0"/>
              <a:t>(5)</a:t>
            </a:r>
          </a:p>
          <a:p>
            <a:pPr marL="914400" lvl="2" indent="0">
              <a:buNone/>
            </a:pPr>
            <a:r>
              <a:rPr lang="et-EE" sz="2800" b="1" dirty="0"/>
              <a:t>4 Tervis ja heaolu (2)</a:t>
            </a:r>
          </a:p>
          <a:p>
            <a:pPr marL="914400" lvl="2" indent="0">
              <a:buNone/>
            </a:pPr>
            <a:r>
              <a:rPr lang="et-EE" sz="2800" b="1" dirty="0"/>
              <a:t>5 Kohaturundus, turism ja kultuurikorraldus (4)</a:t>
            </a:r>
            <a:endParaRPr lang="et-EE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9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344816" cy="1143000"/>
          </a:xfrm>
        </p:spPr>
        <p:txBody>
          <a:bodyPr>
            <a:normAutofit/>
          </a:bodyPr>
          <a:lstStyle/>
          <a:p>
            <a:r>
              <a:rPr lang="et-EE" b="1" dirty="0"/>
              <a:t>Täiendusettepanekud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96948"/>
            <a:ext cx="850728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dirty="0">
                <a:hlinkClick r:id="rId2"/>
              </a:rPr>
              <a:t>www.tartumaa.ee</a:t>
            </a: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r>
              <a:rPr lang="et-EE" sz="2400" dirty="0"/>
              <a:t>arengustrateegia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2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71600" y="100642"/>
            <a:ext cx="7571184" cy="664062"/>
          </a:xfrm>
        </p:spPr>
        <p:txBody>
          <a:bodyPr>
            <a:normAutofit fontScale="90000"/>
          </a:bodyPr>
          <a:lstStyle/>
          <a:p>
            <a:r>
              <a:rPr lang="et-EE" b="1" dirty="0"/>
              <a:t>Teemad – Mis peab tehtud saama?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1520" y="764704"/>
            <a:ext cx="8651304" cy="5976664"/>
          </a:xfrm>
        </p:spPr>
        <p:txBody>
          <a:bodyPr>
            <a:normAutofit fontScale="85000" lnSpcReduction="20000"/>
          </a:bodyPr>
          <a:lstStyle/>
          <a:p>
            <a:r>
              <a:rPr lang="et-EE" b="1" dirty="0"/>
              <a:t>Haridus</a:t>
            </a:r>
          </a:p>
          <a:p>
            <a:pPr lvl="1"/>
            <a:r>
              <a:rPr lang="et-EE" dirty="0"/>
              <a:t>2040 </a:t>
            </a:r>
            <a:r>
              <a:rPr lang="et-EE" dirty="0">
                <a:sym typeface="Wingdings" panose="05000000000000000000" pitchFamily="2" charset="2"/>
              </a:rPr>
              <a:t> Selvekool, grupiõppe tarvis</a:t>
            </a:r>
          </a:p>
          <a:p>
            <a:pPr lvl="1"/>
            <a:r>
              <a:rPr lang="et-EE" dirty="0">
                <a:sym typeface="Wingdings" panose="05000000000000000000" pitchFamily="2" charset="2"/>
              </a:rPr>
              <a:t>2023  Visiooniga koolijuhid ja särasilmsed õpetajad</a:t>
            </a:r>
            <a:endParaRPr lang="et-EE" dirty="0"/>
          </a:p>
          <a:p>
            <a:r>
              <a:rPr lang="et-EE" b="1" dirty="0"/>
              <a:t>Ettevõtlus</a:t>
            </a:r>
          </a:p>
          <a:p>
            <a:pPr lvl="1"/>
            <a:r>
              <a:rPr lang="et-EE" dirty="0"/>
              <a:t>2040 </a:t>
            </a:r>
            <a:r>
              <a:rPr lang="et-EE" dirty="0">
                <a:sym typeface="Wingdings" panose="05000000000000000000" pitchFamily="2" charset="2"/>
              </a:rPr>
              <a:t> Maailma vedavad klastrid</a:t>
            </a:r>
          </a:p>
          <a:p>
            <a:pPr lvl="1"/>
            <a:r>
              <a:rPr lang="et-EE" dirty="0">
                <a:sym typeface="Wingdings" panose="05000000000000000000" pitchFamily="2" charset="2"/>
              </a:rPr>
              <a:t>2023  Tööjõupuuduse lahendamine - KOHE!!</a:t>
            </a:r>
          </a:p>
          <a:p>
            <a:r>
              <a:rPr lang="et-EE" b="1" dirty="0">
                <a:sym typeface="Wingdings" panose="05000000000000000000" pitchFamily="2" charset="2"/>
              </a:rPr>
              <a:t>Taristu</a:t>
            </a:r>
          </a:p>
          <a:p>
            <a:pPr lvl="1"/>
            <a:r>
              <a:rPr lang="et-EE" dirty="0"/>
              <a:t>2040 </a:t>
            </a:r>
            <a:r>
              <a:rPr lang="et-EE" dirty="0">
                <a:sym typeface="Wingdings" panose="05000000000000000000" pitchFamily="2" charset="2"/>
              </a:rPr>
              <a:t> Postmodernne linnaliiklus – ummikuteta!</a:t>
            </a:r>
          </a:p>
          <a:p>
            <a:pPr lvl="1"/>
            <a:r>
              <a:rPr lang="et-EE" dirty="0">
                <a:sym typeface="Wingdings" panose="05000000000000000000" pitchFamily="2" charset="2"/>
              </a:rPr>
              <a:t>2023  Tunniga Tallinna! </a:t>
            </a:r>
            <a:r>
              <a:rPr lang="et-EE" b="1" dirty="0">
                <a:solidFill>
                  <a:srgbClr val="1306BA"/>
                </a:solidFill>
                <a:sym typeface="Wingdings" panose="05000000000000000000" pitchFamily="2" charset="2"/>
              </a:rPr>
              <a:t>Tunnirong /</a:t>
            </a:r>
            <a:r>
              <a:rPr lang="et-EE" b="1" dirty="0" err="1">
                <a:solidFill>
                  <a:srgbClr val="1306BA"/>
                </a:solidFill>
                <a:sym typeface="Wingdings" panose="05000000000000000000" pitchFamily="2" charset="2"/>
              </a:rPr>
              <a:t>Pendolino</a:t>
            </a:r>
            <a:r>
              <a:rPr lang="et-EE" b="1" dirty="0">
                <a:solidFill>
                  <a:srgbClr val="1306BA"/>
                </a:solidFill>
                <a:sym typeface="Wingdings" panose="05000000000000000000" pitchFamily="2" charset="2"/>
              </a:rPr>
              <a:t>/</a:t>
            </a:r>
          </a:p>
          <a:p>
            <a:r>
              <a:rPr lang="et-EE" b="1" dirty="0"/>
              <a:t>Tervis ja heaolu</a:t>
            </a:r>
          </a:p>
          <a:p>
            <a:pPr lvl="1"/>
            <a:r>
              <a:rPr lang="et-EE" dirty="0"/>
              <a:t>2040 </a:t>
            </a:r>
            <a:r>
              <a:rPr lang="et-EE" dirty="0">
                <a:sym typeface="Wingdings" panose="05000000000000000000" pitchFamily="2" charset="2"/>
              </a:rPr>
              <a:t>10 minutiga arsti juurde</a:t>
            </a:r>
          </a:p>
          <a:p>
            <a:pPr lvl="1"/>
            <a:r>
              <a:rPr lang="et-EE" dirty="0">
                <a:sym typeface="Wingdings" panose="05000000000000000000" pitchFamily="2" charset="2"/>
              </a:rPr>
              <a:t>2023 </a:t>
            </a:r>
            <a:r>
              <a:rPr lang="et-EE" dirty="0" err="1">
                <a:sym typeface="Wingdings" panose="05000000000000000000" pitchFamily="2" charset="2"/>
              </a:rPr>
              <a:t>Terviseteadikkuse</a:t>
            </a:r>
            <a:r>
              <a:rPr lang="et-EE" dirty="0">
                <a:sym typeface="Wingdings" panose="05000000000000000000" pitchFamily="2" charset="2"/>
              </a:rPr>
              <a:t> kõva kasv</a:t>
            </a:r>
          </a:p>
          <a:p>
            <a:r>
              <a:rPr lang="et-EE" b="1" dirty="0"/>
              <a:t>Turism ja turundus, kultuur kah</a:t>
            </a:r>
          </a:p>
          <a:p>
            <a:pPr lvl="1"/>
            <a:r>
              <a:rPr lang="et-EE" dirty="0"/>
              <a:t>2040 </a:t>
            </a:r>
            <a:r>
              <a:rPr lang="et-EE" dirty="0">
                <a:sym typeface="Wingdings" panose="05000000000000000000" pitchFamily="2" charset="2"/>
              </a:rPr>
              <a:t>Suure pildi turundus – ühiselt, koos lõunaeestlastega</a:t>
            </a:r>
          </a:p>
          <a:p>
            <a:pPr lvl="1"/>
            <a:r>
              <a:rPr lang="et-EE" dirty="0">
                <a:sym typeface="Wingdings" panose="05000000000000000000" pitchFamily="2" charset="2"/>
              </a:rPr>
              <a:t>2023 vunki </a:t>
            </a:r>
            <a:r>
              <a:rPr lang="et-EE" dirty="0" err="1">
                <a:sym typeface="Wingdings" panose="05000000000000000000" pitchFamily="2" charset="2"/>
              </a:rPr>
              <a:t>mano</a:t>
            </a:r>
            <a:r>
              <a:rPr lang="et-EE" dirty="0">
                <a:sym typeface="Wingdings" panose="05000000000000000000" pitchFamily="2" charset="2"/>
              </a:rPr>
              <a:t>!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597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4400" y="342656"/>
            <a:ext cx="7715200" cy="562074"/>
          </a:xfrm>
        </p:spPr>
        <p:txBody>
          <a:bodyPr>
            <a:normAutofit fontScale="90000"/>
          </a:bodyPr>
          <a:lstStyle/>
          <a:p>
            <a:r>
              <a:rPr lang="et-EE" b="1" dirty="0"/>
              <a:t>Pealikud: omavalitsuste roll 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949280"/>
          </a:xfrm>
        </p:spPr>
        <p:txBody>
          <a:bodyPr/>
          <a:lstStyle/>
          <a:p>
            <a:r>
              <a:rPr lang="et-EE" dirty="0"/>
              <a:t>Luunja </a:t>
            </a:r>
            <a:r>
              <a:rPr lang="et-EE" dirty="0">
                <a:sym typeface="Wingdings" panose="05000000000000000000" pitchFamily="2" charset="2"/>
              </a:rPr>
              <a:t> parim elukeskkond, kvaliteet</a:t>
            </a:r>
          </a:p>
          <a:p>
            <a:r>
              <a:rPr lang="et-EE" dirty="0" err="1">
                <a:sym typeface="Wingdings" panose="05000000000000000000" pitchFamily="2" charset="2"/>
              </a:rPr>
              <a:t>Kastre</a:t>
            </a:r>
            <a:r>
              <a:rPr lang="et-EE" dirty="0">
                <a:sym typeface="Wingdings" panose="05000000000000000000" pitchFamily="2" charset="2"/>
              </a:rPr>
              <a:t>  Suursoo ja Järvselja metsad rekreatsioon</a:t>
            </a:r>
          </a:p>
          <a:p>
            <a:r>
              <a:rPr lang="et-EE" dirty="0">
                <a:sym typeface="Wingdings" panose="05000000000000000000" pitchFamily="2" charset="2"/>
              </a:rPr>
              <a:t>Elva  Transport: Riia-Valga suund (raudteel) </a:t>
            </a:r>
          </a:p>
          <a:p>
            <a:r>
              <a:rPr lang="et-EE" dirty="0"/>
              <a:t>Peipsiääre </a:t>
            </a:r>
            <a:r>
              <a:rPr lang="et-EE" dirty="0">
                <a:sym typeface="Wingdings" panose="05000000000000000000" pitchFamily="2" charset="2"/>
              </a:rPr>
              <a:t> Peipsi Riviera – turismiarendus</a:t>
            </a:r>
          </a:p>
          <a:p>
            <a:r>
              <a:rPr lang="et-EE" dirty="0">
                <a:sym typeface="Wingdings" panose="05000000000000000000" pitchFamily="2" charset="2"/>
              </a:rPr>
              <a:t>Tartu vald  Tartu linnapiirkonna kiirendusrada</a:t>
            </a:r>
          </a:p>
          <a:p>
            <a:r>
              <a:rPr lang="et-EE" dirty="0">
                <a:sym typeface="Wingdings" panose="05000000000000000000" pitchFamily="2" charset="2"/>
              </a:rPr>
              <a:t>Nõo  juhtida KOV koostööd</a:t>
            </a:r>
          </a:p>
          <a:p>
            <a:r>
              <a:rPr lang="et-EE" dirty="0"/>
              <a:t>Kambja </a:t>
            </a:r>
            <a:r>
              <a:rPr lang="et-EE" dirty="0">
                <a:sym typeface="Wingdings" panose="05000000000000000000" pitchFamily="2" charset="2"/>
              </a:rPr>
              <a:t> Inimeste elukeskkonna parandamine</a:t>
            </a:r>
          </a:p>
          <a:p>
            <a:r>
              <a:rPr lang="et-EE" dirty="0">
                <a:sym typeface="Wingdings" panose="05000000000000000000" pitchFamily="2" charset="2"/>
              </a:rPr>
              <a:t>Tartu linn  RV haridus- ja meditsiinikeskus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2663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95536" y="202630"/>
            <a:ext cx="8229600" cy="778098"/>
          </a:xfrm>
        </p:spPr>
        <p:txBody>
          <a:bodyPr/>
          <a:lstStyle/>
          <a:p>
            <a:r>
              <a:rPr lang="et-EE" b="1" dirty="0"/>
              <a:t>Pealikud: </a:t>
            </a:r>
            <a:r>
              <a:rPr lang="et-EE" b="1" dirty="0" err="1"/>
              <a:t>ühistegemised</a:t>
            </a:r>
            <a:endParaRPr lang="et-EE" b="1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760640"/>
          </a:xfrm>
        </p:spPr>
        <p:txBody>
          <a:bodyPr>
            <a:normAutofit lnSpcReduction="10000"/>
          </a:bodyPr>
          <a:lstStyle/>
          <a:p>
            <a:r>
              <a:rPr lang="et-EE" dirty="0">
                <a:sym typeface="Wingdings" panose="05000000000000000000" pitchFamily="2" charset="2"/>
              </a:rPr>
              <a:t>KHK tehnikamaja</a:t>
            </a:r>
          </a:p>
          <a:p>
            <a:r>
              <a:rPr lang="et-EE" dirty="0">
                <a:sym typeface="Wingdings" panose="05000000000000000000" pitchFamily="2" charset="2"/>
              </a:rPr>
              <a:t>Sõida- ja pargi lahendus teeninduskeskustes </a:t>
            </a:r>
          </a:p>
          <a:p>
            <a:r>
              <a:rPr lang="et-EE" dirty="0">
                <a:sym typeface="Wingdings" panose="05000000000000000000" pitchFamily="2" charset="2"/>
              </a:rPr>
              <a:t>Ühine hoolekandekeskus</a:t>
            </a:r>
          </a:p>
          <a:p>
            <a:r>
              <a:rPr lang="et-EE" dirty="0">
                <a:sym typeface="Wingdings" panose="05000000000000000000" pitchFamily="2" charset="2"/>
              </a:rPr>
              <a:t>TT ekspressi peatus Tabiveres</a:t>
            </a:r>
          </a:p>
          <a:p>
            <a:r>
              <a:rPr lang="et-EE" dirty="0">
                <a:sym typeface="Wingdings" panose="05000000000000000000" pitchFamily="2" charset="2"/>
              </a:rPr>
              <a:t>Südalinna kultuurikeskus </a:t>
            </a:r>
          </a:p>
          <a:p>
            <a:r>
              <a:rPr lang="et-EE" dirty="0">
                <a:sym typeface="Wingdings" panose="05000000000000000000" pitchFamily="2" charset="2"/>
              </a:rPr>
              <a:t>Ida-ringtee (riigi asi)</a:t>
            </a:r>
          </a:p>
          <a:p>
            <a:r>
              <a:rPr lang="et-EE" dirty="0">
                <a:sym typeface="Wingdings" panose="05000000000000000000" pitchFamily="2" charset="2"/>
              </a:rPr>
              <a:t>Tartu-Elva 4-realine tee (riigi asi)</a:t>
            </a:r>
          </a:p>
          <a:p>
            <a:r>
              <a:rPr lang="et-EE" dirty="0" err="1">
                <a:sym typeface="Wingdings" panose="05000000000000000000" pitchFamily="2" charset="2"/>
              </a:rPr>
              <a:t>Vooremäe</a:t>
            </a:r>
            <a:r>
              <a:rPr lang="et-EE" dirty="0">
                <a:sym typeface="Wingdings" panose="05000000000000000000" pitchFamily="2" charset="2"/>
              </a:rPr>
              <a:t> tervisekeskus ja kergtee sinna</a:t>
            </a:r>
          </a:p>
          <a:p>
            <a:r>
              <a:rPr lang="et-EE" dirty="0"/>
              <a:t>Vee-rekreatsiooni võrgustik</a:t>
            </a:r>
          </a:p>
          <a:p>
            <a:r>
              <a:rPr lang="et-EE" dirty="0" err="1"/>
              <a:t>Kergliiklusteed</a:t>
            </a:r>
            <a:r>
              <a:rPr lang="et-EE" dirty="0"/>
              <a:t> – MÕISTLIKULT!</a:t>
            </a:r>
            <a:endParaRPr lang="et-EE" dirty="0">
              <a:sym typeface="Wingdings" panose="05000000000000000000" pitchFamily="2" charset="2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0556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et-EE" b="1" dirty="0"/>
              <a:t>KOKS §37</a:t>
            </a:r>
            <a:r>
              <a:rPr lang="et-EE" b="1" baseline="30000" dirty="0"/>
              <a:t>3</a:t>
            </a:r>
            <a:r>
              <a:rPr lang="et-EE" b="1" dirty="0"/>
              <a:t> Maakonna </a:t>
            </a:r>
            <a:br>
              <a:rPr lang="et-EE" b="1" dirty="0"/>
            </a:br>
            <a:r>
              <a:rPr lang="et-EE" b="1" dirty="0"/>
              <a:t>arengustrateegia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96948"/>
            <a:ext cx="850728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dirty="0"/>
              <a:t>(2) Maakonna arengustrateegias EI KAVANDATA arengut, mis on seotud vaid ühe kohaliku omavalitsuse üksuse haldusterritooriumiga ja millel ei ole puutumust teiste kohaliku omavalitsuse üksustega.</a:t>
            </a:r>
          </a:p>
          <a:p>
            <a:pPr marL="0" indent="0">
              <a:buNone/>
            </a:pPr>
            <a:r>
              <a:rPr lang="et-EE" sz="2400" dirty="0"/>
              <a:t>…</a:t>
            </a:r>
          </a:p>
          <a:p>
            <a:pPr marL="0" indent="0">
              <a:buNone/>
            </a:pPr>
            <a:r>
              <a:rPr lang="et-EE" sz="2400" dirty="0"/>
              <a:t>(11) Riigieelarvest kohaliku omavalitsuse üksustele juhtumipõhiste toetuste andmisel, riiklike investeeringute kavandamisel ja riigiasutuste osutatavate teenuste kättesaadavuse muutmisel</a:t>
            </a:r>
          </a:p>
          <a:p>
            <a:pPr marL="0" indent="0">
              <a:buNone/>
            </a:pPr>
            <a:r>
              <a:rPr lang="et-EE" sz="2400" dirty="0"/>
              <a:t>maakonnas VÕETAKSE ARVESSE maakondlikus arengustrateegias kavandatud arengueesmärke ja kajastatud tegevuskogumeid.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87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548680"/>
            <a:ext cx="7848872" cy="1143000"/>
          </a:xfrm>
        </p:spPr>
        <p:txBody>
          <a:bodyPr>
            <a:normAutofit fontScale="90000"/>
          </a:bodyPr>
          <a:lstStyle/>
          <a:p>
            <a:r>
              <a:rPr lang="et-EE" b="1" dirty="0"/>
              <a:t>Tartumaa arengustrateegia</a:t>
            </a:r>
            <a:br>
              <a:rPr lang="et-EE" b="1" dirty="0"/>
            </a:br>
            <a:r>
              <a:rPr lang="et-EE" b="1" dirty="0"/>
              <a:t>TA2040</a:t>
            </a:r>
            <a:br>
              <a:rPr lang="et-EE" b="1" dirty="0"/>
            </a:br>
            <a:r>
              <a:rPr lang="et-EE" b="1" dirty="0"/>
              <a:t>dokumendina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93958"/>
            <a:ext cx="8507288" cy="49640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t-EE" sz="2400" dirty="0"/>
          </a:p>
          <a:p>
            <a:pPr marL="0" indent="0">
              <a:buNone/>
            </a:pPr>
            <a:endParaRPr lang="et-EE" sz="2400" dirty="0"/>
          </a:p>
          <a:p>
            <a:pPr marL="914400" lvl="2" indent="0">
              <a:buNone/>
            </a:pPr>
            <a:r>
              <a:rPr lang="et-EE" sz="3400" b="1" dirty="0"/>
              <a:t>22 lk põhiteksti</a:t>
            </a:r>
          </a:p>
          <a:p>
            <a:pPr marL="914400" lvl="2" indent="0">
              <a:buNone/>
            </a:pPr>
            <a:r>
              <a:rPr lang="et-EE" sz="3400" b="1" dirty="0"/>
              <a:t>70 lk lisasid</a:t>
            </a:r>
          </a:p>
          <a:p>
            <a:pPr marL="914400" lvl="2" indent="0">
              <a:buNone/>
            </a:pPr>
            <a:r>
              <a:rPr lang="et-EE" sz="3400" b="1" dirty="0"/>
              <a:t>31+ lk täiendusettepanekuid </a:t>
            </a:r>
          </a:p>
          <a:p>
            <a:pPr marL="914400" lvl="2" indent="0">
              <a:buNone/>
            </a:pPr>
            <a:endParaRPr lang="et-EE" sz="3400" b="1" dirty="0"/>
          </a:p>
          <a:p>
            <a:pPr marL="914400" lvl="2" indent="0">
              <a:buNone/>
            </a:pPr>
            <a:r>
              <a:rPr lang="et-EE" sz="3400" b="1" dirty="0"/>
              <a:t>‘100 sõna’ valla plaanidest </a:t>
            </a:r>
          </a:p>
          <a:p>
            <a:pPr marL="914400" lvl="2" indent="0">
              <a:buNone/>
            </a:pPr>
            <a:r>
              <a:rPr lang="et-EE" sz="3400" b="1" dirty="0" err="1"/>
              <a:t>Üldnäitajad</a:t>
            </a:r>
            <a:r>
              <a:rPr lang="et-EE" sz="3400" b="1" dirty="0"/>
              <a:t> (5) ja valdkonnanäitajad (25) </a:t>
            </a:r>
          </a:p>
          <a:p>
            <a:pPr marL="914400" lvl="2" indent="0">
              <a:buNone/>
            </a:pPr>
            <a:r>
              <a:rPr lang="et-EE" b="1" dirty="0"/>
              <a:t>(mitte: mõõdikud)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32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15083"/>
            <a:ext cx="7344816" cy="1257300"/>
          </a:xfrm>
        </p:spPr>
        <p:txBody>
          <a:bodyPr>
            <a:normAutofit fontScale="90000"/>
          </a:bodyPr>
          <a:lstStyle/>
          <a:p>
            <a:r>
              <a:rPr lang="et-EE" sz="5600" b="1" dirty="0"/>
              <a:t>Tarkust toitev Tartumaa</a:t>
            </a:r>
            <a:r>
              <a:rPr lang="et-EE" b="1" dirty="0"/>
              <a:t/>
            </a:r>
            <a:br>
              <a:rPr lang="et-EE" b="1" dirty="0"/>
            </a:br>
            <a:r>
              <a:rPr lang="et-EE" b="1" dirty="0"/>
              <a:t>Megatrendid!?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B7F308D4-014C-4ED1-BF90-4A08566A8D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543" y="2060848"/>
            <a:ext cx="6340389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29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489826"/>
            <a:ext cx="7344816" cy="1257300"/>
          </a:xfrm>
        </p:spPr>
        <p:txBody>
          <a:bodyPr>
            <a:normAutofit fontScale="90000"/>
          </a:bodyPr>
          <a:lstStyle/>
          <a:p>
            <a:r>
              <a:rPr lang="et-EE" sz="5600" b="1" dirty="0"/>
              <a:t>Tarkust toitev Tartumaa</a:t>
            </a:r>
            <a:r>
              <a:rPr lang="et-EE" b="1" dirty="0"/>
              <a:t/>
            </a:r>
            <a:br>
              <a:rPr lang="et-EE" b="1" dirty="0"/>
            </a:br>
            <a:r>
              <a:rPr lang="et-EE" b="1" dirty="0"/>
              <a:t>Väljakutsed ja suundumused 2040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9DFC30-6213-4E0B-B88A-EA3B3503D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1621451" cy="20882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1FF07C2-B3F7-44B9-9744-AED15B75B364}"/>
              </a:ext>
            </a:extLst>
          </p:cNvPr>
          <p:cNvSpPr/>
          <p:nvPr/>
        </p:nvSpPr>
        <p:spPr>
          <a:xfrm>
            <a:off x="899592" y="2440724"/>
            <a:ext cx="7848872" cy="4334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t-EE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Sisu paremaks haaramiseks on </a:t>
            </a:r>
            <a:r>
              <a:rPr lang="et-EE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olulisemad väljakutsed antud poolpaksus kirjas, </a:t>
            </a:r>
            <a:r>
              <a:rPr lang="et-EE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samas</a:t>
            </a:r>
            <a:r>
              <a:rPr lang="et-EE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t-EE" sz="2000" i="1" dirty="0">
                <a:solidFill>
                  <a:srgbClr val="53813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positiivsed trendid värvitud roheliseks, </a:t>
            </a:r>
            <a:r>
              <a:rPr lang="et-EE" sz="2000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probleemsed muutused punaseks </a:t>
            </a:r>
            <a:r>
              <a:rPr lang="et-EE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</a:t>
            </a:r>
            <a:r>
              <a:rPr lang="et-EE" sz="20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võimalused siniseks</a:t>
            </a:r>
            <a:r>
              <a:rPr lang="et-EE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t-E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t-EE" sz="2400" dirty="0"/>
              <a:t> </a:t>
            </a:r>
            <a:r>
              <a:rPr lang="et-EE" sz="2400" b="1" dirty="0"/>
              <a:t>Tehnoloogia- ja majandusmuutus</a:t>
            </a:r>
            <a:r>
              <a:rPr lang="et-EE" sz="2400" dirty="0"/>
              <a:t>;</a:t>
            </a:r>
            <a:endParaRPr lang="en-GB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t-EE" sz="2400" b="1" dirty="0"/>
              <a:t> Kliima- ja loodusmuutus: </a:t>
            </a:r>
            <a:r>
              <a:rPr lang="et-EE" sz="2400" dirty="0"/>
              <a:t>kliima- ja keskkonnapoliitika on muutunud oluliselt energiakasutust, tootmist ja ruumiplaneerimist;</a:t>
            </a:r>
            <a:endParaRPr lang="en-GB" sz="2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t-EE" sz="2400" b="1" dirty="0"/>
              <a:t> Vanusmuutus: </a:t>
            </a:r>
            <a:r>
              <a:rPr lang="et-EE" sz="2400" dirty="0"/>
              <a:t>elanikkonna vananemine on kasvatanud haiguste ennetamise ja hea tervise säilitamise ning terviseteenuste vajadust.</a:t>
            </a:r>
            <a:endParaRPr lang="en-GB" sz="2400" dirty="0"/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08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6529</TotalTime>
  <Words>632</Words>
  <Application>Microsoft Office PowerPoint</Application>
  <PresentationFormat>Ekraaniseanss (4:3)</PresentationFormat>
  <Paragraphs>86</Paragraphs>
  <Slides>12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 Tartumaa arengustrateegia foorum   Tartu linn ja maa: kuidas edasi?  22.november 2018 AHHAA keskus</vt:lpstr>
      <vt:lpstr>Täiendusettepanekud</vt:lpstr>
      <vt:lpstr>Teemad – Mis peab tehtud saama?</vt:lpstr>
      <vt:lpstr>Pealikud: omavalitsuste roll </vt:lpstr>
      <vt:lpstr>Pealikud: ühistegemised</vt:lpstr>
      <vt:lpstr>KOKS §373 Maakonna  arengustrateegia</vt:lpstr>
      <vt:lpstr>Tartumaa arengustrateegia TA2040 dokumendina</vt:lpstr>
      <vt:lpstr>Tarkust toitev Tartumaa Megatrendid!?</vt:lpstr>
      <vt:lpstr>Tarkust toitev Tartumaa Väljakutsed ja suundumused 2040</vt:lpstr>
      <vt:lpstr>Tarkust toitev Tartumaa Arengusuundumused</vt:lpstr>
      <vt:lpstr>Tarkust toitev Tartumaa Visioon 2040</vt:lpstr>
      <vt:lpstr>Tarkust toitev Tartumaa  5 valdkonda ja  24 tegevuskogumit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Kasutaja</dc:creator>
  <cp:lastModifiedBy>Kaidi Randpõld</cp:lastModifiedBy>
  <cp:revision>256</cp:revision>
  <cp:lastPrinted>2018-09-12T05:53:52Z</cp:lastPrinted>
  <dcterms:created xsi:type="dcterms:W3CDTF">2014-06-29T18:52:18Z</dcterms:created>
  <dcterms:modified xsi:type="dcterms:W3CDTF">2020-07-08T12:01:51Z</dcterms:modified>
</cp:coreProperties>
</file>