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787" r:id="rId2"/>
    <p:sldId id="788" r:id="rId3"/>
    <p:sldId id="790" r:id="rId4"/>
    <p:sldId id="791" r:id="rId5"/>
    <p:sldId id="792" r:id="rId6"/>
    <p:sldId id="794" r:id="rId7"/>
    <p:sldId id="795" r:id="rId8"/>
    <p:sldId id="796" r:id="rId9"/>
    <p:sldId id="831" r:id="rId10"/>
    <p:sldId id="832" r:id="rId11"/>
    <p:sldId id="799" r:id="rId12"/>
    <p:sldId id="800" r:id="rId13"/>
    <p:sldId id="847" r:id="rId14"/>
    <p:sldId id="837" r:id="rId15"/>
    <p:sldId id="838" r:id="rId16"/>
    <p:sldId id="839" r:id="rId17"/>
    <p:sldId id="840" r:id="rId18"/>
    <p:sldId id="841" r:id="rId19"/>
    <p:sldId id="842" r:id="rId20"/>
    <p:sldId id="843" r:id="rId21"/>
    <p:sldId id="844" r:id="rId22"/>
    <p:sldId id="845" r:id="rId23"/>
    <p:sldId id="846" r:id="rId24"/>
    <p:sldId id="836" r:id="rId25"/>
    <p:sldId id="833" r:id="rId26"/>
    <p:sldId id="834" r:id="rId27"/>
    <p:sldId id="835" r:id="rId28"/>
  </p:sldIdLst>
  <p:sldSz cx="9144000" cy="6858000" type="screen4x3"/>
  <p:notesSz cx="7099300" cy="10234613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F26F04-F106-49C0-8D58-E652F78C0ECE}">
          <p14:sldIdLst>
            <p14:sldId id="787"/>
            <p14:sldId id="788"/>
            <p14:sldId id="790"/>
            <p14:sldId id="791"/>
            <p14:sldId id="792"/>
            <p14:sldId id="794"/>
            <p14:sldId id="795"/>
            <p14:sldId id="796"/>
            <p14:sldId id="831"/>
            <p14:sldId id="832"/>
            <p14:sldId id="799"/>
            <p14:sldId id="800"/>
            <p14:sldId id="847"/>
            <p14:sldId id="837"/>
            <p14:sldId id="838"/>
            <p14:sldId id="839"/>
            <p14:sldId id="840"/>
            <p14:sldId id="841"/>
            <p14:sldId id="842"/>
            <p14:sldId id="843"/>
            <p14:sldId id="844"/>
            <p14:sldId id="845"/>
            <p14:sldId id="846"/>
            <p14:sldId id="836"/>
            <p14:sldId id="833"/>
            <p14:sldId id="834"/>
            <p14:sldId id="8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25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t-EE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t-EE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t-EE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1299013-6A55-4BD8-B754-D14974C657C7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71257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t-E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t-E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t-E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A083658-76EE-41E2-8202-1B461C3D7AA2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2694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D3F3E-2603-4672-A9D0-A7F2F0EF339E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5759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4490B-A32C-4D6F-B2DA-F2DDF50080DC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537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33818-88BF-4222-B584-C65EB082BE42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1522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730488-F7EB-4940-855D-C148AC2F7CFC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0583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B2B8C-7638-428B-8F0C-268593D26439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13169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FD0B4-3430-403D-9557-2209ADF5E6DF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415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E25A7-7235-41F1-9661-FCC0437091D1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7274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2EA74-A79F-4307-AC43-4A31F95A790C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8694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76E3-2145-4928-8ABF-F717A17BD2F4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0692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A9324-155C-4350-A8B7-0E2EB9D29D30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6642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0852A-5C99-459A-BD13-A9FC82F05546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1168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1B440-2F7A-4072-9C8F-66BFAEE71283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4486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1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70"/>
              <a:ext cx="5770" cy="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9"/>
            <p:cNvPicPr preferRelativeResize="0">
              <a:picLocks noChangeAspect="1" noChangeArrowheads="1"/>
            </p:cNvPicPr>
            <p:nvPr/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91" cy="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0"/>
            <p:cNvPicPr preferRelativeResize="0">
              <a:picLocks noChangeAspect="1" noChangeArrowheads="1"/>
            </p:cNvPicPr>
            <p:nvPr/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0"/>
              <a:ext cx="1665" cy="1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1"/>
            <p:cNvPicPr preferRelativeResize="0">
              <a:picLocks noChangeAspect="1" noChangeArrowheads="1"/>
            </p:cNvPicPr>
            <p:nvPr/>
          </p:nvPicPr>
          <p:blipFill>
            <a:blip r:embed="rId1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0"/>
              <a:ext cx="2721" cy="1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446694"/>
            <a:ext cx="8291264" cy="467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t-E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3CAB3B-FCB5-4B28-9AE8-FDC8D6F72C2A}" type="slidenum">
              <a:rPr lang="et-EE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FF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t-EE" b="1" smtClean="0"/>
              <a:t>Halduse eeldatav mõju regionaalsele arengule</a:t>
            </a:r>
            <a:endParaRPr lang="en-US" b="1" smtClean="0"/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</p:spTree>
    <p:extLst>
      <p:ext uri="{BB962C8B-B14F-4D97-AF65-F5344CB8AC3E}">
        <p14:creationId xmlns:p14="http://schemas.microsoft.com/office/powerpoint/2010/main" val="37248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562074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Eestis</a:t>
            </a:r>
            <a:r>
              <a:rPr lang="en-GB" dirty="0" smtClean="0"/>
              <a:t> </a:t>
            </a:r>
            <a:r>
              <a:rPr lang="en-GB" dirty="0" err="1" smtClean="0"/>
              <a:t>registreeritud</a:t>
            </a:r>
            <a:r>
              <a:rPr lang="en-GB" dirty="0" smtClean="0"/>
              <a:t> </a:t>
            </a:r>
            <a:r>
              <a:rPr lang="en-GB" dirty="0" err="1" smtClean="0"/>
              <a:t>sõidu</a:t>
            </a:r>
            <a:r>
              <a:rPr lang="et-EE" dirty="0" smtClean="0"/>
              <a:t>autod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27" y="724136"/>
            <a:ext cx="9233569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9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377"/>
            <a:ext cx="9144002" cy="677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-5477" y="188640"/>
            <a:ext cx="3683965" cy="1800199"/>
          </a:xfrm>
        </p:spPr>
        <p:txBody>
          <a:bodyPr/>
          <a:lstStyle/>
          <a:p>
            <a:pPr algn="l"/>
            <a:r>
              <a:rPr lang="et-EE" sz="3600" b="1" dirty="0"/>
              <a:t>Vähemalt 5000 elanikuga </a:t>
            </a:r>
            <a:r>
              <a:rPr lang="et-EE" sz="3600" b="1" dirty="0" err="1" smtClean="0"/>
              <a:t>toi-mepiirkon-</a:t>
            </a:r>
            <a:r>
              <a:rPr lang="et-EE" sz="3600" b="1" dirty="0" smtClean="0"/>
              <a:t/>
            </a:r>
            <a:br>
              <a:rPr lang="et-EE" sz="3600" b="1" dirty="0" smtClean="0"/>
            </a:br>
            <a:r>
              <a:rPr lang="et-EE" sz="3600" b="1" dirty="0" smtClean="0"/>
              <a:t>nad</a:t>
            </a:r>
            <a:endParaRPr lang="et-EE" sz="3600" dirty="0"/>
          </a:p>
        </p:txBody>
      </p:sp>
    </p:spTree>
    <p:extLst>
      <p:ext uri="{BB962C8B-B14F-4D97-AF65-F5344CB8AC3E}">
        <p14:creationId xmlns:p14="http://schemas.microsoft.com/office/powerpoint/2010/main" val="10759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" y="188111"/>
            <a:ext cx="9092618" cy="666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alkiri 1"/>
          <p:cNvSpPr txBox="1">
            <a:spLocks/>
          </p:cNvSpPr>
          <p:nvPr/>
        </p:nvSpPr>
        <p:spPr bwMode="auto">
          <a:xfrm>
            <a:off x="0" y="1"/>
            <a:ext cx="3851920" cy="177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et-EE" sz="3600" b="1" kern="0" dirty="0" smtClean="0"/>
              <a:t>Vähemalt 10000 elanikuga toime-piirkonnad</a:t>
            </a:r>
            <a:endParaRPr lang="et-EE" sz="3600" kern="0" dirty="0"/>
          </a:p>
        </p:txBody>
      </p:sp>
    </p:spTree>
    <p:extLst>
      <p:ext uri="{BB962C8B-B14F-4D97-AF65-F5344CB8AC3E}">
        <p14:creationId xmlns:p14="http://schemas.microsoft.com/office/powerpoint/2010/main" val="4884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Valik Lõuna-Eesti numbreid</a:t>
            </a:r>
            <a:endParaRPr lang="et-E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6535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3" y="105054"/>
            <a:ext cx="9144000" cy="1143000"/>
          </a:xfrm>
        </p:spPr>
        <p:txBody>
          <a:bodyPr/>
          <a:lstStyle/>
          <a:p>
            <a:r>
              <a:rPr lang="et-EE" dirty="0"/>
              <a:t>Mitteaktiivsed Lõuna-Eesti </a:t>
            </a:r>
            <a:r>
              <a:rPr lang="et-EE" dirty="0" smtClean="0"/>
              <a:t>elanikud, osatähtsus </a:t>
            </a:r>
            <a:r>
              <a:rPr lang="et-EE" dirty="0"/>
              <a:t>Eestis 2007–2016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82827" cy="5589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4581128"/>
            <a:ext cx="23907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8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r>
              <a:rPr lang="fi-FI" dirty="0"/>
              <a:t>15–74-aastaste mitteaktiivsete arv Lõuna-Eestis </a:t>
            </a:r>
            <a:r>
              <a:rPr lang="fi-FI" dirty="0" smtClean="0"/>
              <a:t>vanuserühma</a:t>
            </a:r>
            <a:r>
              <a:rPr lang="et-EE" dirty="0" err="1" smtClean="0"/>
              <a:t>ti</a:t>
            </a:r>
            <a:endParaRPr lang="et-E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16" y="1196752"/>
            <a:ext cx="9210216" cy="5689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417638"/>
            <a:ext cx="14478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33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Töötuse määr Eestis ja Lõuna-Eesti maakondades, 2016</a:t>
            </a:r>
            <a:endParaRPr lang="et-E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052" y="1772816"/>
            <a:ext cx="9284055" cy="508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37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930" y="614362"/>
            <a:ext cx="2376264" cy="1143000"/>
          </a:xfrm>
        </p:spPr>
        <p:txBody>
          <a:bodyPr/>
          <a:lstStyle/>
          <a:p>
            <a:r>
              <a:rPr lang="et-EE" dirty="0" smtClean="0"/>
              <a:t>Tööjõu haridus- tase</a:t>
            </a:r>
            <a:endParaRPr lang="et-E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2276872"/>
            <a:ext cx="9252521" cy="4581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5" y="0"/>
            <a:ext cx="6951377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17" y="1417637"/>
            <a:ext cx="9330645" cy="5490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5431541"/>
            <a:ext cx="3213974" cy="726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706" y="4869160"/>
            <a:ext cx="3029745" cy="1293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985" y="4183308"/>
            <a:ext cx="2847198" cy="1333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565" y="404664"/>
            <a:ext cx="9145016" cy="1143000"/>
          </a:xfrm>
        </p:spPr>
        <p:txBody>
          <a:bodyPr/>
          <a:lstStyle/>
          <a:p>
            <a:r>
              <a:rPr lang="fi-FI" dirty="0"/>
              <a:t>Lõuna-Eesti 15–74-aastaste arvu prognoos ja vajalik tööjõus osalemise määr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524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44000" cy="648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892480" cy="1143000"/>
          </a:xfrm>
        </p:spPr>
        <p:txBody>
          <a:bodyPr/>
          <a:lstStyle/>
          <a:p>
            <a:pPr algn="l"/>
            <a:r>
              <a:rPr lang="et-EE" dirty="0"/>
              <a:t>Lõuna-Eestis </a:t>
            </a:r>
            <a:r>
              <a:rPr lang="et-EE" dirty="0" smtClean="0"/>
              <a:t>majandusüksused </a:t>
            </a:r>
            <a:r>
              <a:rPr lang="et-EE" dirty="0"/>
              <a:t>ruutkilomeetril, 2016 </a:t>
            </a:r>
          </a:p>
        </p:txBody>
      </p:sp>
    </p:spTree>
    <p:extLst>
      <p:ext uri="{BB962C8B-B14F-4D97-AF65-F5344CB8AC3E}">
        <p14:creationId xmlns:p14="http://schemas.microsoft.com/office/powerpoint/2010/main" val="11406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34400" cy="1139825"/>
          </a:xfrm>
        </p:spPr>
        <p:txBody>
          <a:bodyPr/>
          <a:lstStyle/>
          <a:p>
            <a:pPr eaLnBrk="1" hangingPunct="1"/>
            <a:r>
              <a:rPr lang="et-EE" smtClean="0"/>
              <a:t>Regionaalsed erinevused kasva-vad ja maa tühjeneb inimestest</a:t>
            </a:r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640638" cy="511259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t-EE" dirty="0" smtClean="0"/>
              <a:t>Kui maapiirkondadesse ei teki uusi töökohti jookseb kogu maa Harjusse tühjaks ja ongi Harju keskmine</a:t>
            </a:r>
          </a:p>
          <a:p>
            <a:pPr eaLnBrk="1" hangingPunct="1">
              <a:lnSpc>
                <a:spcPct val="90000"/>
              </a:lnSpc>
            </a:pPr>
            <a:r>
              <a:rPr lang="et-EE" dirty="0" smtClean="0"/>
              <a:t>Maapiirkondades saab olema suvitamine. Kui saab...</a:t>
            </a:r>
          </a:p>
          <a:p>
            <a:pPr eaLnBrk="1" hangingPunct="1">
              <a:lnSpc>
                <a:spcPct val="90000"/>
              </a:lnSpc>
            </a:pPr>
            <a:r>
              <a:rPr lang="et-EE" dirty="0" smtClean="0"/>
              <a:t>Saamaks uusi töökohti tuleb kogu </a:t>
            </a:r>
            <a:r>
              <a:rPr lang="et-EE" dirty="0" err="1" smtClean="0"/>
              <a:t>maakonna(=linnaregiooni</a:t>
            </a:r>
            <a:r>
              <a:rPr lang="et-EE" dirty="0" smtClean="0"/>
              <a:t>) omavalitsustel korraldada ühiselt majanduspoliitikat</a:t>
            </a:r>
          </a:p>
          <a:p>
            <a:pPr lvl="1">
              <a:lnSpc>
                <a:spcPct val="90000"/>
              </a:lnSpc>
            </a:pPr>
            <a:r>
              <a:rPr lang="et-EE" dirty="0" smtClean="0"/>
              <a:t>Eriti praegu, kui muutused on väga kiired</a:t>
            </a:r>
          </a:p>
          <a:p>
            <a:pPr eaLnBrk="1" hangingPunct="1">
              <a:lnSpc>
                <a:spcPct val="90000"/>
              </a:lnSpc>
            </a:pPr>
            <a:r>
              <a:rPr lang="et-EE" dirty="0" smtClean="0"/>
              <a:t>Millised institutsioonid võtavad seda teha?</a:t>
            </a:r>
          </a:p>
          <a:p>
            <a:pPr eaLnBrk="1" hangingPunct="1">
              <a:lnSpc>
                <a:spcPct val="90000"/>
              </a:lnSpc>
            </a:pPr>
            <a:endParaRPr lang="et-EE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95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et-EE" dirty="0"/>
              <a:t>Majanduslikult aktiivsed ettevõtted Eestis, </a:t>
            </a:r>
            <a:r>
              <a:rPr lang="et-EE" dirty="0" smtClean="0"/>
              <a:t>ja Lõuna-Eestis 1000 </a:t>
            </a:r>
            <a:r>
              <a:rPr lang="et-EE" dirty="0" err="1" smtClean="0"/>
              <a:t>el</a:t>
            </a:r>
            <a:r>
              <a:rPr lang="et-EE" dirty="0" smtClean="0"/>
              <a:t> kohta, </a:t>
            </a:r>
            <a:r>
              <a:rPr lang="et-EE" dirty="0"/>
              <a:t>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865"/>
            <a:ext cx="914400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SKP elaniku kohta, 2010–2015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2204864"/>
            <a:ext cx="9144000" cy="29798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79912" y="5445224"/>
            <a:ext cx="4923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3200" dirty="0"/>
              <a:t>protsenti Eesti </a:t>
            </a:r>
            <a:r>
              <a:rPr lang="et-EE" sz="3200" dirty="0" smtClean="0"/>
              <a:t>keskmisest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2936422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2339752" cy="2650306"/>
          </a:xfrm>
        </p:spPr>
        <p:txBody>
          <a:bodyPr/>
          <a:lstStyle/>
          <a:p>
            <a:r>
              <a:rPr lang="et-EE" dirty="0"/>
              <a:t>K</a:t>
            </a:r>
            <a:r>
              <a:rPr lang="et-EE" dirty="0" smtClean="0"/>
              <a:t>OV 2018</a:t>
            </a:r>
            <a:endParaRPr lang="et-E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-22677"/>
            <a:ext cx="6763891" cy="688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908" y="0"/>
            <a:ext cx="639709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5569414"/>
            <a:ext cx="2088232" cy="1444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882" y="977524"/>
            <a:ext cx="2962672" cy="1143000"/>
          </a:xfrm>
        </p:spPr>
        <p:txBody>
          <a:bodyPr/>
          <a:lstStyle/>
          <a:p>
            <a:r>
              <a:rPr lang="et-EE" dirty="0" smtClean="0"/>
              <a:t>Lõuna-Eesti pendel-ränne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6063" y="4761858"/>
            <a:ext cx="2882727" cy="2190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68397"/>
            <a:ext cx="28098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Konkreetse strateegiaprotsessi mõtteid</a:t>
            </a:r>
            <a:endParaRPr lang="et-E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006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Kriitilised </a:t>
            </a:r>
            <a:r>
              <a:rPr lang="et-EE" dirty="0" err="1" smtClean="0"/>
              <a:t>küssid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268760"/>
            <a:ext cx="8784976" cy="4857404"/>
          </a:xfrm>
        </p:spPr>
        <p:txBody>
          <a:bodyPr/>
          <a:lstStyle/>
          <a:p>
            <a:r>
              <a:rPr lang="et-EE" dirty="0"/>
              <a:t>Kuidas KOV juhid </a:t>
            </a:r>
            <a:r>
              <a:rPr lang="et-EE" dirty="0" smtClean="0"/>
              <a:t>koostööle saada?</a:t>
            </a:r>
          </a:p>
          <a:p>
            <a:r>
              <a:rPr lang="et-EE" dirty="0" smtClean="0"/>
              <a:t>Kuidas tagada strateegilisus?</a:t>
            </a:r>
          </a:p>
          <a:p>
            <a:pPr lvl="1"/>
            <a:r>
              <a:rPr lang="et-EE" dirty="0"/>
              <a:t>t</a:t>
            </a:r>
            <a:r>
              <a:rPr lang="et-EE" b="1" dirty="0"/>
              <a:t>arkuse k</a:t>
            </a:r>
            <a:r>
              <a:rPr lang="et-EE" b="1" dirty="0" smtClean="0"/>
              <a:t>aasamine väljastpoolt</a:t>
            </a:r>
            <a:r>
              <a:rPr lang="et-EE" dirty="0"/>
              <a:t>. </a:t>
            </a:r>
            <a:endParaRPr lang="et-EE" dirty="0" smtClean="0"/>
          </a:p>
          <a:p>
            <a:pPr lvl="1"/>
            <a:r>
              <a:rPr lang="et-EE" dirty="0" smtClean="0"/>
              <a:t>analüüsitöö tehtagu </a:t>
            </a:r>
            <a:r>
              <a:rPr lang="et-EE" dirty="0"/>
              <a:t>pigem ühtselt </a:t>
            </a:r>
            <a:r>
              <a:rPr lang="et-EE" dirty="0" smtClean="0"/>
              <a:t>ära</a:t>
            </a:r>
          </a:p>
          <a:p>
            <a:r>
              <a:rPr lang="et-EE" dirty="0"/>
              <a:t>Seniste paralleelsete regionaalsete (LEADER, </a:t>
            </a:r>
            <a:r>
              <a:rPr lang="et-EE" dirty="0" smtClean="0"/>
              <a:t>kalandus</a:t>
            </a:r>
            <a:r>
              <a:rPr lang="et-EE" dirty="0"/>
              <a:t>, </a:t>
            </a:r>
            <a:r>
              <a:rPr lang="et-EE" dirty="0" smtClean="0"/>
              <a:t>PKT…) </a:t>
            </a:r>
            <a:r>
              <a:rPr lang="et-EE" dirty="0"/>
              <a:t>strateegiate/kavade </a:t>
            </a:r>
            <a:r>
              <a:rPr lang="et-EE" dirty="0" err="1"/>
              <a:t>kokkuviimine</a:t>
            </a:r>
            <a:r>
              <a:rPr lang="et-EE" dirty="0"/>
              <a:t> </a:t>
            </a:r>
          </a:p>
          <a:p>
            <a:r>
              <a:rPr lang="et-EE" dirty="0" smtClean="0"/>
              <a:t>Nihutada piiri </a:t>
            </a:r>
            <a:r>
              <a:rPr lang="et-EE" dirty="0"/>
              <a:t>harukondlike </a:t>
            </a:r>
            <a:r>
              <a:rPr lang="et-EE" dirty="0" err="1" smtClean="0"/>
              <a:t>srateegiatega</a:t>
            </a:r>
            <a:r>
              <a:rPr lang="et-EE" dirty="0" smtClean="0"/>
              <a:t>.</a:t>
            </a:r>
          </a:p>
          <a:p>
            <a:pPr lvl="1"/>
            <a:r>
              <a:rPr lang="et-EE" dirty="0" smtClean="0"/>
              <a:t>Võimalus </a:t>
            </a:r>
            <a:r>
              <a:rPr lang="et-EE" dirty="0"/>
              <a:t>detsentraliseerida</a:t>
            </a:r>
            <a:r>
              <a:rPr lang="et-EE" dirty="0" smtClean="0"/>
              <a:t>.</a:t>
            </a:r>
          </a:p>
          <a:p>
            <a:r>
              <a:rPr lang="et-EE" dirty="0"/>
              <a:t>Spetsialiseerumine maakondade vahel</a:t>
            </a:r>
          </a:p>
          <a:p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6222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Täiendavad tegevused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217024" cy="4929412"/>
          </a:xfrm>
        </p:spPr>
        <p:txBody>
          <a:bodyPr/>
          <a:lstStyle/>
          <a:p>
            <a:r>
              <a:rPr lang="et-EE" dirty="0" smtClean="0"/>
              <a:t>Kohaturundus </a:t>
            </a:r>
          </a:p>
          <a:p>
            <a:pPr lvl="1"/>
            <a:r>
              <a:rPr lang="et-EE" dirty="0" smtClean="0"/>
              <a:t>Turism</a:t>
            </a:r>
          </a:p>
          <a:p>
            <a:pPr lvl="1"/>
            <a:r>
              <a:rPr lang="et-EE" dirty="0" smtClean="0"/>
              <a:t>Investorid </a:t>
            </a:r>
          </a:p>
          <a:p>
            <a:r>
              <a:rPr lang="et-EE" dirty="0" smtClean="0"/>
              <a:t>Tööstustaristu koordineeritud arendamine</a:t>
            </a:r>
          </a:p>
          <a:p>
            <a:pPr lvl="1"/>
            <a:r>
              <a:rPr lang="et-EE" dirty="0" smtClean="0"/>
              <a:t>Kombineerimine </a:t>
            </a:r>
            <a:r>
              <a:rPr lang="et-EE" dirty="0" err="1" smtClean="0"/>
              <a:t>bioenegeetikaga</a:t>
            </a:r>
            <a:endParaRPr lang="et-EE" dirty="0" smtClean="0"/>
          </a:p>
          <a:p>
            <a:r>
              <a:rPr lang="et-EE" dirty="0" smtClean="0"/>
              <a:t>Hõbemajandus: </a:t>
            </a:r>
          </a:p>
          <a:p>
            <a:pPr lvl="1"/>
            <a:r>
              <a:rPr lang="et-EE" dirty="0"/>
              <a:t>e</a:t>
            </a:r>
            <a:r>
              <a:rPr lang="et-EE" dirty="0" smtClean="0"/>
              <a:t>lamine</a:t>
            </a:r>
            <a:endParaRPr lang="et-EE" dirty="0"/>
          </a:p>
          <a:p>
            <a:pPr lvl="1"/>
            <a:r>
              <a:rPr lang="et-EE" dirty="0" smtClean="0"/>
              <a:t>tervis ja hooldus</a:t>
            </a:r>
          </a:p>
          <a:p>
            <a:r>
              <a:rPr lang="et-EE" dirty="0" smtClean="0"/>
              <a:t>Ühistranspordisüsteemid</a:t>
            </a:r>
          </a:p>
          <a:p>
            <a:r>
              <a:rPr lang="et-EE" dirty="0" smtClean="0"/>
              <a:t>Kutse- </a:t>
            </a:r>
            <a:r>
              <a:rPr lang="et-EE" dirty="0"/>
              <a:t>&amp; kõrgharidus?? </a:t>
            </a:r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75288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Hoogu maha!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Muuseumid</a:t>
            </a:r>
          </a:p>
          <a:p>
            <a:r>
              <a:rPr lang="et-EE" dirty="0" smtClean="0"/>
              <a:t>Kergliiklusteed</a:t>
            </a:r>
          </a:p>
          <a:p>
            <a:r>
              <a:rPr lang="et-EE" dirty="0" smtClean="0"/>
              <a:t>Ujulad jm sporditaristu, </a:t>
            </a:r>
          </a:p>
          <a:p>
            <a:pPr lvl="1"/>
            <a:r>
              <a:rPr lang="et-EE" dirty="0" smtClean="0"/>
              <a:t>Nt kunstlume tegemine</a:t>
            </a:r>
          </a:p>
          <a:p>
            <a:r>
              <a:rPr lang="et-EE" dirty="0" smtClean="0"/>
              <a:t>LEADER „koostöö“ Itaalia-Hispaania jt. soojade maadega…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8449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333375"/>
            <a:ext cx="9036050" cy="7096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t-EE" dirty="0" smtClean="0">
                <a:latin typeface="+mn-lt"/>
              </a:rPr>
              <a:t>Võimalik oleks tosinkond arenduskeskust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6424"/>
            <a:ext cx="8713788" cy="554513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t-EE" dirty="0" smtClean="0"/>
              <a:t>Harjuvälise </a:t>
            </a:r>
            <a:r>
              <a:rPr lang="et-EE" dirty="0"/>
              <a:t>Eesti konkurentsivõime </a:t>
            </a:r>
            <a:r>
              <a:rPr lang="et-EE" dirty="0" smtClean="0"/>
              <a:t>halveneb</a:t>
            </a:r>
          </a:p>
          <a:p>
            <a:pPr lvl="1">
              <a:defRPr/>
            </a:pPr>
            <a:r>
              <a:rPr lang="et-EE" dirty="0" smtClean="0"/>
              <a:t>alla 10’000 elanikuga kooslused ei suuda üldjuhul uusi töökohti luua </a:t>
            </a:r>
          </a:p>
          <a:p>
            <a:pPr lvl="1">
              <a:defRPr/>
            </a:pPr>
            <a:r>
              <a:rPr lang="et-EE" dirty="0" smtClean="0"/>
              <a:t>inim- </a:t>
            </a:r>
            <a:r>
              <a:rPr lang="et-EE" dirty="0"/>
              <a:t>ja loodusressursid jäävad </a:t>
            </a:r>
            <a:r>
              <a:rPr lang="et-EE" dirty="0" smtClean="0"/>
              <a:t>ääremaadel kasutamata</a:t>
            </a:r>
          </a:p>
          <a:p>
            <a:pPr>
              <a:defRPr/>
            </a:pPr>
            <a:r>
              <a:rPr lang="et-EE" dirty="0" smtClean="0"/>
              <a:t>Haldusest oleks restruktureerimisel abi kui:</a:t>
            </a:r>
          </a:p>
          <a:p>
            <a:pPr lvl="1">
              <a:defRPr/>
            </a:pPr>
            <a:r>
              <a:rPr lang="et-EE" dirty="0" smtClean="0"/>
              <a:t>tugevdada </a:t>
            </a:r>
            <a:r>
              <a:rPr lang="et-EE" dirty="0"/>
              <a:t>regionaalseid </a:t>
            </a:r>
            <a:r>
              <a:rPr lang="et-EE" dirty="0" smtClean="0"/>
              <a:t>arendusinstitutsioone</a:t>
            </a:r>
            <a:r>
              <a:rPr lang="et-EE" dirty="0"/>
              <a:t>, </a:t>
            </a:r>
            <a:endParaRPr lang="et-EE" dirty="0" smtClean="0"/>
          </a:p>
          <a:p>
            <a:pPr lvl="1">
              <a:defRPr/>
            </a:pPr>
            <a:r>
              <a:rPr lang="et-EE" dirty="0" smtClean="0"/>
              <a:t>muuta </a:t>
            </a:r>
            <a:r>
              <a:rPr lang="et-EE" dirty="0"/>
              <a:t>ametnikud </a:t>
            </a:r>
            <a:r>
              <a:rPr lang="et-EE" dirty="0" err="1"/>
              <a:t>proaktiivseteks</a:t>
            </a:r>
            <a:r>
              <a:rPr lang="et-EE" dirty="0"/>
              <a:t> </a:t>
            </a:r>
            <a:r>
              <a:rPr lang="et-EE" dirty="0" err="1"/>
              <a:t>arendutöötajaiks</a:t>
            </a:r>
            <a:r>
              <a:rPr lang="et-EE" dirty="0"/>
              <a:t> ja </a:t>
            </a:r>
            <a:endParaRPr lang="et-EE" dirty="0" smtClean="0"/>
          </a:p>
          <a:p>
            <a:pPr lvl="1">
              <a:defRPr/>
            </a:pPr>
            <a:r>
              <a:rPr lang="et-EE" dirty="0" smtClean="0"/>
              <a:t>rakendada </a:t>
            </a:r>
            <a:r>
              <a:rPr lang="et-EE" dirty="0"/>
              <a:t>ettevõtluse struktuurimuutuse, energiamajanduse, rahvastikuarengu pikaajalisi trende arvestavaid </a:t>
            </a:r>
            <a:r>
              <a:rPr lang="et-EE" dirty="0" smtClean="0"/>
              <a:t>koha-põhised arengustrateegiaid</a:t>
            </a:r>
          </a:p>
        </p:txBody>
      </p:sp>
    </p:spTree>
    <p:extLst>
      <p:ext uri="{BB962C8B-B14F-4D97-AF65-F5344CB8AC3E}">
        <p14:creationId xmlns:p14="http://schemas.microsoft.com/office/powerpoint/2010/main" val="16979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i="1"/>
              <a:t>Laissez faire vs. maaelu &amp; reginaalarengu poliitikad</a:t>
            </a:r>
            <a:endParaRPr lang="en-US" sz="4000" i="1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924425"/>
          </a:xfrm>
        </p:spPr>
        <p:txBody>
          <a:bodyPr/>
          <a:lstStyle/>
          <a:p>
            <a:pPr marL="609600" indent="-609600"/>
            <a:r>
              <a:rPr lang="et-EE"/>
              <a:t>Senise </a:t>
            </a:r>
            <a:r>
              <a:rPr lang="et-EE" i="1"/>
              <a:t>laissez faire</a:t>
            </a:r>
            <a:r>
              <a:rPr lang="et-EE"/>
              <a:t> jätkumine, millega keskus-ääremaa erisused kasvavad: kogu ajupotentsiaal koondub Tallinnasse ja Tartusse ning muud keskused taanduvad veelgi oluliselt.</a:t>
            </a:r>
          </a:p>
          <a:p>
            <a:pPr marL="609600" indent="-609600"/>
            <a:r>
              <a:rPr lang="et-EE"/>
              <a:t>(Keskusevõrgu) poliitikate rakendamisega luuakse eeldusi kasvuks suuremates maakonnakeskustes:</a:t>
            </a:r>
          </a:p>
          <a:p>
            <a:pPr marL="990600" lvl="1" indent="-533400">
              <a:buFontTx/>
              <a:buNone/>
            </a:pPr>
            <a:r>
              <a:rPr lang="et-EE">
                <a:sym typeface="Wingdings" pitchFamily="2" charset="2"/>
              </a:rPr>
              <a:t>		 </a:t>
            </a:r>
            <a:r>
              <a:rPr lang="et-EE"/>
              <a:t>Uued töökohad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/>
              <a:t>Neoliberaalsus vs. polütsentraalsus</a:t>
            </a:r>
            <a:endParaRPr lang="en-US" sz="400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4102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40150"/>
            <a:ext cx="7086600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410200" y="1219200"/>
            <a:ext cx="3733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Neoliberaalne lähenemine lood</a:t>
            </a:r>
            <a:r>
              <a:rPr lang="et-EE" sz="2000">
                <a:solidFill>
                  <a:srgbClr val="FF0000"/>
                </a:solidFill>
              </a:rPr>
              <a:t>ab</a:t>
            </a:r>
            <a:r>
              <a:rPr lang="en-US" sz="2000">
                <a:solidFill>
                  <a:srgbClr val="FF0000"/>
                </a:solidFill>
              </a:rPr>
              <a:t>, et keskusest</a:t>
            </a:r>
          </a:p>
          <a:p>
            <a:pPr eaLnBrk="0" hangingPunct="0"/>
            <a:r>
              <a:rPr lang="en-US" sz="2000">
                <a:solidFill>
                  <a:srgbClr val="FF0000"/>
                </a:solidFill>
              </a:rPr>
              <a:t>nõrgub kasv välja perifeeriasse</a:t>
            </a:r>
          </a:p>
          <a:p>
            <a:pPr eaLnBrk="0" hangingPunct="0">
              <a:spcBef>
                <a:spcPct val="50000"/>
              </a:spcBef>
            </a:pP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52400" y="4343400"/>
            <a:ext cx="25908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t-EE" sz="2000">
                <a:solidFill>
                  <a:srgbClr val="FF0000"/>
                </a:solidFill>
              </a:rPr>
              <a:t>Polütsentraalsus r</a:t>
            </a:r>
            <a:r>
              <a:rPr lang="en-US" sz="2000">
                <a:solidFill>
                  <a:srgbClr val="FF0000"/>
                </a:solidFill>
              </a:rPr>
              <a:t>õhutab koostööd, oskamise levimist</a:t>
            </a:r>
            <a:r>
              <a:rPr lang="et-EE" sz="2000">
                <a:solidFill>
                  <a:srgbClr val="FF0000"/>
                </a:solidFill>
              </a:rPr>
              <a:t>:</a:t>
            </a:r>
            <a:endParaRPr lang="en-US" sz="2000">
              <a:solidFill>
                <a:srgbClr val="FF0000"/>
              </a:solidFill>
            </a:endParaRPr>
          </a:p>
          <a:p>
            <a:pPr eaLnBrk="0" hangingPunct="0"/>
            <a:r>
              <a:rPr lang="en-US" sz="2000">
                <a:solidFill>
                  <a:srgbClr val="FF0000"/>
                </a:solidFill>
              </a:rPr>
              <a:t>linnaregioonide spetsialiseerumist ja</a:t>
            </a:r>
          </a:p>
          <a:p>
            <a:pPr eaLnBrk="0" hangingPunct="0"/>
            <a:r>
              <a:rPr lang="en-US" sz="2000">
                <a:solidFill>
                  <a:srgbClr val="FF0000"/>
                </a:solidFill>
              </a:rPr>
              <a:t>innovatsiooni</a:t>
            </a:r>
          </a:p>
          <a:p>
            <a:pPr eaLnBrk="0" hangingPunct="0">
              <a:spcBef>
                <a:spcPct val="50000"/>
              </a:spcBef>
            </a:pPr>
            <a:endParaRPr 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7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1585913" y="107156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endParaRPr lang="et-EE"/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1814513" y="137160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endParaRPr lang="et-EE"/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pic>
        <p:nvPicPr>
          <p:cNvPr id="2969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25230" cy="717341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831836" y="6021288"/>
            <a:ext cx="3492692" cy="830997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Esmane ränne</a:t>
            </a:r>
          </a:p>
          <a:p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Teisene ränne</a:t>
            </a:r>
          </a:p>
          <a:p>
            <a:endParaRPr lang="et-E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87388"/>
            <a:ext cx="8213725" cy="685800"/>
          </a:xfrm>
        </p:spPr>
        <p:txBody>
          <a:bodyPr/>
          <a:lstStyle/>
          <a:p>
            <a:r>
              <a:rPr lang="et-EE"/>
              <a:t>Eesti on tosin linnaregiooni </a:t>
            </a:r>
            <a:endParaRPr lang="en-GB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8507289" cy="4896544"/>
          </a:xfrm>
        </p:spPr>
        <p:txBody>
          <a:bodyPr/>
          <a:lstStyle/>
          <a:p>
            <a:r>
              <a:rPr lang="et-EE" dirty="0"/>
              <a:t>Linn ja seda </a:t>
            </a:r>
            <a:r>
              <a:rPr lang="et-EE" dirty="0">
                <a:latin typeface="Comic Sans MS"/>
              </a:rPr>
              <a:t>ü</a:t>
            </a:r>
            <a:r>
              <a:rPr lang="et-EE" dirty="0"/>
              <a:t>mbritsev t</a:t>
            </a:r>
            <a:r>
              <a:rPr lang="et-EE" dirty="0">
                <a:latin typeface="Comic Sans MS"/>
              </a:rPr>
              <a:t>öö</a:t>
            </a:r>
            <a:r>
              <a:rPr lang="et-EE" dirty="0"/>
              <a:t>turuala, kus igap</a:t>
            </a:r>
            <a:r>
              <a:rPr lang="et-EE" dirty="0">
                <a:latin typeface="Comic Sans MS"/>
              </a:rPr>
              <a:t>ä</a:t>
            </a:r>
            <a:r>
              <a:rPr lang="et-EE" dirty="0"/>
              <a:t>evane pendelr</a:t>
            </a:r>
            <a:r>
              <a:rPr lang="et-EE" dirty="0">
                <a:latin typeface="Comic Sans MS"/>
              </a:rPr>
              <a:t>ä</a:t>
            </a:r>
            <a:r>
              <a:rPr lang="et-EE" dirty="0"/>
              <a:t>nne keskusse (25% ja enam t</a:t>
            </a:r>
            <a:r>
              <a:rPr lang="et-EE" dirty="0">
                <a:latin typeface="Comic Sans MS"/>
              </a:rPr>
              <a:t>öö</a:t>
            </a:r>
            <a:r>
              <a:rPr lang="et-EE" dirty="0"/>
              <a:t>tajaist) </a:t>
            </a:r>
          </a:p>
          <a:p>
            <a:r>
              <a:rPr lang="et-EE" dirty="0"/>
              <a:t>V</a:t>
            </a:r>
            <a:r>
              <a:rPr lang="et-EE" dirty="0">
                <a:latin typeface="Comic Sans MS"/>
              </a:rPr>
              <a:t>ä</a:t>
            </a:r>
            <a:r>
              <a:rPr lang="et-EE" dirty="0"/>
              <a:t>hemalt 15 tuhat </a:t>
            </a:r>
            <a:r>
              <a:rPr lang="et-EE" dirty="0" smtClean="0"/>
              <a:t>elanikku</a:t>
            </a:r>
            <a:endParaRPr lang="et-EE" dirty="0"/>
          </a:p>
          <a:p>
            <a:r>
              <a:rPr lang="et-EE" dirty="0"/>
              <a:t>70% Eesti rahvastikust</a:t>
            </a:r>
          </a:p>
          <a:p>
            <a:r>
              <a:rPr lang="et-EE" dirty="0"/>
              <a:t>92% 500 suurimast ettevõttest </a:t>
            </a:r>
            <a:endParaRPr lang="et-EE" dirty="0" smtClean="0"/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/>
              <a:t>				(</a:t>
            </a:r>
            <a:r>
              <a:rPr lang="et-EE" dirty="0" err="1"/>
              <a:t>Jauhiainen</a:t>
            </a:r>
            <a:r>
              <a:rPr lang="et-EE" dirty="0"/>
              <a:t> jt. 2002) </a:t>
            </a:r>
          </a:p>
        </p:txBody>
      </p:sp>
    </p:spTree>
    <p:extLst>
      <p:ext uri="{BB962C8B-B14F-4D97-AF65-F5344CB8AC3E}">
        <p14:creationId xmlns:p14="http://schemas.microsoft.com/office/powerpoint/2010/main" val="21024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440"/>
            <a:ext cx="9721080" cy="707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44208" y="6309319"/>
            <a:ext cx="15778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400" b="0" i="1" dirty="0" smtClean="0"/>
              <a:t>Allikas: Eesti 2030+</a:t>
            </a:r>
            <a:endParaRPr lang="en-GB" sz="1400" b="0" i="1" dirty="0"/>
          </a:p>
        </p:txBody>
      </p:sp>
      <p:sp>
        <p:nvSpPr>
          <p:cNvPr id="2" name="Ristkülik 1"/>
          <p:cNvSpPr/>
          <p:nvPr/>
        </p:nvSpPr>
        <p:spPr>
          <a:xfrm>
            <a:off x="397" y="836712"/>
            <a:ext cx="2771403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t-EE" sz="2400" dirty="0" smtClean="0">
                <a:solidFill>
                  <a:srgbClr val="FFFF00"/>
                </a:solidFill>
              </a:rPr>
              <a:t>Haldusreform peaks arvestama toimealadega</a:t>
            </a:r>
            <a:endParaRPr lang="et-EE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3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9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10463</TotalTime>
  <Words>415</Words>
  <Application>Microsoft Office PowerPoint</Application>
  <PresentationFormat>Ekraaniseanss (4:3)</PresentationFormat>
  <Paragraphs>79</Paragraphs>
  <Slides>27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27</vt:i4>
      </vt:variant>
    </vt:vector>
  </HeadingPairs>
  <TitlesOfParts>
    <vt:vector size="32" baseType="lpstr">
      <vt:lpstr>Arial</vt:lpstr>
      <vt:lpstr>Comic Sans MS</vt:lpstr>
      <vt:lpstr>Times New Roman</vt:lpstr>
      <vt:lpstr>Wingdings</vt:lpstr>
      <vt:lpstr>Default Design</vt:lpstr>
      <vt:lpstr>Halduse eeldatav mõju regionaalsele arengule</vt:lpstr>
      <vt:lpstr>Regionaalsed erinevused kasva-vad ja maa tühjeneb inimestest</vt:lpstr>
      <vt:lpstr>Võimalik oleks tosinkond arenduskeskust</vt:lpstr>
      <vt:lpstr>Laissez faire vs. maaelu &amp; reginaalarengu poliitikad</vt:lpstr>
      <vt:lpstr>Neoliberaalsus vs. polütsentraalsus</vt:lpstr>
      <vt:lpstr>PowerPointi esitlus</vt:lpstr>
      <vt:lpstr>Eesti on tosin linnaregiooni </vt:lpstr>
      <vt:lpstr>PowerPointi esitlus</vt:lpstr>
      <vt:lpstr>PowerPointi esitlus</vt:lpstr>
      <vt:lpstr>Eestis registreeritud sõiduautod</vt:lpstr>
      <vt:lpstr>Vähemalt 5000 elanikuga toi-mepiirkon- nad</vt:lpstr>
      <vt:lpstr>PowerPointi esitlus</vt:lpstr>
      <vt:lpstr>Valik Lõuna-Eesti numbreid</vt:lpstr>
      <vt:lpstr>Mitteaktiivsed Lõuna-Eesti elanikud, osatähtsus Eestis 2007–2016 </vt:lpstr>
      <vt:lpstr>15–74-aastaste mitteaktiivsete arv Lõuna-Eestis vanuserühmati</vt:lpstr>
      <vt:lpstr>Töötuse määr Eestis ja Lõuna-Eesti maakondades, 2016</vt:lpstr>
      <vt:lpstr>Tööjõu haridus- tase</vt:lpstr>
      <vt:lpstr>Lõuna-Eesti 15–74-aastaste arvu prognoos ja vajalik tööjõus osalemise määr</vt:lpstr>
      <vt:lpstr>Lõuna-Eestis majandusüksused ruutkilomeetril, 2016 </vt:lpstr>
      <vt:lpstr>Majanduslikult aktiivsed ettevõtted Eestis, ja Lõuna-Eestis 1000 el kohta, 2016</vt:lpstr>
      <vt:lpstr>SKP elaniku kohta, 2010–2015 </vt:lpstr>
      <vt:lpstr>KOV 2018</vt:lpstr>
      <vt:lpstr>Lõuna-Eesti pendel-ränne</vt:lpstr>
      <vt:lpstr>Konkreetse strateegiaprotsessi mõtteid</vt:lpstr>
      <vt:lpstr>Kriitilised küssid</vt:lpstr>
      <vt:lpstr>Täiendavad tegevused</vt:lpstr>
      <vt:lpstr>Hoogu maha!</vt:lpstr>
    </vt:vector>
  </TitlesOfParts>
  <Company>TÜ Pärnu kolledž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Tootmisjärgne maa-ühiskond - hea koht elamiseks. Aga kas ka töö-tegemiseks?</dc:title>
  <dc:creator>Garri Raagmaa</dc:creator>
  <cp:lastModifiedBy>Kaidi Randpõld</cp:lastModifiedBy>
  <cp:revision>154</cp:revision>
  <cp:lastPrinted>2018-03-01T11:58:56Z</cp:lastPrinted>
  <dcterms:created xsi:type="dcterms:W3CDTF">2009-11-23T19:58:20Z</dcterms:created>
  <dcterms:modified xsi:type="dcterms:W3CDTF">2020-07-08T12:20:33Z</dcterms:modified>
</cp:coreProperties>
</file>