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58" r:id="rId3"/>
    <p:sldId id="263" r:id="rId4"/>
    <p:sldId id="290" r:id="rId5"/>
    <p:sldId id="291" r:id="rId6"/>
    <p:sldId id="268" r:id="rId7"/>
    <p:sldId id="267" r:id="rId8"/>
    <p:sldId id="270" r:id="rId9"/>
    <p:sldId id="289" r:id="rId10"/>
    <p:sldId id="271" r:id="rId11"/>
    <p:sldId id="272" r:id="rId12"/>
    <p:sldId id="273" r:id="rId13"/>
    <p:sldId id="286" r:id="rId14"/>
    <p:sldId id="294" r:id="rId15"/>
    <p:sldId id="279" r:id="rId16"/>
    <p:sldId id="280" r:id="rId17"/>
    <p:sldId id="292" r:id="rId18"/>
    <p:sldId id="295" r:id="rId19"/>
    <p:sldId id="296" r:id="rId20"/>
    <p:sldId id="281" r:id="rId21"/>
    <p:sldId id="282" r:id="rId22"/>
    <p:sldId id="283" r:id="rId23"/>
    <p:sldId id="288" r:id="rId24"/>
    <p:sldId id="293" r:id="rId25"/>
    <p:sldId id="262" r:id="rId26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F01353-2E10-4ED1-9240-13EB9E5B07CE}">
          <p14:sldIdLst>
            <p14:sldId id="256"/>
            <p14:sldId id="258"/>
            <p14:sldId id="263"/>
            <p14:sldId id="290"/>
            <p14:sldId id="291"/>
            <p14:sldId id="268"/>
            <p14:sldId id="267"/>
            <p14:sldId id="270"/>
            <p14:sldId id="289"/>
            <p14:sldId id="271"/>
            <p14:sldId id="272"/>
            <p14:sldId id="273"/>
            <p14:sldId id="286"/>
            <p14:sldId id="294"/>
            <p14:sldId id="279"/>
            <p14:sldId id="280"/>
            <p14:sldId id="292"/>
            <p14:sldId id="295"/>
            <p14:sldId id="296"/>
            <p14:sldId id="281"/>
            <p14:sldId id="282"/>
            <p14:sldId id="283"/>
            <p14:sldId id="288"/>
            <p14:sldId id="293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243E2-7EC2-4902-88CC-48AF9DE56D04}" type="datetimeFigureOut">
              <a:rPr lang="et-EE" smtClean="0"/>
              <a:t>15.09.2021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3B225-C048-48A6-8D2F-C51681E7F6D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53813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4977EF-AF3C-4A95-B5CB-BC7A898553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275326-09F8-49BB-B4F3-FE69D95F9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938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826F6-4C8F-4EF4-8B67-5BF809FA9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7985"/>
            <a:ext cx="9144000" cy="1368760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juhtslaidi alapealkirja laadi redigeerimiseks</a:t>
            </a:r>
            <a:endParaRPr lang="en-GB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1A326B0-9EF2-4D66-8901-F53A489BC4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4000" y="5297743"/>
            <a:ext cx="9144000" cy="6413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t-EE" smtClean="0"/>
              <a:t>Redigeeri juhtslaidi tekstilaade</a:t>
            </a:r>
          </a:p>
        </p:txBody>
      </p:sp>
    </p:spTree>
    <p:extLst>
      <p:ext uri="{BB962C8B-B14F-4D97-AF65-F5344CB8AC3E}">
        <p14:creationId xmlns:p14="http://schemas.microsoft.com/office/powerpoint/2010/main" val="402299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ime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07419E-E5E2-439A-9637-78BAF4DD9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A3FB63-D3BF-4822-B954-9BF71B7C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606" y="176065"/>
            <a:ext cx="8545449" cy="1847575"/>
          </a:xfrm>
        </p:spPr>
        <p:txBody>
          <a:bodyPr anchor="b" anchorCtr="0"/>
          <a:lstStyle/>
          <a:p>
            <a:r>
              <a:rPr lang="et-EE" smtClean="0"/>
              <a:t>Muutke pealkirja laadi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B0C8A-626C-4DC5-9FBC-318EB4B3A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606" y="2199704"/>
            <a:ext cx="8545449" cy="4339207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49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ekst ja tii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0D0B1E-0E2A-4458-8A0A-7E97296CF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00F82F-8CCB-4388-B529-E175EF6D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607" y="-11360"/>
            <a:ext cx="8545450" cy="20330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t-EE" smtClean="0"/>
              <a:t>Muutke pealkirja laadi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DEBB8-0C7F-4591-B362-4AC0B26FD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2605" y="2188370"/>
            <a:ext cx="8545449" cy="326395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</p:spTree>
    <p:extLst>
      <p:ext uri="{BB962C8B-B14F-4D97-AF65-F5344CB8AC3E}">
        <p14:creationId xmlns:p14="http://schemas.microsoft.com/office/powerpoint/2010/main" val="66427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 nimekir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847359-2434-46C7-9CE1-26246E964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EC3113-B2B0-4E85-B59E-A1555CA28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8020" y="687487"/>
            <a:ext cx="8055960" cy="1339762"/>
          </a:xfrm>
        </p:spPr>
        <p:txBody>
          <a:bodyPr anchor="b" anchorCtr="0">
            <a:normAutofit/>
          </a:bodyPr>
          <a:lstStyle>
            <a:lvl1pPr algn="ctr">
              <a:defRPr sz="3600"/>
            </a:lvl1pPr>
          </a:lstStyle>
          <a:p>
            <a:r>
              <a:rPr lang="en-US" dirty="0" err="1"/>
              <a:t>Clik</a:t>
            </a:r>
            <a:r>
              <a:rPr lang="en-US" dirty="0"/>
              <a:t>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7FE1C-2337-4B29-B8C6-B599B3AD2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8020" y="2027249"/>
            <a:ext cx="3922464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9AAB7-445A-4ACD-8261-0647E6408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3561" y="2027249"/>
            <a:ext cx="3922464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9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20E43-10C3-4664-AC47-0E91F129B8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7675" y="6181725"/>
            <a:ext cx="11296650" cy="438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7A1DB89-1DD8-45D7-9F7C-A9877B3EC9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7675" y="361949"/>
            <a:ext cx="11296650" cy="5572125"/>
          </a:xfrm>
        </p:spPr>
        <p:txBody>
          <a:bodyPr/>
          <a:lstStyle/>
          <a:p>
            <a:r>
              <a:rPr lang="et-EE" smtClean="0"/>
              <a:t>Pildi lisamiseks klõpsake ikooni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66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802A-7591-45D6-BD68-FE2F32DB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02" y="457200"/>
            <a:ext cx="4727238" cy="12083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3E4E44-ADEC-4191-A768-D57E0285F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10132" y="457201"/>
            <a:ext cx="5634066" cy="5926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5B784-404A-49D5-BE2F-07A57396A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7802" y="1838326"/>
            <a:ext cx="4732919" cy="45624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3D3679-A636-4B85-9D9F-4F7A81DA324C}"/>
              </a:ext>
            </a:extLst>
          </p:cNvPr>
          <p:cNvCxnSpPr>
            <a:cxnSpLocks/>
          </p:cNvCxnSpPr>
          <p:nvPr userDrawn="1"/>
        </p:nvCxnSpPr>
        <p:spPr>
          <a:xfrm>
            <a:off x="747802" y="1684563"/>
            <a:ext cx="4716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9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21C4D9-58CD-4CCC-BBC5-6323DD717C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0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113991-AE06-466F-BE41-0342CFAB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DB1E2-69A1-4D26-85A8-61E141504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07BA3-4D57-4066-9BB5-C4E2719D7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3A29E-20C7-4A5C-B204-E91097438E25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7D0F3-1086-4BC3-A734-9CA00100F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1C8E8-F100-400D-913E-D0269406E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08B0E-E2CB-40CC-A37B-15E283F59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89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  <p:sldLayoutId id="214748365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BD323-7F94-4975-AFEB-0C18D9875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Kohaliku</a:t>
            </a:r>
            <a:r>
              <a:rPr lang="en-GB" dirty="0"/>
              <a:t> </a:t>
            </a:r>
            <a:r>
              <a:rPr lang="en-GB" dirty="0" err="1"/>
              <a:t>omaalgatuse</a:t>
            </a:r>
            <a:r>
              <a:rPr lang="en-GB" dirty="0"/>
              <a:t> </a:t>
            </a:r>
            <a:r>
              <a:rPr lang="en-GB" dirty="0" err="1"/>
              <a:t>programm</a:t>
            </a:r>
            <a:r>
              <a:rPr lang="en-GB" dirty="0"/>
              <a:t> (KOP)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679A8E8-29E9-496D-9F57-40C08260AB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20</a:t>
            </a:r>
            <a:r>
              <a:rPr lang="et-EE" dirty="0" smtClean="0"/>
              <a:t>21 </a:t>
            </a:r>
            <a:r>
              <a:rPr lang="et-EE" dirty="0" smtClean="0"/>
              <a:t>sügis</a:t>
            </a:r>
            <a:r>
              <a:rPr lang="en-GB" dirty="0" err="1" smtClean="0"/>
              <a:t>voor</a:t>
            </a:r>
            <a:endParaRPr lang="en-GB" dirty="0"/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78181-8DAD-4D7C-9BA3-77FBB267A49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Tartu </a:t>
            </a:r>
            <a:r>
              <a:rPr lang="en-GB" dirty="0" smtClean="0"/>
              <a:t>20</a:t>
            </a:r>
            <a:r>
              <a:rPr lang="et-EE" dirty="0" smtClean="0"/>
              <a:t>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5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Taotluse esitamine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t-EE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Taotluse koos nõutud lisadega esitab taotleja seaduslik </a:t>
            </a:r>
            <a:r>
              <a:rPr lang="et-EE" sz="3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esindaja digitaalselt </a:t>
            </a:r>
            <a:r>
              <a:rPr lang="et-EE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allkirjastatult </a:t>
            </a:r>
            <a:r>
              <a:rPr lang="et-EE" sz="3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e-toetuse keskkonnas:  </a:t>
            </a:r>
            <a:r>
              <a:rPr lang="et-EE" sz="32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https://</a:t>
            </a:r>
            <a:r>
              <a:rPr lang="et-EE" sz="3200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etoetus.struktuurifondid.ee</a:t>
            </a:r>
          </a:p>
          <a:p>
            <a:pPr algn="ctr"/>
            <a:r>
              <a:rPr lang="et-EE" sz="32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hiljemalt </a:t>
            </a:r>
            <a:r>
              <a:rPr lang="et-EE" sz="32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01. oktoobril </a:t>
            </a:r>
            <a:r>
              <a:rPr lang="et-EE" sz="32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kell </a:t>
            </a:r>
            <a:r>
              <a:rPr lang="et-EE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16.30.</a:t>
            </a:r>
          </a:p>
        </p:txBody>
      </p:sp>
    </p:spTree>
    <p:extLst>
      <p:ext uri="{BB962C8B-B14F-4D97-AF65-F5344CB8AC3E}">
        <p14:creationId xmlns:p14="http://schemas.microsoft.com/office/powerpoint/2010/main" val="9456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Taotluse lisadokumendid: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t-EE" dirty="0" smtClean="0">
                <a:solidFill>
                  <a:schemeClr val="tx1"/>
                </a:solidFill>
              </a:rPr>
              <a:t>*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volikiri, kui taotluse </a:t>
            </a:r>
            <a:r>
              <a:rPr lang="et-EE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allkirjastaja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tegutseb volikirja alusel;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ehitusinvesteeringute puhul lisatakse: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- objekti omandi- või kasutusõigust tõendavate dokumentide koopiad; 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- investeeringuobjekti avaliku kasutuse lepingu koopia, kui objekt ei ole taotleja omandis;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- KOV</a:t>
            </a:r>
            <a:r>
              <a:rPr lang="fi-FI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üksuse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kirjalik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kinnitus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selle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kohta, kas ja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millist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kooskõlastust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või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luba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investeering</a:t>
            </a:r>
            <a:r>
              <a:rPr lang="fi-FI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vajab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4751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Abikõlblikkuse periood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t-EE" sz="3200" dirty="0" smtClean="0">
              <a:solidFill>
                <a:schemeClr val="tx1"/>
              </a:solidFill>
            </a:endParaRPr>
          </a:p>
          <a:p>
            <a:pPr algn="ctr"/>
            <a:r>
              <a:rPr lang="et-EE" sz="320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</a:t>
            </a:r>
            <a:r>
              <a:rPr lang="fi-FI" sz="320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lle</a:t>
            </a:r>
            <a:r>
              <a:rPr lang="fi-FI" sz="3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sz="3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ajavahemiku </a:t>
            </a:r>
            <a:r>
              <a:rPr lang="fi-FI" sz="320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kestel</a:t>
            </a:r>
            <a:r>
              <a:rPr lang="fi-FI" sz="3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sz="3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tehakse</a:t>
            </a:r>
            <a:r>
              <a:rPr lang="fi-FI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projekti </a:t>
            </a:r>
            <a:r>
              <a:rPr lang="fi-FI" sz="3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tegevusi</a:t>
            </a:r>
            <a:r>
              <a:rPr lang="fi-FI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ja </a:t>
            </a:r>
            <a:r>
              <a:rPr lang="fi-FI" sz="3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tekivad</a:t>
            </a:r>
            <a:r>
              <a:rPr lang="fi-FI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projekti </a:t>
            </a:r>
            <a:r>
              <a:rPr lang="fi-FI" sz="320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kulud</a:t>
            </a:r>
            <a:r>
              <a:rPr lang="et-EE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endParaRPr lang="et-EE" sz="3200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t-EE" sz="3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Kestab </a:t>
            </a:r>
            <a:r>
              <a:rPr lang="et-EE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maksimaalselt 12 kuud alates </a:t>
            </a:r>
            <a:r>
              <a:rPr lang="et-EE" sz="3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taotluste </a:t>
            </a:r>
            <a:r>
              <a:rPr lang="et-EE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esitamise </a:t>
            </a:r>
            <a:r>
              <a:rPr lang="et-EE" sz="3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tähtpäevast, so</a:t>
            </a:r>
            <a:endParaRPr lang="et-EE" sz="3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t-EE" sz="32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01.10.2021 </a:t>
            </a:r>
            <a:r>
              <a:rPr lang="et-EE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kuni </a:t>
            </a:r>
            <a:r>
              <a:rPr lang="et-EE" sz="32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01.10.2022</a:t>
            </a:r>
            <a:r>
              <a:rPr lang="et-EE" sz="32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t-EE" sz="32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Abikõlblikud kulud on: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põhjendatud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mõistlikud ja vajalikud projekti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elluviimiseks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ning programmi eesmärkide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saavutamiseks;</a:t>
            </a:r>
            <a:endParaRPr lang="et-E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tekkinud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 kuludokumentide alusel </a:t>
            </a:r>
            <a:r>
              <a:rPr lang="et-EE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tasutud abikõlblikkuse </a:t>
            </a: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perioodil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toetuse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saaja arvelduskontolt;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* tõendatavad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algdokumentidega ja nende alusel ülekannete tegemist tõendava pangakonto väljavõttega;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vastavad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õigusaktidest tulenevatele nõuetele ja toetuse saaja raamatupidamise </a:t>
            </a:r>
            <a:r>
              <a:rPr lang="et-EE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sise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-eeskirjadele;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selgelt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eristatavalt kirjendatud raamatupidamises ja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vastavad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Eesti finantsaruandluse standardile.</a:t>
            </a:r>
          </a:p>
          <a:p>
            <a:pPr algn="just"/>
            <a:endParaRPr lang="et-EE" dirty="0">
              <a:solidFill>
                <a:schemeClr val="tx1"/>
              </a:solidFill>
            </a:endParaRPr>
          </a:p>
          <a:p>
            <a:pPr algn="just"/>
            <a:endParaRPr lang="et-EE" dirty="0">
              <a:solidFill>
                <a:schemeClr val="tx1"/>
              </a:solidFill>
            </a:endParaRPr>
          </a:p>
          <a:p>
            <a:pPr algn="just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07769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Abikõlblikud </a:t>
            </a:r>
            <a:r>
              <a:rPr lang="et-EE" dirty="0" smtClean="0"/>
              <a:t>kulud: 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* üle </a:t>
            </a:r>
            <a:r>
              <a:rPr lang="et-EE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1000 euro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maksvate tellitud tööde, teenuste ja vara soetamise puhul tuleb taotluse eelarves esitada kahe võrreldava hinnapäringu tulemused ja põhjendused valitud hinnapäringu kohta; 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* investeeringute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ja soetuste puhul peab nende säilimine ja edasine avalik kasutus ning töökorras hoidmine olema tagatud vähemalt </a:t>
            </a: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3 </a:t>
            </a:r>
            <a:r>
              <a:rPr lang="et-EE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aasta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jooksul projekti abikõlblikkuse perioodi lõppemisest arvates.</a:t>
            </a:r>
          </a:p>
          <a:p>
            <a:pPr algn="just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54037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Mitteabikõlblikud kulud: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kulud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mis ei vasta abikõlblike kulude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põhimõtetele;</a:t>
            </a:r>
          </a:p>
          <a:p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kulud, mis on tehtud toetuse saaja ja temaga seotud isikute huvide konflikti olukorras,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 juhul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kui toetuse saaja on esitanud ühenduse üldkoosoleku protokolli selle tehingu tegemise otsustamise või heakskiitmise kohta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vastavalt MTÜ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seaduse § 19 lõike 1 punktile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4;</a:t>
            </a:r>
            <a:endParaRPr lang="et-E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3) projekti elluviimise seisukohast muud põhjendamatud ja ebaolulised kulud, näiteks kulud alkoholi- ja tubakatoodetele, pangakaardi hooldustasud, kindlustamiskulud jne;</a:t>
            </a:r>
          </a:p>
          <a:p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4) finantskulud,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intressikulud, viivised ja trahvid;</a:t>
            </a:r>
          </a:p>
          <a:p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5) kulud projekti raamatupidamisele;</a:t>
            </a:r>
          </a:p>
          <a:p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  <a:r>
              <a:rPr lang="et-EE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 projektijuhtimise kulud </a:t>
            </a:r>
            <a:r>
              <a:rPr lang="et-EE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sisseostetud</a:t>
            </a:r>
            <a:r>
              <a:rPr lang="et-EE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teenusena </a:t>
            </a: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füüsilisest </a:t>
            </a:r>
            <a:r>
              <a:rPr lang="et-EE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isikust </a:t>
            </a: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ettevõtjalt ja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teiselt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juriidiliselt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isikult;</a:t>
            </a:r>
            <a:endParaRPr lang="et-E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7) laenu-, liisingu- ja pangagarantii kulud ning nendega kaasnevad kulud;</a:t>
            </a:r>
          </a:p>
          <a:p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8) esinduskulud, meened, </a:t>
            </a:r>
            <a:r>
              <a:rPr lang="et-EE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auhinnad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ja kingitused;</a:t>
            </a:r>
          </a:p>
          <a:p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9) amortisatsioonikulud;</a:t>
            </a:r>
          </a:p>
          <a:p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10) organisatsioonide,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rahvusvaheliste organisatsioonide liikmemaksud;</a:t>
            </a:r>
          </a:p>
          <a:p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11) projekti kuludega seotud riiklikud maksud ja lõivud, mis on Eesti riigi poolt taotlejale tagastatavad; </a:t>
            </a:r>
          </a:p>
          <a:p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12) kulud, mis ei ole projekti tegevustega otseselt seotud, sealhulgas toetuse saaja igapäevased haldus-, transpordi-, sidevahendite-, majandamis- ja kontorikulud.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48079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/>
              <a:t>„Kogukonna areng</a:t>
            </a:r>
            <a:r>
              <a:rPr lang="et-EE" sz="4000" dirty="0" smtClean="0"/>
              <a:t>“ </a:t>
            </a:r>
            <a:r>
              <a:rPr lang="et-EE" sz="4000" dirty="0"/>
              <a:t>mitteabikõlblikud kulud: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hoonete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rajatiste ja ruumide ehitus-, rekonstrueerimis- ja remonttööde kulud;</a:t>
            </a:r>
          </a:p>
          <a:p>
            <a:pPr algn="just"/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üle 100 euro maksvate seadmete (sealhulgas tööriistad, masinad ja elektroonilised seadmed), mille eeldatav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kasutus-iga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 oluliselt pikem kui projekti elluviimise periood ja mida on võimalik projekti tegevusteks rentida või laenata, soetamisega seotud kulud;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</a:t>
            </a: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kulud </a:t>
            </a:r>
            <a:r>
              <a:rPr lang="et-EE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toiduainetele ja toitlustusele, mis ületavad </a:t>
            </a: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10% projekti </a:t>
            </a:r>
            <a:r>
              <a:rPr lang="et-EE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abikõlblikest kuludest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49029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800" dirty="0"/>
              <a:t>„Investeeringud ja </a:t>
            </a:r>
            <a:r>
              <a:rPr lang="et-EE" sz="2800" dirty="0" smtClean="0"/>
              <a:t>kogukonnateenuste </a:t>
            </a:r>
            <a:r>
              <a:rPr lang="et-EE" sz="2800" dirty="0"/>
              <a:t>arendamine“ </a:t>
            </a:r>
            <a:r>
              <a:rPr lang="et-EE" sz="2800" dirty="0" smtClean="0"/>
              <a:t>mitteabikõlblikud kulud</a:t>
            </a:r>
            <a:endParaRPr lang="et-EE" sz="280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koolituste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 ürituste korraldamise ja läbiviimise kulud,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kulud infopäevadele, külapäevadele ja muule sellisele;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investeeringute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 ostude kasutusele võtmisega seotud teenuste (transpordi- ja ehitusteenused, seadme </a:t>
            </a:r>
            <a:r>
              <a:rPr lang="et-EE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paigalda-mine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 muu selline) kulud, mis on tehtud eraisikute osutatud teenuste eest maksmiseks;</a:t>
            </a:r>
          </a:p>
          <a:p>
            <a:pPr algn="just"/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kulud toiduainetele ja toitlustusele.</a:t>
            </a:r>
          </a:p>
          <a:p>
            <a:endParaRPr lang="et-E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647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latin typeface="+mn-lt"/>
                <a:cs typeface="Arial" panose="020B0604020202020204" pitchFamily="34" charset="0"/>
              </a:rPr>
              <a:t>Väljundnäitajad ja sihttasemed</a:t>
            </a:r>
            <a:endParaRPr lang="et-EE" dirty="0">
              <a:latin typeface="+mn-lt"/>
            </a:endParaRP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Meede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„Kogukonna areng“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meetmes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toetatavate tegevuste (koolitused, infopäevad, külapäevad, koduleheküljed, infotrükised jmt) arv;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tegevustes ja üritustel (koolitused, infopäevad, külapäevad jmt) otseselt osalenute arv.</a:t>
            </a:r>
          </a:p>
          <a:p>
            <a:pPr algn="just"/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Meede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„Investeeringud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 kogukonnateenuste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arendamine“: </a:t>
            </a:r>
            <a:endParaRPr lang="et-E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rajatud või korrastatud avalikus kasutuses olevate objektide arv;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toetatud kogukonnateenuste arv.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79498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Väljundnäitajad ja sihttasemed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Projektiga seotud väljundnäitajad ja nende sihttasemed määrab taotleja taotluses vastavalt projektile ning see on üheks projekti mõju hindamise aluseks.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Väljundite ja sihttasemete seadmisel tuleb arvestada nende saavutamise realistlikkust.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Väljundite ja sihttasemete saavutamist kontrollitakse esitatud aruande põhjal.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Saavutamata jäänud väljundid või nende sihttasemed on olenevalt nende mittesaavutamise ulatusest aluseks toetuse osalisele või täielikule tagasinõudmisele.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5307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20A6A-8A79-4665-8450-BF6AE7D57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Programmi</a:t>
            </a:r>
            <a:r>
              <a:rPr lang="en-GB" dirty="0"/>
              <a:t> </a:t>
            </a:r>
            <a:r>
              <a:rPr lang="en-GB" dirty="0" err="1"/>
              <a:t>eesmärk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4DB05-73B9-4BC6-80CF-C04BDDC22C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 smtClean="0"/>
          </a:p>
          <a:p>
            <a:r>
              <a:rPr lang="fi-FI" sz="4000" b="1" dirty="0" err="1" smtClean="0">
                <a:solidFill>
                  <a:schemeClr val="tx1"/>
                </a:solidFill>
              </a:rPr>
              <a:t>tugevate</a:t>
            </a:r>
            <a:r>
              <a:rPr lang="fi-FI" sz="4000" b="1" dirty="0" smtClean="0">
                <a:solidFill>
                  <a:schemeClr val="tx1"/>
                </a:solidFill>
              </a:rPr>
              <a:t> </a:t>
            </a:r>
            <a:r>
              <a:rPr lang="fi-FI" sz="4000" b="1" dirty="0">
                <a:solidFill>
                  <a:schemeClr val="tx1"/>
                </a:solidFill>
              </a:rPr>
              <a:t>ja </a:t>
            </a:r>
            <a:r>
              <a:rPr lang="fi-FI" sz="4000" b="1" dirty="0" err="1">
                <a:solidFill>
                  <a:schemeClr val="tx1"/>
                </a:solidFill>
              </a:rPr>
              <a:t>omaalgatusel</a:t>
            </a:r>
            <a:r>
              <a:rPr lang="fi-FI" sz="4000" b="1" dirty="0">
                <a:solidFill>
                  <a:schemeClr val="tx1"/>
                </a:solidFill>
              </a:rPr>
              <a:t> </a:t>
            </a:r>
            <a:r>
              <a:rPr lang="fi-FI" sz="4000" b="1" dirty="0" err="1">
                <a:solidFill>
                  <a:schemeClr val="tx1"/>
                </a:solidFill>
              </a:rPr>
              <a:t>põhinevate</a:t>
            </a:r>
            <a:r>
              <a:rPr lang="fi-FI" sz="4000" b="1" dirty="0">
                <a:solidFill>
                  <a:schemeClr val="tx1"/>
                </a:solidFill>
              </a:rPr>
              <a:t> </a:t>
            </a:r>
            <a:r>
              <a:rPr lang="fi-FI" sz="4000" b="1" dirty="0" err="1">
                <a:solidFill>
                  <a:schemeClr val="tx1"/>
                </a:solidFill>
              </a:rPr>
              <a:t>kogukondade</a:t>
            </a:r>
            <a:r>
              <a:rPr lang="fi-FI" sz="4000" b="1" dirty="0">
                <a:solidFill>
                  <a:schemeClr val="tx1"/>
                </a:solidFill>
              </a:rPr>
              <a:t> </a:t>
            </a:r>
            <a:r>
              <a:rPr lang="fi-FI" sz="4000" b="1" dirty="0" err="1">
                <a:solidFill>
                  <a:schemeClr val="tx1"/>
                </a:solidFill>
              </a:rPr>
              <a:t>tekkimine</a:t>
            </a:r>
            <a:r>
              <a:rPr lang="fi-FI" sz="4000" b="1" dirty="0">
                <a:solidFill>
                  <a:schemeClr val="tx1"/>
                </a:solidFill>
              </a:rPr>
              <a:t> ja </a:t>
            </a:r>
            <a:r>
              <a:rPr lang="fi-FI" sz="4000" b="1" dirty="0" err="1" smtClean="0">
                <a:solidFill>
                  <a:schemeClr val="tx1"/>
                </a:solidFill>
              </a:rPr>
              <a:t>püsimine</a:t>
            </a:r>
            <a:endParaRPr lang="fi-FI" sz="4000" b="1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14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Menetlemine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Taotluste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menetlemise aeg on kuni 50 tööpäeva alates taotluste esitamise tähtpäevast (kuni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10.12). </a:t>
            </a:r>
            <a:endParaRPr lang="et-EE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Kui taotluses on ebatäpsusi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või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tehnilisi puudusi, saab</a:t>
            </a:r>
            <a:r>
              <a:rPr lang="fi-FI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taotleja</a:t>
            </a:r>
            <a:r>
              <a:rPr lang="fi-FI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kuni</a:t>
            </a:r>
            <a:r>
              <a:rPr lang="fi-FI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 </a:t>
            </a:r>
            <a:r>
              <a:rPr lang="fi-FI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tööpäeva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aega puuduste kõrvaldamiseks, põhjendatud juhtudel võib tähtaega pikendada veel kuni 5 tööpäeva.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Taotlust ja eelarvet võib muuta ainult </a:t>
            </a:r>
            <a:r>
              <a:rPr lang="et-EE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menetleja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poolt viidatud puuduste ja nendega kaasnevate muudatuste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osas.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KOP määruse § 14 lg 6 sätestab juhud, millal taotlus tunnistatakse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nõuetele mittevastavaks. Selline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 ei lähe hindamisele ja tema kohta tehakse rahuldamata jätmise otsus. </a:t>
            </a:r>
            <a:endParaRPr lang="et-E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95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Taotlus</a:t>
            </a:r>
            <a:r>
              <a:rPr lang="fi-FI" dirty="0"/>
              <a:t> </a:t>
            </a:r>
            <a:r>
              <a:rPr lang="fi-FI" dirty="0" err="1"/>
              <a:t>tunnistatakse</a:t>
            </a:r>
            <a:r>
              <a:rPr lang="fi-FI" dirty="0"/>
              <a:t> </a:t>
            </a:r>
            <a:r>
              <a:rPr lang="fi-FI" dirty="0" err="1"/>
              <a:t>nõuetele</a:t>
            </a:r>
            <a:r>
              <a:rPr lang="fi-FI" dirty="0"/>
              <a:t> </a:t>
            </a:r>
            <a:r>
              <a:rPr lang="fi-FI" dirty="0" err="1"/>
              <a:t>mittevastavaks</a:t>
            </a:r>
            <a:r>
              <a:rPr lang="fi-FI" dirty="0"/>
              <a:t>, </a:t>
            </a:r>
            <a:r>
              <a:rPr lang="fi-FI" dirty="0" err="1"/>
              <a:t>kui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taotleja ei vasta nõuetele;</a:t>
            </a:r>
          </a:p>
          <a:p>
            <a:pPr algn="just"/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taotleja on esitanud taotluse hilinemisega;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taotleja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 esitanud taotluse vale meetme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taotlusvormil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 ei vasta määruses taotlusele esitatavatele nõuetele või on esitatud ebaõigeid ja mittetäielikke andmeid;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taotlusvorm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ei ole täidetud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nõuetekohaselt;</a:t>
            </a:r>
            <a:endParaRPr lang="et-E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taotluses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esinenud ebatäpsused ja tehnilised puudused on etteantud tähtpäevaks kõrvaldamata.</a:t>
            </a:r>
          </a:p>
          <a:p>
            <a:pPr algn="just"/>
            <a:endParaRPr lang="et-EE" dirty="0">
              <a:solidFill>
                <a:schemeClr val="tx1"/>
              </a:solidFill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13485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Hindamine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 algn="just"/>
            <a:r>
              <a:rPr lang="et-EE" sz="49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Nõuetele vastavaid taotlusi </a:t>
            </a:r>
            <a:r>
              <a:rPr lang="et-EE" sz="49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hindab TOLi moodustatud </a:t>
            </a:r>
            <a:r>
              <a:rPr lang="et-EE" sz="49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5-liikmeline komisjon vastavalt hindamiskriteeriumidele: </a:t>
            </a:r>
            <a:endParaRPr lang="et-EE" sz="49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49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</a:t>
            </a:r>
            <a:r>
              <a:rPr lang="et-EE" sz="49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projekti tegevuste eesmärgi vastavus programmi eesmärgile ja mõju kogukonna elujõulisuse tugevnemisele (osakaal </a:t>
            </a:r>
            <a:r>
              <a:rPr lang="et-EE" sz="49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30%);</a:t>
            </a:r>
            <a:endParaRPr lang="et-EE" sz="49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49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projekti </a:t>
            </a:r>
            <a:r>
              <a:rPr lang="et-EE" sz="49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vajalikkus kogukonna jaoks ja kogukonnaliikmete kaasatus projekti elluviimisesse (osakaal </a:t>
            </a:r>
            <a:r>
              <a:rPr lang="et-EE" sz="49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20%);</a:t>
            </a:r>
            <a:endParaRPr lang="et-EE" sz="49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49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projekti </a:t>
            </a:r>
            <a:r>
              <a:rPr lang="et-EE" sz="49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tegevuste põhjendatus, tegevuste vajalikkus kavandatud tulemuste saavutamiseks ja projekti tulemuste jätkusuutlikkus (osakaal </a:t>
            </a:r>
            <a:r>
              <a:rPr lang="et-EE" sz="49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25%);</a:t>
            </a:r>
            <a:endParaRPr lang="et-EE" sz="49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49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</a:t>
            </a:r>
            <a:r>
              <a:rPr lang="et-EE" sz="49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projekti eelarve põhjendatus ja kuluefektiivsus (osakaal </a:t>
            </a:r>
            <a:r>
              <a:rPr lang="et-EE" sz="49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25%).</a:t>
            </a:r>
            <a:endParaRPr lang="et-EE" sz="49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endParaRPr lang="et-EE" sz="49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49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Hindamisskaala </a:t>
            </a:r>
            <a:r>
              <a:rPr lang="et-EE" sz="49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 vahemikus </a:t>
            </a:r>
            <a:r>
              <a:rPr lang="et-EE" sz="49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0-4 </a:t>
            </a:r>
            <a:r>
              <a:rPr lang="et-EE" sz="49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punkti. Positiivne keskmine koondhinne </a:t>
            </a:r>
            <a:r>
              <a:rPr lang="et-EE" sz="49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 </a:t>
            </a:r>
            <a:r>
              <a:rPr lang="et-EE" sz="49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vähemalt </a:t>
            </a:r>
            <a:r>
              <a:rPr lang="et-EE" sz="49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2,5 punkti. </a:t>
            </a:r>
            <a:endParaRPr lang="et-E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99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Rahuldamata jätmise otsus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Nõuetele vastavate taotluse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rahuldamata jätmise otsus tehakse, kui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1) projektide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pingereast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tulenevalt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ei jätku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enamate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taotluste toetamiseks vahendeid;</a:t>
            </a:r>
          </a:p>
          <a:p>
            <a:pPr algn="just"/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taotluse keskmine koondhinne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ei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ületa </a:t>
            </a:r>
            <a:r>
              <a:rPr lang="et-EE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lävendit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(st jääb alla 2,5 punkti);</a:t>
            </a:r>
            <a:endParaRPr lang="et-E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 hindamise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käigus selgub, et taotluses on esitatud valeandmeid või esinevad asjaolud, mille tõttu taotleja või taotlus tunnistatakse nõuetele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mittevastavaks.</a:t>
            </a:r>
            <a:endParaRPr lang="et-E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Taotlejat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teavitatakse otsusest e-toetuse keskkonna kaudu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tööpäeva jooksul otsuse tegemisest arvates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3755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Taotluse rahuldamise otsus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algn="just"/>
            <a:r>
              <a:rPr lang="et-EE" sz="33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Nõuetele vastavate taotluse </a:t>
            </a:r>
            <a:r>
              <a:rPr lang="et-EE" sz="33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rahuldamise </a:t>
            </a:r>
            <a:r>
              <a:rPr lang="et-EE" sz="33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otsus tehakse hindamise tulemusena </a:t>
            </a:r>
            <a:r>
              <a:rPr lang="et-EE" sz="33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kujunenud pingerea </a:t>
            </a:r>
            <a:r>
              <a:rPr lang="et-EE" sz="33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alusel </a:t>
            </a:r>
            <a:r>
              <a:rPr lang="et-EE" sz="330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lävendi</a:t>
            </a:r>
            <a:r>
              <a:rPr lang="et-EE" sz="33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sz="33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ületanud projektidele, mille täielikuks rahastamiseks toetuse vahendeid jätkub.</a:t>
            </a:r>
          </a:p>
          <a:p>
            <a:pPr algn="just"/>
            <a:endParaRPr lang="et-EE" sz="3300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33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Taotluse </a:t>
            </a:r>
            <a:r>
              <a:rPr lang="et-EE" sz="33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osalise rahuldamise otsuse võib teha juhul, kui tegemist on rahastatavate projektide pingereas viimase rahastatava projektiga, mille rahastamiseks jätkub toetusvahendeid osaliselt </a:t>
            </a:r>
            <a:r>
              <a:rPr lang="et-EE" sz="33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ning taotleja nõustub projekti täies mahus elluviimisega</a:t>
            </a:r>
            <a:r>
              <a:rPr lang="et-EE" sz="33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Kui taotleja ei ole nõus taotluse osalise rahuldamise ettepanekuga, tehakse taotluse rahuldamata jätmise otsus. </a:t>
            </a:r>
            <a:endParaRPr lang="et-EE" sz="3300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33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TOL avalikustab </a:t>
            </a:r>
            <a:r>
              <a:rPr lang="et-EE" sz="33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oma veebilehel  rahuldatud ja osaliselt rahuldatud taotluste kohta projekti ja toetuse saaja nime ning toetuse maksimaalse suuruse.</a:t>
            </a:r>
          </a:p>
          <a:p>
            <a:pPr algn="just"/>
            <a:endParaRPr lang="et-EE" sz="33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33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Taotluse rahuldamise ja osalise </a:t>
            </a:r>
            <a:r>
              <a:rPr lang="et-EE" sz="33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rahuldamise </a:t>
            </a:r>
            <a:r>
              <a:rPr lang="et-EE" sz="33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otsus </a:t>
            </a:r>
            <a:r>
              <a:rPr lang="et-EE" sz="33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saadetakse taotlejale e-toetuse keskkonna kaudu </a:t>
            </a:r>
            <a:r>
              <a:rPr lang="et-EE" sz="33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 </a:t>
            </a:r>
            <a:r>
              <a:rPr lang="et-EE" sz="33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tööpäeva jooksul otsuse tegemisest arvates.</a:t>
            </a:r>
          </a:p>
          <a:p>
            <a:endParaRPr lang="et-E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64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891" y="1432387"/>
            <a:ext cx="8224217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86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Meetmed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t-EE" sz="31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Meede </a:t>
            </a:r>
            <a:r>
              <a:rPr lang="et-EE" sz="31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„Kogukonna areng“</a:t>
            </a:r>
            <a:endParaRPr lang="et-EE" sz="31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kogukonnaliikmete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teadmiste ja oskuste </a:t>
            </a: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kasv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kogukonna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identiteedi </a:t>
            </a: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tugevnemine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tõhusam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koostöö </a:t>
            </a:r>
            <a:endParaRPr lang="et-EE" sz="2800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28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</a:t>
            </a:r>
            <a:r>
              <a:rPr lang="et-EE" sz="31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eede „Investeeringud </a:t>
            </a:r>
            <a:r>
              <a:rPr lang="et-EE" sz="31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 kogukonnateenuste </a:t>
            </a:r>
            <a:r>
              <a:rPr lang="et-EE" sz="31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arendamine“</a:t>
            </a:r>
            <a:endParaRPr lang="et-EE" sz="31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kogukonnale vajalike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 kogukonnaliikmete ühistegevust </a:t>
            </a: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soodustavate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avalikus kasutuses olevate objektide </a:t>
            </a: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rajamine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 </a:t>
            </a: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arendamine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kogukonnaliikmetele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vajalike teenuste </a:t>
            </a: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pakkumine</a:t>
            </a:r>
          </a:p>
          <a:p>
            <a:pPr algn="just"/>
            <a:endParaRPr lang="et-E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9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Toetus ja omafinantseering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et-EE" sz="18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Maksimaalne </a:t>
            </a:r>
            <a:r>
              <a:rPr lang="et-EE" sz="18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toetussumma meetmesse „Kogukonna areng</a:t>
            </a:r>
            <a:r>
              <a:rPr lang="et-EE" sz="18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 esitatud </a:t>
            </a:r>
            <a:r>
              <a:rPr lang="et-EE" sz="18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projekti kohta on 2500 eurot. </a:t>
            </a:r>
          </a:p>
          <a:p>
            <a:pPr algn="just"/>
            <a:r>
              <a:rPr lang="et-EE" sz="18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Maksimaalne </a:t>
            </a:r>
            <a:r>
              <a:rPr lang="et-EE" sz="18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toetussumma meetmesse „Investeeringud ja kogukonnateenuste arendamine</a:t>
            </a:r>
            <a:r>
              <a:rPr lang="et-EE" sz="18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 esitatud </a:t>
            </a:r>
            <a:r>
              <a:rPr lang="et-EE" sz="18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projekti kohta on 4000 eurot. </a:t>
            </a:r>
          </a:p>
          <a:p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Omafinantseeringu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määr on vähemalt 10% projekti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kogumaksumusest. </a:t>
            </a:r>
          </a:p>
          <a:p>
            <a:pPr algn="just"/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Omafinantseering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 rahaline. </a:t>
            </a:r>
          </a:p>
          <a:p>
            <a:pPr algn="just"/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Ühes taotlusvoorus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võib taotleja esitada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ühte meetmesse ühe taotluse.</a:t>
            </a:r>
          </a:p>
          <a:p>
            <a:pPr algn="just"/>
            <a:endParaRPr lang="et-EE" sz="1800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Toetus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makstakse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välja ühes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osas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tööpäeva jooksul otsuse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tegemisest arvates.</a:t>
            </a:r>
            <a:endParaRPr lang="et-EE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8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Kogukond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t-EE" sz="11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Taotluses peab selgelt väljenduma kohaliku kogukonna huvi, vajadus ja algatus, tegevused on suunatud kogukonna liikmetele, kogukond on kaasatud tegevuste elluviimisesse, kasusaajaks on kohalik </a:t>
            </a:r>
            <a:r>
              <a:rPr lang="et-EE" sz="1100" i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kogukond, </a:t>
            </a:r>
            <a:r>
              <a:rPr lang="et-EE" sz="11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investeeringud on avalikus kasutuses ja kogukonna liikmetele </a:t>
            </a:r>
            <a:r>
              <a:rPr lang="et-EE" sz="1100" i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kättesaadavad</a:t>
            </a:r>
            <a:r>
              <a:rPr lang="et-EE" sz="11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Kasvavad kogukonna liikmete teadmised ja oskused, koostöö, kogukond muutub tugevamaks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pPr algn="just"/>
            <a:r>
              <a:rPr lang="et-EE" sz="1400" b="1" u="sng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Kogukond</a:t>
            </a:r>
            <a:r>
              <a:rPr lang="et-EE" sz="14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mingis piirkonnas </a:t>
            </a:r>
            <a:r>
              <a:rPr lang="et-EE" sz="14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elav </a:t>
            </a:r>
            <a:r>
              <a:rPr lang="et-EE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 ühist toimekeskkonda </a:t>
            </a:r>
            <a:r>
              <a:rPr lang="et-EE" sz="14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jagav </a:t>
            </a:r>
            <a:r>
              <a:rPr lang="et-EE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ning </a:t>
            </a:r>
            <a:r>
              <a:rPr lang="et-EE" sz="14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teatud sotsiaalsete </a:t>
            </a:r>
            <a:r>
              <a:rPr lang="et-EE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suhete võrgustikuga seotud inimeste </a:t>
            </a:r>
            <a:r>
              <a:rPr lang="et-EE" sz="14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rühm. </a:t>
            </a:r>
          </a:p>
          <a:p>
            <a:pPr algn="just"/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Eelkõige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peetakse silmas tihti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ühist füüsilist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toimekeskkonda jagavat inimeste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gruppi,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kes</a:t>
            </a:r>
          </a:p>
          <a:p>
            <a:pPr algn="just"/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kasutavad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samu teenuseid, </a:t>
            </a:r>
            <a:endParaRPr lang="et-EE" sz="1100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viibivad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ühises infoväljas, </a:t>
            </a:r>
            <a:endParaRPr lang="et-EE" sz="1100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korraldavad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ühiselt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kogukonnaliikmetele vajalikke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ettevõtmisi. </a:t>
            </a:r>
            <a:endParaRPr lang="et-EE" sz="1100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Käesoleva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määruse tähenduses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ei loeta kogukonnaks kitsa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huviala esindajaid või maailmavaate, elukutse, soo, ea, seksuaalse eelistuse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vm ühise tunnuse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alusel moodustunud või loodud isikute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gruppi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või gruppi, mille tegevused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ja/või kooskäimise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kohad ei ole püsivad ja avatud või mille tegevus ja eesmärgid ei ole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suunatud laiemale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avalikkusele kui oma liikmeskond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r>
              <a:rPr lang="et-EE" sz="1100" b="1" u="sng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Kogukonnateenus</a:t>
            </a:r>
            <a:r>
              <a:rPr lang="et-EE" sz="1100" u="sng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-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kogukonna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käivitatud kohalikule arengule ja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töökohtade loomisele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orienteeritud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jätkusuutlik tegevus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uute väärtuste loomiseks kogukonna või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tema liikmete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jaoks. Üldjuhul on kogukonnateenuste väljaarendamise eesmärgiks tagada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teenuse kättesaadavus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turutõrkepiirkonnas.</a:t>
            </a:r>
          </a:p>
        </p:txBody>
      </p:sp>
    </p:spTree>
    <p:extLst>
      <p:ext uri="{BB962C8B-B14F-4D97-AF65-F5344CB8AC3E}">
        <p14:creationId xmlns:p14="http://schemas.microsoft.com/office/powerpoint/2010/main" val="27614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Toetuse taotleja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</a:t>
            </a: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MTÜ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milles liikmena ei osale KOV üksus ega riik ja mille liikmetest äriühingud ei moodusta rohkem kui poole;</a:t>
            </a:r>
          </a:p>
          <a:p>
            <a:pPr algn="just"/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</a:t>
            </a: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mis ei ole asutatud KOV ega riigi osalusel ja mille asutajatest äriühingud ei moodusta rohkem kui poole; 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Taotleja tegutseb piirkondlikult oma kogukonna (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küla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fi-FI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alevik</a:t>
            </a:r>
            <a:r>
              <a:rPr lang="fi-FI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fi-FI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val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</a:t>
            </a:r>
            <a:r>
              <a:rPr lang="fi-FI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fi-FI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linn</a:t>
            </a:r>
            <a:r>
              <a:rPr lang="fi-FI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või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linna </a:t>
            </a:r>
            <a:r>
              <a:rPr lang="fi-FI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asum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r>
              <a:rPr lang="fi-FI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huvides; 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Taotleja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eesmärgid ja tegevused on suunatud avalikkusele (taotleja tegutseb oma liikmes- või töötajaskonnast laiema sihtgrupi heaks ja taotleja teavitab avalikkust oma tegevusest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);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</a:t>
            </a: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Taotleja </a:t>
            </a:r>
            <a:r>
              <a:rPr lang="fi-FI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 </a:t>
            </a:r>
            <a:r>
              <a:rPr lang="fi-FI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registreeritud</a:t>
            </a:r>
            <a:r>
              <a:rPr lang="fi-FI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samasse</a:t>
            </a:r>
            <a:r>
              <a:rPr lang="fi-FI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KOV, </a:t>
            </a:r>
            <a:r>
              <a:rPr lang="fi-FI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kus</a:t>
            </a:r>
            <a:r>
              <a:rPr lang="fi-FI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on </a:t>
            </a:r>
            <a:r>
              <a:rPr lang="fi-FI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tema</a:t>
            </a:r>
            <a:r>
              <a:rPr lang="fi-FI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taotluse</a:t>
            </a:r>
            <a:r>
              <a:rPr lang="fi-FI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b="1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sihtgrupp</a:t>
            </a: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fi-FI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t-E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329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Toetuse </a:t>
            </a:r>
            <a:r>
              <a:rPr lang="et-EE" dirty="0" smtClean="0"/>
              <a:t>taotleja (erandid)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koguduste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puhul saavad taotlejaks olla </a:t>
            </a:r>
            <a:r>
              <a:rPr lang="et-EE" sz="28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kogudused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kes tegutsevad põhikirja järgi </a:t>
            </a: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koguduse liikmetest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laiema sihtgrupi </a:t>
            </a: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huvides ja tema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tegevuspiirkond </a:t>
            </a: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tohib ületada ajalooliste tegutsemispiiride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põhjendusel kohaliku omavalitsuse üksuse </a:t>
            </a: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piire;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t-EE" sz="2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küla-, aleviku- ning asumiseltside poolt asutatud omavalitsuse piire ületavad </a:t>
            </a:r>
            <a:r>
              <a:rPr lang="et-EE" sz="28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ühendused</a:t>
            </a: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t-EE" sz="28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</a:t>
            </a:r>
            <a:r>
              <a:rPr lang="et-EE" sz="28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rivajadustega </a:t>
            </a:r>
            <a:r>
              <a:rPr lang="et-EE" sz="28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inimeste heaks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tegutsevad ühendused ei pea tegutsema oma liikmes- või töötajaskonnast laiema sihtgrupi huvides. </a:t>
            </a:r>
          </a:p>
          <a:p>
            <a:pPr algn="just"/>
            <a:endParaRPr lang="et-EE" sz="2800" dirty="0" smtClean="0">
              <a:solidFill>
                <a:schemeClr val="tx1"/>
              </a:solidFill>
            </a:endParaRPr>
          </a:p>
          <a:p>
            <a:pPr algn="just"/>
            <a:endParaRPr lang="et-EE" sz="2800" dirty="0">
              <a:solidFill>
                <a:schemeClr val="tx1"/>
              </a:solidFill>
            </a:endParaRPr>
          </a:p>
          <a:p>
            <a:pPr algn="just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340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Taotlejaks ei saa olla: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äriühingud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ettevõtjate liidud, ametiühingud;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ameti-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kutse- ja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erialaliidud jm ühendused, mis koondavad ühe ameti-, kutse- või eriala inimesi;</a:t>
            </a:r>
            <a:endParaRPr lang="et-E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korteri-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aiandus-, suvila-, garaaži- jmt ühistud;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projekti sihtgrupist erinevasse </a:t>
            </a:r>
            <a:r>
              <a:rPr lang="fi-FI" b="1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kohaliku</a:t>
            </a:r>
            <a:r>
              <a:rPr lang="fi-FI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omavalitsuse</a:t>
            </a:r>
            <a:r>
              <a:rPr lang="fi-FI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b="1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üksuses</a:t>
            </a:r>
            <a:r>
              <a:rPr lang="et-EE" b="1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</a:t>
            </a:r>
            <a:r>
              <a:rPr lang="fi-FI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registreeritud ühendused;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ühendused</a:t>
            </a:r>
            <a:r>
              <a:rPr lang="et-EE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mille tegevuse peamised eesmärgid ja peamine sihtgrupp </a:t>
            </a:r>
            <a:r>
              <a:rPr lang="fi-FI" b="1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ületavad</a:t>
            </a:r>
            <a:r>
              <a:rPr lang="fi-FI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ühe</a:t>
            </a:r>
            <a:r>
              <a:rPr lang="fi-FI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kohaliku</a:t>
            </a:r>
            <a:r>
              <a:rPr lang="fi-FI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omavalitsuse</a:t>
            </a:r>
            <a:r>
              <a:rPr lang="fi-FI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b="1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piire</a:t>
            </a: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  <a:endParaRPr lang="fi-FI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ühendused, mille projekti </a:t>
            </a:r>
            <a:r>
              <a:rPr lang="et-EE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sihtgrupp </a:t>
            </a: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ületab </a:t>
            </a:r>
            <a:r>
              <a:rPr lang="et-EE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ühe </a:t>
            </a: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kohaliku omavalitsuse piire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t-E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Nõuded taotlejale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Investeeringu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puhul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taotleja on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objekti omanik või omab kasutusõigust ning avaliku kasutuse lepingut vähemalt </a:t>
            </a: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 </a:t>
            </a:r>
            <a:r>
              <a:rPr lang="et-EE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aastaks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abikõlblikkuse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perioodi lõppemisest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arvates;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 esitanud majandusaasta aruande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hiljemalt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taotluse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esitamise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tähtpäeva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seisuga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Ühingu maksuvõlad on alla 100 euro või on ajatatud;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Ei ole tähtajaks esitamata aruandeid ega tagasi maksmata vahendeid, kui see on nõutud;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Pole algatatud pankroti- või likvideerimismenetlust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Esindaja pole karistatud majandusalase, ametialase, varavastase või avaliku usalduse vastase süüteo eest. </a:t>
            </a:r>
          </a:p>
        </p:txBody>
      </p:sp>
    </p:spTree>
    <p:extLst>
      <p:ext uri="{BB962C8B-B14F-4D97-AF65-F5344CB8AC3E}">
        <p14:creationId xmlns:p14="http://schemas.microsoft.com/office/powerpoint/2010/main" val="2806953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0B708E7-B098-48B9-8F3B-DDE750905288}" vid="{956E66E4-754F-4003-90CA-642B98802E80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Tartumaa Omavalitsuste Liit</Template>
  <TotalTime>1598</TotalTime>
  <Words>1695</Words>
  <Application>Microsoft Office PowerPoint</Application>
  <PresentationFormat>Laiekraan</PresentationFormat>
  <Paragraphs>145</Paragraphs>
  <Slides>25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25</vt:i4>
      </vt:variant>
    </vt:vector>
  </HeadingPairs>
  <TitlesOfParts>
    <vt:vector size="31" baseType="lpstr">
      <vt:lpstr>Arial</vt:lpstr>
      <vt:lpstr>Calibri</vt:lpstr>
      <vt:lpstr>Open Sans</vt:lpstr>
      <vt:lpstr>Open Sans Bold</vt:lpstr>
      <vt:lpstr>Roboto</vt:lpstr>
      <vt:lpstr>Office'i kujundus</vt:lpstr>
      <vt:lpstr>Kohaliku omaalgatuse programm (KOP)</vt:lpstr>
      <vt:lpstr>Programmi eesmärk</vt:lpstr>
      <vt:lpstr>Meetmed</vt:lpstr>
      <vt:lpstr>Toetus ja omafinantseering</vt:lpstr>
      <vt:lpstr>Kogukond</vt:lpstr>
      <vt:lpstr>Toetuse taotleja</vt:lpstr>
      <vt:lpstr>Toetuse taotleja (erandid)</vt:lpstr>
      <vt:lpstr>Taotlejaks ei saa olla:</vt:lpstr>
      <vt:lpstr>Nõuded taotlejale</vt:lpstr>
      <vt:lpstr>Taotluse esitamine</vt:lpstr>
      <vt:lpstr>Taotluse lisadokumendid:</vt:lpstr>
      <vt:lpstr>Abikõlblikkuse periood</vt:lpstr>
      <vt:lpstr>Abikõlblikud kulud on:</vt:lpstr>
      <vt:lpstr>Abikõlblikud kulud: </vt:lpstr>
      <vt:lpstr>Mitteabikõlblikud kulud:</vt:lpstr>
      <vt:lpstr>„Kogukonna areng“ mitteabikõlblikud kulud:</vt:lpstr>
      <vt:lpstr>„Investeeringud ja kogukonnateenuste arendamine“ mitteabikõlblikud kulud</vt:lpstr>
      <vt:lpstr>Väljundnäitajad ja sihttasemed</vt:lpstr>
      <vt:lpstr>Väljundnäitajad ja sihttasemed</vt:lpstr>
      <vt:lpstr>Menetlemine</vt:lpstr>
      <vt:lpstr>Taotlus tunnistatakse nõuetele mittevastavaks, kui</vt:lpstr>
      <vt:lpstr>Hindamine</vt:lpstr>
      <vt:lpstr>Rahuldamata jätmise otsus</vt:lpstr>
      <vt:lpstr>Taotluse rahuldamise otsus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Tartumaa Omavalitsuste Liit</dc:title>
  <dc:creator>Lea Saul</dc:creator>
  <cp:lastModifiedBy>Heili Uuk</cp:lastModifiedBy>
  <cp:revision>98</cp:revision>
  <cp:lastPrinted>2021-04-12T09:04:21Z</cp:lastPrinted>
  <dcterms:created xsi:type="dcterms:W3CDTF">2019-04-16T11:57:59Z</dcterms:created>
  <dcterms:modified xsi:type="dcterms:W3CDTF">2021-09-15T07:23:57Z</dcterms:modified>
</cp:coreProperties>
</file>