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56" r:id="rId2"/>
    <p:sldId id="258" r:id="rId3"/>
    <p:sldId id="263" r:id="rId4"/>
    <p:sldId id="290" r:id="rId5"/>
    <p:sldId id="291" r:id="rId6"/>
    <p:sldId id="268" r:id="rId7"/>
    <p:sldId id="267" r:id="rId8"/>
    <p:sldId id="270" r:id="rId9"/>
    <p:sldId id="289" r:id="rId10"/>
    <p:sldId id="271" r:id="rId11"/>
    <p:sldId id="272" r:id="rId12"/>
    <p:sldId id="273" r:id="rId13"/>
    <p:sldId id="286" r:id="rId14"/>
    <p:sldId id="294" r:id="rId15"/>
    <p:sldId id="279" r:id="rId16"/>
    <p:sldId id="280" r:id="rId17"/>
    <p:sldId id="292" r:id="rId18"/>
    <p:sldId id="295" r:id="rId19"/>
    <p:sldId id="296" r:id="rId20"/>
    <p:sldId id="281" r:id="rId21"/>
    <p:sldId id="282" r:id="rId22"/>
    <p:sldId id="283" r:id="rId23"/>
    <p:sldId id="288" r:id="rId24"/>
    <p:sldId id="293" r:id="rId25"/>
    <p:sldId id="262" r:id="rId26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4F01353-2E10-4ED1-9240-13EB9E5B07CE}">
          <p14:sldIdLst>
            <p14:sldId id="256"/>
            <p14:sldId id="258"/>
            <p14:sldId id="263"/>
            <p14:sldId id="290"/>
            <p14:sldId id="291"/>
            <p14:sldId id="268"/>
            <p14:sldId id="267"/>
            <p14:sldId id="270"/>
            <p14:sldId id="289"/>
            <p14:sldId id="271"/>
            <p14:sldId id="272"/>
            <p14:sldId id="273"/>
            <p14:sldId id="286"/>
            <p14:sldId id="294"/>
            <p14:sldId id="279"/>
            <p14:sldId id="280"/>
            <p14:sldId id="292"/>
            <p14:sldId id="295"/>
            <p14:sldId id="296"/>
            <p14:sldId id="281"/>
            <p14:sldId id="282"/>
            <p14:sldId id="283"/>
            <p14:sldId id="288"/>
            <p14:sldId id="293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56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243E2-7EC2-4902-88CC-48AF9DE56D04}" type="datetimeFigureOut">
              <a:rPr lang="et-EE" smtClean="0"/>
              <a:t>04.03.2022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3B225-C048-48A6-8D2F-C51681E7F6D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53813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elle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94977EF-AF3C-4A95-B5CB-BC7A898553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275326-09F8-49BB-B4F3-FE69D95F9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9387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 smtClean="0"/>
              <a:t>Muutke pealkirja laadi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2826F6-4C8F-4EF4-8B67-5BF809FA92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7985"/>
            <a:ext cx="9144000" cy="1368760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smtClean="0"/>
              <a:t>Klõpsake juhtslaidi alapealkirja laadi redigeerimiseks</a:t>
            </a:r>
            <a:endParaRPr lang="en-GB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1A326B0-9EF2-4D66-8901-F53A489BC4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24000" y="5297743"/>
            <a:ext cx="9144000" cy="64135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pPr lvl="0"/>
            <a:r>
              <a:rPr lang="et-EE" smtClean="0"/>
              <a:t>Redigeeri juhtslaidi tekstilaade</a:t>
            </a:r>
          </a:p>
        </p:txBody>
      </p:sp>
    </p:spTree>
    <p:extLst>
      <p:ext uri="{BB962C8B-B14F-4D97-AF65-F5344CB8AC3E}">
        <p14:creationId xmlns:p14="http://schemas.microsoft.com/office/powerpoint/2010/main" val="4022997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ime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E07419E-E5E2-439A-9637-78BAF4DD96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A3FB63-D3BF-4822-B954-9BF71B7C8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2606" y="176065"/>
            <a:ext cx="8545449" cy="1847575"/>
          </a:xfrm>
        </p:spPr>
        <p:txBody>
          <a:bodyPr anchor="b" anchorCtr="0"/>
          <a:lstStyle/>
          <a:p>
            <a:r>
              <a:rPr lang="et-EE" smtClean="0"/>
              <a:t>Muutke pealkirja laadi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B0C8A-626C-4DC5-9FBC-318EB4B3A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2606" y="2199704"/>
            <a:ext cx="8545449" cy="4339207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493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ekst ja tii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B0D0B1E-0E2A-4458-8A0A-7E97296CF2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00F82F-8CCB-4388-B529-E175EF6D7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2607" y="-11360"/>
            <a:ext cx="8545450" cy="2033041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t-EE" smtClean="0"/>
              <a:t>Muutke pealkirja laadi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3DEBB8-0C7F-4591-B362-4AC0B26FD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02605" y="2188370"/>
            <a:ext cx="8545449" cy="326395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</p:spTree>
    <p:extLst>
      <p:ext uri="{BB962C8B-B14F-4D97-AF65-F5344CB8AC3E}">
        <p14:creationId xmlns:p14="http://schemas.microsoft.com/office/powerpoint/2010/main" val="664271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 nimekir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9847359-2434-46C7-9CE1-26246E964F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EC3113-B2B0-4E85-B59E-A1555CA28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8020" y="687487"/>
            <a:ext cx="8055960" cy="1339762"/>
          </a:xfrm>
        </p:spPr>
        <p:txBody>
          <a:bodyPr anchor="b" anchorCtr="0">
            <a:normAutofit/>
          </a:bodyPr>
          <a:lstStyle>
            <a:lvl1pPr algn="ctr">
              <a:defRPr sz="3600"/>
            </a:lvl1pPr>
          </a:lstStyle>
          <a:p>
            <a:r>
              <a:rPr lang="en-US" dirty="0" err="1"/>
              <a:t>Clik</a:t>
            </a:r>
            <a:r>
              <a:rPr lang="en-US" dirty="0"/>
              <a:t>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7FE1C-2337-4B29-B8C6-B599B3AD22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68020" y="2027249"/>
            <a:ext cx="3922464" cy="4351338"/>
          </a:xfrm>
        </p:spPr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C9AAB7-445A-4ACD-8261-0647E6408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3561" y="2027249"/>
            <a:ext cx="3922464" cy="4351338"/>
          </a:xfrm>
        </p:spPr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99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020E43-10C3-4664-AC47-0E91F129B8E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7675" y="6181725"/>
            <a:ext cx="11296650" cy="438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7A1DB89-1DD8-45D7-9F7C-A9877B3EC9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7675" y="361949"/>
            <a:ext cx="11296650" cy="5572125"/>
          </a:xfrm>
        </p:spPr>
        <p:txBody>
          <a:bodyPr/>
          <a:lstStyle/>
          <a:p>
            <a:r>
              <a:rPr lang="et-EE" smtClean="0"/>
              <a:t>Pildi lisamiseks klõpsake ikooni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663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j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B802A-7591-45D6-BD68-FE2F32DB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802" y="457200"/>
            <a:ext cx="4727238" cy="12083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3E4E44-ADEC-4191-A768-D57E0285F1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10132" y="457201"/>
            <a:ext cx="5634066" cy="59265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t-EE" smtClean="0"/>
              <a:t>Pildi lisamiseks klõpsake ikooni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85B784-404A-49D5-BE2F-07A57396AC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7802" y="1838326"/>
            <a:ext cx="4732919" cy="456247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83D3679-A636-4B85-9D9F-4F7A81DA324C}"/>
              </a:ext>
            </a:extLst>
          </p:cNvPr>
          <p:cNvCxnSpPr>
            <a:cxnSpLocks/>
          </p:cNvCxnSpPr>
          <p:nvPr userDrawn="1"/>
        </p:nvCxnSpPr>
        <p:spPr>
          <a:xfrm>
            <a:off x="747802" y="1684563"/>
            <a:ext cx="47160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99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õ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221C4D9-58CD-4CCC-BBC5-6323DD717C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07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113991-AE06-466F-BE41-0342CFAB1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Muutke pealkirja laadi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2DB1E2-69A1-4D26-85A8-61E141504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07BA3-4D57-4066-9BB5-C4E2719D73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3A29E-20C7-4A5C-B204-E91097438E25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7D0F3-1086-4BC3-A734-9CA00100F5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1C8E8-F100-400D-913E-D0269406E4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08B0E-E2CB-40CC-A37B-15E283F59A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89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7" r:id="rId6"/>
    <p:sldLayoutId id="214748365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BD323-7F94-4975-AFEB-0C18D98752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Kohaliku</a:t>
            </a:r>
            <a:r>
              <a:rPr lang="en-GB" dirty="0"/>
              <a:t> </a:t>
            </a:r>
            <a:r>
              <a:rPr lang="en-GB" dirty="0" err="1"/>
              <a:t>omaalgatuse</a:t>
            </a:r>
            <a:r>
              <a:rPr lang="en-GB" dirty="0"/>
              <a:t> </a:t>
            </a:r>
            <a:r>
              <a:rPr lang="en-GB" dirty="0" err="1"/>
              <a:t>programm</a:t>
            </a:r>
            <a:r>
              <a:rPr lang="en-GB" dirty="0"/>
              <a:t> (KOP)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679A8E8-29E9-496D-9F57-40C08260AB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20</a:t>
            </a:r>
            <a:r>
              <a:rPr lang="et-EE" dirty="0" smtClean="0"/>
              <a:t>22 kevad</a:t>
            </a:r>
            <a:r>
              <a:rPr lang="en-GB" dirty="0" err="1" smtClean="0"/>
              <a:t>voor</a:t>
            </a:r>
            <a:endParaRPr lang="en-GB" dirty="0"/>
          </a:p>
          <a:p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278181-8DAD-4D7C-9BA3-77FBB267A49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Tartu </a:t>
            </a:r>
            <a:r>
              <a:rPr lang="en-GB" dirty="0" smtClean="0"/>
              <a:t>20</a:t>
            </a:r>
            <a:r>
              <a:rPr lang="et-EE" dirty="0" smtClean="0"/>
              <a:t>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950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Taotluse esitamine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t-EE" sz="3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Taotluse koos nõutud lisadega esitab taotleja seaduslik </a:t>
            </a:r>
            <a:r>
              <a:rPr lang="et-EE" sz="3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esindaja digitaalselt </a:t>
            </a:r>
            <a:r>
              <a:rPr lang="et-EE" sz="3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allkirjastatult </a:t>
            </a:r>
            <a:r>
              <a:rPr lang="et-EE" sz="3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e-toetuse keskkonnas:  </a:t>
            </a:r>
            <a:r>
              <a:rPr lang="et-EE" sz="32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https://</a:t>
            </a:r>
            <a:r>
              <a:rPr lang="et-EE" sz="3200" dirty="0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etoetus.struktuurifondid.ee</a:t>
            </a:r>
          </a:p>
          <a:p>
            <a:pPr algn="ctr"/>
            <a:r>
              <a:rPr lang="et-EE" sz="3200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hiljemalt 01. aprillil kell </a:t>
            </a:r>
            <a:r>
              <a:rPr lang="et-EE" sz="32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16.30.</a:t>
            </a:r>
          </a:p>
        </p:txBody>
      </p:sp>
    </p:spTree>
    <p:extLst>
      <p:ext uri="{BB962C8B-B14F-4D97-AF65-F5344CB8AC3E}">
        <p14:creationId xmlns:p14="http://schemas.microsoft.com/office/powerpoint/2010/main" val="94563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Taotluse lisadokumendid:</a:t>
            </a:r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t-EE" dirty="0" smtClean="0">
                <a:solidFill>
                  <a:schemeClr val="tx1"/>
                </a:solidFill>
              </a:rPr>
              <a:t>*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volikiri, kui taotluse </a:t>
            </a:r>
            <a:r>
              <a:rPr lang="et-EE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allkirjastaja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tegutseb volikirja alusel;</a:t>
            </a:r>
          </a:p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 ehitusinvesteeringute puhul lisatakse:</a:t>
            </a:r>
          </a:p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	- objekti omandi- või kasutusõigust tõendavate dokumentide koopiad; </a:t>
            </a:r>
          </a:p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	- investeeringuobjekti avaliku kasutuse lepingu koopia, kui objekt ei ole taotleja omandis;</a:t>
            </a:r>
          </a:p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	- KOV</a:t>
            </a:r>
            <a:r>
              <a:rPr lang="fi-FI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i-FI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üksuse</a:t>
            </a:r>
            <a:r>
              <a:rPr lang="fi-FI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i-FI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kirjalik</a:t>
            </a:r>
            <a:r>
              <a:rPr lang="fi-FI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i-FI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kinnitus</a:t>
            </a:r>
            <a:r>
              <a:rPr lang="fi-FI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i-FI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selle</a:t>
            </a:r>
            <a:r>
              <a:rPr lang="fi-FI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kohta, kas ja </a:t>
            </a:r>
            <a:r>
              <a:rPr lang="fi-FI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millist</a:t>
            </a:r>
            <a:r>
              <a:rPr lang="fi-FI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i-FI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kooskõlastust</a:t>
            </a:r>
            <a:r>
              <a:rPr lang="fi-FI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i-FI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või</a:t>
            </a:r>
            <a:r>
              <a:rPr lang="fi-FI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i-FI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luba</a:t>
            </a:r>
            <a:r>
              <a:rPr lang="fi-FI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i-FI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investeering</a:t>
            </a:r>
            <a:r>
              <a:rPr lang="fi-FI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i-FI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vajab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algn="just"/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64751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Abikõlblikkuse periood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et-EE" sz="3200" dirty="0" smtClean="0">
              <a:solidFill>
                <a:schemeClr val="tx1"/>
              </a:solidFill>
            </a:endParaRPr>
          </a:p>
          <a:p>
            <a:pPr algn="ctr"/>
            <a:r>
              <a:rPr lang="et-EE" sz="3200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</a:t>
            </a:r>
            <a:r>
              <a:rPr lang="fi-FI" sz="3200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lle</a:t>
            </a:r>
            <a:r>
              <a:rPr lang="fi-FI" sz="3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t-EE" sz="3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ajavahemiku </a:t>
            </a:r>
            <a:r>
              <a:rPr lang="fi-FI" sz="3200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kestel</a:t>
            </a:r>
            <a:r>
              <a:rPr lang="fi-FI" sz="3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i-FI" sz="32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tehakse</a:t>
            </a:r>
            <a:r>
              <a:rPr lang="fi-FI" sz="3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projekti </a:t>
            </a:r>
            <a:r>
              <a:rPr lang="fi-FI" sz="32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tegevusi</a:t>
            </a:r>
            <a:r>
              <a:rPr lang="fi-FI" sz="3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ja </a:t>
            </a:r>
            <a:r>
              <a:rPr lang="fi-FI" sz="32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tekivad</a:t>
            </a:r>
            <a:r>
              <a:rPr lang="fi-FI" sz="3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projekti </a:t>
            </a:r>
            <a:r>
              <a:rPr lang="fi-FI" sz="3200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kulud</a:t>
            </a:r>
            <a:r>
              <a:rPr lang="et-EE" sz="3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endParaRPr lang="et-EE" sz="3200" dirty="0" smtClean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t-EE" sz="3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Kestab </a:t>
            </a:r>
            <a:r>
              <a:rPr lang="et-EE" sz="3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maksimaalselt 12 kuud alates </a:t>
            </a:r>
            <a:r>
              <a:rPr lang="et-EE" sz="3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taotluste </a:t>
            </a:r>
            <a:r>
              <a:rPr lang="et-EE" sz="3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esitamise </a:t>
            </a:r>
            <a:r>
              <a:rPr lang="et-EE" sz="3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tähtpäevast, so</a:t>
            </a:r>
            <a:endParaRPr lang="et-EE" sz="3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t-EE" sz="3200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01.05.2022 </a:t>
            </a:r>
            <a:r>
              <a:rPr lang="et-EE" sz="32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kuni </a:t>
            </a:r>
            <a:r>
              <a:rPr lang="et-EE" sz="3200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01.05.2023.</a:t>
            </a:r>
            <a:endParaRPr lang="et-EE" sz="32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95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Abikõlblikud kulud on:</a:t>
            </a:r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 põhjendatud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mõistlikud ja vajalikud projekti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elluviimiseks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ning programmi eesmärkide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saavutamiseks;</a:t>
            </a:r>
            <a:endParaRPr lang="et-EE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 tekkinud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ja kuludokumentide alusel </a:t>
            </a:r>
            <a:r>
              <a:rPr lang="et-EE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tasutud abikõlblikkuse </a:t>
            </a:r>
            <a:r>
              <a:rPr lang="et-EE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perioodil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toetuse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saaja arvelduskontolt;</a:t>
            </a:r>
          </a:p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* tõendatavad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algdokumentidega ja nende alusel ülekannete tegemist tõendava pangakonto väljavõttega;</a:t>
            </a:r>
          </a:p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 vastavad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õigusaktidest tulenevatele nõuetele ja toetuse saaja raamatupidamise </a:t>
            </a:r>
            <a:r>
              <a:rPr lang="et-EE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sise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-eeskirjadele;</a:t>
            </a:r>
          </a:p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 selgelt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eristatavalt kirjendatud raamatupidamises ja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vastavad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Eesti finantsaruandluse standardile.</a:t>
            </a:r>
          </a:p>
          <a:p>
            <a:pPr algn="just"/>
            <a:endParaRPr lang="et-EE" dirty="0">
              <a:solidFill>
                <a:schemeClr val="tx1"/>
              </a:solidFill>
            </a:endParaRPr>
          </a:p>
          <a:p>
            <a:pPr algn="just"/>
            <a:endParaRPr lang="et-EE" dirty="0">
              <a:solidFill>
                <a:schemeClr val="tx1"/>
              </a:solidFill>
            </a:endParaRPr>
          </a:p>
          <a:p>
            <a:pPr algn="just"/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307769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Abikõlblikud </a:t>
            </a:r>
            <a:r>
              <a:rPr lang="et-EE" dirty="0" smtClean="0"/>
              <a:t>kulud: </a:t>
            </a:r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* üle </a:t>
            </a:r>
            <a:r>
              <a:rPr lang="et-EE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1000 euro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maksvate tellitud tööde, teenuste ja vara soetamise puhul tuleb taotluse eelarves esitada kahe võrreldava hinnapäringu tulemused ja põhjendused valitud hinnapäringu kohta; </a:t>
            </a:r>
          </a:p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* investeeringute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ja soetuste puhul peab nende säilimine ja edasine avalik kasutus ning töökorras hoidmine olema tagatud vähemalt </a:t>
            </a:r>
            <a:r>
              <a:rPr lang="et-EE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3 </a:t>
            </a:r>
            <a:r>
              <a:rPr lang="et-EE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aasta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jooksul projekti abikõlblikkuse perioodi lõppemisest arvates.</a:t>
            </a:r>
          </a:p>
          <a:p>
            <a:pPr algn="just"/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754037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Mitteabikõlblikud kulud:</a:t>
            </a:r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just"/>
            <a:r>
              <a:rPr lang="et-EE" sz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1) kulud</a:t>
            </a:r>
            <a:r>
              <a:rPr lang="et-EE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mis ei vasta abikõlblike kulude </a:t>
            </a:r>
            <a:r>
              <a:rPr lang="et-EE" sz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põhimõtetele;</a:t>
            </a:r>
          </a:p>
          <a:p>
            <a:r>
              <a:rPr lang="et-EE" sz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2) </a:t>
            </a:r>
            <a:r>
              <a:rPr lang="et-EE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kulud, mis on tehtud toetuse saaja ja temaga seotud isikute </a:t>
            </a:r>
            <a:r>
              <a:rPr lang="et-EE" sz="12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huvide konflikti olukorras</a:t>
            </a:r>
            <a:r>
              <a:rPr lang="et-EE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t-EE" sz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va juhul</a:t>
            </a:r>
            <a:r>
              <a:rPr lang="et-EE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kui toetuse saaja on esitanud ühenduse üldkoosoleku protokolli selle tehingu tegemise otsustamise või heakskiitmise kohta </a:t>
            </a:r>
            <a:r>
              <a:rPr lang="et-EE" sz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vastavalt MTÜ </a:t>
            </a:r>
            <a:r>
              <a:rPr lang="et-EE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seaduse § 19 </a:t>
            </a:r>
            <a:r>
              <a:rPr lang="et-EE" sz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lg </a:t>
            </a:r>
            <a:r>
              <a:rPr lang="et-EE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 </a:t>
            </a:r>
            <a:r>
              <a:rPr lang="et-EE" sz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 4;</a:t>
            </a:r>
            <a:endParaRPr lang="et-EE" sz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t-EE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3) projekti elluviimise seisukohast muud põhjendamatud ja ebaolulised kulud, </a:t>
            </a:r>
            <a:r>
              <a:rPr lang="et-EE" sz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nagu </a:t>
            </a:r>
            <a:r>
              <a:rPr lang="et-EE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kulud alkoholi- ja tubakatoodetele, pangakaardi hooldustasud, kindlustamiskulud jne;</a:t>
            </a:r>
          </a:p>
          <a:p>
            <a:r>
              <a:rPr lang="et-EE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4) finantskulud, </a:t>
            </a:r>
            <a:r>
              <a:rPr lang="et-EE" sz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sh </a:t>
            </a:r>
            <a:r>
              <a:rPr lang="et-EE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intressikulud, viivised ja trahvid; laenu-, liisingu- ja pangagarantii kulud ning nendega kaasnevad kulud;</a:t>
            </a:r>
          </a:p>
          <a:p>
            <a:r>
              <a:rPr lang="et-EE" sz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5</a:t>
            </a:r>
            <a:r>
              <a:rPr lang="et-EE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) kulud projekti raamatupidamisele;</a:t>
            </a:r>
          </a:p>
          <a:p>
            <a:r>
              <a:rPr lang="et-EE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6</a:t>
            </a:r>
            <a:r>
              <a:rPr lang="et-EE" sz="12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) </a:t>
            </a:r>
            <a:r>
              <a:rPr lang="et-EE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projektijuhtimise kulud </a:t>
            </a:r>
            <a:r>
              <a:rPr lang="et-EE" sz="12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sisseostetud</a:t>
            </a:r>
            <a:r>
              <a:rPr lang="et-EE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teenusena </a:t>
            </a:r>
            <a:r>
              <a:rPr lang="et-EE" sz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füüsilisest </a:t>
            </a:r>
            <a:r>
              <a:rPr lang="et-EE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isikust </a:t>
            </a:r>
            <a:r>
              <a:rPr lang="et-EE" sz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ettevõtjalt ja teiselt </a:t>
            </a:r>
            <a:r>
              <a:rPr lang="et-EE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juriidiliselt </a:t>
            </a:r>
            <a:r>
              <a:rPr lang="et-EE" sz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isikult;</a:t>
            </a:r>
            <a:endParaRPr lang="et-EE" sz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t-EE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7) </a:t>
            </a:r>
            <a:r>
              <a:rPr lang="et-EE" sz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esinduskulud</a:t>
            </a:r>
            <a:r>
              <a:rPr lang="et-EE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meened, auhinnad ja kingitused;</a:t>
            </a:r>
          </a:p>
          <a:p>
            <a:r>
              <a:rPr lang="et-EE" sz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8) </a:t>
            </a:r>
            <a:r>
              <a:rPr lang="et-EE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organisatsioonide, </a:t>
            </a:r>
            <a:r>
              <a:rPr lang="et-EE" sz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sh </a:t>
            </a:r>
            <a:r>
              <a:rPr lang="et-EE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rahvusvaheliste organisatsioonide liikmemaksud; </a:t>
            </a:r>
            <a:r>
              <a:rPr lang="et-EE" sz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amortisatsioonikulud;</a:t>
            </a:r>
            <a:endParaRPr lang="et-EE" sz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t-EE" sz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9) </a:t>
            </a:r>
            <a:r>
              <a:rPr lang="et-EE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projekti kuludega seotud riiklikud maksud ja lõivud, mis on Eesti riigi poolt taotlejale tagastatavad; </a:t>
            </a:r>
          </a:p>
          <a:p>
            <a:r>
              <a:rPr lang="et-EE" sz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10) </a:t>
            </a:r>
            <a:r>
              <a:rPr lang="et-EE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kulud, mis ei ole projekti tegevustega otseselt seotud, sealhulgas toetuse saaja igapäevased haldus-, transpordi-, sidevahendite-, majandamis- ja kontorikulud.</a:t>
            </a:r>
          </a:p>
          <a:p>
            <a:endParaRPr lang="et-EE" sz="1200" dirty="0"/>
          </a:p>
        </p:txBody>
      </p:sp>
    </p:spTree>
    <p:extLst>
      <p:ext uri="{BB962C8B-B14F-4D97-AF65-F5344CB8AC3E}">
        <p14:creationId xmlns:p14="http://schemas.microsoft.com/office/powerpoint/2010/main" val="3248079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4000" dirty="0"/>
              <a:t>„Kogukonna areng</a:t>
            </a:r>
            <a:r>
              <a:rPr lang="et-EE" sz="4000" dirty="0" smtClean="0"/>
              <a:t>“ </a:t>
            </a:r>
            <a:r>
              <a:rPr lang="et-EE" sz="4000" dirty="0"/>
              <a:t>mitteabikõlblikud kulud: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 hoonete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rajatiste ja ruumide ehitus-, rekonstrueerimis- ja remonttööde kulud;</a:t>
            </a:r>
          </a:p>
          <a:p>
            <a:pPr algn="just"/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üle 100 euro maksvate seadmete (sealhulgas tööriistad, masinad ja elektroonilised seadmed), mille eeldatav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kasutus-iga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on oluliselt pikem kui projekti elluviimise periood ja mida on võimalik projekti tegevusteks rentida või laenata, soetamisega seotud kulud;</a:t>
            </a:r>
          </a:p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 </a:t>
            </a:r>
            <a:r>
              <a:rPr lang="et-EE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kulud </a:t>
            </a:r>
            <a:r>
              <a:rPr lang="et-EE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toiduainetele ja toitlustusele, mis ületavad </a:t>
            </a:r>
            <a:r>
              <a:rPr lang="et-EE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10% projekti </a:t>
            </a:r>
            <a:r>
              <a:rPr lang="et-EE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abikõlblikest kuludest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349029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2800" dirty="0"/>
              <a:t>„Investeeringud ja </a:t>
            </a:r>
            <a:r>
              <a:rPr lang="et-EE" sz="2800" dirty="0" smtClean="0"/>
              <a:t>kogukonnateenuste </a:t>
            </a:r>
            <a:r>
              <a:rPr lang="et-EE" sz="2800" dirty="0"/>
              <a:t>arendamine“ </a:t>
            </a:r>
            <a:r>
              <a:rPr lang="et-EE" sz="2800" dirty="0" smtClean="0"/>
              <a:t>mitteabikõlblikud kulud</a:t>
            </a:r>
            <a:endParaRPr lang="et-EE" sz="2800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 koolituste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ja ürituste korraldamise ja läbiviimise kulud,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sh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kulud infopäevadele, külapäevadele ja muule sellisele;</a:t>
            </a:r>
          </a:p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 investeeringute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ja ostude kasutusele võtmisega seotud teenuste (transpordi- ja ehitusteenused, seadme </a:t>
            </a:r>
            <a:r>
              <a:rPr lang="et-EE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paigalda-mine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ja muu selline) kulud, mis on tehtud eraisikute osutatud teenuste eest maksmiseks;</a:t>
            </a:r>
          </a:p>
          <a:p>
            <a:pPr algn="just"/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kulud toiduainetele ja toitlustusele.</a:t>
            </a:r>
          </a:p>
          <a:p>
            <a:endParaRPr lang="et-E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647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>
                <a:latin typeface="+mn-lt"/>
                <a:cs typeface="Arial" panose="020B0604020202020204" pitchFamily="34" charset="0"/>
              </a:rPr>
              <a:t>Väljundnäitajad ja sihttasemed</a:t>
            </a:r>
            <a:endParaRPr lang="et-EE" dirty="0">
              <a:latin typeface="+mn-lt"/>
            </a:endParaRP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Meede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„Kogukonna areng“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meetmes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toetatavate tegevuste (koolitused, infopäevad, külapäevad, koduleheküljed, infotrükised jmt) arv;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tegevustes ja üritustel (koolitused, infopäevad, külapäevad jmt) otseselt osalenute arv.</a:t>
            </a:r>
          </a:p>
          <a:p>
            <a:pPr algn="just"/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Meede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„Investeeringud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ja kogukonnateenuste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arendamine“: </a:t>
            </a:r>
            <a:endParaRPr lang="et-EE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rajatud või korrastatud avalikus kasutuses olevate objektide arv;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toetatud kogukonnateenuste arv.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379498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Väljundnäitajad ja sihttasemed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Projektiga seotud väljundnäitajad ja nende sihttasemed määrab taotleja taotluses vastavalt projektile ning see on üheks projekti mõju hindamise aluseks.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Väljundite ja sihttasemete seadmisel tuleb arvestada nende saavutamise realistlikkust.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Väljundite ja sihttasemete saavutamist kontrollitakse esitatud aruande põhjal.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Saavutamata jäänud väljundid või nende sihttasemed on olenevalt nende mittesaavutamise ulatusest aluseks toetuse osalisele või täielikule tagasinõudmisele. 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153077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20A6A-8A79-4665-8450-BF6AE7D57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Programmi</a:t>
            </a:r>
            <a:r>
              <a:rPr lang="en-GB" dirty="0"/>
              <a:t> </a:t>
            </a:r>
            <a:r>
              <a:rPr lang="en-GB" dirty="0" err="1"/>
              <a:t>eesmärk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74DB05-73B9-4BC6-80CF-C04BDDC22C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 smtClean="0"/>
          </a:p>
          <a:p>
            <a:r>
              <a:rPr lang="fi-FI" sz="4000" b="1" dirty="0" err="1" smtClean="0">
                <a:solidFill>
                  <a:schemeClr val="tx1"/>
                </a:solidFill>
              </a:rPr>
              <a:t>tugevate</a:t>
            </a:r>
            <a:r>
              <a:rPr lang="fi-FI" sz="4000" b="1" dirty="0" smtClean="0">
                <a:solidFill>
                  <a:schemeClr val="tx1"/>
                </a:solidFill>
              </a:rPr>
              <a:t> </a:t>
            </a:r>
            <a:r>
              <a:rPr lang="fi-FI" sz="4000" b="1" dirty="0">
                <a:solidFill>
                  <a:schemeClr val="tx1"/>
                </a:solidFill>
              </a:rPr>
              <a:t>ja </a:t>
            </a:r>
            <a:r>
              <a:rPr lang="fi-FI" sz="4000" b="1" dirty="0" err="1">
                <a:solidFill>
                  <a:schemeClr val="tx1"/>
                </a:solidFill>
              </a:rPr>
              <a:t>omaalgatusel</a:t>
            </a:r>
            <a:r>
              <a:rPr lang="fi-FI" sz="4000" b="1" dirty="0">
                <a:solidFill>
                  <a:schemeClr val="tx1"/>
                </a:solidFill>
              </a:rPr>
              <a:t> </a:t>
            </a:r>
            <a:r>
              <a:rPr lang="fi-FI" sz="4000" b="1" dirty="0" err="1">
                <a:solidFill>
                  <a:schemeClr val="tx1"/>
                </a:solidFill>
              </a:rPr>
              <a:t>põhinevate</a:t>
            </a:r>
            <a:r>
              <a:rPr lang="fi-FI" sz="4000" b="1" dirty="0">
                <a:solidFill>
                  <a:schemeClr val="tx1"/>
                </a:solidFill>
              </a:rPr>
              <a:t> </a:t>
            </a:r>
            <a:r>
              <a:rPr lang="fi-FI" sz="4000" b="1" dirty="0" err="1">
                <a:solidFill>
                  <a:schemeClr val="tx1"/>
                </a:solidFill>
              </a:rPr>
              <a:t>kogukondade</a:t>
            </a:r>
            <a:r>
              <a:rPr lang="fi-FI" sz="4000" b="1" dirty="0">
                <a:solidFill>
                  <a:schemeClr val="tx1"/>
                </a:solidFill>
              </a:rPr>
              <a:t> </a:t>
            </a:r>
            <a:r>
              <a:rPr lang="fi-FI" sz="4000" b="1" dirty="0" err="1">
                <a:solidFill>
                  <a:schemeClr val="tx1"/>
                </a:solidFill>
              </a:rPr>
              <a:t>tekkimine</a:t>
            </a:r>
            <a:r>
              <a:rPr lang="fi-FI" sz="4000" b="1" dirty="0">
                <a:solidFill>
                  <a:schemeClr val="tx1"/>
                </a:solidFill>
              </a:rPr>
              <a:t> ja </a:t>
            </a:r>
            <a:r>
              <a:rPr lang="fi-FI" sz="4000" b="1" dirty="0" err="1" smtClean="0">
                <a:solidFill>
                  <a:schemeClr val="tx1"/>
                </a:solidFill>
              </a:rPr>
              <a:t>püsimine</a:t>
            </a:r>
            <a:endParaRPr lang="fi-FI" sz="4000" b="1" dirty="0">
              <a:solidFill>
                <a:schemeClr val="tx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814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Menetlemine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Taotluste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menetlemise aeg on kuni 50 tööpäeva alates taotluste esitamise tähtpäevast (kuni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13.06). </a:t>
            </a:r>
          </a:p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Kui taotluses on ebatäpsusi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või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tehnilisi puudusi, saab</a:t>
            </a:r>
            <a:r>
              <a:rPr lang="fi-FI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i-FI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taotleja</a:t>
            </a:r>
            <a:r>
              <a:rPr lang="fi-FI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i-FI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kuni</a:t>
            </a:r>
            <a:r>
              <a:rPr lang="fi-FI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i-FI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5 </a:t>
            </a:r>
            <a:r>
              <a:rPr lang="fi-FI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tööpäeva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aega puuduste kõrvaldamiseks, põhjendatud juhtudel võib tähtaega pikendada veel kuni 5 tööpäeva.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Taotlust ja eelarvet võib muuta ainult </a:t>
            </a:r>
            <a:r>
              <a:rPr lang="et-EE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menetleja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poolt viidatud puuduste ja nendega kaasnevate muudatuste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osas.</a:t>
            </a:r>
          </a:p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KOP määruse § 14 lg 6 sätestab juhud, millal taotlus tunnistatakse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nõuetele mittevastavaks. Selline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taotlus ei lähe hindamisele ja tema kohta tehakse rahuldamata jätmise otsus. </a:t>
            </a:r>
            <a:endParaRPr lang="et-EE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195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Taotlus</a:t>
            </a:r>
            <a:r>
              <a:rPr lang="fi-FI" dirty="0"/>
              <a:t> </a:t>
            </a:r>
            <a:r>
              <a:rPr lang="fi-FI" dirty="0" err="1"/>
              <a:t>tunnistatakse</a:t>
            </a:r>
            <a:r>
              <a:rPr lang="fi-FI" dirty="0"/>
              <a:t> </a:t>
            </a:r>
            <a:r>
              <a:rPr lang="fi-FI" dirty="0" err="1"/>
              <a:t>nõuetele</a:t>
            </a:r>
            <a:r>
              <a:rPr lang="fi-FI" dirty="0"/>
              <a:t> </a:t>
            </a:r>
            <a:r>
              <a:rPr lang="fi-FI" dirty="0" err="1"/>
              <a:t>mittevastavaks</a:t>
            </a:r>
            <a:r>
              <a:rPr lang="fi-FI" dirty="0"/>
              <a:t>, </a:t>
            </a:r>
            <a:r>
              <a:rPr lang="fi-FI" dirty="0" err="1"/>
              <a:t>kui</a:t>
            </a:r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taotleja ei vasta nõuetele;</a:t>
            </a:r>
          </a:p>
          <a:p>
            <a:pPr algn="just"/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taotleja on esitanud taotluse hilinemisega;</a:t>
            </a:r>
          </a:p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 taotleja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on esitanud taotluse vale meetme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taotlusvormil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;</a:t>
            </a:r>
          </a:p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taotlus ei vasta määruses taotlusele esitatavatele nõuetele või on esitatud ebaõigeid ja mittetäielikke andmeid;</a:t>
            </a:r>
          </a:p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 taotlusvorm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ei ole täidetud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nõuetekohaselt;</a:t>
            </a:r>
            <a:endParaRPr lang="et-EE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 taotluses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esinenud ebatäpsused ja tehnilised puudused on etteantud tähtpäevaks kõrvaldamata.</a:t>
            </a:r>
          </a:p>
          <a:p>
            <a:pPr algn="just"/>
            <a:endParaRPr lang="et-EE" dirty="0">
              <a:solidFill>
                <a:schemeClr val="tx1"/>
              </a:solidFill>
            </a:endParaRP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813485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Hindamine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just"/>
            <a:r>
              <a:rPr lang="et-EE" sz="1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Nõuetele vastavaid taotlusi </a:t>
            </a:r>
            <a:r>
              <a:rPr lang="et-EE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hindab TOLi moodustatud </a:t>
            </a:r>
            <a:r>
              <a:rPr lang="et-EE" sz="1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5-liikmeline komisjon vastavalt hindamiskriteeriumidele: </a:t>
            </a:r>
            <a:endParaRPr lang="et-EE" sz="1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et-EE" sz="1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 </a:t>
            </a:r>
            <a:r>
              <a:rPr lang="et-EE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projekti tegevuste eesmärgi vastavus programmi eesmärgile ja mõju kogukonna elujõulisuse tugevnemisele (osakaal </a:t>
            </a:r>
            <a:r>
              <a:rPr lang="et-EE" sz="1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30%);</a:t>
            </a:r>
            <a:endParaRPr lang="et-EE" sz="1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et-EE" sz="1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 projekti </a:t>
            </a:r>
            <a:r>
              <a:rPr lang="et-EE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vajalikkus kogukonna jaoks ja kogukonnaliikmete kaasatus projekti elluviimisesse (osakaal </a:t>
            </a:r>
            <a:r>
              <a:rPr lang="et-EE" sz="1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20%);</a:t>
            </a:r>
            <a:endParaRPr lang="et-EE" sz="1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et-EE" sz="1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 projekti </a:t>
            </a:r>
            <a:r>
              <a:rPr lang="et-EE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tegevuste põhjendatus, tegevuste vajalikkus kavandatud tulemuste saavutamiseks ja projekti tulemuste jätkusuutlikkus (osakaal </a:t>
            </a:r>
            <a:r>
              <a:rPr lang="et-EE" sz="1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25%);</a:t>
            </a:r>
            <a:endParaRPr lang="et-EE" sz="1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et-EE" sz="1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 </a:t>
            </a:r>
            <a:r>
              <a:rPr lang="et-EE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projekti eelarve põhjendatus ja kuluefektiivsus (osakaal </a:t>
            </a:r>
            <a:r>
              <a:rPr lang="et-EE" sz="1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25%).</a:t>
            </a:r>
            <a:endParaRPr lang="et-EE" sz="1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et-EE" sz="1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Hindamisskaala </a:t>
            </a:r>
            <a:r>
              <a:rPr lang="et-EE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on vahemikus </a:t>
            </a:r>
            <a:r>
              <a:rPr lang="et-EE" sz="1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0-4 </a:t>
            </a:r>
            <a:r>
              <a:rPr lang="et-EE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punkti. Positiivne keskmine koondhinne </a:t>
            </a:r>
            <a:r>
              <a:rPr lang="et-EE" sz="1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on </a:t>
            </a:r>
            <a:r>
              <a:rPr lang="et-EE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vähemalt </a:t>
            </a:r>
            <a:r>
              <a:rPr lang="et-EE" sz="1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2,5 punkti. </a:t>
            </a:r>
            <a:endParaRPr lang="et-EE" sz="1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199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Rahuldamata jätmise otsus</a:t>
            </a:r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Nõuetele vastavate taotluse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rahuldamata jätmise otsus tehakse, kui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</a:p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1) projektide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pingereast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tulenevalt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ei jätku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enamate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taotluste toetamiseks vahendeid;</a:t>
            </a:r>
          </a:p>
          <a:p>
            <a:pPr algn="just"/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)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taotluse keskmine koondhinne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ei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ületa </a:t>
            </a:r>
            <a:r>
              <a:rPr lang="et-EE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lävendit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(st jääb alla 2,5 punkti);</a:t>
            </a:r>
            <a:endParaRPr lang="et-EE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) hindamise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käigus selgub, et taotluses on esitatud valeandmeid või esinevad asjaolud, mille tõttu taotleja või taotlus tunnistatakse nõuetele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mittevastavaks.</a:t>
            </a:r>
            <a:endParaRPr lang="et-EE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Taotlejat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teavitatakse otsusest e-toetuse keskkonna kaudu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5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tööpäeva jooksul otsuse tegemisest arvates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37558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Taotluse rahuldamise otsus</a:t>
            </a:r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t-EE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Nõuetele vastavate taotluse </a:t>
            </a:r>
            <a:r>
              <a:rPr lang="et-EE" sz="1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rahuldamise </a:t>
            </a:r>
            <a:r>
              <a:rPr lang="et-EE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otsus tehakse hindamise tulemusena </a:t>
            </a:r>
            <a:r>
              <a:rPr lang="et-EE" sz="1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kujunenud pingerea </a:t>
            </a:r>
            <a:r>
              <a:rPr lang="et-EE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alusel </a:t>
            </a:r>
            <a:r>
              <a:rPr lang="et-EE" sz="1800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lävendi</a:t>
            </a:r>
            <a:r>
              <a:rPr lang="et-EE" sz="1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t-EE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ületanud projektidele, mille täielikuks rahastamiseks toetuse vahendeid jätkub.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t-EE" sz="1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Taotluse </a:t>
            </a:r>
            <a:r>
              <a:rPr lang="et-EE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osalise rahuldamise otsuse võib teha juhul, kui tegemist on rahastatavate projektide pingereas viimase rahastatava projektiga, mille rahastamiseks jätkub toetusvahendeid osaliselt </a:t>
            </a:r>
            <a:r>
              <a:rPr lang="et-EE" sz="18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ning taotleja nõustub projekti täies mahus elluviimisega</a:t>
            </a:r>
            <a:r>
              <a:rPr lang="et-EE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Kui taotleja ei ole nõus taotluse osalise rahuldamise ettepanekuga, tehakse taotluse rahuldamata jätmise otsus. </a:t>
            </a:r>
            <a:endParaRPr lang="et-EE" sz="1800" dirty="0" smtClean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t-EE" sz="1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TOL avalikustab </a:t>
            </a:r>
            <a:r>
              <a:rPr lang="et-EE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oma veebilehel  rahuldatud ja osaliselt rahuldatud taotluste kohta projekti ja toetuse saaja nime ning toetuse maksimaalse suuruse.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t-EE" sz="1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Taotluse rahuldamise ja osalise </a:t>
            </a:r>
            <a:r>
              <a:rPr lang="et-EE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rahuldamise </a:t>
            </a:r>
            <a:r>
              <a:rPr lang="et-EE" sz="1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otsus </a:t>
            </a:r>
            <a:r>
              <a:rPr lang="et-EE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saadetakse taotlejale e-toetuse keskkonna kaudu </a:t>
            </a:r>
            <a:r>
              <a:rPr lang="et-EE" sz="1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5 </a:t>
            </a:r>
            <a:r>
              <a:rPr lang="et-EE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tööpäeva jooksul otsuse tegemisest arvates</a:t>
            </a:r>
            <a:r>
              <a:rPr lang="et-EE" sz="1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et-EE" sz="1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7640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891" y="1432387"/>
            <a:ext cx="8224217" cy="399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86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Meetmed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t-EE" sz="31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Meede </a:t>
            </a:r>
            <a:r>
              <a:rPr lang="et-EE" sz="3100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„Kogukonna areng“</a:t>
            </a:r>
            <a:endParaRPr lang="et-EE" sz="31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t-EE" sz="2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kogukonnaliikmete </a:t>
            </a:r>
            <a:r>
              <a:rPr lang="et-EE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teadmiste ja oskuste </a:t>
            </a:r>
            <a:r>
              <a:rPr lang="et-EE" sz="2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kasv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t-EE" sz="2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kogukonna </a:t>
            </a:r>
            <a:r>
              <a:rPr lang="et-EE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identiteedi </a:t>
            </a:r>
            <a:r>
              <a:rPr lang="et-EE" sz="2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tugevnemine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t-EE" sz="2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tõhusam </a:t>
            </a:r>
            <a:r>
              <a:rPr lang="et-EE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koostöö </a:t>
            </a:r>
            <a:endParaRPr lang="et-EE" sz="2800" dirty="0" smtClean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et-EE" sz="2800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</a:t>
            </a:r>
            <a:r>
              <a:rPr lang="et-EE" sz="3100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eede „Investeeringud </a:t>
            </a:r>
            <a:r>
              <a:rPr lang="et-EE" sz="31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ja kogukonnateenuste </a:t>
            </a:r>
            <a:r>
              <a:rPr lang="et-EE" sz="3100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arendamine“</a:t>
            </a:r>
            <a:endParaRPr lang="et-EE" sz="31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t-EE" sz="2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kogukonnale vajalike </a:t>
            </a:r>
            <a:r>
              <a:rPr lang="et-EE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ja kogukonnaliikmete ühistegevust </a:t>
            </a:r>
            <a:r>
              <a:rPr lang="et-EE" sz="2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soodustavate </a:t>
            </a:r>
            <a:r>
              <a:rPr lang="et-EE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avalikus kasutuses olevate objektide </a:t>
            </a:r>
            <a:r>
              <a:rPr lang="et-EE" sz="2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rajamine </a:t>
            </a:r>
            <a:r>
              <a:rPr lang="et-EE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ja </a:t>
            </a:r>
            <a:r>
              <a:rPr lang="et-EE" sz="2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arendamine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t-EE" sz="2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kogukonnaliikmetele </a:t>
            </a:r>
            <a:r>
              <a:rPr lang="et-EE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vajalike teenuste </a:t>
            </a:r>
            <a:r>
              <a:rPr lang="et-EE" sz="2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pakkumine</a:t>
            </a:r>
          </a:p>
          <a:p>
            <a:pPr algn="just"/>
            <a:endParaRPr lang="et-E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79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Toetus ja omafinantseering</a:t>
            </a:r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just"/>
            <a:r>
              <a:rPr lang="et-EE" sz="1800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Maksimaalne </a:t>
            </a:r>
            <a:r>
              <a:rPr lang="et-EE" sz="18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toetussumma meetmesse „Kogukonna areng</a:t>
            </a:r>
            <a:r>
              <a:rPr lang="et-EE" sz="1800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 esitatud </a:t>
            </a:r>
            <a:r>
              <a:rPr lang="et-EE" sz="18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projekti kohta on 2500 </a:t>
            </a:r>
            <a:r>
              <a:rPr lang="et-EE" sz="1800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eurot. </a:t>
            </a:r>
            <a:endParaRPr lang="et-EE" sz="1800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et-EE" sz="1800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Maksimaalne </a:t>
            </a:r>
            <a:r>
              <a:rPr lang="et-EE" sz="18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toetussumma meetmesse „Investeeringud ja kogukonnateenuste arendamine</a:t>
            </a:r>
            <a:r>
              <a:rPr lang="et-EE" sz="1800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 esitatud </a:t>
            </a:r>
            <a:r>
              <a:rPr lang="et-EE" sz="18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projekti kohta on 4000 </a:t>
            </a:r>
            <a:r>
              <a:rPr lang="et-EE" sz="1800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eurot</a:t>
            </a:r>
            <a:r>
              <a:rPr lang="fi-FI" sz="1800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endParaRPr lang="et-EE" sz="1800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t-EE" sz="1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Omafinantseeringu </a:t>
            </a:r>
            <a:r>
              <a:rPr lang="et-EE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määr on vähemalt 10% projekti </a:t>
            </a:r>
            <a:r>
              <a:rPr lang="et-EE" sz="1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kogumaksumusest. </a:t>
            </a:r>
          </a:p>
          <a:p>
            <a:pPr algn="just"/>
            <a:r>
              <a:rPr lang="et-EE" sz="1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Omafinantseering </a:t>
            </a:r>
            <a:r>
              <a:rPr lang="et-EE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on rahaline. </a:t>
            </a:r>
          </a:p>
          <a:p>
            <a:pPr algn="just"/>
            <a:r>
              <a:rPr lang="et-EE" sz="1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Ühes taotlusvoorus </a:t>
            </a:r>
            <a:r>
              <a:rPr lang="et-EE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võib taotleja esitada </a:t>
            </a:r>
            <a:r>
              <a:rPr lang="et-EE" sz="1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ühte meetmesse ühe taotluse.</a:t>
            </a:r>
          </a:p>
          <a:p>
            <a:pPr algn="just"/>
            <a:endParaRPr lang="et-EE" sz="1800" dirty="0" smtClean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et-EE" sz="1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Toetus </a:t>
            </a:r>
            <a:r>
              <a:rPr lang="et-EE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makstakse </a:t>
            </a:r>
            <a:r>
              <a:rPr lang="et-EE" sz="1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välja ühes </a:t>
            </a:r>
            <a:r>
              <a:rPr lang="et-EE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osas </a:t>
            </a:r>
            <a:r>
              <a:rPr lang="et-EE" sz="1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10 </a:t>
            </a:r>
            <a:r>
              <a:rPr lang="et-EE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tööpäeva jooksul otsuse </a:t>
            </a:r>
            <a:r>
              <a:rPr lang="et-EE" sz="1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tegemisest arvates.</a:t>
            </a:r>
            <a:endParaRPr lang="et-EE" sz="1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84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Kogukond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t-EE" sz="1100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Taotluses peab selgelt väljenduma kohaliku kogukonna huvi, vajadus ja algatus, tegevused on suunatud kogukonna liikmetele, kogukond on kaasatud tegevuste elluviimisesse, kasusaajaks on kohalik </a:t>
            </a:r>
            <a:r>
              <a:rPr lang="et-EE" sz="1100" i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kogukond, </a:t>
            </a:r>
            <a:r>
              <a:rPr lang="et-EE" sz="1100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investeeringud on avalikus kasutuses ja kogukonna liikmetele </a:t>
            </a:r>
            <a:r>
              <a:rPr lang="et-EE" sz="1100" i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kättesaadavad</a:t>
            </a:r>
            <a:r>
              <a:rPr lang="et-EE" sz="1100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Kasvavad kogukonna liikmete teadmised ja oskused, koostöö, kogukond muutub tugevamaks</a:t>
            </a:r>
            <a:r>
              <a:rPr lang="et-EE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  <a:p>
            <a:pPr algn="just"/>
            <a:r>
              <a:rPr lang="et-EE" sz="1400" b="1" u="sng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Kogukond</a:t>
            </a:r>
            <a:r>
              <a:rPr lang="et-EE" sz="1400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t-EE" sz="1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mingis piirkonnas </a:t>
            </a:r>
            <a:r>
              <a:rPr lang="et-EE" sz="1400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elav </a:t>
            </a:r>
            <a:r>
              <a:rPr lang="et-EE" sz="1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ja ühist toimekeskkonda </a:t>
            </a:r>
            <a:r>
              <a:rPr lang="et-EE" sz="1400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jagav </a:t>
            </a:r>
            <a:r>
              <a:rPr lang="et-EE" sz="1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ning </a:t>
            </a:r>
            <a:r>
              <a:rPr lang="et-EE" sz="1400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teatud sotsiaalsete </a:t>
            </a:r>
            <a:r>
              <a:rPr lang="et-EE" sz="1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suhete võrgustikuga seotud inimeste </a:t>
            </a:r>
            <a:r>
              <a:rPr lang="et-EE" sz="1400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rühm. </a:t>
            </a:r>
          </a:p>
          <a:p>
            <a:pPr algn="just"/>
            <a:r>
              <a:rPr lang="et-EE" sz="11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Eelkõige </a:t>
            </a:r>
            <a:r>
              <a:rPr lang="et-EE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peetakse silmas tihti </a:t>
            </a:r>
            <a:r>
              <a:rPr lang="et-EE" sz="11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ühist füüsilist </a:t>
            </a:r>
            <a:r>
              <a:rPr lang="et-EE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toimekeskkonda jagavat inimeste </a:t>
            </a:r>
            <a:r>
              <a:rPr lang="et-EE" sz="11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gruppi, </a:t>
            </a:r>
            <a:r>
              <a:rPr lang="et-EE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kes</a:t>
            </a:r>
          </a:p>
          <a:p>
            <a:pPr algn="just"/>
            <a:r>
              <a:rPr lang="et-EE" sz="11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 kasutavad </a:t>
            </a:r>
            <a:r>
              <a:rPr lang="et-EE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samu teenuseid, </a:t>
            </a:r>
            <a:endParaRPr lang="et-EE" sz="1100" dirty="0" smtClean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et-EE" sz="11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 viibivad </a:t>
            </a:r>
            <a:r>
              <a:rPr lang="et-EE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ühises infoväljas, </a:t>
            </a:r>
            <a:endParaRPr lang="et-EE" sz="1100" dirty="0" smtClean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et-EE" sz="11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 korraldavad </a:t>
            </a:r>
            <a:r>
              <a:rPr lang="et-EE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ühiselt </a:t>
            </a:r>
            <a:r>
              <a:rPr lang="et-EE" sz="11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kogukonnaliikmetele vajalikke </a:t>
            </a:r>
            <a:r>
              <a:rPr lang="et-EE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ettevõtmisi. </a:t>
            </a:r>
            <a:endParaRPr lang="et-EE" sz="1100" dirty="0" smtClean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et-EE" sz="11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Käesoleva </a:t>
            </a:r>
            <a:r>
              <a:rPr lang="et-EE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määruse tähenduses </a:t>
            </a:r>
            <a:r>
              <a:rPr lang="et-EE" sz="11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ei loeta kogukonnaks kitsa </a:t>
            </a:r>
            <a:r>
              <a:rPr lang="et-EE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huviala esindajaid või maailmavaate, elukutse, soo, ea, seksuaalse eelistuse </a:t>
            </a:r>
            <a:r>
              <a:rPr lang="et-EE" sz="11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vm ühise tunnuse </a:t>
            </a:r>
            <a:r>
              <a:rPr lang="et-EE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alusel moodustunud või loodud isikute </a:t>
            </a:r>
            <a:r>
              <a:rPr lang="et-EE" sz="11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gruppi </a:t>
            </a:r>
            <a:r>
              <a:rPr lang="et-EE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või gruppi, mille tegevused </a:t>
            </a:r>
            <a:r>
              <a:rPr lang="et-EE" sz="11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ja/või kooskäimise </a:t>
            </a:r>
            <a:r>
              <a:rPr lang="et-EE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kohad ei ole püsivad ja avatud või mille tegevus ja eesmärgid ei ole </a:t>
            </a:r>
            <a:r>
              <a:rPr lang="et-EE" sz="11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suunatud laiemale </a:t>
            </a:r>
            <a:r>
              <a:rPr lang="et-EE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avalikkusele kui oma liikmeskond</a:t>
            </a:r>
            <a:r>
              <a:rPr lang="et-EE" sz="11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algn="just"/>
            <a:r>
              <a:rPr lang="et-EE" sz="1100" b="1" u="sng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Kogukonnateenus</a:t>
            </a:r>
            <a:r>
              <a:rPr lang="et-EE" sz="1100" u="sng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-</a:t>
            </a:r>
            <a:r>
              <a:rPr lang="et-EE" sz="11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kogukonna </a:t>
            </a:r>
            <a:r>
              <a:rPr lang="et-EE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käivitatud kohalikule arengule ja </a:t>
            </a:r>
            <a:r>
              <a:rPr lang="et-EE" sz="11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töökohtade loomisele </a:t>
            </a:r>
            <a:r>
              <a:rPr lang="et-EE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orienteeritud </a:t>
            </a:r>
            <a:r>
              <a:rPr lang="et-EE" sz="11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jätkusuutlik tegevus </a:t>
            </a:r>
            <a:r>
              <a:rPr lang="et-EE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uute väärtuste loomiseks kogukonna või </a:t>
            </a:r>
            <a:r>
              <a:rPr lang="et-EE" sz="11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tema liikmete </a:t>
            </a:r>
            <a:r>
              <a:rPr lang="et-EE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jaoks. Üldjuhul on kogukonnateenuste väljaarendamise eesmärgiks tagada </a:t>
            </a:r>
            <a:r>
              <a:rPr lang="et-EE" sz="11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teenuse kättesaadavus </a:t>
            </a:r>
            <a:r>
              <a:rPr lang="et-EE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turutõrkepiirkonnas.</a:t>
            </a:r>
          </a:p>
        </p:txBody>
      </p:sp>
    </p:spTree>
    <p:extLst>
      <p:ext uri="{BB962C8B-B14F-4D97-AF65-F5344CB8AC3E}">
        <p14:creationId xmlns:p14="http://schemas.microsoft.com/office/powerpoint/2010/main" val="276146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Toetuse taotleja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 </a:t>
            </a:r>
            <a:r>
              <a:rPr lang="et-EE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MTÜ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milles liikmena ei osale KOV üksus ega riik ja mille liikmetest äriühingud ei moodusta rohkem kui poole;</a:t>
            </a:r>
          </a:p>
          <a:p>
            <a:pPr algn="just"/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 </a:t>
            </a:r>
            <a:r>
              <a:rPr lang="et-EE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mis ei ole asutatud KOV ega riigi osalusel ja mille asutajatest äriühingud ei moodusta rohkem kui poole; </a:t>
            </a:r>
          </a:p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 Taotleja tegutseb piirkondlikult oma kogukonna (</a:t>
            </a:r>
            <a:r>
              <a:rPr lang="fi-FI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küla</a:t>
            </a:r>
            <a:r>
              <a:rPr lang="fi-FI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fi-FI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alevik</a:t>
            </a:r>
            <a:r>
              <a:rPr lang="fi-FI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fi-FI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val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</a:t>
            </a:r>
            <a:r>
              <a:rPr lang="fi-FI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fi-FI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linn</a:t>
            </a:r>
            <a:r>
              <a:rPr lang="fi-FI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i-FI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või</a:t>
            </a:r>
            <a:r>
              <a:rPr lang="fi-FI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linna </a:t>
            </a:r>
            <a:r>
              <a:rPr lang="fi-FI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asum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  <a:r>
              <a:rPr lang="fi-FI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huvides; </a:t>
            </a:r>
          </a:p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 Taotleja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eesmärgid ja tegevused on suunatud avalikkusele (taotleja tegutseb oma liikmes- või töötajaskonnast laiema sihtgrupi heaks ja taotleja teavitab avalikkust oma tegevusest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);</a:t>
            </a:r>
          </a:p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</a:t>
            </a:r>
            <a:r>
              <a:rPr lang="et-EE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t-EE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Taotleja </a:t>
            </a:r>
            <a:r>
              <a:rPr lang="fi-FI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on </a:t>
            </a:r>
            <a:r>
              <a:rPr lang="fi-FI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registreeritud</a:t>
            </a:r>
            <a:r>
              <a:rPr lang="fi-FI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i-FI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samasse</a:t>
            </a:r>
            <a:r>
              <a:rPr lang="fi-FI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KOV, </a:t>
            </a:r>
            <a:r>
              <a:rPr lang="fi-FI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kus</a:t>
            </a:r>
            <a:r>
              <a:rPr lang="fi-FI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on </a:t>
            </a:r>
            <a:r>
              <a:rPr lang="fi-FI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tema</a:t>
            </a:r>
            <a:r>
              <a:rPr lang="fi-FI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i-FI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taotluse</a:t>
            </a:r>
            <a:r>
              <a:rPr lang="fi-FI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i-FI" b="1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sihtgrupp</a:t>
            </a:r>
            <a:r>
              <a:rPr lang="et-EE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fi-FI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t-EE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8329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Toetuse </a:t>
            </a:r>
            <a:r>
              <a:rPr lang="et-EE" dirty="0" smtClean="0"/>
              <a:t>taotleja (erandid)</a:t>
            </a:r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t-EE" sz="2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koguduste </a:t>
            </a:r>
            <a:r>
              <a:rPr lang="et-EE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puhul saavad taotlejaks olla </a:t>
            </a:r>
            <a:r>
              <a:rPr lang="et-EE" sz="28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kogudused</a:t>
            </a:r>
            <a:r>
              <a:rPr lang="et-EE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kes tegutsevad põhikirja järgi </a:t>
            </a:r>
            <a:r>
              <a:rPr lang="et-EE" sz="2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koguduse liikmetest </a:t>
            </a:r>
            <a:r>
              <a:rPr lang="et-EE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laiema sihtgrupi </a:t>
            </a:r>
            <a:r>
              <a:rPr lang="et-EE" sz="2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huvides ja tema </a:t>
            </a:r>
            <a:r>
              <a:rPr lang="et-EE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tegevuspiirkond </a:t>
            </a:r>
            <a:r>
              <a:rPr lang="et-EE" sz="2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tohib ületada ajalooliste tegutsemispiiride </a:t>
            </a:r>
            <a:r>
              <a:rPr lang="et-EE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põhjendusel kohaliku omavalitsuse üksuse </a:t>
            </a:r>
            <a:r>
              <a:rPr lang="et-EE" sz="2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piire;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t-EE" sz="28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küla-, aleviku- ning asumiseltside poolt asutatud omavalitsuse piire ületavad </a:t>
            </a:r>
            <a:r>
              <a:rPr lang="et-EE" sz="2800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ühendused</a:t>
            </a:r>
            <a:r>
              <a:rPr lang="et-EE" sz="2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t-EE" sz="28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</a:t>
            </a:r>
            <a:r>
              <a:rPr lang="et-EE" sz="2800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rivajadustega </a:t>
            </a:r>
            <a:r>
              <a:rPr lang="et-EE" sz="28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inimeste heaks </a:t>
            </a:r>
            <a:r>
              <a:rPr lang="et-EE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tegutsevad ühendused ei pea tegutsema oma liikmes- või töötajaskonnast laiema sihtgrupi huvides. </a:t>
            </a:r>
          </a:p>
          <a:p>
            <a:pPr algn="just"/>
            <a:endParaRPr lang="et-EE" sz="2800" dirty="0" smtClean="0">
              <a:solidFill>
                <a:schemeClr val="tx1"/>
              </a:solidFill>
            </a:endParaRPr>
          </a:p>
          <a:p>
            <a:pPr algn="just"/>
            <a:endParaRPr lang="et-EE" sz="2800" dirty="0">
              <a:solidFill>
                <a:schemeClr val="tx1"/>
              </a:solidFill>
            </a:endParaRPr>
          </a:p>
          <a:p>
            <a:pPr algn="just"/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1340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Taotlejaks ei saa olla: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äriühingud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ettevõtjate liidud, ametiühingud;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ameti-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kutse- ja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erialaliidud jm ühendused, mis koondavad ühe ameti-, kutse- või eriala inimesi;</a:t>
            </a:r>
            <a:endParaRPr lang="et-EE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korteri-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aiandus-, suvila-, garaaži- jmt ühistud;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projekti sihtgrupist erinevasse </a:t>
            </a:r>
            <a:r>
              <a:rPr lang="fi-FI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kohaliku</a:t>
            </a:r>
            <a:r>
              <a:rPr lang="fi-FI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i-FI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omavalitsuse</a:t>
            </a:r>
            <a:r>
              <a:rPr lang="fi-FI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i-FI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üksuses</a:t>
            </a:r>
            <a:r>
              <a:rPr lang="et-EE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</a:t>
            </a:r>
            <a:r>
              <a:rPr lang="fi-FI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registreeritud ühendused;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ühendused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mille tegevuse peamised eesmärgid ja peamine sihtgrupp </a:t>
            </a:r>
            <a:r>
              <a:rPr lang="fi-FI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ületavad</a:t>
            </a:r>
            <a:r>
              <a:rPr lang="fi-FI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i-FI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ühe</a:t>
            </a:r>
            <a:r>
              <a:rPr lang="fi-FI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i-FI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kohaliku</a:t>
            </a:r>
            <a:r>
              <a:rPr lang="fi-FI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i-FI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omavalitsuse</a:t>
            </a:r>
            <a:r>
              <a:rPr lang="fi-FI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i-FI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piire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;</a:t>
            </a:r>
            <a:endParaRPr lang="fi-FI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ühendused, mille projekti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sihtgrupp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ületab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ühe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kohaliku omavalitsuse piire.</a:t>
            </a:r>
            <a:endParaRPr lang="et-EE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43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Nõuded taotlejale</a:t>
            </a:r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t-EE" sz="2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Investeeringu </a:t>
            </a:r>
            <a:r>
              <a:rPr lang="et-EE" sz="2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puhul </a:t>
            </a:r>
            <a:r>
              <a:rPr lang="et-EE" sz="2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on taotleja objekti </a:t>
            </a:r>
            <a:r>
              <a:rPr lang="et-EE" sz="2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omanik või omab </a:t>
            </a:r>
            <a:r>
              <a:rPr lang="et-EE" sz="2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kasutusõigust ja </a:t>
            </a:r>
            <a:r>
              <a:rPr lang="et-EE" sz="2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avaliku kasutuse lepingut vähemalt </a:t>
            </a:r>
            <a:r>
              <a:rPr lang="et-EE" sz="2200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 </a:t>
            </a:r>
            <a:r>
              <a:rPr lang="et-EE" sz="22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aastaks </a:t>
            </a:r>
            <a:r>
              <a:rPr lang="et-EE" sz="2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abikõlblikkuse </a:t>
            </a:r>
            <a:r>
              <a:rPr lang="et-EE" sz="2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perioodi lõppemisest </a:t>
            </a:r>
            <a:r>
              <a:rPr lang="et-EE" sz="2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arvates;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t-EE" sz="2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2020. majandusaasta aruanne on esitatud;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t-EE" sz="2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Ühingul ei ole maksuvõlga (või on alla 100 euro või on ajatatud);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t-EE" sz="2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Ei ole tähtajaks esitamata aruandeid ja tagastamata vahendeid;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t-EE" sz="2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Pole algatatud pankroti- või likvideerimismenetlust;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t-EE" sz="2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Esindaja pole karistatud majandusalase, ametialase, varavastase või avaliku usalduse vastase süüteo eest. </a:t>
            </a:r>
          </a:p>
        </p:txBody>
      </p:sp>
    </p:spTree>
    <p:extLst>
      <p:ext uri="{BB962C8B-B14F-4D97-AF65-F5344CB8AC3E}">
        <p14:creationId xmlns:p14="http://schemas.microsoft.com/office/powerpoint/2010/main" val="2806953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0B708E7-B098-48B9-8F3B-DDE750905288}" vid="{956E66E4-754F-4003-90CA-642B98802E80}"/>
    </a:ext>
  </a:extLst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Tartumaa Omavalitsuste Liit</Template>
  <TotalTime>1743</TotalTime>
  <Words>1689</Words>
  <Application>Microsoft Office PowerPoint</Application>
  <PresentationFormat>Laiekraan</PresentationFormat>
  <Paragraphs>140</Paragraphs>
  <Slides>25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5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25</vt:i4>
      </vt:variant>
    </vt:vector>
  </HeadingPairs>
  <TitlesOfParts>
    <vt:vector size="31" baseType="lpstr">
      <vt:lpstr>Arial</vt:lpstr>
      <vt:lpstr>Calibri</vt:lpstr>
      <vt:lpstr>Open Sans</vt:lpstr>
      <vt:lpstr>Open Sans Bold</vt:lpstr>
      <vt:lpstr>Roboto</vt:lpstr>
      <vt:lpstr>Office'i kujundus</vt:lpstr>
      <vt:lpstr>Kohaliku omaalgatuse programm (KOP)</vt:lpstr>
      <vt:lpstr>Programmi eesmärk</vt:lpstr>
      <vt:lpstr>Meetmed</vt:lpstr>
      <vt:lpstr>Toetus ja omafinantseering</vt:lpstr>
      <vt:lpstr>Kogukond</vt:lpstr>
      <vt:lpstr>Toetuse taotleja</vt:lpstr>
      <vt:lpstr>Toetuse taotleja (erandid)</vt:lpstr>
      <vt:lpstr>Taotlejaks ei saa olla:</vt:lpstr>
      <vt:lpstr>Nõuded taotlejale</vt:lpstr>
      <vt:lpstr>Taotluse esitamine</vt:lpstr>
      <vt:lpstr>Taotluse lisadokumendid:</vt:lpstr>
      <vt:lpstr>Abikõlblikkuse periood</vt:lpstr>
      <vt:lpstr>Abikõlblikud kulud on:</vt:lpstr>
      <vt:lpstr>Abikõlblikud kulud: </vt:lpstr>
      <vt:lpstr>Mitteabikõlblikud kulud:</vt:lpstr>
      <vt:lpstr>„Kogukonna areng“ mitteabikõlblikud kulud:</vt:lpstr>
      <vt:lpstr>„Investeeringud ja kogukonnateenuste arendamine“ mitteabikõlblikud kulud</vt:lpstr>
      <vt:lpstr>Väljundnäitajad ja sihttasemed</vt:lpstr>
      <vt:lpstr>Väljundnäitajad ja sihttasemed</vt:lpstr>
      <vt:lpstr>Menetlemine</vt:lpstr>
      <vt:lpstr>Taotlus tunnistatakse nõuetele mittevastavaks, kui</vt:lpstr>
      <vt:lpstr>Hindamine</vt:lpstr>
      <vt:lpstr>Rahuldamata jätmise otsus</vt:lpstr>
      <vt:lpstr>Taotluse rahuldamise otsus</vt:lpstr>
      <vt:lpstr>PowerPointi esitlus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Tartumaa Omavalitsuste Liit</dc:title>
  <dc:creator>Lea Saul</dc:creator>
  <cp:lastModifiedBy>Heili Uuk</cp:lastModifiedBy>
  <cp:revision>109</cp:revision>
  <cp:lastPrinted>2021-04-12T09:04:21Z</cp:lastPrinted>
  <dcterms:created xsi:type="dcterms:W3CDTF">2019-04-16T11:57:59Z</dcterms:created>
  <dcterms:modified xsi:type="dcterms:W3CDTF">2022-03-04T14:51:49Z</dcterms:modified>
</cp:coreProperties>
</file>