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Roboto"/>
      <p:regular r:id="rId56"/>
      <p:bold r:id="rId57"/>
      <p:italic r:id="rId58"/>
      <p:boldItalic r:id="rId59"/>
    </p:embeddedFon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5.xml"/><Relationship Id="rId63" Type="http://schemas.openxmlformats.org/officeDocument/2006/relationships/font" Target="fonts/CenturyGothic-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enturyGothic-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7ed0b2d42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 name="Google Shape;52;g27ed0b2d4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9b694f3ff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289b694f3ff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89b694f3ff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289b694f3ff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9b694f3ff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289b694f3ff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89b694f3ff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289b694f3f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9b694f3ff_0_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289b694f3ff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ed0b2d421_0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7ed0b2d421_0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4dd6017fc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24dd6017fc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ed0b2d421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g27ed0b2d421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89b694f3ff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289b694f3ff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89b694f3ff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g289b694f3ff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7ed0b2d421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 name="Google Shape;61;g27ed0b2d421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9b694f3ff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289b694f3ff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89b694f3ff_0_1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89b694f3ff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ed0b2d421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g27ed0b2d421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b2f3ece5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8b2f3ece55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b2f3ece55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28b2f3ece5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b2f3ece55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g28b2f3ece55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b2f3ece55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28b2f3ece55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b2f3ece55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28b2f3ece55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b2f3ece55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28b2f3ece55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b2f3ece55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28b2f3ece55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ed0b2d421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g27ed0b2d421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7ed0b2d421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27ed0b2d421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4dd6017fc4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24dd6017fc4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dd6017fc4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4dd6017fc4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7ed0b2d421_0_2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27ed0b2d421_0_2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4dd6017fc4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24dd6017fc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4dd6017fc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g24dd6017fc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4dd6017fc4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24dd6017fc4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4dd6017fc4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g24dd6017fc4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dd6017fc4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g24dd6017fc4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4dd6017fc4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24dd6017fc4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7ed0b2d421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27ed0b2d421_0_2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4dd6017fc4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g24dd6017fc4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dd6017fc4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2" name="Google Shape;412;g24dd6017fc4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e066ae6404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g2e066ae640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e066ae640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0" name="Google Shape;430;g2e066ae640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e066ae6404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g2e066ae6404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e066ae6404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g2e066ae6404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e066ae6404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g2e066ae6404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e066ae6404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g2e066ae6404_0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e066ae6404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5" name="Google Shape;475;g2e066ae6404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e066ae6404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g2e066ae6404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9b694f3f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 name="Google Shape;88;g289b694f3f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e066ae6404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g2e066ae6404_0_1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89b694f3f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289b694f3f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9b694f3ff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g289b694f3ff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89b694f3f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289b694f3ff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ed0b2d421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g27ed0b2d421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55" name="Google Shape;55;p13"/>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56" name="Google Shape;56;p13"/>
          <p:cNvSpPr txBox="1"/>
          <p:nvPr/>
        </p:nvSpPr>
        <p:spPr>
          <a:xfrm>
            <a:off x="1717975" y="841775"/>
            <a:ext cx="7010100" cy="813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None/>
            </a:pPr>
            <a:r>
              <a:rPr lang="en" sz="3600">
                <a:solidFill>
                  <a:srgbClr val="93C47D"/>
                </a:solidFill>
              </a:rPr>
              <a:t>Result 4</a:t>
            </a:r>
            <a:endParaRPr sz="3600">
              <a:solidFill>
                <a:srgbClr val="93C47D"/>
              </a:solidFill>
            </a:endParaRPr>
          </a:p>
        </p:txBody>
      </p:sp>
      <p:sp>
        <p:nvSpPr>
          <p:cNvPr id="57" name="Google Shape;57;p13"/>
          <p:cNvSpPr txBox="1"/>
          <p:nvPr/>
        </p:nvSpPr>
        <p:spPr>
          <a:xfrm>
            <a:off x="2081425" y="2194399"/>
            <a:ext cx="6283200" cy="1546800"/>
          </a:xfrm>
          <a:prstGeom prst="rect">
            <a:avLst/>
          </a:prstGeom>
          <a:noFill/>
          <a:ln>
            <a:noFill/>
          </a:ln>
        </p:spPr>
        <p:txBody>
          <a:bodyPr anchorCtr="0" anchor="t" bIns="34275" lIns="68575" spcFirstLastPara="1" rIns="68575" wrap="square" tIns="34275">
            <a:normAutofit/>
          </a:bodyPr>
          <a:lstStyle/>
          <a:p>
            <a:pPr indent="0" lvl="0" marL="0" rtl="0" algn="ctr">
              <a:spcBef>
                <a:spcPts val="2400"/>
              </a:spcBef>
              <a:spcAft>
                <a:spcPts val="0"/>
              </a:spcAft>
              <a:buClr>
                <a:schemeClr val="dk1"/>
              </a:buClr>
              <a:buSzPts val="1100"/>
              <a:buFont typeface="Arial"/>
              <a:buNone/>
            </a:pPr>
            <a:r>
              <a:rPr lang="en" sz="3000">
                <a:solidFill>
                  <a:srgbClr val="6AA84F"/>
                </a:solidFill>
                <a:latin typeface="Calibri"/>
                <a:ea typeface="Calibri"/>
                <a:cs typeface="Calibri"/>
                <a:sym typeface="Calibri"/>
              </a:rPr>
              <a:t>Strategy on LARPing Adaptation to National School Curricula</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58" name="Google Shape;58;p13"/>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2"/>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36" name="Google Shape;136;p22"/>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37" name="Google Shape;137;p22"/>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38" name="Google Shape;138;p22"/>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39" name="Google Shape;139;p22"/>
          <p:cNvSpPr txBox="1"/>
          <p:nvPr/>
        </p:nvSpPr>
        <p:spPr>
          <a:xfrm>
            <a:off x="1717800" y="959075"/>
            <a:ext cx="6145800" cy="3773400"/>
          </a:xfrm>
          <a:prstGeom prst="rect">
            <a:avLst/>
          </a:prstGeom>
          <a:noFill/>
          <a:ln>
            <a:noFill/>
          </a:ln>
        </p:spPr>
        <p:txBody>
          <a:bodyPr anchorCtr="0" anchor="t" bIns="91425" lIns="91425" spcFirstLastPara="1" rIns="91425" wrap="square" tIns="91425">
            <a:noAutofit/>
          </a:bodyPr>
          <a:lstStyle/>
          <a:p>
            <a:pPr indent="0" lvl="0" marL="0" rtl="0" algn="just">
              <a:spcBef>
                <a:spcPts val="1400"/>
              </a:spcBef>
              <a:spcAft>
                <a:spcPts val="0"/>
              </a:spcAft>
              <a:buNone/>
            </a:pPr>
            <a:r>
              <a:rPr b="1" lang="en" sz="2000">
                <a:solidFill>
                  <a:srgbClr val="6AA84F"/>
                </a:solidFill>
                <a:latin typeface="Calibri"/>
                <a:ea typeface="Calibri"/>
                <a:cs typeface="Calibri"/>
                <a:sym typeface="Calibri"/>
              </a:rPr>
              <a:t>Estonia</a:t>
            </a:r>
            <a:endParaRPr b="1" sz="2000">
              <a:solidFill>
                <a:srgbClr val="6AA84F"/>
              </a:solidFill>
              <a:latin typeface="Calibri"/>
              <a:ea typeface="Calibri"/>
              <a:cs typeface="Calibri"/>
              <a:sym typeface="Calibri"/>
            </a:endParaRPr>
          </a:p>
          <a:p>
            <a:pPr indent="0" lvl="0" marL="0" rtl="0" algn="just">
              <a:spcBef>
                <a:spcPts val="0"/>
              </a:spcBef>
              <a:spcAft>
                <a:spcPts val="0"/>
              </a:spcAft>
              <a:buNone/>
            </a:pPr>
            <a:r>
              <a:t/>
            </a:r>
            <a:endParaRPr sz="18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lang="en" sz="1800">
                <a:solidFill>
                  <a:schemeClr val="dk1"/>
                </a:solidFill>
                <a:highlight>
                  <a:srgbClr val="FFFFFF"/>
                </a:highlight>
                <a:latin typeface="Century Gothic"/>
                <a:ea typeface="Century Gothic"/>
                <a:cs typeface="Century Gothic"/>
                <a:sym typeface="Century Gothic"/>
              </a:rPr>
              <a:t>Every Estonian school is </a:t>
            </a:r>
            <a:r>
              <a:rPr b="1" lang="en" sz="1800">
                <a:solidFill>
                  <a:schemeClr val="dk1"/>
                </a:solidFill>
                <a:highlight>
                  <a:srgbClr val="FFFFFF"/>
                </a:highlight>
                <a:latin typeface="Century Gothic"/>
                <a:ea typeface="Century Gothic"/>
                <a:cs typeface="Century Gothic"/>
                <a:sym typeface="Century Gothic"/>
              </a:rPr>
              <a:t>free to design its school curriculum and students’ individual study plans</a:t>
            </a:r>
            <a:r>
              <a:rPr lang="en" sz="1800">
                <a:solidFill>
                  <a:schemeClr val="dk1"/>
                </a:solidFill>
                <a:highlight>
                  <a:srgbClr val="FFFFFF"/>
                </a:highlight>
                <a:latin typeface="Century Gothic"/>
                <a:ea typeface="Century Gothic"/>
                <a:cs typeface="Century Gothic"/>
                <a:sym typeface="Century Gothic"/>
              </a:rPr>
              <a:t> in such a way that they consider the </a:t>
            </a:r>
            <a:r>
              <a:rPr b="1" lang="en" sz="1800">
                <a:solidFill>
                  <a:schemeClr val="dk1"/>
                </a:solidFill>
                <a:highlight>
                  <a:srgbClr val="FFFFFF"/>
                </a:highlight>
                <a:latin typeface="Century Gothic"/>
                <a:ea typeface="Century Gothic"/>
                <a:cs typeface="Century Gothic"/>
                <a:sym typeface="Century Gothic"/>
              </a:rPr>
              <a:t>needs and interests of students</a:t>
            </a:r>
            <a:r>
              <a:rPr lang="en" sz="1800">
                <a:solidFill>
                  <a:schemeClr val="dk1"/>
                </a:solidFill>
                <a:highlight>
                  <a:srgbClr val="FFFFFF"/>
                </a:highlight>
                <a:latin typeface="Century Gothic"/>
                <a:ea typeface="Century Gothic"/>
                <a:cs typeface="Century Gothic"/>
                <a:sym typeface="Century Gothic"/>
              </a:rPr>
              <a:t> as well as the specifics of the region, while being in compliance with national legislation. </a:t>
            </a:r>
            <a:endParaRPr sz="18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3"/>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45" name="Google Shape;145;p23"/>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46" name="Google Shape;146;p23"/>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47" name="Google Shape;147;p23"/>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48" name="Google Shape;148;p23"/>
          <p:cNvSpPr txBox="1"/>
          <p:nvPr/>
        </p:nvSpPr>
        <p:spPr>
          <a:xfrm>
            <a:off x="1717800" y="959075"/>
            <a:ext cx="6145800" cy="3773400"/>
          </a:xfrm>
          <a:prstGeom prst="rect">
            <a:avLst/>
          </a:prstGeom>
          <a:noFill/>
          <a:ln>
            <a:noFill/>
          </a:ln>
        </p:spPr>
        <p:txBody>
          <a:bodyPr anchorCtr="0" anchor="t" bIns="91425" lIns="91425" spcFirstLastPara="1" rIns="91425" wrap="square" tIns="91425">
            <a:noAutofit/>
          </a:bodyPr>
          <a:lstStyle/>
          <a:p>
            <a:pPr indent="0" lvl="0" marL="0" rtl="0" algn="just">
              <a:spcBef>
                <a:spcPts val="1400"/>
              </a:spcBef>
              <a:spcAft>
                <a:spcPts val="0"/>
              </a:spcAft>
              <a:buNone/>
            </a:pPr>
            <a:r>
              <a:rPr b="1" lang="en" sz="1900">
                <a:solidFill>
                  <a:srgbClr val="6AA84F"/>
                </a:solidFill>
                <a:latin typeface="Calibri"/>
                <a:ea typeface="Calibri"/>
                <a:cs typeface="Calibri"/>
                <a:sym typeface="Calibri"/>
              </a:rPr>
              <a:t>Sweden</a:t>
            </a:r>
            <a:endParaRPr b="1" sz="1900">
              <a:solidFill>
                <a:srgbClr val="6AA84F"/>
              </a:solidFill>
              <a:latin typeface="Calibri"/>
              <a:ea typeface="Calibri"/>
              <a:cs typeface="Calibri"/>
              <a:sym typeface="Calibri"/>
            </a:endParaRPr>
          </a:p>
          <a:p>
            <a:pPr indent="-336550" lvl="0" marL="457200" rtl="0" algn="just">
              <a:spcBef>
                <a:spcPts val="800"/>
              </a:spcBef>
              <a:spcAft>
                <a:spcPts val="0"/>
              </a:spcAft>
              <a:buClr>
                <a:srgbClr val="374151"/>
              </a:buClr>
              <a:buSzPts val="1700"/>
              <a:buFont typeface="Century Gothic"/>
              <a:buChar char="●"/>
            </a:pPr>
            <a:r>
              <a:rPr b="1" lang="en" sz="1700">
                <a:solidFill>
                  <a:srgbClr val="374151"/>
                </a:solidFill>
                <a:highlight>
                  <a:srgbClr val="FFFFFF"/>
                </a:highlight>
                <a:latin typeface="Century Gothic"/>
                <a:ea typeface="Century Gothic"/>
                <a:cs typeface="Century Gothic"/>
                <a:sym typeface="Century Gothic"/>
              </a:rPr>
              <a:t>decentralized structure </a:t>
            </a:r>
            <a:r>
              <a:rPr lang="en" sz="1700">
                <a:solidFill>
                  <a:srgbClr val="374151"/>
                </a:solidFill>
                <a:highlight>
                  <a:srgbClr val="FFFFFF"/>
                </a:highlight>
                <a:latin typeface="Century Gothic"/>
                <a:ea typeface="Century Gothic"/>
                <a:cs typeface="Century Gothic"/>
                <a:sym typeface="Century Gothic"/>
              </a:rPr>
              <a:t>with a considerable degree of l</a:t>
            </a:r>
            <a:r>
              <a:rPr b="1" lang="en" sz="1700">
                <a:solidFill>
                  <a:srgbClr val="374151"/>
                </a:solidFill>
                <a:highlight>
                  <a:srgbClr val="FFFFFF"/>
                </a:highlight>
                <a:latin typeface="Century Gothic"/>
                <a:ea typeface="Century Gothic"/>
                <a:cs typeface="Century Gothic"/>
                <a:sym typeface="Century Gothic"/>
              </a:rPr>
              <a:t>ocal autonomy in curriculum </a:t>
            </a:r>
            <a:r>
              <a:rPr lang="en" sz="1700">
                <a:solidFill>
                  <a:srgbClr val="374151"/>
                </a:solidFill>
                <a:highlight>
                  <a:srgbClr val="FFFFFF"/>
                </a:highlight>
                <a:latin typeface="Century Gothic"/>
                <a:ea typeface="Century Gothic"/>
                <a:cs typeface="Century Gothic"/>
                <a:sym typeface="Century Gothic"/>
              </a:rPr>
              <a:t>development and implementation</a:t>
            </a:r>
            <a:endParaRPr sz="1700">
              <a:solidFill>
                <a:srgbClr val="374151"/>
              </a:solidFill>
              <a:highlight>
                <a:srgbClr val="FFFFFF"/>
              </a:highlight>
              <a:latin typeface="Century Gothic"/>
              <a:ea typeface="Century Gothic"/>
              <a:cs typeface="Century Gothic"/>
              <a:sym typeface="Century Gothic"/>
            </a:endParaRPr>
          </a:p>
          <a:p>
            <a:pPr indent="-336550" lvl="0" marL="457200" rtl="0" algn="just">
              <a:spcBef>
                <a:spcPts val="0"/>
              </a:spcBef>
              <a:spcAft>
                <a:spcPts val="0"/>
              </a:spcAft>
              <a:buClr>
                <a:srgbClr val="374151"/>
              </a:buClr>
              <a:buSzPts val="1700"/>
              <a:buFont typeface="Century Gothic"/>
              <a:buChar char="●"/>
            </a:pPr>
            <a:r>
              <a:rPr lang="en" sz="1700">
                <a:solidFill>
                  <a:srgbClr val="374151"/>
                </a:solidFill>
                <a:highlight>
                  <a:srgbClr val="FFFFFF"/>
                </a:highlight>
                <a:latin typeface="Century Gothic"/>
                <a:ea typeface="Century Gothic"/>
                <a:cs typeface="Century Gothic"/>
                <a:sym typeface="Century Gothic"/>
              </a:rPr>
              <a:t>the national government sets overarching </a:t>
            </a:r>
            <a:r>
              <a:rPr b="1" lang="en" sz="1700">
                <a:solidFill>
                  <a:srgbClr val="374151"/>
                </a:solidFill>
                <a:highlight>
                  <a:srgbClr val="FFFFFF"/>
                </a:highlight>
                <a:latin typeface="Century Gothic"/>
                <a:ea typeface="Century Gothic"/>
                <a:cs typeface="Century Gothic"/>
                <a:sym typeface="Century Gothic"/>
              </a:rPr>
              <a:t>educational goals and standards</a:t>
            </a:r>
            <a:r>
              <a:rPr lang="en" sz="1700">
                <a:solidFill>
                  <a:srgbClr val="374151"/>
                </a:solidFill>
                <a:highlight>
                  <a:srgbClr val="FFFFFF"/>
                </a:highlight>
                <a:latin typeface="Century Gothic"/>
                <a:ea typeface="Century Gothic"/>
                <a:cs typeface="Century Gothic"/>
                <a:sym typeface="Century Gothic"/>
              </a:rPr>
              <a:t>, the responsibility for curriculum design and implementation primarily lies with the municipalities and schools. </a:t>
            </a:r>
            <a:endParaRPr sz="1700">
              <a:solidFill>
                <a:srgbClr val="374151"/>
              </a:solidFill>
              <a:highlight>
                <a:srgbClr val="FFFFFF"/>
              </a:highlight>
              <a:latin typeface="Century Gothic"/>
              <a:ea typeface="Century Gothic"/>
              <a:cs typeface="Century Gothic"/>
              <a:sym typeface="Century Gothic"/>
            </a:endParaRPr>
          </a:p>
          <a:p>
            <a:pPr indent="0" lvl="0" marL="0" rtl="0" algn="just">
              <a:spcBef>
                <a:spcPts val="800"/>
              </a:spcBef>
              <a:spcAft>
                <a:spcPts val="800"/>
              </a:spcAft>
              <a:buNone/>
            </a:pPr>
            <a:r>
              <a:rPr lang="en" sz="1700">
                <a:solidFill>
                  <a:srgbClr val="374151"/>
                </a:solidFill>
                <a:highlight>
                  <a:srgbClr val="FFFFFF"/>
                </a:highlight>
                <a:latin typeface="Century Gothic"/>
                <a:ea typeface="Century Gothic"/>
                <a:cs typeface="Century Gothic"/>
                <a:sym typeface="Century Gothic"/>
              </a:rPr>
              <a:t>→ This decentralized approach allows for </a:t>
            </a:r>
            <a:r>
              <a:rPr b="1" lang="en" sz="1700">
                <a:solidFill>
                  <a:srgbClr val="374151"/>
                </a:solidFill>
                <a:highlight>
                  <a:srgbClr val="FFFFFF"/>
                </a:highlight>
                <a:latin typeface="Century Gothic"/>
                <a:ea typeface="Century Gothic"/>
                <a:cs typeface="Century Gothic"/>
                <a:sym typeface="Century Gothic"/>
              </a:rPr>
              <a:t>flexibility and adaptation to local needs and contexts,</a:t>
            </a:r>
            <a:r>
              <a:rPr lang="en" sz="1700">
                <a:solidFill>
                  <a:srgbClr val="374151"/>
                </a:solidFill>
                <a:highlight>
                  <a:srgbClr val="FFFFFF"/>
                </a:highlight>
                <a:latin typeface="Century Gothic"/>
                <a:ea typeface="Century Gothic"/>
                <a:cs typeface="Century Gothic"/>
                <a:sym typeface="Century Gothic"/>
              </a:rPr>
              <a:t> granting schools and educators the freedom to shape their curricula within the framework provided by the national guidelines.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4"/>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54" name="Google Shape;154;p24"/>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55" name="Google Shape;155;p24"/>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56" name="Google Shape;156;p24"/>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57" name="Google Shape;157;p24"/>
          <p:cNvSpPr txBox="1"/>
          <p:nvPr/>
        </p:nvSpPr>
        <p:spPr>
          <a:xfrm>
            <a:off x="1717800" y="959075"/>
            <a:ext cx="6145800" cy="3986700"/>
          </a:xfrm>
          <a:prstGeom prst="rect">
            <a:avLst/>
          </a:prstGeom>
          <a:noFill/>
          <a:ln>
            <a:noFill/>
          </a:ln>
        </p:spPr>
        <p:txBody>
          <a:bodyPr anchorCtr="0" anchor="t" bIns="91425" lIns="91425" spcFirstLastPara="1" rIns="91425" wrap="square" tIns="91425">
            <a:noAutofit/>
          </a:bodyPr>
          <a:lstStyle/>
          <a:p>
            <a:pPr indent="0" lvl="0" marL="0" rtl="0" algn="just">
              <a:spcBef>
                <a:spcPts val="1400"/>
              </a:spcBef>
              <a:spcAft>
                <a:spcPts val="0"/>
              </a:spcAft>
              <a:buClr>
                <a:schemeClr val="dk1"/>
              </a:buClr>
              <a:buSzPts val="1100"/>
              <a:buFont typeface="Arial"/>
              <a:buNone/>
            </a:pPr>
            <a:r>
              <a:rPr b="1" lang="en" sz="1800">
                <a:solidFill>
                  <a:srgbClr val="6AA84F"/>
                </a:solidFill>
                <a:latin typeface="Calibri"/>
                <a:ea typeface="Calibri"/>
                <a:cs typeface="Calibri"/>
                <a:sym typeface="Calibri"/>
              </a:rPr>
              <a:t>Poland</a:t>
            </a:r>
            <a:endParaRPr b="1" sz="1800">
              <a:solidFill>
                <a:srgbClr val="6AA84F"/>
              </a:solidFill>
              <a:latin typeface="Calibri"/>
              <a:ea typeface="Calibri"/>
              <a:cs typeface="Calibri"/>
              <a:sym typeface="Calibri"/>
            </a:endParaRPr>
          </a:p>
          <a:p>
            <a:pPr indent="0" lvl="0" marL="0" rtl="0" algn="just">
              <a:spcBef>
                <a:spcPts val="800"/>
              </a:spcBef>
              <a:spcAft>
                <a:spcPts val="0"/>
              </a:spcAft>
              <a:buNone/>
            </a:pPr>
            <a:r>
              <a:rPr lang="en" sz="1500">
                <a:solidFill>
                  <a:schemeClr val="dk1"/>
                </a:solidFill>
                <a:highlight>
                  <a:srgbClr val="FFFFFF"/>
                </a:highlight>
                <a:latin typeface="Century Gothic"/>
                <a:ea typeface="Century Gothic"/>
                <a:cs typeface="Century Gothic"/>
                <a:sym typeface="Century Gothic"/>
              </a:rPr>
              <a:t>In Poland, the core </a:t>
            </a:r>
            <a:r>
              <a:rPr b="1" lang="en" sz="1500">
                <a:solidFill>
                  <a:schemeClr val="dk1"/>
                </a:solidFill>
                <a:highlight>
                  <a:srgbClr val="FFFFFF"/>
                </a:highlight>
                <a:latin typeface="Century Gothic"/>
                <a:ea typeface="Century Gothic"/>
                <a:cs typeface="Century Gothic"/>
                <a:sym typeface="Century Gothic"/>
              </a:rPr>
              <a:t>curriculum is centralized,</a:t>
            </a:r>
            <a:r>
              <a:rPr lang="en" sz="1500">
                <a:solidFill>
                  <a:schemeClr val="dk1"/>
                </a:solidFill>
                <a:highlight>
                  <a:srgbClr val="FFFFFF"/>
                </a:highlight>
                <a:latin typeface="Century Gothic"/>
                <a:ea typeface="Century Gothic"/>
                <a:cs typeface="Century Gothic"/>
                <a:sym typeface="Century Gothic"/>
              </a:rPr>
              <a:t> on the basis of which the teacher selects the curriculum. The </a:t>
            </a:r>
            <a:r>
              <a:rPr b="1" lang="en" sz="1500">
                <a:solidFill>
                  <a:schemeClr val="dk1"/>
                </a:solidFill>
                <a:highlight>
                  <a:srgbClr val="FFFFFF"/>
                </a:highlight>
                <a:latin typeface="Century Gothic"/>
                <a:ea typeface="Century Gothic"/>
                <a:cs typeface="Century Gothic"/>
                <a:sym typeface="Century Gothic"/>
              </a:rPr>
              <a:t>Minister of Education</a:t>
            </a:r>
            <a:r>
              <a:rPr lang="en" sz="1500">
                <a:solidFill>
                  <a:schemeClr val="dk1"/>
                </a:solidFill>
                <a:highlight>
                  <a:srgbClr val="FFFFFF"/>
                </a:highlight>
                <a:latin typeface="Century Gothic"/>
                <a:ea typeface="Century Gothic"/>
                <a:cs typeface="Century Gothic"/>
                <a:sym typeface="Century Gothic"/>
              </a:rPr>
              <a:t> approves changes to the core curriculum.</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Clr>
                <a:schemeClr val="dk1"/>
              </a:buClr>
              <a:buSzPts val="1100"/>
              <a:buFont typeface="Arial"/>
              <a:buNone/>
            </a:pPr>
            <a:r>
              <a:t/>
            </a:r>
            <a:endParaRPr sz="11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Clr>
                <a:schemeClr val="dk1"/>
              </a:buClr>
              <a:buSzPts val="1100"/>
              <a:buFont typeface="Arial"/>
              <a:buNone/>
            </a:pPr>
            <a:r>
              <a:t/>
            </a:r>
            <a:endParaRPr sz="1100">
              <a:solidFill>
                <a:schemeClr val="dk1"/>
              </a:solidFill>
              <a:highlight>
                <a:srgbClr val="FFFFFF"/>
              </a:highlight>
              <a:latin typeface="Century Gothic"/>
              <a:ea typeface="Century Gothic"/>
              <a:cs typeface="Century Gothic"/>
              <a:sym typeface="Century Gothic"/>
            </a:endParaRPr>
          </a:p>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25"/>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63" name="Google Shape;163;p25"/>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64" name="Google Shape;164;p25"/>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65" name="Google Shape;165;p25"/>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66" name="Google Shape;166;p25"/>
          <p:cNvSpPr txBox="1"/>
          <p:nvPr/>
        </p:nvSpPr>
        <p:spPr>
          <a:xfrm>
            <a:off x="1717800" y="959075"/>
            <a:ext cx="7120200" cy="3773400"/>
          </a:xfrm>
          <a:prstGeom prst="rect">
            <a:avLst/>
          </a:prstGeom>
          <a:noFill/>
          <a:ln>
            <a:noFill/>
          </a:ln>
        </p:spPr>
        <p:txBody>
          <a:bodyPr anchorCtr="0" anchor="t" bIns="91425" lIns="91425" spcFirstLastPara="1" rIns="91425" wrap="square" tIns="91425">
            <a:noAutofit/>
          </a:bodyPr>
          <a:lstStyle/>
          <a:p>
            <a:pPr indent="0" lvl="0" marL="0" rtl="0" algn="just">
              <a:spcBef>
                <a:spcPts val="1400"/>
              </a:spcBef>
              <a:spcAft>
                <a:spcPts val="0"/>
              </a:spcAft>
              <a:buClr>
                <a:schemeClr val="dk1"/>
              </a:buClr>
              <a:buSzPts val="1100"/>
              <a:buFont typeface="Arial"/>
              <a:buNone/>
            </a:pPr>
            <a:r>
              <a:rPr b="1" lang="en" sz="1800">
                <a:solidFill>
                  <a:schemeClr val="dk1"/>
                </a:solidFill>
                <a:latin typeface="Calibri"/>
                <a:ea typeface="Calibri"/>
                <a:cs typeface="Calibri"/>
                <a:sym typeface="Calibri"/>
              </a:rPr>
              <a:t> </a:t>
            </a:r>
            <a:r>
              <a:rPr b="1" lang="en" sz="1800">
                <a:solidFill>
                  <a:srgbClr val="6AA84F"/>
                </a:solidFill>
                <a:latin typeface="Calibri"/>
                <a:ea typeface="Calibri"/>
                <a:cs typeface="Calibri"/>
                <a:sym typeface="Calibri"/>
              </a:rPr>
              <a:t>Greece</a:t>
            </a:r>
            <a:endParaRPr b="1" sz="2600">
              <a:solidFill>
                <a:srgbClr val="6AA84F"/>
              </a:solidFill>
              <a:latin typeface="Calibri"/>
              <a:ea typeface="Calibri"/>
              <a:cs typeface="Calibri"/>
              <a:sym typeface="Calibri"/>
            </a:endParaRPr>
          </a:p>
          <a:p>
            <a:pPr indent="-323850" lvl="0" marL="457200" rtl="0" algn="just">
              <a:spcBef>
                <a:spcPts val="8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Greek </a:t>
            </a:r>
            <a:r>
              <a:rPr b="1" lang="en" sz="1500">
                <a:solidFill>
                  <a:srgbClr val="374151"/>
                </a:solidFill>
                <a:highlight>
                  <a:srgbClr val="FFFFFF"/>
                </a:highlight>
                <a:latin typeface="Century Gothic"/>
                <a:ea typeface="Century Gothic"/>
                <a:cs typeface="Century Gothic"/>
                <a:sym typeface="Century Gothic"/>
              </a:rPr>
              <a:t>educational system is centralized</a:t>
            </a:r>
            <a:r>
              <a:rPr lang="en" sz="1500">
                <a:solidFill>
                  <a:srgbClr val="374151"/>
                </a:solidFill>
                <a:highlight>
                  <a:srgbClr val="FFFFFF"/>
                </a:highlight>
                <a:latin typeface="Century Gothic"/>
                <a:ea typeface="Century Gothic"/>
                <a:cs typeface="Century Gothic"/>
                <a:sym typeface="Century Gothic"/>
              </a:rPr>
              <a:t>, with a significant level of central authority and control in the curriculum formation process. T</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b="1" lang="en" sz="1500">
                <a:solidFill>
                  <a:srgbClr val="374151"/>
                </a:solidFill>
                <a:highlight>
                  <a:srgbClr val="FFFFFF"/>
                </a:highlight>
                <a:latin typeface="Century Gothic"/>
                <a:ea typeface="Century Gothic"/>
                <a:cs typeface="Century Gothic"/>
                <a:sym typeface="Century Gothic"/>
              </a:rPr>
              <a:t>Ministry of Education </a:t>
            </a:r>
            <a:r>
              <a:rPr lang="en" sz="1500">
                <a:solidFill>
                  <a:srgbClr val="374151"/>
                </a:solidFill>
                <a:highlight>
                  <a:srgbClr val="FFFFFF"/>
                </a:highlight>
                <a:latin typeface="Century Gothic"/>
                <a:ea typeface="Century Gothic"/>
                <a:cs typeface="Century Gothic"/>
                <a:sym typeface="Century Gothic"/>
              </a:rPr>
              <a:t>plays a prominent role in shaping and regulating the national curriculum.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general framework and guidelines for curriculum development</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including subject content</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learning objectives,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assessment criteria.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800"/>
              </a:spcBef>
              <a:spcAft>
                <a:spcPts val="800"/>
              </a:spcAft>
              <a:buNone/>
            </a:pPr>
            <a:r>
              <a:rPr lang="en" sz="1500">
                <a:solidFill>
                  <a:srgbClr val="374151"/>
                </a:solidFill>
                <a:highlight>
                  <a:srgbClr val="FFFFFF"/>
                </a:highlight>
                <a:latin typeface="Century Gothic"/>
                <a:ea typeface="Century Gothic"/>
                <a:cs typeface="Century Gothic"/>
                <a:sym typeface="Century Gothic"/>
              </a:rPr>
              <a:t>This centralization ensures a standardized curriculum across the country, providing a common foundation for education.</a:t>
            </a:r>
            <a:endParaRPr sz="15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6"/>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72" name="Google Shape;172;p26"/>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73" name="Google Shape;173;p26"/>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74" name="Google Shape;174;p26"/>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75" name="Google Shape;175;p26"/>
          <p:cNvSpPr txBox="1"/>
          <p:nvPr/>
        </p:nvSpPr>
        <p:spPr>
          <a:xfrm>
            <a:off x="1717800" y="959075"/>
            <a:ext cx="6987900" cy="3986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374151"/>
                </a:solidFill>
                <a:highlight>
                  <a:srgbClr val="FFFFFF"/>
                </a:highlight>
                <a:latin typeface="Century Gothic"/>
                <a:ea typeface="Century Gothic"/>
                <a:cs typeface="Century Gothic"/>
                <a:sym typeface="Century Gothic"/>
              </a:rPr>
              <a:t>However, it is important to note that within this centralized structure, there is some room for </a:t>
            </a:r>
            <a:r>
              <a:rPr b="1" lang="en" sz="1500">
                <a:solidFill>
                  <a:srgbClr val="374151"/>
                </a:solidFill>
                <a:highlight>
                  <a:srgbClr val="FFFFFF"/>
                </a:highlight>
                <a:latin typeface="Century Gothic"/>
                <a:ea typeface="Century Gothic"/>
                <a:cs typeface="Century Gothic"/>
                <a:sym typeface="Century Gothic"/>
              </a:rPr>
              <a:t>local adaptation and flexibility </a:t>
            </a:r>
            <a:r>
              <a:rPr lang="en" sz="1500">
                <a:solidFill>
                  <a:srgbClr val="374151"/>
                </a:solidFill>
                <a:highlight>
                  <a:srgbClr val="FFFFFF"/>
                </a:highlight>
                <a:latin typeface="Century Gothic"/>
                <a:ea typeface="Century Gothic"/>
                <a:cs typeface="Century Gothic"/>
                <a:sym typeface="Century Gothic"/>
              </a:rPr>
              <a:t>at the school level.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None/>
            </a:pPr>
            <a:r>
              <a:rPr lang="en" sz="1500">
                <a:solidFill>
                  <a:srgbClr val="374151"/>
                </a:solidFill>
                <a:highlight>
                  <a:srgbClr val="FFFFFF"/>
                </a:highlight>
                <a:latin typeface="Century Gothic"/>
                <a:ea typeface="Century Gothic"/>
                <a:cs typeface="Century Gothic"/>
                <a:sym typeface="Century Gothic"/>
              </a:rPr>
              <a:t>Schools have the </a:t>
            </a:r>
            <a:r>
              <a:rPr b="1" lang="en" sz="1500">
                <a:solidFill>
                  <a:srgbClr val="374151"/>
                </a:solidFill>
                <a:highlight>
                  <a:srgbClr val="FFFFFF"/>
                </a:highlight>
                <a:latin typeface="Century Gothic"/>
                <a:ea typeface="Century Gothic"/>
                <a:cs typeface="Century Gothic"/>
                <a:sym typeface="Century Gothic"/>
              </a:rPr>
              <a:t>autonomy to make decisions</a:t>
            </a:r>
            <a:r>
              <a:rPr lang="en" sz="1500">
                <a:solidFill>
                  <a:srgbClr val="374151"/>
                </a:solidFill>
                <a:highlight>
                  <a:srgbClr val="FFFFFF"/>
                </a:highlight>
                <a:latin typeface="Century Gothic"/>
                <a:ea typeface="Century Gothic"/>
                <a:cs typeface="Century Gothic"/>
                <a:sym typeface="Century Gothic"/>
              </a:rPr>
              <a:t> regarding the specific implementation and organization of the curriculum, taking into consideration local needs and priorities while adhering to the broader national guideline.</a:t>
            </a:r>
            <a:endParaRPr>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None/>
            </a:pPr>
            <a:r>
              <a:t/>
            </a:r>
            <a:endParaRPr sz="1100">
              <a:solidFill>
                <a:schemeClr val="dk1"/>
              </a:solidFill>
              <a:highlight>
                <a:srgbClr val="FFFFFF"/>
              </a:highlight>
              <a:latin typeface="Century Gothic"/>
              <a:ea typeface="Century Gothic"/>
              <a:cs typeface="Century Gothic"/>
              <a:sym typeface="Century Gothic"/>
            </a:endParaRPr>
          </a:p>
          <a:p>
            <a:pPr indent="0" lvl="0" marL="0" rtl="0" algn="l">
              <a:spcBef>
                <a:spcPts val="8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7"/>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81" name="Google Shape;181;p27"/>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82" name="Google Shape;182;p27"/>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1800">
                <a:solidFill>
                  <a:schemeClr val="dk1"/>
                </a:solidFill>
                <a:latin typeface="Calibri"/>
                <a:ea typeface="Calibri"/>
                <a:cs typeface="Calibri"/>
                <a:sym typeface="Calibri"/>
              </a:rPr>
              <a:t>T</a:t>
            </a:r>
            <a:r>
              <a:rPr b="1" lang="en" sz="2000">
                <a:solidFill>
                  <a:schemeClr val="dk1"/>
                </a:solidFill>
                <a:latin typeface="Calibri"/>
                <a:ea typeface="Calibri"/>
                <a:cs typeface="Calibri"/>
                <a:sym typeface="Calibri"/>
              </a:rPr>
              <a:t>he level of participation of schools,principals and teachers in the curriculum design process.</a:t>
            </a:r>
            <a:endParaRPr b="1" sz="2000">
              <a:solidFill>
                <a:schemeClr val="dk1"/>
              </a:solidFill>
              <a:latin typeface="Calibri"/>
              <a:ea typeface="Calibri"/>
              <a:cs typeface="Calibri"/>
              <a:sym typeface="Calibri"/>
            </a:endParaRPr>
          </a:p>
          <a:p>
            <a:pPr indent="0" lvl="0" marL="0" rtl="0" algn="just">
              <a:spcBef>
                <a:spcPts val="800"/>
              </a:spcBef>
              <a:spcAft>
                <a:spcPts val="0"/>
              </a:spcAft>
              <a:buClr>
                <a:schemeClr val="dk1"/>
              </a:buClr>
              <a:buSzPts val="1100"/>
              <a:buFont typeface="Arial"/>
              <a:buNone/>
            </a:pPr>
            <a:r>
              <a:t/>
            </a:r>
            <a:endParaRPr sz="1200">
              <a:solidFill>
                <a:srgbClr val="0070C0"/>
              </a:solidFill>
              <a:highlight>
                <a:srgbClr val="FFFFFF"/>
              </a:highlight>
              <a:latin typeface="Century Gothic"/>
              <a:ea typeface="Century Gothic"/>
              <a:cs typeface="Century Gothic"/>
              <a:sym typeface="Century Gothic"/>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83" name="Google Shape;183;p27"/>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84" name="Google Shape;184;p27"/>
          <p:cNvSpPr txBox="1"/>
          <p:nvPr/>
        </p:nvSpPr>
        <p:spPr>
          <a:xfrm>
            <a:off x="1765400" y="1116300"/>
            <a:ext cx="7378500" cy="35040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rgbClr val="374151"/>
              </a:buClr>
              <a:buSzPts val="1200"/>
              <a:buFont typeface="Century Gothic"/>
              <a:buChar char="●"/>
            </a:pPr>
            <a:r>
              <a:rPr lang="en" sz="1800">
                <a:solidFill>
                  <a:srgbClr val="374151"/>
                </a:solidFill>
                <a:highlight>
                  <a:srgbClr val="FFFFFF"/>
                </a:highlight>
                <a:latin typeface="Century Gothic"/>
                <a:ea typeface="Century Gothic"/>
                <a:cs typeface="Century Gothic"/>
                <a:sym typeface="Century Gothic"/>
              </a:rPr>
              <a:t>In </a:t>
            </a:r>
            <a:r>
              <a:rPr b="1" lang="en" sz="1800">
                <a:solidFill>
                  <a:srgbClr val="374151"/>
                </a:solidFill>
                <a:highlight>
                  <a:srgbClr val="FFFFFF"/>
                </a:highlight>
                <a:latin typeface="Century Gothic"/>
                <a:ea typeface="Century Gothic"/>
                <a:cs typeface="Century Gothic"/>
                <a:sym typeface="Century Gothic"/>
              </a:rPr>
              <a:t>Estonia</a:t>
            </a:r>
            <a:r>
              <a:rPr lang="en" sz="1800">
                <a:solidFill>
                  <a:srgbClr val="374151"/>
                </a:solidFill>
                <a:highlight>
                  <a:srgbClr val="FFFFFF"/>
                </a:highlight>
                <a:latin typeface="Century Gothic"/>
                <a:ea typeface="Century Gothic"/>
                <a:cs typeface="Century Gothic"/>
                <a:sym typeface="Century Gothic"/>
              </a:rPr>
              <a:t> there is a strong emphasis on decentralization, granting schools and teachers </a:t>
            </a:r>
            <a:r>
              <a:rPr lang="en" sz="1800">
                <a:solidFill>
                  <a:srgbClr val="374151"/>
                </a:solidFill>
                <a:highlight>
                  <a:srgbClr val="FFFFFF"/>
                </a:highlight>
                <a:latin typeface="Century Gothic"/>
                <a:ea typeface="Century Gothic"/>
                <a:cs typeface="Century Gothic"/>
                <a:sym typeface="Century Gothic"/>
              </a:rPr>
              <a:t>a </a:t>
            </a:r>
            <a:r>
              <a:rPr b="1" lang="en" sz="1800">
                <a:solidFill>
                  <a:srgbClr val="374151"/>
                </a:solidFill>
                <a:highlight>
                  <a:srgbClr val="FFFFFF"/>
                </a:highlight>
                <a:latin typeface="Century Gothic"/>
                <a:ea typeface="Century Gothic"/>
                <a:cs typeface="Century Gothic"/>
                <a:sym typeface="Century Gothic"/>
              </a:rPr>
              <a:t>significant level of autonomy in designing the curriculum</a:t>
            </a:r>
            <a:r>
              <a:rPr lang="en" sz="1800">
                <a:solidFill>
                  <a:srgbClr val="374151"/>
                </a:solidFill>
                <a:highlight>
                  <a:srgbClr val="FFFFFF"/>
                </a:highlight>
                <a:latin typeface="Century Gothic"/>
                <a:ea typeface="Century Gothic"/>
                <a:cs typeface="Century Gothic"/>
                <a:sym typeface="Century Gothic"/>
              </a:rPr>
              <a:t>. Schools have the freedom to adapt the national curriculum to meet the specific needs of their students and local context. </a:t>
            </a:r>
            <a:endParaRPr sz="1800">
              <a:solidFill>
                <a:srgbClr val="374151"/>
              </a:solidFill>
              <a:highlight>
                <a:srgbClr val="FFFFFF"/>
              </a:highlight>
              <a:latin typeface="Century Gothic"/>
              <a:ea typeface="Century Gothic"/>
              <a:cs typeface="Century Gothic"/>
              <a:sym typeface="Century Gothic"/>
            </a:endParaRPr>
          </a:p>
          <a:p>
            <a:pPr indent="0" lvl="0" marL="457200" rtl="0" algn="just">
              <a:spcBef>
                <a:spcPts val="800"/>
              </a:spcBef>
              <a:spcAft>
                <a:spcPts val="0"/>
              </a:spcAft>
              <a:buNone/>
            </a:pPr>
            <a:r>
              <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spcBef>
                <a:spcPts val="80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In</a:t>
            </a:r>
            <a:r>
              <a:rPr b="1" lang="en" sz="1800">
                <a:solidFill>
                  <a:srgbClr val="374151"/>
                </a:solidFill>
                <a:highlight>
                  <a:srgbClr val="FFFFFF"/>
                </a:highlight>
                <a:latin typeface="Century Gothic"/>
                <a:ea typeface="Century Gothic"/>
                <a:cs typeface="Century Gothic"/>
                <a:sym typeface="Century Gothic"/>
              </a:rPr>
              <a:t> Sweden,</a:t>
            </a:r>
            <a:r>
              <a:rPr lang="en" sz="1800">
                <a:solidFill>
                  <a:srgbClr val="374151"/>
                </a:solidFill>
                <a:highlight>
                  <a:srgbClr val="FFFFFF"/>
                </a:highlight>
                <a:latin typeface="Century Gothic"/>
                <a:ea typeface="Century Gothic"/>
                <a:cs typeface="Century Gothic"/>
                <a:sym typeface="Century Gothic"/>
              </a:rPr>
              <a:t> while the curriculum is centrally regulated, there is </a:t>
            </a:r>
            <a:r>
              <a:rPr b="1" lang="en" sz="1800">
                <a:solidFill>
                  <a:srgbClr val="374151"/>
                </a:solidFill>
                <a:highlight>
                  <a:srgbClr val="FFFFFF"/>
                </a:highlight>
                <a:latin typeface="Century Gothic"/>
                <a:ea typeface="Century Gothic"/>
                <a:cs typeface="Century Gothic"/>
                <a:sym typeface="Century Gothic"/>
              </a:rPr>
              <a:t>a collaborative approach </a:t>
            </a:r>
            <a:r>
              <a:rPr lang="en" sz="1800">
                <a:solidFill>
                  <a:srgbClr val="374151"/>
                </a:solidFill>
                <a:highlight>
                  <a:srgbClr val="FFFFFF"/>
                </a:highlight>
                <a:latin typeface="Century Gothic"/>
                <a:ea typeface="Century Gothic"/>
                <a:cs typeface="Century Gothic"/>
                <a:sym typeface="Century Gothic"/>
              </a:rPr>
              <a:t>that involves teachers and principals </a:t>
            </a:r>
            <a:r>
              <a:rPr b="1" lang="en" sz="1800">
                <a:solidFill>
                  <a:srgbClr val="374151"/>
                </a:solidFill>
                <a:highlight>
                  <a:srgbClr val="FFFFFF"/>
                </a:highlight>
                <a:latin typeface="Century Gothic"/>
                <a:ea typeface="Century Gothic"/>
                <a:cs typeface="Century Gothic"/>
                <a:sym typeface="Century Gothic"/>
              </a:rPr>
              <a:t>in the design and development of the curriculum.</a:t>
            </a:r>
            <a:endParaRPr b="1" sz="1800">
              <a:solidFill>
                <a:srgbClr val="374151"/>
              </a:solidFill>
              <a:highlight>
                <a:srgbClr val="FFFFFF"/>
              </a:highlight>
              <a:latin typeface="Century Gothic"/>
              <a:ea typeface="Century Gothic"/>
              <a:cs typeface="Century Gothic"/>
              <a:sym typeface="Century Gothic"/>
            </a:endParaRPr>
          </a:p>
          <a:p>
            <a:pPr indent="0" lvl="0" marL="457200" rtl="0" algn="just">
              <a:spcBef>
                <a:spcPts val="8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457200" rtl="0" algn="just">
              <a:spcBef>
                <a:spcPts val="800"/>
              </a:spcBef>
              <a:spcAft>
                <a:spcPts val="800"/>
              </a:spcAft>
              <a:buNone/>
            </a:pPr>
            <a:r>
              <a:t/>
            </a:r>
            <a:endParaRPr sz="12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28"/>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90" name="Google Shape;190;p28"/>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91" name="Google Shape;191;p28"/>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1800">
                <a:solidFill>
                  <a:schemeClr val="dk1"/>
                </a:solidFill>
                <a:latin typeface="Calibri"/>
                <a:ea typeface="Calibri"/>
                <a:cs typeface="Calibri"/>
                <a:sym typeface="Calibri"/>
              </a:rPr>
              <a:t>T</a:t>
            </a:r>
            <a:r>
              <a:rPr b="1" lang="en" sz="2000">
                <a:solidFill>
                  <a:schemeClr val="dk1"/>
                </a:solidFill>
                <a:latin typeface="Calibri"/>
                <a:ea typeface="Calibri"/>
                <a:cs typeface="Calibri"/>
                <a:sym typeface="Calibri"/>
              </a:rPr>
              <a:t>he level of participation of schools,principals and teachers in the curriculum design process.</a:t>
            </a:r>
            <a:endParaRPr b="1" sz="2000">
              <a:solidFill>
                <a:schemeClr val="dk1"/>
              </a:solidFill>
              <a:latin typeface="Calibri"/>
              <a:ea typeface="Calibri"/>
              <a:cs typeface="Calibri"/>
              <a:sym typeface="Calibri"/>
            </a:endParaRPr>
          </a:p>
          <a:p>
            <a:pPr indent="0" lvl="0" marL="0" rtl="0" algn="just">
              <a:spcBef>
                <a:spcPts val="800"/>
              </a:spcBef>
              <a:spcAft>
                <a:spcPts val="0"/>
              </a:spcAft>
              <a:buClr>
                <a:schemeClr val="dk1"/>
              </a:buClr>
              <a:buSzPts val="1100"/>
              <a:buFont typeface="Arial"/>
              <a:buNone/>
            </a:pPr>
            <a:r>
              <a:t/>
            </a:r>
            <a:endParaRPr sz="1200">
              <a:solidFill>
                <a:srgbClr val="0070C0"/>
              </a:solidFill>
              <a:highlight>
                <a:srgbClr val="FFFFFF"/>
              </a:highlight>
              <a:latin typeface="Century Gothic"/>
              <a:ea typeface="Century Gothic"/>
              <a:cs typeface="Century Gothic"/>
              <a:sym typeface="Century Gothic"/>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92" name="Google Shape;192;p28"/>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93" name="Google Shape;193;p28"/>
          <p:cNvSpPr txBox="1"/>
          <p:nvPr/>
        </p:nvSpPr>
        <p:spPr>
          <a:xfrm>
            <a:off x="1765400" y="992775"/>
            <a:ext cx="7378500" cy="3627300"/>
          </a:xfrm>
          <a:prstGeom prst="rect">
            <a:avLst/>
          </a:prstGeom>
          <a:noFill/>
          <a:ln>
            <a:noFill/>
          </a:ln>
        </p:spPr>
        <p:txBody>
          <a:bodyPr anchorCtr="0" anchor="t" bIns="91425" lIns="91425" spcFirstLastPara="1" rIns="91425" wrap="square" tIns="91425">
            <a:noAutofit/>
          </a:bodyPr>
          <a:lstStyle/>
          <a:p>
            <a:pPr indent="-342900" lvl="0" marL="457200" rtl="0" algn="just">
              <a:spcBef>
                <a:spcPts val="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In </a:t>
            </a:r>
            <a:r>
              <a:rPr b="1" lang="en" sz="1800">
                <a:solidFill>
                  <a:srgbClr val="374151"/>
                </a:solidFill>
                <a:highlight>
                  <a:srgbClr val="FFFFFF"/>
                </a:highlight>
                <a:latin typeface="Century Gothic"/>
                <a:ea typeface="Century Gothic"/>
                <a:cs typeface="Century Gothic"/>
                <a:sym typeface="Century Gothic"/>
              </a:rPr>
              <a:t>Poland,</a:t>
            </a:r>
            <a:r>
              <a:rPr lang="en" sz="1800">
                <a:solidFill>
                  <a:srgbClr val="374151"/>
                </a:solidFill>
                <a:highlight>
                  <a:srgbClr val="FFFFFF"/>
                </a:highlight>
                <a:latin typeface="Century Gothic"/>
                <a:ea typeface="Century Gothic"/>
                <a:cs typeface="Century Gothic"/>
                <a:sym typeface="Century Gothic"/>
              </a:rPr>
              <a:t> the curriculum is predominantly centralized, with the Ministry of </a:t>
            </a:r>
            <a:r>
              <a:rPr b="1" lang="en" sz="1800">
                <a:solidFill>
                  <a:srgbClr val="374151"/>
                </a:solidFill>
                <a:highlight>
                  <a:srgbClr val="FFFFFF"/>
                </a:highlight>
                <a:latin typeface="Century Gothic"/>
                <a:ea typeface="Century Gothic"/>
                <a:cs typeface="Century Gothic"/>
                <a:sym typeface="Century Gothic"/>
              </a:rPr>
              <a:t>National Education being responsible for its formulation. </a:t>
            </a:r>
            <a:r>
              <a:rPr lang="en" sz="1800">
                <a:solidFill>
                  <a:srgbClr val="374151"/>
                </a:solidFill>
                <a:highlight>
                  <a:srgbClr val="FFFFFF"/>
                </a:highlight>
                <a:latin typeface="Century Gothic"/>
                <a:ea typeface="Century Gothic"/>
                <a:cs typeface="Century Gothic"/>
                <a:sym typeface="Century Gothic"/>
              </a:rPr>
              <a:t>However, schools and teachers have some degree of influence through consultations and feedback mechanisms.</a:t>
            </a:r>
            <a:endParaRPr sz="1800">
              <a:solidFill>
                <a:srgbClr val="374151"/>
              </a:solidFill>
              <a:highlight>
                <a:srgbClr val="FFFFFF"/>
              </a:highlight>
              <a:latin typeface="Century Gothic"/>
              <a:ea typeface="Century Gothic"/>
              <a:cs typeface="Century Gothic"/>
              <a:sym typeface="Century Gothic"/>
            </a:endParaRPr>
          </a:p>
          <a:p>
            <a:pPr indent="0" lvl="0" marL="457200" rtl="0" algn="just">
              <a:spcBef>
                <a:spcPts val="800"/>
              </a:spcBef>
              <a:spcAft>
                <a:spcPts val="0"/>
              </a:spcAft>
              <a:buNone/>
            </a:pPr>
            <a:r>
              <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spcBef>
                <a:spcPts val="80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In </a:t>
            </a:r>
            <a:r>
              <a:rPr b="1" lang="en" sz="1800">
                <a:solidFill>
                  <a:srgbClr val="374151"/>
                </a:solidFill>
                <a:highlight>
                  <a:srgbClr val="FFFFFF"/>
                </a:highlight>
                <a:latin typeface="Century Gothic"/>
                <a:ea typeface="Century Gothic"/>
                <a:cs typeface="Century Gothic"/>
                <a:sym typeface="Century Gothic"/>
              </a:rPr>
              <a:t>Greece</a:t>
            </a:r>
            <a:r>
              <a:rPr lang="en" sz="1800">
                <a:solidFill>
                  <a:srgbClr val="374151"/>
                </a:solidFill>
                <a:highlight>
                  <a:srgbClr val="FFFFFF"/>
                </a:highlight>
                <a:latin typeface="Century Gothic"/>
                <a:ea typeface="Century Gothic"/>
                <a:cs typeface="Century Gothic"/>
                <a:sym typeface="Century Gothic"/>
              </a:rPr>
              <a:t>, the curriculum design process is primarily centralized, with the </a:t>
            </a:r>
            <a:r>
              <a:rPr b="1" lang="en" sz="1800">
                <a:solidFill>
                  <a:srgbClr val="374151"/>
                </a:solidFill>
                <a:highlight>
                  <a:srgbClr val="FFFFFF"/>
                </a:highlight>
                <a:latin typeface="Century Gothic"/>
                <a:ea typeface="Century Gothic"/>
                <a:cs typeface="Century Gothic"/>
                <a:sym typeface="Century Gothic"/>
              </a:rPr>
              <a:t>Ministry of Education playing a significant role. </a:t>
            </a:r>
            <a:r>
              <a:rPr lang="en" sz="1800">
                <a:solidFill>
                  <a:srgbClr val="374151"/>
                </a:solidFill>
                <a:highlight>
                  <a:srgbClr val="FFFFFF"/>
                </a:highlight>
                <a:latin typeface="Century Gothic"/>
                <a:ea typeface="Century Gothic"/>
                <a:cs typeface="Century Gothic"/>
                <a:sym typeface="Century Gothic"/>
              </a:rPr>
              <a:t>While there is limited involvement of schools and teachers in the initial design, there is some flexibility at the local level for adaptation and implementation.</a:t>
            </a:r>
            <a:endParaRPr sz="23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29"/>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99" name="Google Shape;199;p29"/>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00" name="Google Shape;200;p29"/>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spcBef>
                <a:spcPts val="1800"/>
              </a:spcBef>
              <a:spcAft>
                <a:spcPts val="0"/>
              </a:spcAft>
              <a:buSzPts val="1100"/>
              <a:buNone/>
            </a:pPr>
            <a:r>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01" name="Google Shape;201;p29"/>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02" name="Google Shape;202;p29"/>
          <p:cNvSpPr txBox="1"/>
          <p:nvPr/>
        </p:nvSpPr>
        <p:spPr>
          <a:xfrm>
            <a:off x="1653100" y="723225"/>
            <a:ext cx="6412500" cy="4332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highlight>
                  <a:schemeClr val="lt1"/>
                </a:highlight>
                <a:latin typeface="Century Gothic"/>
                <a:ea typeface="Century Gothic"/>
                <a:cs typeface="Century Gothic"/>
                <a:sym typeface="Century Gothic"/>
              </a:rPr>
              <a:t>Title: </a:t>
            </a:r>
            <a:r>
              <a:rPr lang="en">
                <a:solidFill>
                  <a:schemeClr val="dk1"/>
                </a:solidFill>
                <a:highlight>
                  <a:schemeClr val="lt1"/>
                </a:highlight>
                <a:latin typeface="Century Gothic"/>
                <a:ea typeface="Century Gothic"/>
                <a:cs typeface="Century Gothic"/>
                <a:sym typeface="Century Gothic"/>
              </a:rPr>
              <a:t>An Analysis of the Implementation of Gamification and Role-Playing in Environmental Education: Insights from Teachers in Sweden, Estonia, Poland, and Greece</a:t>
            </a:r>
            <a:endParaRPr>
              <a:solidFill>
                <a:schemeClr val="dk1"/>
              </a:solidFill>
              <a:highlight>
                <a:schemeClr val="lt1"/>
              </a:highlight>
              <a:latin typeface="Century Gothic"/>
              <a:ea typeface="Century Gothic"/>
              <a:cs typeface="Century Gothic"/>
              <a:sym typeface="Century Gothic"/>
            </a:endParaRPr>
          </a:p>
          <a:p>
            <a:pPr indent="0" lvl="0" marL="0" rtl="0" algn="just">
              <a:spcBef>
                <a:spcPts val="1500"/>
              </a:spcBef>
              <a:spcAft>
                <a:spcPts val="0"/>
              </a:spcAft>
              <a:buNone/>
            </a:pPr>
            <a:r>
              <a:t/>
            </a:r>
            <a:endParaRPr>
              <a:solidFill>
                <a:schemeClr val="dk1"/>
              </a:solidFill>
              <a:highlight>
                <a:schemeClr val="lt1"/>
              </a:highlight>
              <a:latin typeface="Century Gothic"/>
              <a:ea typeface="Century Gothic"/>
              <a:cs typeface="Century Gothic"/>
              <a:sym typeface="Century Gothic"/>
            </a:endParaRPr>
          </a:p>
          <a:p>
            <a:pPr indent="0" lvl="0" marL="0" rtl="0" algn="just">
              <a:spcBef>
                <a:spcPts val="1500"/>
              </a:spcBef>
              <a:spcAft>
                <a:spcPts val="0"/>
              </a:spcAft>
              <a:buNone/>
            </a:pPr>
            <a:r>
              <a:rPr b="1" lang="en">
                <a:solidFill>
                  <a:schemeClr val="dk1"/>
                </a:solidFill>
                <a:highlight>
                  <a:srgbClr val="FFFFFF"/>
                </a:highlight>
                <a:latin typeface="Century Gothic"/>
                <a:ea typeface="Century Gothic"/>
                <a:cs typeface="Century Gothic"/>
                <a:sym typeface="Century Gothic"/>
              </a:rPr>
              <a:t>Sample</a:t>
            </a:r>
            <a:r>
              <a:rPr lang="en">
                <a:solidFill>
                  <a:schemeClr val="dk1"/>
                </a:solidFill>
                <a:highlight>
                  <a:srgbClr val="FFFFFF"/>
                </a:highlight>
                <a:latin typeface="Century Gothic"/>
                <a:ea typeface="Century Gothic"/>
                <a:cs typeface="Century Gothic"/>
                <a:sym typeface="Century Gothic"/>
              </a:rPr>
              <a:t>: </a:t>
            </a:r>
            <a:r>
              <a:rPr lang="en" u="sng">
                <a:solidFill>
                  <a:schemeClr val="dk1"/>
                </a:solidFill>
                <a:highlight>
                  <a:srgbClr val="FFFFFF"/>
                </a:highlight>
                <a:latin typeface="Century Gothic"/>
                <a:ea typeface="Century Gothic"/>
                <a:cs typeface="Century Gothic"/>
                <a:sym typeface="Century Gothic"/>
              </a:rPr>
              <a:t>48 teachers from primary and secondary education</a:t>
            </a:r>
            <a:r>
              <a:rPr lang="en">
                <a:solidFill>
                  <a:schemeClr val="dk1"/>
                </a:solidFill>
                <a:highlight>
                  <a:srgbClr val="FFFFFF"/>
                </a:highlight>
                <a:latin typeface="Century Gothic"/>
                <a:ea typeface="Century Gothic"/>
                <a:cs typeface="Century Gothic"/>
                <a:sym typeface="Century Gothic"/>
              </a:rPr>
              <a:t> in Sweden, Estonia, Poland, and Greece.</a:t>
            </a:r>
            <a:endParaRPr>
              <a:solidFill>
                <a:schemeClr val="dk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a:solidFill>
                  <a:schemeClr val="dk1"/>
                </a:solidFill>
                <a:highlight>
                  <a:srgbClr val="FFFFFF"/>
                </a:highlight>
                <a:latin typeface="Century Gothic"/>
                <a:ea typeface="Century Gothic"/>
                <a:cs typeface="Century Gothic"/>
                <a:sym typeface="Century Gothic"/>
              </a:rPr>
              <a:t>The study examined:</a:t>
            </a:r>
            <a:endParaRPr>
              <a:solidFill>
                <a:schemeClr val="dk1"/>
              </a:solidFill>
              <a:highlight>
                <a:srgbClr val="FFFFFF"/>
              </a:highlight>
              <a:latin typeface="Century Gothic"/>
              <a:ea typeface="Century Gothic"/>
              <a:cs typeface="Century Gothic"/>
              <a:sym typeface="Century Gothic"/>
            </a:endParaRPr>
          </a:p>
          <a:p>
            <a:pPr indent="-317500" lvl="0" marL="457200" rtl="0" algn="just">
              <a:spcBef>
                <a:spcPts val="150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the level of environmental awareness fostered through these methods </a:t>
            </a:r>
            <a:endParaRPr>
              <a:solidFill>
                <a:schemeClr val="dk1"/>
              </a:solidFill>
              <a:highlight>
                <a:srgbClr val="FFFFFF"/>
              </a:highlight>
              <a:latin typeface="Century Gothic"/>
              <a:ea typeface="Century Gothic"/>
              <a:cs typeface="Century Gothic"/>
              <a:sym typeface="Century Gothic"/>
            </a:endParaRPr>
          </a:p>
          <a:p>
            <a:pPr indent="-317500" lvl="0" marL="457200" rtl="0" algn="just">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the role of the Ministry of Education in promoting gamification. </a:t>
            </a:r>
            <a:endParaRPr>
              <a:solidFill>
                <a:schemeClr val="dk1"/>
              </a:solidFill>
              <a:highlight>
                <a:srgbClr val="FFFFFF"/>
              </a:highlight>
              <a:latin typeface="Century Gothic"/>
              <a:ea typeface="Century Gothic"/>
              <a:cs typeface="Century Gothic"/>
              <a:sym typeface="Century Gothic"/>
            </a:endParaRPr>
          </a:p>
          <a:p>
            <a:pPr indent="-317500" lvl="0" marL="457200" rtl="0" algn="just">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the familiarity and utilization of the educational live-action role-playing (edularp) methodology among teachers</a:t>
            </a:r>
            <a:endParaRPr>
              <a:solidFill>
                <a:schemeClr val="dk1"/>
              </a:solidFill>
              <a:highlight>
                <a:srgbClr val="FFFFFF"/>
              </a:highlight>
              <a:latin typeface="Century Gothic"/>
              <a:ea typeface="Century Gothic"/>
              <a:cs typeface="Century Gothic"/>
              <a:sym typeface="Century Gothic"/>
            </a:endParaRPr>
          </a:p>
          <a:p>
            <a:pPr indent="-317500" lvl="0" marL="457200" rtl="0" algn="just">
              <a:spcBef>
                <a:spcPts val="0"/>
              </a:spcBef>
              <a:spcAft>
                <a:spcPts val="0"/>
              </a:spcAft>
              <a:buClr>
                <a:schemeClr val="dk1"/>
              </a:buClr>
              <a:buSzPts val="1400"/>
              <a:buFont typeface="Century Gothic"/>
              <a:buChar char="●"/>
            </a:pPr>
            <a:r>
              <a:rPr lang="en">
                <a:solidFill>
                  <a:schemeClr val="dk1"/>
                </a:solidFill>
                <a:highlight>
                  <a:srgbClr val="FFFFFF"/>
                </a:highlight>
                <a:latin typeface="Century Gothic"/>
                <a:ea typeface="Century Gothic"/>
                <a:cs typeface="Century Gothic"/>
                <a:sym typeface="Century Gothic"/>
              </a:rPr>
              <a:t> identified the perceived effectiveness of this tool.</a:t>
            </a:r>
            <a:endParaRPr>
              <a:solidFill>
                <a:schemeClr val="dk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a:solidFill>
                <a:schemeClr val="dk1"/>
              </a:solidFill>
              <a:highlight>
                <a:schemeClr val="lt1"/>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Clr>
                <a:schemeClr val="dk1"/>
              </a:buClr>
              <a:buSzPts val="1100"/>
              <a:buFont typeface="Arial"/>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l">
              <a:spcBef>
                <a:spcPts val="15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0"/>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08" name="Google Shape;208;p30"/>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09" name="Google Shape;209;p30"/>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spcBef>
                <a:spcPts val="1800"/>
              </a:spcBef>
              <a:spcAft>
                <a:spcPts val="0"/>
              </a:spcAft>
              <a:buSzPts val="1100"/>
              <a:buNone/>
            </a:pPr>
            <a:r>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10" name="Google Shape;210;p30"/>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11" name="Google Shape;211;p30"/>
          <p:cNvSpPr txBox="1"/>
          <p:nvPr/>
        </p:nvSpPr>
        <p:spPr>
          <a:xfrm>
            <a:off x="1787875" y="841775"/>
            <a:ext cx="7322100" cy="4143900"/>
          </a:xfrm>
          <a:prstGeom prst="rect">
            <a:avLst/>
          </a:prstGeom>
          <a:noFill/>
          <a:ln>
            <a:noFill/>
          </a:ln>
        </p:spPr>
        <p:txBody>
          <a:bodyPr anchorCtr="0" anchor="t" bIns="91425" lIns="91425" spcFirstLastPara="1" rIns="91425" wrap="square" tIns="91425">
            <a:noAutofit/>
          </a:bodyPr>
          <a:lstStyle/>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Results:</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 while 86% of the teachers surveyed reported using gamification as a teaching methodology, only 55.8% utilized this approach in the context of environmental education.</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 37.2% of the teachers stated that they never employed gamification in their environmental lessons.</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approximately two-thirds of the respondents believed that gamification and role-playing methodologies effectively increased environmental awareness among students.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This discrepancy </a:t>
            </a:r>
            <a:r>
              <a:rPr b="1" lang="en" sz="1500">
                <a:solidFill>
                  <a:srgbClr val="374151"/>
                </a:solidFill>
                <a:highlight>
                  <a:srgbClr val="FFFFFF"/>
                </a:highlight>
                <a:latin typeface="Century Gothic"/>
                <a:ea typeface="Century Gothic"/>
                <a:cs typeface="Century Gothic"/>
                <a:sym typeface="Century Gothic"/>
              </a:rPr>
              <a:t>suggests that teachers may not fully understand how to incorporate gamification and role-playing into their environmental lessons</a:t>
            </a:r>
            <a:r>
              <a:rPr lang="en" sz="1500">
                <a:solidFill>
                  <a:srgbClr val="374151"/>
                </a:solidFill>
                <a:highlight>
                  <a:srgbClr val="FFFFFF"/>
                </a:highlight>
                <a:latin typeface="Century Gothic"/>
                <a:ea typeface="Century Gothic"/>
                <a:cs typeface="Century Gothic"/>
                <a:sym typeface="Century Gothic"/>
              </a:rPr>
              <a:t>.</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l">
              <a:spcBef>
                <a:spcPts val="1500"/>
              </a:spcBef>
              <a:spcAft>
                <a:spcPts val="0"/>
              </a:spcAft>
              <a:buNone/>
            </a:pPr>
            <a:r>
              <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31"/>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17" name="Google Shape;217;p31"/>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18" name="Google Shape;218;p31"/>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spcBef>
                <a:spcPts val="1800"/>
              </a:spcBef>
              <a:spcAft>
                <a:spcPts val="0"/>
              </a:spcAft>
              <a:buSzPts val="1100"/>
              <a:buNone/>
            </a:pPr>
            <a:r>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19" name="Google Shape;219;p31"/>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20" name="Google Shape;220;p31"/>
          <p:cNvSpPr txBox="1"/>
          <p:nvPr/>
        </p:nvSpPr>
        <p:spPr>
          <a:xfrm>
            <a:off x="1641875" y="801850"/>
            <a:ext cx="7411500" cy="4143900"/>
          </a:xfrm>
          <a:prstGeom prst="rect">
            <a:avLst/>
          </a:prstGeom>
          <a:noFill/>
          <a:ln>
            <a:noFill/>
          </a:ln>
        </p:spPr>
        <p:txBody>
          <a:bodyPr anchorCtr="0" anchor="t" bIns="91425" lIns="91425" spcFirstLastPara="1" rIns="91425" wrap="square" tIns="91425">
            <a:noAutofit/>
          </a:bodyPr>
          <a:lstStyle/>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more than </a:t>
            </a:r>
            <a:r>
              <a:rPr b="1" lang="en" sz="1500">
                <a:solidFill>
                  <a:srgbClr val="374151"/>
                </a:solidFill>
                <a:highlight>
                  <a:srgbClr val="FFFFFF"/>
                </a:highlight>
                <a:latin typeface="Century Gothic"/>
                <a:ea typeface="Century Gothic"/>
                <a:cs typeface="Century Gothic"/>
                <a:sym typeface="Century Gothic"/>
              </a:rPr>
              <a:t>half of the participants (51.2%) </a:t>
            </a:r>
            <a:r>
              <a:rPr lang="en" sz="1500">
                <a:solidFill>
                  <a:srgbClr val="374151"/>
                </a:solidFill>
                <a:highlight>
                  <a:srgbClr val="FFFFFF"/>
                </a:highlight>
                <a:latin typeface="Century Gothic"/>
                <a:ea typeface="Century Gothic"/>
                <a:cs typeface="Century Gothic"/>
                <a:sym typeface="Century Gothic"/>
              </a:rPr>
              <a:t>expressed the view that the </a:t>
            </a:r>
            <a:r>
              <a:rPr b="1" lang="en" sz="1500">
                <a:solidFill>
                  <a:srgbClr val="374151"/>
                </a:solidFill>
                <a:highlight>
                  <a:srgbClr val="FFFFFF"/>
                </a:highlight>
                <a:latin typeface="Century Gothic"/>
                <a:ea typeface="Century Gothic"/>
                <a:cs typeface="Century Gothic"/>
                <a:sym typeface="Century Gothic"/>
              </a:rPr>
              <a:t>Ministry of Education rarely encourages</a:t>
            </a:r>
            <a:r>
              <a:rPr lang="en" sz="1500">
                <a:solidFill>
                  <a:srgbClr val="374151"/>
                </a:solidFill>
                <a:highlight>
                  <a:srgbClr val="FFFFFF"/>
                </a:highlight>
                <a:latin typeface="Century Gothic"/>
                <a:ea typeface="Century Gothic"/>
                <a:cs typeface="Century Gothic"/>
                <a:sym typeface="Century Gothic"/>
              </a:rPr>
              <a:t> the use of gamification and role-playing in the curriculum</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b="1" lang="en" sz="1500">
                <a:solidFill>
                  <a:srgbClr val="374151"/>
                </a:solidFill>
                <a:highlight>
                  <a:srgbClr val="FFFFFF"/>
                </a:highlight>
                <a:latin typeface="Century Gothic"/>
                <a:ea typeface="Century Gothic"/>
                <a:cs typeface="Century Gothic"/>
                <a:sym typeface="Century Gothic"/>
              </a:rPr>
              <a:t>51.2% of the teachers admitted to having little or no knowledge of the edu-larp methodology</a:t>
            </a:r>
            <a:r>
              <a:rPr lang="en" sz="1500">
                <a:solidFill>
                  <a:srgbClr val="374151"/>
                </a:solidFill>
                <a:highlight>
                  <a:srgbClr val="FFFFFF"/>
                </a:highlight>
                <a:latin typeface="Century Gothic"/>
                <a:ea typeface="Century Gothic"/>
                <a:cs typeface="Century Gothic"/>
                <a:sym typeface="Century Gothic"/>
              </a:rPr>
              <a:t>, indicating that this approach is not widely recognized or utilized as a teaching tool.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when asked if they had ever used edularp games in their teaching procedures, </a:t>
            </a:r>
            <a:r>
              <a:rPr b="1" lang="en" sz="1500">
                <a:solidFill>
                  <a:srgbClr val="374151"/>
                </a:solidFill>
                <a:highlight>
                  <a:srgbClr val="FFFFFF"/>
                </a:highlight>
                <a:latin typeface="Century Gothic"/>
                <a:ea typeface="Century Gothic"/>
                <a:cs typeface="Century Gothic"/>
                <a:sym typeface="Century Gothic"/>
              </a:rPr>
              <a:t>76.7% responded negatively</a:t>
            </a:r>
            <a:r>
              <a:rPr lang="en" sz="1500">
                <a:solidFill>
                  <a:srgbClr val="374151"/>
                </a:solidFill>
                <a:highlight>
                  <a:srgbClr val="FFFFFF"/>
                </a:highlight>
                <a:latin typeface="Century Gothic"/>
                <a:ea typeface="Century Gothic"/>
                <a:cs typeface="Century Gothic"/>
                <a:sym typeface="Century Gothic"/>
              </a:rPr>
              <a:t>, highlighting the underutilization of edu-larp even in more decentralized educational systems.</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l">
              <a:spcBef>
                <a:spcPts val="15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4"/>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64" name="Google Shape;64;p14"/>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65" name="Google Shape;65;p14"/>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spcBef>
                <a:spcPts val="2400"/>
              </a:spcBef>
              <a:spcAft>
                <a:spcPts val="0"/>
              </a:spcAft>
              <a:buNone/>
            </a:pPr>
            <a:r>
              <a:rPr b="1" lang="en" sz="11200">
                <a:solidFill>
                  <a:schemeClr val="dk1"/>
                </a:solidFill>
                <a:latin typeface="Calibri"/>
                <a:ea typeface="Calibri"/>
                <a:cs typeface="Calibri"/>
                <a:sym typeface="Calibri"/>
              </a:rPr>
              <a:t>Task 1 State of the Art</a:t>
            </a:r>
            <a:endParaRPr b="1" sz="11200">
              <a:solidFill>
                <a:schemeClr val="dk1"/>
              </a:solidFill>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66" name="Google Shape;66;p14"/>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67" name="Google Shape;67;p14"/>
          <p:cNvSpPr txBox="1"/>
          <p:nvPr/>
        </p:nvSpPr>
        <p:spPr>
          <a:xfrm>
            <a:off x="1787875" y="841775"/>
            <a:ext cx="7265700" cy="3845700"/>
          </a:xfrm>
          <a:prstGeom prst="rect">
            <a:avLst/>
          </a:prstGeom>
          <a:noFill/>
          <a:ln>
            <a:noFill/>
          </a:ln>
        </p:spPr>
        <p:txBody>
          <a:bodyPr anchorCtr="0" anchor="t" bIns="91425" lIns="91425" spcFirstLastPara="1" rIns="91425" wrap="square" tIns="91425">
            <a:noAutofit/>
          </a:bodyPr>
          <a:lstStyle/>
          <a:p>
            <a:pPr indent="0" lvl="0" marL="0" rtl="0" algn="just">
              <a:spcBef>
                <a:spcPts val="1500"/>
              </a:spcBef>
              <a:spcAft>
                <a:spcPts val="0"/>
              </a:spcAft>
              <a:buNone/>
            </a:pPr>
            <a:r>
              <a:rPr lang="en" sz="1600">
                <a:solidFill>
                  <a:srgbClr val="374151"/>
                </a:solidFill>
                <a:highlight>
                  <a:srgbClr val="FFFFFF"/>
                </a:highlight>
                <a:latin typeface="Century Gothic"/>
                <a:ea typeface="Century Gothic"/>
                <a:cs typeface="Century Gothic"/>
                <a:sym typeface="Century Gothic"/>
              </a:rPr>
              <a:t>T</a:t>
            </a:r>
            <a:r>
              <a:rPr lang="en" sz="1500">
                <a:solidFill>
                  <a:srgbClr val="374151"/>
                </a:solidFill>
                <a:highlight>
                  <a:srgbClr val="FFFFFF"/>
                </a:highlight>
                <a:latin typeface="Century Gothic"/>
                <a:ea typeface="Century Gothic"/>
                <a:cs typeface="Century Gothic"/>
                <a:sym typeface="Century Gothic"/>
              </a:rPr>
              <a:t>he objective of this study is to investigate the national Primary and Secondary Curricula in partner countries, aiming to identify the potential</a:t>
            </a:r>
            <a:r>
              <a:rPr b="1" lang="en" sz="1500">
                <a:solidFill>
                  <a:srgbClr val="374151"/>
                </a:solidFill>
                <a:highlight>
                  <a:srgbClr val="FFFFFF"/>
                </a:highlight>
                <a:latin typeface="Century Gothic"/>
                <a:ea typeface="Century Gothic"/>
                <a:cs typeface="Century Gothic"/>
                <a:sym typeface="Century Gothic"/>
              </a:rPr>
              <a:t> entry points </a:t>
            </a:r>
            <a:r>
              <a:rPr lang="en" sz="1500">
                <a:solidFill>
                  <a:srgbClr val="374151"/>
                </a:solidFill>
                <a:highlight>
                  <a:srgbClr val="FFFFFF"/>
                </a:highlight>
                <a:latin typeface="Century Gothic"/>
                <a:ea typeface="Century Gothic"/>
                <a:cs typeface="Century Gothic"/>
                <a:sym typeface="Century Gothic"/>
              </a:rPr>
              <a:t>for the incorporation of Educational Live-Action Role-Playing Games (EduLARPs) to environmental education.</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The investigation involved </a:t>
            </a:r>
            <a:r>
              <a:rPr b="1" lang="en" sz="1500">
                <a:solidFill>
                  <a:srgbClr val="374151"/>
                </a:solidFill>
                <a:highlight>
                  <a:srgbClr val="FFFFFF"/>
                </a:highlight>
                <a:latin typeface="Century Gothic"/>
                <a:ea typeface="Century Gothic"/>
                <a:cs typeface="Century Gothic"/>
                <a:sym typeface="Century Gothic"/>
              </a:rPr>
              <a:t>desk research</a:t>
            </a:r>
            <a:r>
              <a:rPr lang="en" sz="1500">
                <a:solidFill>
                  <a:srgbClr val="374151"/>
                </a:solidFill>
                <a:highlight>
                  <a:srgbClr val="FFFFFF"/>
                </a:highlight>
                <a:latin typeface="Century Gothic"/>
                <a:ea typeface="Century Gothic"/>
                <a:cs typeface="Century Gothic"/>
                <a:sym typeface="Century Gothic"/>
              </a:rPr>
              <a:t> as well as various</a:t>
            </a:r>
            <a:r>
              <a:rPr b="1" lang="en" sz="1500">
                <a:solidFill>
                  <a:srgbClr val="374151"/>
                </a:solidFill>
                <a:highlight>
                  <a:srgbClr val="FFFFFF"/>
                </a:highlight>
                <a:latin typeface="Century Gothic"/>
                <a:ea typeface="Century Gothic"/>
                <a:cs typeface="Century Gothic"/>
                <a:sym typeface="Century Gothic"/>
              </a:rPr>
              <a:t> data collection methods</a:t>
            </a:r>
            <a:r>
              <a:rPr lang="en" sz="1500">
                <a:solidFill>
                  <a:srgbClr val="374151"/>
                </a:solidFill>
                <a:highlight>
                  <a:srgbClr val="FFFFFF"/>
                </a:highlight>
                <a:latin typeface="Century Gothic"/>
                <a:ea typeface="Century Gothic"/>
                <a:cs typeface="Century Gothic"/>
                <a:sym typeface="Century Gothic"/>
              </a:rPr>
              <a:t>, including </a:t>
            </a:r>
            <a:r>
              <a:rPr b="1" lang="en" sz="1500">
                <a:solidFill>
                  <a:srgbClr val="374151"/>
                </a:solidFill>
                <a:highlight>
                  <a:srgbClr val="FFFFFF"/>
                </a:highlight>
                <a:latin typeface="Century Gothic"/>
                <a:ea typeface="Century Gothic"/>
                <a:cs typeface="Century Gothic"/>
                <a:sym typeface="Century Gothic"/>
              </a:rPr>
              <a:t>questionnaires </a:t>
            </a:r>
            <a:r>
              <a:rPr lang="en" sz="1500">
                <a:solidFill>
                  <a:srgbClr val="374151"/>
                </a:solidFill>
                <a:highlight>
                  <a:srgbClr val="FFFFFF"/>
                </a:highlight>
                <a:latin typeface="Century Gothic"/>
                <a:ea typeface="Century Gothic"/>
                <a:cs typeface="Century Gothic"/>
                <a:sym typeface="Century Gothic"/>
              </a:rPr>
              <a:t>and  </a:t>
            </a:r>
            <a:r>
              <a:rPr b="1" lang="en" sz="1500">
                <a:solidFill>
                  <a:srgbClr val="374151"/>
                </a:solidFill>
                <a:highlight>
                  <a:srgbClr val="FFFFFF"/>
                </a:highlight>
                <a:latin typeface="Century Gothic"/>
                <a:ea typeface="Century Gothic"/>
                <a:cs typeface="Century Gothic"/>
                <a:sym typeface="Century Gothic"/>
              </a:rPr>
              <a:t>focus groups</a:t>
            </a:r>
            <a:r>
              <a:rPr lang="en" sz="1500">
                <a:solidFill>
                  <a:srgbClr val="374151"/>
                </a:solidFill>
                <a:highlight>
                  <a:srgbClr val="FFFFFF"/>
                </a:highlight>
                <a:latin typeface="Century Gothic"/>
                <a:ea typeface="Century Gothic"/>
                <a:cs typeface="Century Gothic"/>
                <a:sym typeface="Century Gothic"/>
              </a:rPr>
              <a:t> to gather the following information:</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Examples of National Strategies’ Approaches that support Gamification and Role Play in School Curriculum</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The Role of the Ministry of Education in the Formation of Curriculum</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Involvement of Schools, Principals, and Teachers in Curriculum Design</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Examples of Primary and Secondary Climate Change Curricula</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1500"/>
              </a:spcAft>
              <a:buClr>
                <a:schemeClr val="dk1"/>
              </a:buClr>
              <a:buSzPts val="1100"/>
              <a:buFont typeface="Arial"/>
              <a:buNone/>
            </a:pPr>
            <a:r>
              <a:t/>
            </a:r>
            <a:endParaRPr sz="16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32"/>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26" name="Google Shape;226;p32"/>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27" name="Google Shape;227;p32"/>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spcBef>
                <a:spcPts val="1800"/>
              </a:spcBef>
              <a:spcAft>
                <a:spcPts val="0"/>
              </a:spcAft>
              <a:buSzPts val="1100"/>
              <a:buNone/>
            </a:pPr>
            <a:r>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28" name="Google Shape;228;p32"/>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29" name="Google Shape;229;p32"/>
          <p:cNvSpPr txBox="1"/>
          <p:nvPr/>
        </p:nvSpPr>
        <p:spPr>
          <a:xfrm>
            <a:off x="1900175" y="801850"/>
            <a:ext cx="7120200" cy="4143900"/>
          </a:xfrm>
          <a:prstGeom prst="rect">
            <a:avLst/>
          </a:prstGeom>
          <a:noFill/>
          <a:ln>
            <a:noFill/>
          </a:ln>
        </p:spPr>
        <p:txBody>
          <a:bodyPr anchorCtr="0" anchor="t" bIns="91425" lIns="91425" spcFirstLastPara="1" rIns="91425" wrap="square" tIns="91425">
            <a:noAutofit/>
          </a:bodyPr>
          <a:lstStyle/>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Conclusion:</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teachers lack specific tools and strategies for teaching environmental education effectively.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In countries such as Greece and Poland, where </a:t>
            </a:r>
            <a:r>
              <a:rPr b="1" lang="en" sz="1500">
                <a:solidFill>
                  <a:srgbClr val="374151"/>
                </a:solidFill>
                <a:highlight>
                  <a:srgbClr val="FFFFFF"/>
                </a:highlight>
                <a:latin typeface="Century Gothic"/>
                <a:ea typeface="Century Gothic"/>
                <a:cs typeface="Century Gothic"/>
                <a:sym typeface="Century Gothic"/>
              </a:rPr>
              <a:t>edu-larp is not widely recognized as a teaching tool,</a:t>
            </a:r>
            <a:r>
              <a:rPr lang="en" sz="1500">
                <a:solidFill>
                  <a:srgbClr val="374151"/>
                </a:solidFill>
                <a:highlight>
                  <a:srgbClr val="FFFFFF"/>
                </a:highlight>
                <a:latin typeface="Century Gothic"/>
                <a:ea typeface="Century Gothic"/>
                <a:cs typeface="Century Gothic"/>
                <a:sym typeface="Century Gothic"/>
              </a:rPr>
              <a:t> efforts should be made to raise awareness among educational policymakers.</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In contrast, in Estonia and Sweden, where teachers are generally familiar with edu-larp but </a:t>
            </a:r>
            <a:r>
              <a:rPr b="1" lang="en" sz="1500">
                <a:solidFill>
                  <a:srgbClr val="374151"/>
                </a:solidFill>
                <a:highlight>
                  <a:srgbClr val="FFFFFF"/>
                </a:highlight>
                <a:latin typeface="Century Gothic"/>
                <a:ea typeface="Century Gothic"/>
                <a:cs typeface="Century Gothic"/>
                <a:sym typeface="Century Gothic"/>
              </a:rPr>
              <a:t>do not frequently incorporate it into environmental education</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l">
              <a:spcBef>
                <a:spcPts val="15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3"/>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35" name="Google Shape;235;p33"/>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36" name="Google Shape;236;p33"/>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spcBef>
                <a:spcPts val="1800"/>
              </a:spcBef>
              <a:spcAft>
                <a:spcPts val="0"/>
              </a:spcAft>
              <a:buSzPts val="1100"/>
              <a:buNone/>
            </a:pPr>
            <a:r>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37" name="Google Shape;237;p33"/>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38" name="Google Shape;238;p33"/>
          <p:cNvSpPr txBox="1"/>
          <p:nvPr/>
        </p:nvSpPr>
        <p:spPr>
          <a:xfrm>
            <a:off x="1900175" y="644625"/>
            <a:ext cx="6962700" cy="2628000"/>
          </a:xfrm>
          <a:prstGeom prst="rect">
            <a:avLst/>
          </a:prstGeom>
          <a:noFill/>
          <a:ln>
            <a:noFill/>
          </a:ln>
        </p:spPr>
        <p:txBody>
          <a:bodyPr anchorCtr="0" anchor="t" bIns="91425" lIns="91425" spcFirstLastPara="1" rIns="91425" wrap="square" tIns="91425">
            <a:noAutofit/>
          </a:bodyPr>
          <a:lstStyle/>
          <a:p>
            <a:pPr indent="0" lvl="0" marL="0" rtl="0" algn="just">
              <a:spcBef>
                <a:spcPts val="1500"/>
              </a:spcBef>
              <a:spcAft>
                <a:spcPts val="0"/>
              </a:spcAft>
              <a:buNone/>
            </a:pPr>
            <a:r>
              <a:rPr lang="en" sz="1500">
                <a:solidFill>
                  <a:srgbClr val="374151"/>
                </a:solidFill>
                <a:highlight>
                  <a:schemeClr val="lt1"/>
                </a:highlight>
                <a:latin typeface="Century Gothic"/>
                <a:ea typeface="Century Gothic"/>
                <a:cs typeface="Century Gothic"/>
                <a:sym typeface="Century Gothic"/>
              </a:rPr>
              <a:t>Ε</a:t>
            </a:r>
            <a:r>
              <a:rPr lang="en" sz="1500">
                <a:solidFill>
                  <a:srgbClr val="374151"/>
                </a:solidFill>
                <a:highlight>
                  <a:schemeClr val="lt1"/>
                </a:highlight>
                <a:latin typeface="Century Gothic"/>
                <a:ea typeface="Century Gothic"/>
                <a:cs typeface="Century Gothic"/>
                <a:sym typeface="Century Gothic"/>
              </a:rPr>
              <a:t>ntry points:</a:t>
            </a:r>
            <a:endParaRPr sz="1500">
              <a:solidFill>
                <a:srgbClr val="374151"/>
              </a:solidFill>
              <a:highlight>
                <a:schemeClr val="lt1"/>
              </a:highlight>
              <a:latin typeface="Century Gothic"/>
              <a:ea typeface="Century Gothic"/>
              <a:cs typeface="Century Gothic"/>
              <a:sym typeface="Century Gothic"/>
            </a:endParaRPr>
          </a:p>
          <a:p>
            <a:pPr indent="-323850" lvl="0" marL="457200" rtl="0" algn="just">
              <a:spcBef>
                <a:spcPts val="1500"/>
              </a:spcBef>
              <a:spcAft>
                <a:spcPts val="0"/>
              </a:spcAft>
              <a:buClr>
                <a:srgbClr val="374151"/>
              </a:buClr>
              <a:buSzPts val="1500"/>
              <a:buFont typeface="Century Gothic"/>
              <a:buChar char="●"/>
            </a:pPr>
            <a:r>
              <a:rPr lang="en" sz="1500">
                <a:solidFill>
                  <a:srgbClr val="374151"/>
                </a:solidFill>
                <a:highlight>
                  <a:schemeClr val="lt1"/>
                </a:highlight>
                <a:latin typeface="Century Gothic"/>
                <a:ea typeface="Century Gothic"/>
                <a:cs typeface="Century Gothic"/>
                <a:sym typeface="Century Gothic"/>
              </a:rPr>
              <a:t>provide teachers with the necessary knowledge and resources to effectively integrate gamification, role-playing, and edu-larp into their environmental lessons.</a:t>
            </a:r>
            <a:endParaRPr sz="1500">
              <a:solidFill>
                <a:srgbClr val="374151"/>
              </a:solidFill>
              <a:highlight>
                <a:schemeClr val="lt1"/>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chemeClr val="lt1"/>
                </a:highlight>
                <a:latin typeface="Century Gothic"/>
                <a:ea typeface="Century Gothic"/>
                <a:cs typeface="Century Gothic"/>
                <a:sym typeface="Century Gothic"/>
              </a:rPr>
              <a:t>targeted professional development programs, workshops, and collaboration with educational authorities and institutions.</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l">
              <a:spcBef>
                <a:spcPts val="15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34"/>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44" name="Google Shape;244;p34"/>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45" name="Google Shape;245;p34"/>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46" name="Google Shape;246;p34"/>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47" name="Google Shape;247;p34"/>
          <p:cNvSpPr txBox="1"/>
          <p:nvPr/>
        </p:nvSpPr>
        <p:spPr>
          <a:xfrm>
            <a:off x="1900175" y="824300"/>
            <a:ext cx="7008000" cy="3245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500">
                <a:solidFill>
                  <a:srgbClr val="374151"/>
                </a:solidFill>
                <a:highlight>
                  <a:srgbClr val="FFFFFF"/>
                </a:highlight>
                <a:latin typeface="Century Gothic"/>
                <a:ea typeface="Century Gothic"/>
                <a:cs typeface="Century Gothic"/>
                <a:sym typeface="Century Gothic"/>
              </a:rPr>
              <a:t>During the training program in Poland, a series of focus group discussions were conducted with teachers from each participating country's national team. </a:t>
            </a:r>
            <a:endParaRPr sz="1500">
              <a:solidFill>
                <a:srgbClr val="374151"/>
              </a:solidFill>
              <a:highlight>
                <a:srgbClr val="FFFFFF"/>
              </a:highlight>
              <a:latin typeface="Century Gothic"/>
              <a:ea typeface="Century Gothic"/>
              <a:cs typeface="Century Gothic"/>
              <a:sym typeface="Century Gothic"/>
            </a:endParaRPr>
          </a:p>
          <a:p>
            <a:pPr indent="0" lvl="0" marL="0" rtl="0" algn="just">
              <a:lnSpc>
                <a:spcPct val="150000"/>
              </a:lnSpc>
              <a:spcBef>
                <a:spcPts val="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lnSpc>
                <a:spcPct val="150000"/>
              </a:lnSpc>
              <a:spcBef>
                <a:spcPts val="0"/>
              </a:spcBef>
              <a:spcAft>
                <a:spcPts val="0"/>
              </a:spcAft>
              <a:buClr>
                <a:schemeClr val="dk1"/>
              </a:buClr>
              <a:buSzPts val="1100"/>
              <a:buFont typeface="Arial"/>
              <a:buNone/>
            </a:pPr>
            <a:r>
              <a:rPr lang="en" sz="1500">
                <a:solidFill>
                  <a:srgbClr val="374151"/>
                </a:solidFill>
                <a:highlight>
                  <a:srgbClr val="FFFFFF"/>
                </a:highlight>
                <a:latin typeface="Century Gothic"/>
                <a:ea typeface="Century Gothic"/>
                <a:cs typeface="Century Gothic"/>
                <a:sym typeface="Century Gothic"/>
              </a:rPr>
              <a:t>The purpose of these discussions was to engage educators in an academic dialogue regarding the most </a:t>
            </a:r>
            <a:r>
              <a:rPr b="1" lang="en" sz="1500">
                <a:solidFill>
                  <a:srgbClr val="374151"/>
                </a:solidFill>
                <a:highlight>
                  <a:srgbClr val="FFFFFF"/>
                </a:highlight>
                <a:latin typeface="Century Gothic"/>
                <a:ea typeface="Century Gothic"/>
                <a:cs typeface="Century Gothic"/>
                <a:sym typeface="Century Gothic"/>
              </a:rPr>
              <a:t>effective strategies for disseminating the use of edu-larp </a:t>
            </a:r>
            <a:r>
              <a:rPr lang="en" sz="1500">
                <a:solidFill>
                  <a:srgbClr val="374151"/>
                </a:solidFill>
                <a:highlight>
                  <a:srgbClr val="FFFFFF"/>
                </a:highlight>
                <a:latin typeface="Century Gothic"/>
                <a:ea typeface="Century Gothic"/>
                <a:cs typeface="Century Gothic"/>
                <a:sym typeface="Century Gothic"/>
              </a:rPr>
              <a:t>(Educational Live Action Role-Playing) in schools</a:t>
            </a:r>
            <a:r>
              <a:rPr lang="en" sz="1200">
                <a:solidFill>
                  <a:srgbClr val="374151"/>
                </a:solidFill>
                <a:highlight>
                  <a:srgbClr val="FFFFFF"/>
                </a:highlight>
                <a:latin typeface="Century Gothic"/>
                <a:ea typeface="Century Gothic"/>
                <a:cs typeface="Century Gothic"/>
                <a:sym typeface="Century Gothic"/>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5"/>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53" name="Google Shape;253;p35"/>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54" name="Google Shape;254;p35"/>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55" name="Google Shape;255;p35"/>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56" name="Google Shape;256;p35"/>
          <p:cNvSpPr txBox="1"/>
          <p:nvPr/>
        </p:nvSpPr>
        <p:spPr>
          <a:xfrm>
            <a:off x="1900175" y="824300"/>
            <a:ext cx="7659000" cy="3953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en" sz="1500">
                <a:solidFill>
                  <a:schemeClr val="dk1"/>
                </a:solidFill>
                <a:highlight>
                  <a:srgbClr val="FFFFFF"/>
                </a:highlight>
                <a:latin typeface="Century Gothic"/>
                <a:ea typeface="Century Gothic"/>
                <a:cs typeface="Century Gothic"/>
                <a:sym typeface="Century Gothic"/>
              </a:rPr>
              <a:t>Estonian teachers' </a:t>
            </a:r>
            <a:r>
              <a:rPr lang="en" sz="1500">
                <a:solidFill>
                  <a:schemeClr val="dk1"/>
                </a:solidFill>
                <a:highlight>
                  <a:srgbClr val="FFFFFF"/>
                </a:highlight>
                <a:latin typeface="Century Gothic"/>
                <a:ea typeface="Century Gothic"/>
                <a:cs typeface="Century Gothic"/>
                <a:sym typeface="Century Gothic"/>
              </a:rPr>
              <a:t>opinion is that the best way to spread the edu-larp is:</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120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gather interested teachers from different schools, provide them with necessary knowledge and tools, and awaken interest to use it in their classrooms.</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 introduce this teaching method in their circle, involving friends, colleagues, and parents. </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"From Colleague to Colleague" teaching method </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a community of teachers who use EduLarp could be formed</a:t>
            </a:r>
            <a:endParaRPr sz="1500">
              <a:solidFill>
                <a:schemeClr val="dk1"/>
              </a:solidFill>
              <a:highlight>
                <a:srgbClr val="FFFFFF"/>
              </a:highlight>
              <a:latin typeface="Century Gothic"/>
              <a:ea typeface="Century Gothic"/>
              <a:cs typeface="Century Gothic"/>
              <a:sym typeface="Century Gothic"/>
            </a:endParaRPr>
          </a:p>
          <a:p>
            <a:pPr indent="0" lvl="0" marL="457200" rtl="0" algn="just">
              <a:lnSpc>
                <a:spcPct val="150000"/>
              </a:lnSpc>
              <a:spcBef>
                <a:spcPts val="120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457200" rtl="0" algn="just">
              <a:lnSpc>
                <a:spcPct val="150000"/>
              </a:lnSpc>
              <a:spcBef>
                <a:spcPts val="120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457200" rtl="0" algn="just">
              <a:lnSpc>
                <a:spcPct val="150000"/>
              </a:lnSpc>
              <a:spcBef>
                <a:spcPts val="1200"/>
              </a:spcBef>
              <a:spcAft>
                <a:spcPts val="12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36"/>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62" name="Google Shape;262;p36"/>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63" name="Google Shape;263;p36"/>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64" name="Google Shape;264;p36"/>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65" name="Google Shape;265;p36"/>
          <p:cNvSpPr txBox="1"/>
          <p:nvPr/>
        </p:nvSpPr>
        <p:spPr>
          <a:xfrm>
            <a:off x="1900175" y="824300"/>
            <a:ext cx="7008000" cy="3245700"/>
          </a:xfrm>
          <a:prstGeom prst="rect">
            <a:avLst/>
          </a:prstGeom>
          <a:noFill/>
          <a:ln>
            <a:noFill/>
          </a:ln>
        </p:spPr>
        <p:txBody>
          <a:bodyPr anchorCtr="0" anchor="t" bIns="91425" lIns="91425" spcFirstLastPara="1" rIns="91425" wrap="square" tIns="91425">
            <a:noAutofit/>
          </a:bodyPr>
          <a:lstStyle/>
          <a:p>
            <a:pPr indent="-323850" lvl="0" marL="457200" rtl="0" algn="just">
              <a:lnSpc>
                <a:spcPct val="150000"/>
              </a:lnSpc>
              <a:spcBef>
                <a:spcPts val="120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When enough schools have started using EduLarp in their teaching and school administrations already accept and appreciate this method, we can move on to the next level and start promoting EduLarp at the level of the Ministry of Education and the Education and Youth Board (HARNO). </a:t>
            </a:r>
            <a:endParaRPr sz="1500">
              <a:solidFill>
                <a:schemeClr val="dk1"/>
              </a:solidFill>
              <a:highlight>
                <a:srgbClr val="FFFFFF"/>
              </a:highlight>
              <a:latin typeface="Century Gothic"/>
              <a:ea typeface="Century Gothic"/>
              <a:cs typeface="Century Gothic"/>
              <a:sym typeface="Century Gothic"/>
            </a:endParaRPr>
          </a:p>
          <a:p>
            <a:pPr indent="0" lvl="0" marL="0" rtl="0" algn="just">
              <a:lnSpc>
                <a:spcPct val="150000"/>
              </a:lnSpc>
              <a:spcBef>
                <a:spcPts val="12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37"/>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71" name="Google Shape;271;p37"/>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72" name="Google Shape;272;p37"/>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73" name="Google Shape;273;p37"/>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74" name="Google Shape;274;p37"/>
          <p:cNvSpPr txBox="1"/>
          <p:nvPr/>
        </p:nvSpPr>
        <p:spPr>
          <a:xfrm>
            <a:off x="1900175" y="824300"/>
            <a:ext cx="7322100" cy="33915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500">
                <a:solidFill>
                  <a:srgbClr val="374151"/>
                </a:solidFill>
                <a:highlight>
                  <a:srgbClr val="FFFFFF"/>
                </a:highlight>
                <a:latin typeface="Century Gothic"/>
                <a:ea typeface="Century Gothic"/>
                <a:cs typeface="Century Gothic"/>
                <a:sym typeface="Century Gothic"/>
              </a:rPr>
              <a:t>The entry points for introducing Green EduLARP in </a:t>
            </a:r>
            <a:r>
              <a:rPr b="1" lang="en" sz="1500">
                <a:solidFill>
                  <a:srgbClr val="374151"/>
                </a:solidFill>
                <a:highlight>
                  <a:srgbClr val="FFFFFF"/>
                </a:highlight>
                <a:latin typeface="Century Gothic"/>
                <a:ea typeface="Century Gothic"/>
                <a:cs typeface="Century Gothic"/>
                <a:sym typeface="Century Gothic"/>
              </a:rPr>
              <a:t>Swedish schools</a:t>
            </a:r>
            <a:r>
              <a:rPr lang="en" sz="1500">
                <a:solidFill>
                  <a:srgbClr val="374151"/>
                </a:solidFill>
                <a:highlight>
                  <a:srgbClr val="FFFFFF"/>
                </a:highlight>
                <a:latin typeface="Century Gothic"/>
                <a:ea typeface="Century Gothic"/>
                <a:cs typeface="Century Gothic"/>
                <a:sym typeface="Century Gothic"/>
              </a:rPr>
              <a:t> can be strategically approached through various avenues to engage educators and stakeholders. One effective method is:</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150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to begin with smaller or simpler initiatives that help familiarize teachers with the concept of role-playing and its potential benefits.</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interdisciplinary collaborations and incorporating experiential learning approaches.</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 by highlighting the connections between role-playing and curriculum objectives</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38"/>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80" name="Google Shape;280;p38"/>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81" name="Google Shape;281;p38"/>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82" name="Google Shape;282;p38"/>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83" name="Google Shape;283;p38"/>
          <p:cNvSpPr txBox="1"/>
          <p:nvPr/>
        </p:nvSpPr>
        <p:spPr>
          <a:xfrm>
            <a:off x="1900175" y="824300"/>
            <a:ext cx="7008000" cy="3245700"/>
          </a:xfrm>
          <a:prstGeom prst="rect">
            <a:avLst/>
          </a:prstGeom>
          <a:noFill/>
          <a:ln>
            <a:noFill/>
          </a:ln>
        </p:spPr>
        <p:txBody>
          <a:bodyPr anchorCtr="0" anchor="t" bIns="91425" lIns="91425" spcFirstLastPara="1" rIns="91425" wrap="square" tIns="91425">
            <a:noAutofit/>
          </a:bodyPr>
          <a:lstStyle/>
          <a:p>
            <a:pPr indent="-304800" lvl="0" marL="457200" rtl="0" algn="just">
              <a:lnSpc>
                <a:spcPct val="150000"/>
              </a:lnSpc>
              <a:spcBef>
                <a:spcPts val="1500"/>
              </a:spcBef>
              <a:spcAft>
                <a:spcPts val="0"/>
              </a:spcAft>
              <a:buClr>
                <a:srgbClr val="374151"/>
              </a:buClr>
              <a:buSzPts val="1200"/>
              <a:buFont typeface="Century Gothic"/>
              <a:buChar char="●"/>
            </a:pPr>
            <a:r>
              <a:rPr lang="en" sz="1500">
                <a:solidFill>
                  <a:srgbClr val="374151"/>
                </a:solidFill>
                <a:highlight>
                  <a:srgbClr val="FFFFFF"/>
                </a:highlight>
                <a:latin typeface="Century Gothic"/>
                <a:ea typeface="Century Gothic"/>
                <a:cs typeface="Century Gothic"/>
                <a:sym typeface="Century Gothic"/>
              </a:rPr>
              <a:t>raising awareness about Green EduLARP can be accomplished through several channels, key platforms include educational conferences and events like the SETT fair,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teachers' magazines and the involvement of professional unions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collaborating with Naturskoleföreningen, an association focused on nature education</a:t>
            </a:r>
            <a:endParaRPr sz="15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39"/>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89" name="Google Shape;289;p39"/>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90" name="Google Shape;290;p39"/>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291" name="Google Shape;291;p39"/>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292" name="Google Shape;292;p39"/>
          <p:cNvSpPr txBox="1"/>
          <p:nvPr/>
        </p:nvSpPr>
        <p:spPr>
          <a:xfrm>
            <a:off x="1900175" y="824300"/>
            <a:ext cx="7008000" cy="3245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en" sz="1500">
                <a:solidFill>
                  <a:srgbClr val="374151"/>
                </a:solidFill>
                <a:highlight>
                  <a:srgbClr val="FFFFFF"/>
                </a:highlight>
                <a:latin typeface="Century Gothic"/>
                <a:ea typeface="Century Gothic"/>
                <a:cs typeface="Century Gothic"/>
                <a:sym typeface="Century Gothic"/>
              </a:rPr>
              <a:t>The entry points for introducing Green EduLARP in </a:t>
            </a:r>
            <a:r>
              <a:rPr b="1" lang="en" sz="1500">
                <a:solidFill>
                  <a:srgbClr val="374151"/>
                </a:solidFill>
                <a:highlight>
                  <a:srgbClr val="FFFFFF"/>
                </a:highlight>
                <a:latin typeface="Century Gothic"/>
                <a:ea typeface="Century Gothic"/>
                <a:cs typeface="Century Gothic"/>
                <a:sym typeface="Century Gothic"/>
              </a:rPr>
              <a:t>Polish  schools</a:t>
            </a:r>
            <a:r>
              <a:rPr lang="en" sz="1500">
                <a:solidFill>
                  <a:srgbClr val="374151"/>
                </a:solidFill>
                <a:highlight>
                  <a:srgbClr val="FFFFFF"/>
                </a:highlight>
                <a:latin typeface="Century Gothic"/>
                <a:ea typeface="Century Gothic"/>
                <a:cs typeface="Century Gothic"/>
                <a:sym typeface="Century Gothic"/>
              </a:rPr>
              <a:t> can be:</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1200"/>
              </a:spcBef>
              <a:spcAft>
                <a:spcPts val="0"/>
              </a:spcAft>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organizing training workshops similar to our conference is an ideal solution for promoting this method.</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in their local communities, teachers will talk about these workshops during their training meetings.</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it is also possible to organize LARPs with students and disseminate this information on the school website or social media.</a:t>
            </a:r>
            <a:endParaRPr sz="1500">
              <a:solidFill>
                <a:schemeClr val="dk1"/>
              </a:solidFill>
              <a:highlight>
                <a:srgbClr val="FFFFFF"/>
              </a:highlight>
              <a:latin typeface="Century Gothic"/>
              <a:ea typeface="Century Gothic"/>
              <a:cs typeface="Century Gothic"/>
              <a:sym typeface="Century Gothic"/>
            </a:endParaRPr>
          </a:p>
          <a:p>
            <a:pPr indent="0" lvl="0" marL="0" rtl="0" algn="just">
              <a:lnSpc>
                <a:spcPct val="150000"/>
              </a:lnSpc>
              <a:spcBef>
                <a:spcPts val="1500"/>
              </a:spcBef>
              <a:spcAft>
                <a:spcPts val="1500"/>
              </a:spcAft>
              <a:buNone/>
            </a:pPr>
            <a:r>
              <a:t/>
            </a:r>
            <a:endParaRPr sz="12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40"/>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298" name="Google Shape;298;p40"/>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299" name="Google Shape;299;p40"/>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00" name="Google Shape;300;p40"/>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01" name="Google Shape;301;p40"/>
          <p:cNvSpPr txBox="1"/>
          <p:nvPr/>
        </p:nvSpPr>
        <p:spPr>
          <a:xfrm>
            <a:off x="1900175" y="824300"/>
            <a:ext cx="7243800" cy="3852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en" sz="1500">
                <a:solidFill>
                  <a:srgbClr val="374151"/>
                </a:solidFill>
                <a:highlight>
                  <a:srgbClr val="FFFFFF"/>
                </a:highlight>
                <a:latin typeface="Century Gothic"/>
                <a:ea typeface="Century Gothic"/>
                <a:cs typeface="Century Gothic"/>
                <a:sym typeface="Century Gothic"/>
              </a:rPr>
              <a:t>The entry points for introducing Green EduLARP in </a:t>
            </a:r>
            <a:r>
              <a:rPr b="1" lang="en" sz="1500">
                <a:solidFill>
                  <a:srgbClr val="374151"/>
                </a:solidFill>
                <a:highlight>
                  <a:srgbClr val="FFFFFF"/>
                </a:highlight>
                <a:latin typeface="Century Gothic"/>
                <a:ea typeface="Century Gothic"/>
                <a:cs typeface="Century Gothic"/>
                <a:sym typeface="Century Gothic"/>
              </a:rPr>
              <a:t>Greek schools</a:t>
            </a:r>
            <a:r>
              <a:rPr lang="en" sz="1500">
                <a:solidFill>
                  <a:srgbClr val="374151"/>
                </a:solidFill>
                <a:highlight>
                  <a:srgbClr val="FFFFFF"/>
                </a:highlight>
                <a:latin typeface="Century Gothic"/>
                <a:ea typeface="Century Gothic"/>
                <a:cs typeface="Century Gothic"/>
                <a:sym typeface="Century Gothic"/>
              </a:rPr>
              <a:t> can be:</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1200"/>
              </a:spcBef>
              <a:spcAft>
                <a:spcPts val="0"/>
              </a:spcAft>
              <a:buClr>
                <a:schemeClr val="dk1"/>
              </a:buClr>
              <a:buSzPts val="1500"/>
              <a:buFont typeface="Century Gothic"/>
              <a:buChar char="●"/>
            </a:pPr>
            <a:r>
              <a:rPr b="1" lang="en" sz="1500">
                <a:solidFill>
                  <a:schemeClr val="dk1"/>
                </a:solidFill>
                <a:highlight>
                  <a:srgbClr val="FFFFFF"/>
                </a:highlight>
                <a:latin typeface="Century Gothic"/>
                <a:ea typeface="Century Gothic"/>
                <a:cs typeface="Century Gothic"/>
                <a:sym typeface="Century Gothic"/>
              </a:rPr>
              <a:t>“skills workshops”</a:t>
            </a:r>
            <a:r>
              <a:rPr lang="en" sz="1500">
                <a:solidFill>
                  <a:schemeClr val="dk1"/>
                </a:solidFill>
                <a:highlight>
                  <a:srgbClr val="FFFFFF"/>
                </a:highlight>
                <a:latin typeface="Century Gothic"/>
                <a:ea typeface="Century Gothic"/>
                <a:cs typeface="Century Gothic"/>
                <a:sym typeface="Century Gothic"/>
              </a:rPr>
              <a:t>. For the 1st-2nd grade of Primary School is 3 hours, 3rd-4th is 2 hours and for 5th-6th is 1 hour per week and 1 hour for the 1st-2nd-3rd grade of High School . So, this subject can be an entry point for the implementation of EduLARP. I</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in public schools teachers have the opportunity to create  after </a:t>
            </a:r>
            <a:r>
              <a:rPr b="1" lang="en" sz="1500">
                <a:solidFill>
                  <a:schemeClr val="dk1"/>
                </a:solidFill>
                <a:highlight>
                  <a:srgbClr val="FFFFFF"/>
                </a:highlight>
                <a:latin typeface="Century Gothic"/>
                <a:ea typeface="Century Gothic"/>
                <a:cs typeface="Century Gothic"/>
                <a:sym typeface="Century Gothic"/>
              </a:rPr>
              <a:t>school clubs</a:t>
            </a:r>
            <a:r>
              <a:rPr lang="en" sz="1500">
                <a:solidFill>
                  <a:schemeClr val="dk1"/>
                </a:solidFill>
                <a:highlight>
                  <a:srgbClr val="FFFFFF"/>
                </a:highlight>
                <a:latin typeface="Century Gothic"/>
                <a:ea typeface="Century Gothic"/>
                <a:cs typeface="Century Gothic"/>
                <a:sym typeface="Century Gothic"/>
              </a:rPr>
              <a:t>. </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lnSpc>
                <a:spcPct val="150000"/>
              </a:lnSpc>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to implement EduLARP in </a:t>
            </a:r>
            <a:r>
              <a:rPr b="1" lang="en" sz="1500">
                <a:solidFill>
                  <a:schemeClr val="dk1"/>
                </a:solidFill>
                <a:highlight>
                  <a:srgbClr val="FFFFFF"/>
                </a:highlight>
                <a:latin typeface="Century Gothic"/>
                <a:ea typeface="Century Gothic"/>
                <a:cs typeface="Century Gothic"/>
                <a:sym typeface="Century Gothic"/>
              </a:rPr>
              <a:t>theater lessons i</a:t>
            </a:r>
            <a:r>
              <a:rPr lang="en" sz="1500">
                <a:solidFill>
                  <a:schemeClr val="dk1"/>
                </a:solidFill>
                <a:highlight>
                  <a:srgbClr val="FFFFFF"/>
                </a:highlight>
                <a:latin typeface="Century Gothic"/>
                <a:ea typeface="Century Gothic"/>
                <a:cs typeface="Century Gothic"/>
                <a:sym typeface="Century Gothic"/>
              </a:rPr>
              <a:t>n Primary schools. </a:t>
            </a:r>
            <a:endParaRPr sz="1500">
              <a:solidFill>
                <a:schemeClr val="dk1"/>
              </a:solidFill>
              <a:highlight>
                <a:srgbClr val="FFFFFF"/>
              </a:highlight>
              <a:latin typeface="Century Gothic"/>
              <a:ea typeface="Century Gothic"/>
              <a:cs typeface="Century Gothic"/>
              <a:sym typeface="Century Gothic"/>
            </a:endParaRPr>
          </a:p>
          <a:p>
            <a:pPr indent="0" lvl="0" marL="0" rtl="0" algn="just">
              <a:lnSpc>
                <a:spcPct val="150000"/>
              </a:lnSpc>
              <a:spcBef>
                <a:spcPts val="0"/>
              </a:spcBef>
              <a:spcAft>
                <a:spcPts val="0"/>
              </a:spcAft>
              <a:buNone/>
            </a:pPr>
            <a:r>
              <a:t/>
            </a:r>
            <a:endParaRPr sz="1500">
              <a:solidFill>
                <a:schemeClr val="dk1"/>
              </a:solidFill>
              <a:highlight>
                <a:srgbClr val="FFFFFF"/>
              </a:highlight>
              <a:latin typeface="Century Gothic"/>
              <a:ea typeface="Century Gothic"/>
              <a:cs typeface="Century Gothic"/>
              <a:sym typeface="Century Gothic"/>
            </a:endParaRPr>
          </a:p>
          <a:p>
            <a:pPr indent="0" lvl="0" marL="0" rtl="0" algn="just">
              <a:lnSpc>
                <a:spcPct val="150000"/>
              </a:lnSpc>
              <a:spcBef>
                <a:spcPts val="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0" rtl="0" algn="just">
              <a:lnSpc>
                <a:spcPct val="150000"/>
              </a:lnSpc>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just">
              <a:lnSpc>
                <a:spcPct val="150000"/>
              </a:lnSpc>
              <a:spcBef>
                <a:spcPts val="1500"/>
              </a:spcBef>
              <a:spcAft>
                <a:spcPts val="1500"/>
              </a:spcAft>
              <a:buNone/>
            </a:pPr>
            <a:r>
              <a:t/>
            </a:r>
            <a:endParaRPr sz="12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41"/>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07" name="Google Shape;307;p41"/>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08" name="Google Shape;308;p41"/>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SzPts val="1100"/>
              <a:buNone/>
            </a:pPr>
            <a:r>
              <a:rPr b="1" lang="en" sz="1800">
                <a:solidFill>
                  <a:schemeClr val="dk1"/>
                </a:solidFill>
                <a:latin typeface="Calibri"/>
                <a:ea typeface="Calibri"/>
                <a:cs typeface="Calibri"/>
                <a:sym typeface="Calibri"/>
              </a:rPr>
              <a:t>Focus groups Discussions</a:t>
            </a:r>
            <a:r>
              <a:rPr b="1" lang="en"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09" name="Google Shape;309;p41"/>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10" name="Google Shape;310;p41"/>
          <p:cNvSpPr txBox="1"/>
          <p:nvPr/>
        </p:nvSpPr>
        <p:spPr>
          <a:xfrm>
            <a:off x="1900175" y="824300"/>
            <a:ext cx="7008000" cy="3245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The educational system in Greece has a strict hierarchy and is centralized, but </a:t>
            </a:r>
            <a:r>
              <a:rPr lang="en" sz="1500">
                <a:solidFill>
                  <a:srgbClr val="202124"/>
                </a:solidFill>
                <a:highlight>
                  <a:srgbClr val="F8F9FA"/>
                </a:highlight>
                <a:latin typeface="Century Gothic"/>
                <a:ea typeface="Century Gothic"/>
                <a:cs typeface="Century Gothic"/>
                <a:sym typeface="Century Gothic"/>
              </a:rPr>
              <a:t>is being attempted decentralization, so school principals are given the opportunity to take initiatives and organize</a:t>
            </a:r>
            <a:r>
              <a:rPr b="1" lang="en" sz="1500">
                <a:solidFill>
                  <a:srgbClr val="202124"/>
                </a:solidFill>
                <a:highlight>
                  <a:srgbClr val="F8F9FA"/>
                </a:highlight>
                <a:latin typeface="Century Gothic"/>
                <a:ea typeface="Century Gothic"/>
                <a:cs typeface="Century Gothic"/>
                <a:sym typeface="Century Gothic"/>
              </a:rPr>
              <a:t> training seminars in their schools</a:t>
            </a:r>
            <a:r>
              <a:rPr lang="en" sz="1500">
                <a:solidFill>
                  <a:srgbClr val="202124"/>
                </a:solidFill>
                <a:highlight>
                  <a:srgbClr val="F8F9FA"/>
                </a:highlight>
                <a:latin typeface="Century Gothic"/>
                <a:ea typeface="Century Gothic"/>
                <a:cs typeface="Century Gothic"/>
                <a:sym typeface="Century Gothic"/>
              </a:rPr>
              <a:t>  for the teachers based on their  needs 15 hours every year. </a:t>
            </a:r>
            <a:r>
              <a:rPr lang="en" sz="1500">
                <a:solidFill>
                  <a:schemeClr val="dk1"/>
                </a:solidFill>
                <a:highlight>
                  <a:srgbClr val="FFFFFF"/>
                </a:highlight>
                <a:latin typeface="Century Gothic"/>
                <a:ea typeface="Century Gothic"/>
                <a:cs typeface="Century Gothic"/>
                <a:sym typeface="Century Gothic"/>
              </a:rPr>
              <a:t>Every region has </a:t>
            </a:r>
            <a:r>
              <a:rPr b="1" lang="en" sz="1500">
                <a:solidFill>
                  <a:schemeClr val="dk1"/>
                </a:solidFill>
                <a:highlight>
                  <a:srgbClr val="FFFFFF"/>
                </a:highlight>
                <a:latin typeface="Century Gothic"/>
                <a:ea typeface="Century Gothic"/>
                <a:cs typeface="Century Gothic"/>
                <a:sym typeface="Century Gothic"/>
              </a:rPr>
              <a:t>school counselors for environmental education</a:t>
            </a:r>
            <a:r>
              <a:rPr lang="en" sz="1500">
                <a:solidFill>
                  <a:schemeClr val="dk1"/>
                </a:solidFill>
                <a:highlight>
                  <a:srgbClr val="FFFFFF"/>
                </a:highlight>
                <a:latin typeface="Century Gothic"/>
                <a:ea typeface="Century Gothic"/>
                <a:cs typeface="Century Gothic"/>
                <a:sym typeface="Century Gothic"/>
              </a:rPr>
              <a:t>  </a:t>
            </a:r>
            <a:endParaRPr sz="1500">
              <a:solidFill>
                <a:srgbClr val="374151"/>
              </a:solidFill>
              <a:highlight>
                <a:srgbClr val="FFFFFF"/>
              </a:highlight>
              <a:latin typeface="Century Gothic"/>
              <a:ea typeface="Century Gothic"/>
              <a:cs typeface="Century Gothic"/>
              <a:sym typeface="Century Gothic"/>
            </a:endParaRPr>
          </a:p>
          <a:p>
            <a:pPr indent="0" lvl="0" marL="0" rtl="0" algn="just">
              <a:lnSpc>
                <a:spcPct val="150000"/>
              </a:lnSpc>
              <a:spcBef>
                <a:spcPts val="0"/>
              </a:spcBef>
              <a:spcAft>
                <a:spcPts val="0"/>
              </a:spcAft>
              <a:buNone/>
            </a:pPr>
            <a:r>
              <a:t/>
            </a:r>
            <a:endParaRPr sz="1200">
              <a:solidFill>
                <a:srgbClr val="202124"/>
              </a:solidFill>
              <a:highlight>
                <a:srgbClr val="F8F9FA"/>
              </a:highlight>
              <a:latin typeface="Century Gothic"/>
              <a:ea typeface="Century Gothic"/>
              <a:cs typeface="Century Gothic"/>
              <a:sym typeface="Century Gothic"/>
            </a:endParaRPr>
          </a:p>
          <a:p>
            <a:pPr indent="0" lvl="0" marL="0" rtl="0" algn="just">
              <a:lnSpc>
                <a:spcPct val="150000"/>
              </a:lnSpc>
              <a:spcBef>
                <a:spcPts val="15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just">
              <a:lnSpc>
                <a:spcPct val="150000"/>
              </a:lnSpc>
              <a:spcBef>
                <a:spcPts val="1500"/>
              </a:spcBef>
              <a:spcAft>
                <a:spcPts val="1500"/>
              </a:spcAft>
              <a:buNone/>
            </a:pPr>
            <a:r>
              <a:t/>
            </a:r>
            <a:endParaRPr sz="12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15"/>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73" name="Google Shape;73;p15"/>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74" name="Google Shape;74;p15"/>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SzPts val="688"/>
              <a:buNone/>
            </a:pPr>
            <a:r>
              <a:rPr b="1" lang="en" sz="2000">
                <a:solidFill>
                  <a:schemeClr val="dk1"/>
                </a:solidFill>
                <a:latin typeface="Calibri"/>
                <a:ea typeface="Calibri"/>
                <a:cs typeface="Calibri"/>
                <a:sym typeface="Calibri"/>
              </a:rPr>
              <a:t>National Strategies’ Approaches that support Gamification and Role Play in School Curriculum</a:t>
            </a:r>
            <a:endParaRPr sz="2000">
              <a:solidFill>
                <a:srgbClr val="6AA84F"/>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75" name="Google Shape;75;p15"/>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76" name="Google Shape;76;p15"/>
          <p:cNvSpPr txBox="1"/>
          <p:nvPr/>
        </p:nvSpPr>
        <p:spPr>
          <a:xfrm>
            <a:off x="1787875" y="1004000"/>
            <a:ext cx="7120200" cy="3885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500">
                <a:solidFill>
                  <a:srgbClr val="374151"/>
                </a:solidFill>
                <a:highlight>
                  <a:srgbClr val="FFFFFF"/>
                </a:highlight>
                <a:latin typeface="Century Gothic"/>
                <a:ea typeface="Century Gothic"/>
                <a:cs typeface="Century Gothic"/>
                <a:sym typeface="Century Gothic"/>
              </a:rPr>
              <a:t>Examples of national strategies' approaches </a:t>
            </a:r>
            <a:r>
              <a:rPr lang="en" sz="1500">
                <a:solidFill>
                  <a:srgbClr val="374151"/>
                </a:solidFill>
                <a:highlight>
                  <a:srgbClr val="FFFFFF"/>
                </a:highlight>
                <a:latin typeface="Century Gothic"/>
                <a:ea typeface="Century Gothic"/>
                <a:cs typeface="Century Gothic"/>
                <a:sym typeface="Century Gothic"/>
              </a:rPr>
              <a:t>that support gamification and role play in the school curriculum, with a specific focus on environmental learning.</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How these national strategies have been designed and implemented to integrate gamification and role play into environmental education?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rgbClr val="374151"/>
              </a:buClr>
              <a:buSzPts val="1500"/>
              <a:buFont typeface="Century Gothic"/>
              <a:buChar char="●"/>
            </a:pPr>
            <a:r>
              <a:rPr lang="en" sz="1500">
                <a:solidFill>
                  <a:srgbClr val="374151"/>
                </a:solidFill>
                <a:highlight>
                  <a:srgbClr val="FFFFFF"/>
                </a:highlight>
                <a:latin typeface="Century Gothic"/>
                <a:ea typeface="Century Gothic"/>
                <a:cs typeface="Century Gothic"/>
                <a:sym typeface="Century Gothic"/>
              </a:rPr>
              <a:t>How these strategies serve as entry points for the application of green educational live-action role-playing games (edularp) and the edularp method.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rPr lang="en" sz="1500">
                <a:solidFill>
                  <a:srgbClr val="374151"/>
                </a:solidFill>
                <a:highlight>
                  <a:srgbClr val="FFFFFF"/>
                </a:highlight>
                <a:latin typeface="Century Gothic"/>
                <a:ea typeface="Century Gothic"/>
                <a:cs typeface="Century Gothic"/>
                <a:sym typeface="Century Gothic"/>
              </a:rPr>
              <a:t>By understanding these national strategies, educators, policymakers, and researchers can identify effective ways to incorporate gamification and role play, specifically within the realm of environmental education</a:t>
            </a:r>
            <a:endParaRPr sz="15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42"/>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16" name="Google Shape;316;p42"/>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17" name="Google Shape;317;p42"/>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just">
              <a:spcBef>
                <a:spcPts val="2400"/>
              </a:spcBef>
              <a:spcAft>
                <a:spcPts val="0"/>
              </a:spcAft>
              <a:buNone/>
            </a:pPr>
            <a:r>
              <a:rPr b="1" lang="en" sz="11200">
                <a:solidFill>
                  <a:schemeClr val="dk1"/>
                </a:solidFill>
                <a:latin typeface="Calibri"/>
                <a:ea typeface="Calibri"/>
                <a:cs typeface="Calibri"/>
                <a:sym typeface="Calibri"/>
              </a:rPr>
              <a:t>Task 2: EduLARP and CCE</a:t>
            </a:r>
            <a:endParaRPr b="1" sz="11200">
              <a:solidFill>
                <a:schemeClr val="dk1"/>
              </a:solidFill>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318" name="Google Shape;318;p42"/>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19" name="Google Shape;319;p42"/>
          <p:cNvSpPr txBox="1"/>
          <p:nvPr/>
        </p:nvSpPr>
        <p:spPr>
          <a:xfrm>
            <a:off x="1742950" y="1048925"/>
            <a:ext cx="7209900" cy="2796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The effective integration of innovative teaching methodologies, such as gamification and role-playing, has the potential to play a crucial role in climate change education. </a:t>
            </a:r>
            <a:endParaRPr sz="18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just">
              <a:lnSpc>
                <a:spcPct val="15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Feedback was obtained from a </a:t>
            </a:r>
            <a:r>
              <a:rPr b="1" lang="en" sz="1800">
                <a:solidFill>
                  <a:schemeClr val="dk1"/>
                </a:solidFill>
                <a:latin typeface="Century Gothic"/>
                <a:ea typeface="Century Gothic"/>
                <a:cs typeface="Century Gothic"/>
                <a:sym typeface="Century Gothic"/>
              </a:rPr>
              <a:t>sample of three educators from Estonia, Sweden, Poland, and Greece </a:t>
            </a:r>
            <a:r>
              <a:rPr lang="en" sz="1800">
                <a:solidFill>
                  <a:schemeClr val="dk1"/>
                </a:solidFill>
                <a:latin typeface="Century Gothic"/>
                <a:ea typeface="Century Gothic"/>
                <a:cs typeface="Century Gothic"/>
                <a:sym typeface="Century Gothic"/>
              </a:rPr>
              <a:t>after the training workshop held in Poland. The feedback was gathered through </a:t>
            </a:r>
            <a:r>
              <a:rPr b="1" lang="en" sz="1800">
                <a:solidFill>
                  <a:schemeClr val="dk1"/>
                </a:solidFill>
                <a:latin typeface="Century Gothic"/>
                <a:ea typeface="Century Gothic"/>
                <a:cs typeface="Century Gothic"/>
                <a:sym typeface="Century Gothic"/>
              </a:rPr>
              <a:t>interviews </a:t>
            </a:r>
            <a:endParaRPr b="1"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43"/>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25" name="Google Shape;325;p43"/>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26" name="Google Shape;326;p43"/>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chemeClr val="dk1"/>
                </a:solidFill>
                <a:latin typeface="Calibri"/>
                <a:ea typeface="Calibri"/>
                <a:cs typeface="Calibri"/>
                <a:sym typeface="Calibri"/>
              </a:rPr>
              <a:t>Interview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27" name="Google Shape;327;p43"/>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28" name="Google Shape;328;p43"/>
          <p:cNvSpPr txBox="1"/>
          <p:nvPr/>
        </p:nvSpPr>
        <p:spPr>
          <a:xfrm>
            <a:off x="1717800" y="689550"/>
            <a:ext cx="7426200" cy="4200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800">
                <a:solidFill>
                  <a:schemeClr val="dk1"/>
                </a:solidFill>
                <a:latin typeface="Century Gothic"/>
                <a:ea typeface="Century Gothic"/>
                <a:cs typeface="Century Gothic"/>
                <a:sym typeface="Century Gothic"/>
              </a:rPr>
              <a:t>The interview questions aimed to explore:</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frequency of their use of gamification and role-playing </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extent to which they believed these methodologies increased environmental awareness</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level of encouragement from the Ministry of Education to implement these practices in schools</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adequacy of curriculum time for implementing gamification and role-playing activities for environmental awareness</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44"/>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34" name="Google Shape;334;p44"/>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35" name="Google Shape;335;p44"/>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chemeClr val="dk1"/>
                </a:solidFill>
                <a:latin typeface="Calibri"/>
                <a:ea typeface="Calibri"/>
                <a:cs typeface="Calibri"/>
                <a:sym typeface="Calibri"/>
              </a:rPr>
              <a:t>Interview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36" name="Google Shape;336;p44"/>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37" name="Google Shape;337;p44"/>
          <p:cNvSpPr txBox="1"/>
          <p:nvPr/>
        </p:nvSpPr>
        <p:spPr>
          <a:xfrm>
            <a:off x="1717800" y="689550"/>
            <a:ext cx="7426200" cy="4200000"/>
          </a:xfrm>
          <a:prstGeom prst="rect">
            <a:avLst/>
          </a:prstGeom>
          <a:noFill/>
          <a:ln>
            <a:noFill/>
          </a:ln>
        </p:spPr>
        <p:txBody>
          <a:bodyPr anchorCtr="0" anchor="t" bIns="91425" lIns="91425" spcFirstLastPara="1" rIns="91425" wrap="square" tIns="91425">
            <a:noAutofit/>
          </a:bodyPr>
          <a:lstStyle/>
          <a:p>
            <a:pPr indent="0" lvl="0" marL="457200" rtl="0" algn="just">
              <a:lnSpc>
                <a:spcPct val="150000"/>
              </a:lnSpc>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perceived importance of Green EduLARP for climate change education after the training</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benefits and effectiveness of this methodology</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 likelihood of using it in their schools for teaching environmental education </a:t>
            </a:r>
            <a:endParaRPr sz="1800">
              <a:solidFill>
                <a:schemeClr val="dk1"/>
              </a:solidFill>
              <a:latin typeface="Century Gothic"/>
              <a:ea typeface="Century Gothic"/>
              <a:cs typeface="Century Gothic"/>
              <a:sym typeface="Century Gothic"/>
            </a:endParaRPr>
          </a:p>
          <a:p>
            <a:pPr indent="-342900" lvl="0" marL="457200" rtl="0" algn="just">
              <a:lnSpc>
                <a:spcPct val="150000"/>
              </a:lnSpc>
              <a:spcBef>
                <a:spcPts val="0"/>
              </a:spcBef>
              <a:spcAft>
                <a:spcPts val="0"/>
              </a:spcAft>
              <a:buClr>
                <a:schemeClr val="dk1"/>
              </a:buClr>
              <a:buSzPts val="1800"/>
              <a:buFont typeface="Century Gothic"/>
              <a:buChar char="●"/>
            </a:pPr>
            <a:r>
              <a:rPr lang="en" sz="1800">
                <a:solidFill>
                  <a:schemeClr val="dk1"/>
                </a:solidFill>
                <a:latin typeface="Century Gothic"/>
                <a:ea typeface="Century Gothic"/>
                <a:cs typeface="Century Gothic"/>
                <a:sym typeface="Century Gothic"/>
              </a:rPr>
              <a:t>their views on the entry points within their education systems for teachers to adopt the Green EduLARP method</a:t>
            </a:r>
            <a:endParaRPr sz="18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1" name="Shape 341"/>
        <p:cNvGrpSpPr/>
        <p:nvPr/>
      </p:nvGrpSpPr>
      <p:grpSpPr>
        <a:xfrm>
          <a:off x="0" y="0"/>
          <a:ext cx="0" cy="0"/>
          <a:chOff x="0" y="0"/>
          <a:chExt cx="0" cy="0"/>
        </a:xfrm>
      </p:grpSpPr>
      <p:sp>
        <p:nvSpPr>
          <p:cNvPr id="342" name="Google Shape;342;p45"/>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43" name="Google Shape;343;p45"/>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44" name="Google Shape;344;p45"/>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chemeClr val="dk1"/>
                </a:solidFill>
                <a:latin typeface="Calibri"/>
                <a:ea typeface="Calibri"/>
                <a:cs typeface="Calibri"/>
                <a:sym typeface="Calibri"/>
              </a:rPr>
              <a:t>Interview Results</a:t>
            </a:r>
            <a:endParaRPr b="1" sz="1800">
              <a:solidFill>
                <a:schemeClr val="dk1"/>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45" name="Google Shape;345;p45"/>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46" name="Google Shape;346;p45"/>
          <p:cNvSpPr txBox="1"/>
          <p:nvPr/>
        </p:nvSpPr>
        <p:spPr>
          <a:xfrm>
            <a:off x="1911400" y="723225"/>
            <a:ext cx="7490700" cy="3683700"/>
          </a:xfrm>
          <a:prstGeom prst="rect">
            <a:avLst/>
          </a:prstGeom>
          <a:noFill/>
          <a:ln>
            <a:noFill/>
          </a:ln>
        </p:spPr>
        <p:txBody>
          <a:bodyPr anchorCtr="0" anchor="t" bIns="91425" lIns="91425" spcFirstLastPara="1" rIns="91425" wrap="square" tIns="91425">
            <a:noAutofit/>
          </a:bodyPr>
          <a:lstStyle/>
          <a:p>
            <a:pPr indent="0" lvl="0" marL="0" rtl="0" algn="just">
              <a:lnSpc>
                <a:spcPct val="175000"/>
              </a:lnSpc>
              <a:spcBef>
                <a:spcPts val="0"/>
              </a:spcBef>
              <a:spcAft>
                <a:spcPts val="0"/>
              </a:spcAft>
              <a:buNone/>
            </a:pPr>
            <a:r>
              <a:rPr lang="en" sz="1700">
                <a:solidFill>
                  <a:schemeClr val="dk1"/>
                </a:solidFill>
                <a:highlight>
                  <a:srgbClr val="FFFFFF"/>
                </a:highlight>
                <a:latin typeface="Century Gothic"/>
                <a:ea typeface="Century Gothic"/>
                <a:cs typeface="Century Gothic"/>
                <a:sym typeface="Century Gothic"/>
              </a:rPr>
              <a:t>Estonia</a:t>
            </a:r>
            <a:endParaRPr sz="1700">
              <a:solidFill>
                <a:schemeClr val="dk1"/>
              </a:solidFill>
              <a:highlight>
                <a:srgbClr val="FFFFFF"/>
              </a:highlight>
              <a:latin typeface="Century Gothic"/>
              <a:ea typeface="Century Gothic"/>
              <a:cs typeface="Century Gothic"/>
              <a:sym typeface="Century Gothic"/>
            </a:endParaRPr>
          </a:p>
          <a:p>
            <a:pPr indent="-336550" lvl="0" marL="457200" rtl="0" algn="just">
              <a:lnSpc>
                <a:spcPct val="175000"/>
              </a:lnSpc>
              <a:spcBef>
                <a:spcPts val="1500"/>
              </a:spcBef>
              <a:spcAft>
                <a:spcPts val="0"/>
              </a:spcAft>
              <a:buClr>
                <a:schemeClr val="dk1"/>
              </a:buClr>
              <a:buSzPts val="1700"/>
              <a:buFont typeface="Century Gothic"/>
              <a:buChar char="●"/>
            </a:pPr>
            <a:r>
              <a:rPr lang="en" sz="1700">
                <a:solidFill>
                  <a:schemeClr val="dk1"/>
                </a:solidFill>
                <a:highlight>
                  <a:srgbClr val="FFFFFF"/>
                </a:highlight>
                <a:latin typeface="Century Gothic"/>
                <a:ea typeface="Century Gothic"/>
                <a:cs typeface="Century Gothic"/>
                <a:sym typeface="Century Gothic"/>
              </a:rPr>
              <a:t>Educational workers perceive </a:t>
            </a:r>
            <a:r>
              <a:rPr b="1" lang="en" sz="1700">
                <a:solidFill>
                  <a:schemeClr val="dk1"/>
                </a:solidFill>
                <a:highlight>
                  <a:srgbClr val="FFFFFF"/>
                </a:highlight>
                <a:latin typeface="Century Gothic"/>
                <a:ea typeface="Century Gothic"/>
                <a:cs typeface="Century Gothic"/>
                <a:sym typeface="Century Gothic"/>
              </a:rPr>
              <a:t>gamification and role-playing as effective teaching methodologies </a:t>
            </a:r>
            <a:r>
              <a:rPr lang="en" sz="1700">
                <a:solidFill>
                  <a:schemeClr val="dk1"/>
                </a:solidFill>
                <a:highlight>
                  <a:srgbClr val="FFFFFF"/>
                </a:highlight>
                <a:latin typeface="Century Gothic"/>
                <a:ea typeface="Century Gothic"/>
                <a:cs typeface="Century Gothic"/>
                <a:sym typeface="Century Gothic"/>
              </a:rPr>
              <a:t>that enhance environmental awareness among students</a:t>
            </a:r>
            <a:endParaRPr sz="1700">
              <a:solidFill>
                <a:schemeClr val="dk1"/>
              </a:solidFill>
              <a:highlight>
                <a:srgbClr val="FFFFFF"/>
              </a:highlight>
              <a:latin typeface="Century Gothic"/>
              <a:ea typeface="Century Gothic"/>
              <a:cs typeface="Century Gothic"/>
              <a:sym typeface="Century Gothic"/>
            </a:endParaRPr>
          </a:p>
          <a:p>
            <a:pPr indent="-336550" lvl="0" marL="457200" rtl="0" algn="just">
              <a:lnSpc>
                <a:spcPct val="175000"/>
              </a:lnSpc>
              <a:spcBef>
                <a:spcPts val="0"/>
              </a:spcBef>
              <a:spcAft>
                <a:spcPts val="0"/>
              </a:spcAft>
              <a:buClr>
                <a:schemeClr val="dk1"/>
              </a:buClr>
              <a:buSzPts val="1700"/>
              <a:buFont typeface="Century Gothic"/>
              <a:buChar char="●"/>
            </a:pPr>
            <a:r>
              <a:rPr lang="en" sz="1700">
                <a:solidFill>
                  <a:schemeClr val="dk1"/>
                </a:solidFill>
                <a:highlight>
                  <a:srgbClr val="FFFFFF"/>
                </a:highlight>
                <a:latin typeface="Century Gothic"/>
                <a:ea typeface="Century Gothic"/>
                <a:cs typeface="Century Gothic"/>
                <a:sym typeface="Century Gothic"/>
              </a:rPr>
              <a:t>The school system in Estonia allows teachers to choose their preferred tools and methods, larp (live-action role-playing) is not actively utilized due to a </a:t>
            </a:r>
            <a:r>
              <a:rPr b="1" lang="en" sz="1700">
                <a:solidFill>
                  <a:schemeClr val="dk1"/>
                </a:solidFill>
                <a:highlight>
                  <a:srgbClr val="FFFFFF"/>
                </a:highlight>
                <a:latin typeface="Century Gothic"/>
                <a:ea typeface="Century Gothic"/>
                <a:cs typeface="Century Gothic"/>
                <a:sym typeface="Century Gothic"/>
              </a:rPr>
              <a:t>lack of awareness </a:t>
            </a:r>
            <a:r>
              <a:rPr lang="en" sz="1700">
                <a:solidFill>
                  <a:schemeClr val="dk1"/>
                </a:solidFill>
                <a:highlight>
                  <a:srgbClr val="FFFFFF"/>
                </a:highlight>
                <a:latin typeface="Century Gothic"/>
                <a:ea typeface="Century Gothic"/>
                <a:cs typeface="Century Gothic"/>
                <a:sym typeface="Century Gothic"/>
              </a:rPr>
              <a:t>among teachers. </a:t>
            </a:r>
            <a:endParaRPr sz="1700">
              <a:solidFill>
                <a:schemeClr val="dk1"/>
              </a:solidFill>
              <a:highlight>
                <a:srgbClr val="FFFFFF"/>
              </a:highlight>
              <a:latin typeface="Century Gothic"/>
              <a:ea typeface="Century Gothic"/>
              <a:cs typeface="Century Gothic"/>
              <a:sym typeface="Century Gothic"/>
            </a:endParaRPr>
          </a:p>
          <a:p>
            <a:pPr indent="0" lvl="0" marL="0" rtl="0" algn="just">
              <a:lnSpc>
                <a:spcPct val="175000"/>
              </a:lnSpc>
              <a:spcBef>
                <a:spcPts val="1500"/>
              </a:spcBef>
              <a:spcAft>
                <a:spcPts val="1500"/>
              </a:spcAft>
              <a:buClr>
                <a:schemeClr val="dk1"/>
              </a:buClr>
              <a:buSzPts val="1100"/>
              <a:buFont typeface="Arial"/>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46"/>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52" name="Google Shape;352;p46"/>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53" name="Google Shape;353;p46"/>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54" name="Google Shape;354;p46"/>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55" name="Google Shape;355;p46"/>
          <p:cNvSpPr txBox="1"/>
          <p:nvPr/>
        </p:nvSpPr>
        <p:spPr>
          <a:xfrm>
            <a:off x="1911400" y="723225"/>
            <a:ext cx="7120200" cy="3683700"/>
          </a:xfrm>
          <a:prstGeom prst="rect">
            <a:avLst/>
          </a:prstGeom>
          <a:noFill/>
          <a:ln>
            <a:noFill/>
          </a:ln>
        </p:spPr>
        <p:txBody>
          <a:bodyPr anchorCtr="0" anchor="t" bIns="91425" lIns="91425" spcFirstLastPara="1" rIns="91425" wrap="square" tIns="91425">
            <a:noAutofit/>
          </a:bodyPr>
          <a:lstStyle/>
          <a:p>
            <a:pPr indent="-342900" lvl="0" marL="457200" rtl="0" algn="just">
              <a:lnSpc>
                <a:spcPct val="175000"/>
              </a:lnSpc>
              <a:spcBef>
                <a:spcPts val="0"/>
              </a:spcBef>
              <a:spcAft>
                <a:spcPts val="0"/>
              </a:spcAft>
              <a:buClr>
                <a:schemeClr val="dk1"/>
              </a:buClr>
              <a:buSzPts val="1800"/>
              <a:buFont typeface="Century Gothic"/>
              <a:buChar char="●"/>
            </a:pPr>
            <a:r>
              <a:rPr lang="en" sz="1800">
                <a:solidFill>
                  <a:schemeClr val="dk1"/>
                </a:solidFill>
                <a:highlight>
                  <a:srgbClr val="FFFFFF"/>
                </a:highlight>
                <a:latin typeface="Century Gothic"/>
                <a:ea typeface="Century Gothic"/>
                <a:cs typeface="Century Gothic"/>
                <a:sym typeface="Century Gothic"/>
              </a:rPr>
              <a:t>T</a:t>
            </a:r>
            <a:r>
              <a:rPr lang="en" sz="1800">
                <a:solidFill>
                  <a:schemeClr val="dk1"/>
                </a:solidFill>
                <a:highlight>
                  <a:srgbClr val="FFFFFF"/>
                </a:highlight>
                <a:latin typeface="Century Gothic"/>
                <a:ea typeface="Century Gothic"/>
                <a:cs typeface="Century Gothic"/>
                <a:sym typeface="Century Gothic"/>
              </a:rPr>
              <a:t>he need for </a:t>
            </a:r>
            <a:r>
              <a:rPr b="1" lang="en" sz="1800">
                <a:solidFill>
                  <a:schemeClr val="dk1"/>
                </a:solidFill>
                <a:highlight>
                  <a:srgbClr val="FFFFFF"/>
                </a:highlight>
                <a:latin typeface="Century Gothic"/>
                <a:ea typeface="Century Gothic"/>
                <a:cs typeface="Century Gothic"/>
                <a:sym typeface="Century Gothic"/>
              </a:rPr>
              <a:t>training programs </a:t>
            </a:r>
            <a:r>
              <a:rPr lang="en" sz="1800">
                <a:solidFill>
                  <a:schemeClr val="dk1"/>
                </a:solidFill>
                <a:highlight>
                  <a:srgbClr val="FFFFFF"/>
                </a:highlight>
                <a:latin typeface="Century Gothic"/>
                <a:ea typeface="Century Gothic"/>
                <a:cs typeface="Century Gothic"/>
                <a:sym typeface="Century Gothic"/>
              </a:rPr>
              <a:t>and recreational larp games to familiarize teachers with the edularp method and its benefits.</a:t>
            </a:r>
            <a:endParaRPr sz="1800">
              <a:solidFill>
                <a:schemeClr val="dk1"/>
              </a:solidFill>
              <a:highlight>
                <a:srgbClr val="FFFFFF"/>
              </a:highlight>
              <a:latin typeface="Century Gothic"/>
              <a:ea typeface="Century Gothic"/>
              <a:cs typeface="Century Gothic"/>
              <a:sym typeface="Century Gothic"/>
            </a:endParaRPr>
          </a:p>
          <a:p>
            <a:pPr indent="-342900" lvl="0" marL="457200" rtl="0" algn="just">
              <a:lnSpc>
                <a:spcPct val="175000"/>
              </a:lnSpc>
              <a:spcBef>
                <a:spcPts val="0"/>
              </a:spcBef>
              <a:spcAft>
                <a:spcPts val="0"/>
              </a:spcAft>
              <a:buClr>
                <a:schemeClr val="dk1"/>
              </a:buClr>
              <a:buSzPts val="1800"/>
              <a:buFont typeface="Century Gothic"/>
              <a:buChar char="●"/>
            </a:pPr>
            <a:r>
              <a:rPr lang="en" sz="1800">
                <a:solidFill>
                  <a:schemeClr val="dk1"/>
                </a:solidFill>
                <a:highlight>
                  <a:srgbClr val="FFFFFF"/>
                </a:highlight>
                <a:latin typeface="Century Gothic"/>
                <a:ea typeface="Century Gothic"/>
                <a:cs typeface="Century Gothic"/>
                <a:sym typeface="Century Gothic"/>
              </a:rPr>
              <a:t>Concerns about the </a:t>
            </a:r>
            <a:r>
              <a:rPr b="1" lang="en" sz="1800">
                <a:solidFill>
                  <a:schemeClr val="dk1"/>
                </a:solidFill>
                <a:highlight>
                  <a:srgbClr val="FFFFFF"/>
                </a:highlight>
                <a:latin typeface="Century Gothic"/>
                <a:ea typeface="Century Gothic"/>
                <a:cs typeface="Century Gothic"/>
                <a:sym typeface="Century Gothic"/>
              </a:rPr>
              <a:t>limited availability of time</a:t>
            </a:r>
            <a:r>
              <a:rPr lang="en" sz="1800">
                <a:solidFill>
                  <a:schemeClr val="dk1"/>
                </a:solidFill>
                <a:highlight>
                  <a:srgbClr val="FFFFFF"/>
                </a:highlight>
                <a:latin typeface="Century Gothic"/>
                <a:ea typeface="Century Gothic"/>
                <a:cs typeface="Century Gothic"/>
                <a:sym typeface="Century Gothic"/>
              </a:rPr>
              <a:t> to incorporate larp games into their instructional practices</a:t>
            </a:r>
            <a:endParaRPr sz="1800">
              <a:solidFill>
                <a:schemeClr val="dk1"/>
              </a:solidFill>
              <a:highlight>
                <a:srgbClr val="FFFFFF"/>
              </a:highlight>
              <a:latin typeface="Century Gothic"/>
              <a:ea typeface="Century Gothic"/>
              <a:cs typeface="Century Gothic"/>
              <a:sym typeface="Century Gothic"/>
            </a:endParaRPr>
          </a:p>
          <a:p>
            <a:pPr indent="0" lvl="0" marL="0" rtl="0" algn="just">
              <a:lnSpc>
                <a:spcPct val="175000"/>
              </a:lnSpc>
              <a:spcBef>
                <a:spcPts val="1500"/>
              </a:spcBef>
              <a:spcAft>
                <a:spcPts val="0"/>
              </a:spcAft>
              <a:buNone/>
            </a:pPr>
            <a:r>
              <a:t/>
            </a:r>
            <a:endParaRPr sz="1200">
              <a:solidFill>
                <a:schemeClr val="dk1"/>
              </a:solidFill>
              <a:highlight>
                <a:srgbClr val="FFFFFF"/>
              </a:highlight>
              <a:latin typeface="Century Gothic"/>
              <a:ea typeface="Century Gothic"/>
              <a:cs typeface="Century Gothic"/>
              <a:sym typeface="Century Gothic"/>
            </a:endParaRPr>
          </a:p>
          <a:p>
            <a:pPr indent="0" lvl="0" marL="0" rtl="0" algn="just">
              <a:lnSpc>
                <a:spcPct val="175000"/>
              </a:lnSpc>
              <a:spcBef>
                <a:spcPts val="150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47"/>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61" name="Google Shape;361;p47"/>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62" name="Google Shape;362;p47"/>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63" name="Google Shape;363;p47"/>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64" name="Google Shape;364;p47"/>
          <p:cNvSpPr txBox="1"/>
          <p:nvPr/>
        </p:nvSpPr>
        <p:spPr>
          <a:xfrm>
            <a:off x="1911400" y="723225"/>
            <a:ext cx="7142100" cy="3683700"/>
          </a:xfrm>
          <a:prstGeom prst="rect">
            <a:avLst/>
          </a:prstGeom>
          <a:noFill/>
          <a:ln>
            <a:noFill/>
          </a:ln>
        </p:spPr>
        <p:txBody>
          <a:bodyPr anchorCtr="0" anchor="t" bIns="91425" lIns="91425" spcFirstLastPara="1" rIns="91425" wrap="square" tIns="91425">
            <a:noAutofit/>
          </a:bodyPr>
          <a:lstStyle/>
          <a:p>
            <a:pPr indent="-342900" lvl="0" marL="457200" rtl="0" algn="just">
              <a:lnSpc>
                <a:spcPct val="175000"/>
              </a:lnSpc>
              <a:spcBef>
                <a:spcPts val="1500"/>
              </a:spcBef>
              <a:spcAft>
                <a:spcPts val="0"/>
              </a:spcAft>
              <a:buClr>
                <a:schemeClr val="dk1"/>
              </a:buClr>
              <a:buSzPts val="1800"/>
              <a:buFont typeface="Century Gothic"/>
              <a:buChar char="●"/>
            </a:pPr>
            <a:r>
              <a:rPr b="1" lang="en" sz="1800">
                <a:solidFill>
                  <a:schemeClr val="dk1"/>
                </a:solidFill>
                <a:highlight>
                  <a:srgbClr val="FFFFFF"/>
                </a:highlight>
                <a:latin typeface="Century Gothic"/>
                <a:ea typeface="Century Gothic"/>
                <a:cs typeface="Century Gothic"/>
                <a:sym typeface="Century Gothic"/>
              </a:rPr>
              <a:t>Support by school leaders</a:t>
            </a:r>
            <a:r>
              <a:rPr lang="en" sz="1800">
                <a:solidFill>
                  <a:schemeClr val="dk1"/>
                </a:solidFill>
                <a:highlight>
                  <a:srgbClr val="FFFFFF"/>
                </a:highlight>
                <a:latin typeface="Century Gothic"/>
                <a:ea typeface="Century Gothic"/>
                <a:cs typeface="Century Gothic"/>
                <a:sym typeface="Century Gothic"/>
              </a:rPr>
              <a:t> in facilitating the implementation of Green EduLARP. </a:t>
            </a:r>
            <a:endParaRPr sz="1800">
              <a:solidFill>
                <a:schemeClr val="dk1"/>
              </a:solidFill>
              <a:highlight>
                <a:srgbClr val="FFFFFF"/>
              </a:highlight>
              <a:latin typeface="Century Gothic"/>
              <a:ea typeface="Century Gothic"/>
              <a:cs typeface="Century Gothic"/>
              <a:sym typeface="Century Gothic"/>
            </a:endParaRPr>
          </a:p>
          <a:p>
            <a:pPr indent="-342900" lvl="0" marL="457200" rtl="0" algn="just">
              <a:lnSpc>
                <a:spcPct val="175000"/>
              </a:lnSpc>
              <a:spcBef>
                <a:spcPts val="0"/>
              </a:spcBef>
              <a:spcAft>
                <a:spcPts val="0"/>
              </a:spcAft>
              <a:buClr>
                <a:schemeClr val="dk1"/>
              </a:buClr>
              <a:buSzPts val="1800"/>
              <a:buFont typeface="Century Gothic"/>
              <a:buChar char="●"/>
            </a:pPr>
            <a:r>
              <a:rPr lang="en" sz="1800">
                <a:solidFill>
                  <a:schemeClr val="dk1"/>
                </a:solidFill>
                <a:highlight>
                  <a:srgbClr val="FFFFFF"/>
                </a:highlight>
                <a:latin typeface="Century Gothic"/>
                <a:ea typeface="Century Gothic"/>
                <a:cs typeface="Century Gothic"/>
                <a:sym typeface="Century Gothic"/>
              </a:rPr>
              <a:t>The </a:t>
            </a:r>
            <a:r>
              <a:rPr b="1" lang="en" sz="1800">
                <a:solidFill>
                  <a:schemeClr val="dk1"/>
                </a:solidFill>
                <a:highlight>
                  <a:srgbClr val="FFFFFF"/>
                </a:highlight>
                <a:latin typeface="Century Gothic"/>
                <a:ea typeface="Century Gothic"/>
                <a:cs typeface="Century Gothic"/>
                <a:sym typeface="Century Gothic"/>
              </a:rPr>
              <a:t>Ministry of Education encourages</a:t>
            </a:r>
            <a:r>
              <a:rPr lang="en" sz="1800">
                <a:solidFill>
                  <a:schemeClr val="dk1"/>
                </a:solidFill>
                <a:highlight>
                  <a:srgbClr val="FFFFFF"/>
                </a:highlight>
                <a:latin typeface="Century Gothic"/>
                <a:ea typeface="Century Gothic"/>
                <a:cs typeface="Century Gothic"/>
                <a:sym typeface="Century Gothic"/>
              </a:rPr>
              <a:t> the use of gamification and role-playing practices in schools, emphasizing the need for reshaping the school agenda, </a:t>
            </a:r>
            <a:endParaRPr sz="1800">
              <a:solidFill>
                <a:schemeClr val="dk1"/>
              </a:solidFill>
              <a:highlight>
                <a:srgbClr val="FFFFFF"/>
              </a:highlight>
              <a:latin typeface="Century Gothic"/>
              <a:ea typeface="Century Gothic"/>
              <a:cs typeface="Century Gothic"/>
              <a:sym typeface="Century Gothic"/>
            </a:endParaRPr>
          </a:p>
          <a:p>
            <a:pPr indent="0" lvl="0" marL="0" rtl="0" algn="just">
              <a:lnSpc>
                <a:spcPct val="175000"/>
              </a:lnSpc>
              <a:spcBef>
                <a:spcPts val="150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48"/>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70" name="Google Shape;370;p48"/>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71" name="Google Shape;371;p48"/>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72" name="Google Shape;372;p48"/>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73" name="Google Shape;373;p48"/>
          <p:cNvSpPr txBox="1"/>
          <p:nvPr/>
        </p:nvSpPr>
        <p:spPr>
          <a:xfrm>
            <a:off x="1717800" y="723225"/>
            <a:ext cx="7335600" cy="3683700"/>
          </a:xfrm>
          <a:prstGeom prst="rect">
            <a:avLst/>
          </a:prstGeom>
          <a:noFill/>
          <a:ln>
            <a:noFill/>
          </a:ln>
        </p:spPr>
        <p:txBody>
          <a:bodyPr anchorCtr="0" anchor="t" bIns="91425" lIns="91425" spcFirstLastPara="1" rIns="91425" wrap="square" tIns="91425">
            <a:noAutofit/>
          </a:bodyPr>
          <a:lstStyle/>
          <a:p>
            <a:pPr indent="0" lvl="0" marL="457200" rtl="0" algn="just">
              <a:lnSpc>
                <a:spcPct val="150000"/>
              </a:lnSpc>
              <a:spcBef>
                <a:spcPts val="0"/>
              </a:spcBef>
              <a:spcAft>
                <a:spcPts val="0"/>
              </a:spcAft>
              <a:buNone/>
            </a:pPr>
            <a:r>
              <a:rPr b="1" lang="en" sz="1800">
                <a:solidFill>
                  <a:srgbClr val="374151"/>
                </a:solidFill>
                <a:highlight>
                  <a:srgbClr val="FFFFFF"/>
                </a:highlight>
                <a:latin typeface="Century Gothic"/>
                <a:ea typeface="Century Gothic"/>
                <a:cs typeface="Century Gothic"/>
                <a:sym typeface="Century Gothic"/>
              </a:rPr>
              <a:t>Sweden</a:t>
            </a:r>
            <a:endParaRPr b="1"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1000"/>
              </a:spcBef>
              <a:spcAft>
                <a:spcPts val="0"/>
              </a:spcAft>
              <a:buClr>
                <a:srgbClr val="374151"/>
              </a:buClr>
              <a:buSzPts val="1800"/>
              <a:buFont typeface="Century Gothic"/>
              <a:buChar char="●"/>
            </a:pPr>
            <a:r>
              <a:rPr b="1" lang="en" sz="1800">
                <a:solidFill>
                  <a:srgbClr val="374151"/>
                </a:solidFill>
                <a:highlight>
                  <a:srgbClr val="FFFFFF"/>
                </a:highlight>
                <a:latin typeface="Century Gothic"/>
                <a:ea typeface="Century Gothic"/>
                <a:cs typeface="Century Gothic"/>
                <a:sym typeface="Century Gothic"/>
              </a:rPr>
              <a:t>flexibility within the Swedish school system,</a:t>
            </a:r>
            <a:r>
              <a:rPr lang="en" sz="1800">
                <a:solidFill>
                  <a:srgbClr val="374151"/>
                </a:solidFill>
                <a:highlight>
                  <a:srgbClr val="FFFFFF"/>
                </a:highlight>
                <a:latin typeface="Century Gothic"/>
                <a:ea typeface="Century Gothic"/>
                <a:cs typeface="Century Gothic"/>
                <a:sym typeface="Century Gothic"/>
              </a:rPr>
              <a:t> where teachers have the latitude to select their educational approaches as long as they align with the objectives outlined in the Swedish curriculum. </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Regarding the Ministry of Education's encouragement,  they appreciate the</a:t>
            </a:r>
            <a:r>
              <a:rPr b="1" lang="en" sz="1800">
                <a:solidFill>
                  <a:srgbClr val="374151"/>
                </a:solidFill>
                <a:highlight>
                  <a:srgbClr val="FFFFFF"/>
                </a:highlight>
                <a:latin typeface="Century Gothic"/>
                <a:ea typeface="Century Gothic"/>
                <a:cs typeface="Century Gothic"/>
                <a:sym typeface="Century Gothic"/>
              </a:rPr>
              <a:t> freedom teachers </a:t>
            </a:r>
            <a:r>
              <a:rPr lang="en" sz="1800">
                <a:solidFill>
                  <a:srgbClr val="374151"/>
                </a:solidFill>
                <a:highlight>
                  <a:srgbClr val="FFFFFF"/>
                </a:highlight>
                <a:latin typeface="Century Gothic"/>
                <a:ea typeface="Century Gothic"/>
                <a:cs typeface="Century Gothic"/>
                <a:sym typeface="Century Gothic"/>
              </a:rPr>
              <a:t>have in Sweden to adapt their methods. </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the </a:t>
            </a:r>
            <a:r>
              <a:rPr b="1" lang="en" sz="1800">
                <a:solidFill>
                  <a:srgbClr val="374151"/>
                </a:solidFill>
                <a:highlight>
                  <a:srgbClr val="FFFFFF"/>
                </a:highlight>
                <a:latin typeface="Century Gothic"/>
                <a:ea typeface="Century Gothic"/>
                <a:cs typeface="Century Gothic"/>
                <a:sym typeface="Century Gothic"/>
              </a:rPr>
              <a:t>availability of time</a:t>
            </a:r>
            <a:r>
              <a:rPr lang="en" sz="1800">
                <a:solidFill>
                  <a:srgbClr val="374151"/>
                </a:solidFill>
                <a:highlight>
                  <a:srgbClr val="FFFFFF"/>
                </a:highlight>
                <a:latin typeface="Century Gothic"/>
                <a:ea typeface="Century Gothic"/>
                <a:cs typeface="Century Gothic"/>
                <a:sym typeface="Century Gothic"/>
              </a:rPr>
              <a:t> based on the level they teach</a:t>
            </a:r>
            <a:endParaRPr sz="18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49"/>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79" name="Google Shape;379;p49"/>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80" name="Google Shape;380;p49"/>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81" name="Google Shape;381;p49"/>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82" name="Google Shape;382;p49"/>
          <p:cNvSpPr txBox="1"/>
          <p:nvPr/>
        </p:nvSpPr>
        <p:spPr>
          <a:xfrm>
            <a:off x="1787875" y="723225"/>
            <a:ext cx="7265700" cy="3683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b="1" lang="en" sz="1700">
                <a:solidFill>
                  <a:schemeClr val="dk1"/>
                </a:solidFill>
                <a:latin typeface="Century Gothic"/>
                <a:ea typeface="Century Gothic"/>
                <a:cs typeface="Century Gothic"/>
                <a:sym typeface="Century Gothic"/>
              </a:rPr>
              <a:t>Poland</a:t>
            </a:r>
            <a:endParaRPr b="1" sz="1700">
              <a:solidFill>
                <a:schemeClr val="dk1"/>
              </a:solidFill>
              <a:latin typeface="Century Gothic"/>
              <a:ea typeface="Century Gothic"/>
              <a:cs typeface="Century Gothic"/>
              <a:sym typeface="Century Gothic"/>
            </a:endParaRPr>
          </a:p>
          <a:p>
            <a:pPr indent="-336550" lvl="0" marL="457200" rtl="0" algn="just">
              <a:lnSpc>
                <a:spcPct val="115000"/>
              </a:lnSpc>
              <a:spcBef>
                <a:spcPts val="120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The Ministry of Education in Poland does n</a:t>
            </a:r>
            <a:r>
              <a:rPr b="1" lang="en" sz="1700">
                <a:solidFill>
                  <a:schemeClr val="dk1"/>
                </a:solidFill>
                <a:latin typeface="Century Gothic"/>
                <a:ea typeface="Century Gothic"/>
                <a:cs typeface="Century Gothic"/>
                <a:sym typeface="Century Gothic"/>
              </a:rPr>
              <a:t>ot strongly encourage </a:t>
            </a:r>
            <a:r>
              <a:rPr lang="en" sz="1700">
                <a:solidFill>
                  <a:schemeClr val="dk1"/>
                </a:solidFill>
                <a:latin typeface="Century Gothic"/>
                <a:ea typeface="Century Gothic"/>
                <a:cs typeface="Century Gothic"/>
                <a:sym typeface="Century Gothic"/>
              </a:rPr>
              <a:t>the use of gamification in schools, but it also does </a:t>
            </a:r>
            <a:r>
              <a:rPr b="1" lang="en" sz="1700">
                <a:solidFill>
                  <a:schemeClr val="dk1"/>
                </a:solidFill>
                <a:latin typeface="Century Gothic"/>
                <a:ea typeface="Century Gothic"/>
                <a:cs typeface="Century Gothic"/>
                <a:sym typeface="Century Gothic"/>
              </a:rPr>
              <a:t>not prohibit </a:t>
            </a:r>
            <a:r>
              <a:rPr lang="en" sz="1700">
                <a:solidFill>
                  <a:schemeClr val="dk1"/>
                </a:solidFill>
                <a:latin typeface="Century Gothic"/>
                <a:ea typeface="Century Gothic"/>
                <a:cs typeface="Century Gothic"/>
                <a:sym typeface="Century Gothic"/>
              </a:rPr>
              <a:t>the use of these methods</a:t>
            </a:r>
            <a:endParaRPr sz="1700">
              <a:solidFill>
                <a:schemeClr val="dk1"/>
              </a:solidFill>
              <a:latin typeface="Century Gothic"/>
              <a:ea typeface="Century Gothic"/>
              <a:cs typeface="Century Gothic"/>
              <a:sym typeface="Century Gothic"/>
            </a:endParaRPr>
          </a:p>
          <a:p>
            <a:pPr indent="-336550" lvl="0" marL="457200" rtl="0" algn="just">
              <a:lnSpc>
                <a:spcPct val="115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These methods are very interesting but, unfortunately, too </a:t>
            </a:r>
            <a:r>
              <a:rPr b="1" lang="en" sz="1700">
                <a:solidFill>
                  <a:schemeClr val="dk1"/>
                </a:solidFill>
                <a:latin typeface="Century Gothic"/>
                <a:ea typeface="Century Gothic"/>
                <a:cs typeface="Century Gothic"/>
                <a:sym typeface="Century Gothic"/>
              </a:rPr>
              <a:t>time-consuming</a:t>
            </a:r>
            <a:r>
              <a:rPr lang="en" sz="1700">
                <a:solidFill>
                  <a:schemeClr val="dk1"/>
                </a:solidFill>
                <a:latin typeface="Century Gothic"/>
                <a:ea typeface="Century Gothic"/>
                <a:cs typeface="Century Gothic"/>
                <a:sym typeface="Century Gothic"/>
              </a:rPr>
              <a:t>, leading them to forego their use due to the limited time available for each subject, as the schedule is tightly defined.</a:t>
            </a:r>
            <a:endParaRPr sz="1700">
              <a:solidFill>
                <a:schemeClr val="dk1"/>
              </a:solidFill>
              <a:latin typeface="Century Gothic"/>
              <a:ea typeface="Century Gothic"/>
              <a:cs typeface="Century Gothic"/>
              <a:sym typeface="Century Gothic"/>
            </a:endParaRPr>
          </a:p>
          <a:p>
            <a:pPr indent="-336550" lvl="0" marL="457200" rtl="0" algn="just">
              <a:lnSpc>
                <a:spcPct val="15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GreenEduLarp in Poland is an innovative and new but very </a:t>
            </a:r>
            <a:r>
              <a:rPr b="1" lang="en" sz="1700">
                <a:solidFill>
                  <a:schemeClr val="dk1"/>
                </a:solidFill>
                <a:latin typeface="Century Gothic"/>
                <a:ea typeface="Century Gothic"/>
                <a:cs typeface="Century Gothic"/>
                <a:sym typeface="Century Gothic"/>
              </a:rPr>
              <a:t>intriguing method </a:t>
            </a:r>
            <a:r>
              <a:rPr lang="en" sz="1700">
                <a:solidFill>
                  <a:schemeClr val="dk1"/>
                </a:solidFill>
                <a:latin typeface="Century Gothic"/>
                <a:ea typeface="Century Gothic"/>
                <a:cs typeface="Century Gothic"/>
                <a:sym typeface="Century Gothic"/>
              </a:rPr>
              <a:t>that enhances the teaching process</a:t>
            </a:r>
            <a:endParaRPr sz="1700">
              <a:solidFill>
                <a:schemeClr val="dk1"/>
              </a:solidFill>
              <a:latin typeface="Century Gothic"/>
              <a:ea typeface="Century Gothic"/>
              <a:cs typeface="Century Gothic"/>
              <a:sym typeface="Century Gothic"/>
            </a:endParaRPr>
          </a:p>
          <a:p>
            <a:pPr indent="0" lvl="0" marL="0" rtl="0" algn="just">
              <a:lnSpc>
                <a:spcPct val="175000"/>
              </a:lnSpc>
              <a:spcBef>
                <a:spcPts val="60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50"/>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88" name="Google Shape;388;p50"/>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89" name="Google Shape;389;p50"/>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90" name="Google Shape;390;p50"/>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391" name="Google Shape;391;p50"/>
          <p:cNvSpPr txBox="1"/>
          <p:nvPr/>
        </p:nvSpPr>
        <p:spPr>
          <a:xfrm>
            <a:off x="1911400" y="723225"/>
            <a:ext cx="7142100" cy="3683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 sz="1800">
                <a:solidFill>
                  <a:srgbClr val="374151"/>
                </a:solidFill>
                <a:highlight>
                  <a:srgbClr val="FFFFFF"/>
                </a:highlight>
                <a:latin typeface="Century Gothic"/>
                <a:ea typeface="Century Gothic"/>
                <a:cs typeface="Century Gothic"/>
                <a:sym typeface="Century Gothic"/>
              </a:rPr>
              <a:t>Greece</a:t>
            </a:r>
            <a:endParaRPr b="1"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150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recognize the value of incorporating educational role-playing games like "Edu-LARP" into primary and secondary education</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While not officially endorsed by the Ministry of Education, some </a:t>
            </a:r>
            <a:r>
              <a:rPr b="1" lang="en" sz="1800">
                <a:solidFill>
                  <a:srgbClr val="374151"/>
                </a:solidFill>
                <a:highlight>
                  <a:srgbClr val="FFFFFF"/>
                </a:highlight>
                <a:latin typeface="Century Gothic"/>
                <a:ea typeface="Century Gothic"/>
                <a:cs typeface="Century Gothic"/>
                <a:sym typeface="Century Gothic"/>
              </a:rPr>
              <a:t>school counselors advocate for this experiential learning approach. </a:t>
            </a:r>
            <a:endParaRPr b="1" sz="1800">
              <a:solidFill>
                <a:srgbClr val="374151"/>
              </a:solidFill>
              <a:highlight>
                <a:srgbClr val="FFFFFF"/>
              </a:highlight>
              <a:latin typeface="Century Gothic"/>
              <a:ea typeface="Century Gothic"/>
              <a:cs typeface="Century Gothic"/>
              <a:sym typeface="Century Gothic"/>
            </a:endParaRPr>
          </a:p>
          <a:p>
            <a:pPr indent="0" lvl="0" marL="0" rtl="0" algn="just">
              <a:lnSpc>
                <a:spcPct val="175000"/>
              </a:lnSpc>
              <a:spcBef>
                <a:spcPts val="150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51"/>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397" name="Google Shape;397;p51"/>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398" name="Google Shape;398;p51"/>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399" name="Google Shape;399;p51"/>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00" name="Google Shape;400;p51"/>
          <p:cNvSpPr txBox="1"/>
          <p:nvPr/>
        </p:nvSpPr>
        <p:spPr>
          <a:xfrm>
            <a:off x="1911400" y="723225"/>
            <a:ext cx="7142100" cy="3683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150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broader </a:t>
            </a:r>
            <a:r>
              <a:rPr b="1" lang="en" sz="1800">
                <a:solidFill>
                  <a:srgbClr val="374151"/>
                </a:solidFill>
                <a:highlight>
                  <a:srgbClr val="FFFFFF"/>
                </a:highlight>
                <a:latin typeface="Century Gothic"/>
                <a:ea typeface="Century Gothic"/>
                <a:cs typeface="Century Gothic"/>
                <a:sym typeface="Century Gothic"/>
              </a:rPr>
              <a:t>training and awareness </a:t>
            </a:r>
            <a:r>
              <a:rPr lang="en" sz="1800">
                <a:solidFill>
                  <a:srgbClr val="374151"/>
                </a:solidFill>
                <a:highlight>
                  <a:srgbClr val="FFFFFF"/>
                </a:highlight>
                <a:latin typeface="Century Gothic"/>
                <a:ea typeface="Century Gothic"/>
                <a:cs typeface="Century Gothic"/>
                <a:sym typeface="Century Gothic"/>
              </a:rPr>
              <a:t>among educators are essential since many are unfamiliar with this innovative approach.</a:t>
            </a:r>
            <a:endParaRPr sz="1800">
              <a:solidFill>
                <a:srgbClr val="374151"/>
              </a:solidFill>
              <a:highlight>
                <a:srgbClr val="FFFFFF"/>
              </a:highlight>
              <a:latin typeface="Century Gothic"/>
              <a:ea typeface="Century Gothic"/>
              <a:cs typeface="Century Gothic"/>
              <a:sym typeface="Century Gothic"/>
            </a:endParaRPr>
          </a:p>
          <a:p>
            <a:pPr indent="-342900" lvl="0" marL="457200" rtl="0" algn="just">
              <a:lnSpc>
                <a:spcPct val="150000"/>
              </a:lnSpc>
              <a:spcBef>
                <a:spcPts val="0"/>
              </a:spcBef>
              <a:spcAft>
                <a:spcPts val="0"/>
              </a:spcAft>
              <a:buClr>
                <a:srgbClr val="374151"/>
              </a:buClr>
              <a:buSzPts val="1800"/>
              <a:buFont typeface="Century Gothic"/>
              <a:buChar char="●"/>
            </a:pPr>
            <a:r>
              <a:rPr lang="en" sz="1800">
                <a:solidFill>
                  <a:srgbClr val="374151"/>
                </a:solidFill>
                <a:highlight>
                  <a:srgbClr val="FFFFFF"/>
                </a:highlight>
                <a:latin typeface="Century Gothic"/>
                <a:ea typeface="Century Gothic"/>
                <a:cs typeface="Century Gothic"/>
                <a:sym typeface="Century Gothic"/>
              </a:rPr>
              <a:t>The Ministry of Education aims </a:t>
            </a:r>
            <a:r>
              <a:rPr b="1" lang="en" sz="1800">
                <a:solidFill>
                  <a:srgbClr val="374151"/>
                </a:solidFill>
                <a:highlight>
                  <a:srgbClr val="FFFFFF"/>
                </a:highlight>
                <a:latin typeface="Century Gothic"/>
                <a:ea typeface="Century Gothic"/>
                <a:cs typeface="Century Gothic"/>
                <a:sym typeface="Century Gothic"/>
              </a:rPr>
              <a:t>to integrate drama-based learning and role-playing games into the curriculum,</a:t>
            </a:r>
            <a:r>
              <a:rPr lang="en" sz="1800">
                <a:solidFill>
                  <a:srgbClr val="374151"/>
                </a:solidFill>
                <a:highlight>
                  <a:srgbClr val="FFFFFF"/>
                </a:highlight>
                <a:latin typeface="Century Gothic"/>
                <a:ea typeface="Century Gothic"/>
                <a:cs typeface="Century Gothic"/>
                <a:sym typeface="Century Gothic"/>
              </a:rPr>
              <a:t> but educators face challenges due to extensive demands</a:t>
            </a:r>
            <a:endParaRPr sz="1800">
              <a:solidFill>
                <a:srgbClr val="374151"/>
              </a:solidFill>
              <a:highlight>
                <a:srgbClr val="FFFFFF"/>
              </a:highlight>
              <a:latin typeface="Century Gothic"/>
              <a:ea typeface="Century Gothic"/>
              <a:cs typeface="Century Gothic"/>
              <a:sym typeface="Century Gothic"/>
            </a:endParaRPr>
          </a:p>
          <a:p>
            <a:pPr indent="0" lvl="0" marL="0" rtl="0" algn="just">
              <a:lnSpc>
                <a:spcPct val="175000"/>
              </a:lnSpc>
              <a:spcBef>
                <a:spcPts val="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6"/>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82" name="Google Shape;82;p16"/>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83" name="Google Shape;83;p16"/>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SzPts val="688"/>
              <a:buNone/>
            </a:pPr>
            <a:r>
              <a:rPr b="1" lang="en" sz="2000">
                <a:solidFill>
                  <a:schemeClr val="dk1"/>
                </a:solidFill>
                <a:latin typeface="Calibri"/>
                <a:ea typeface="Calibri"/>
                <a:cs typeface="Calibri"/>
                <a:sym typeface="Calibri"/>
              </a:rPr>
              <a:t>National Strategies’ Approaches that support Gamification and Role Play in School Curriculum</a:t>
            </a:r>
            <a:endParaRPr sz="2000">
              <a:solidFill>
                <a:srgbClr val="6AA84F"/>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84" name="Google Shape;84;p16"/>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85" name="Google Shape;85;p16"/>
          <p:cNvSpPr txBox="1"/>
          <p:nvPr/>
        </p:nvSpPr>
        <p:spPr>
          <a:xfrm>
            <a:off x="1664350" y="841775"/>
            <a:ext cx="7602900" cy="3913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800">
                <a:solidFill>
                  <a:srgbClr val="6AA84F"/>
                </a:solidFill>
                <a:highlight>
                  <a:srgbClr val="FFFFFF"/>
                </a:highlight>
                <a:latin typeface="Century Gothic"/>
                <a:ea typeface="Century Gothic"/>
                <a:cs typeface="Century Gothic"/>
                <a:sym typeface="Century Gothic"/>
              </a:rPr>
              <a:t>Estonia</a:t>
            </a:r>
            <a:r>
              <a:rPr lang="en" sz="1500">
                <a:solidFill>
                  <a:schemeClr val="dk1"/>
                </a:solidFill>
                <a:highlight>
                  <a:srgbClr val="FFFFFF"/>
                </a:highlight>
                <a:latin typeface="Century Gothic"/>
                <a:ea typeface="Century Gothic"/>
                <a:cs typeface="Century Gothic"/>
                <a:sym typeface="Century Gothic"/>
              </a:rPr>
              <a:t>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The objective of national curriculum of Εstonia  is that a student becomes a socially active, responsible and environmentally conscious person who protects the environment and values sustainability and is ready to find solutions to environmental and human development issues (Basic School National Curriculum, 2011).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The national curriculum fully support the implementation of:</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active teaching methods</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 interdisciplinary integration</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 learner-centredness and the development of key competencies.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rPr lang="en" sz="1500">
                <a:solidFill>
                  <a:schemeClr val="dk1"/>
                </a:solidFill>
                <a:highlight>
                  <a:srgbClr val="FFFFFF"/>
                </a:highlight>
                <a:latin typeface="Century Gothic"/>
                <a:ea typeface="Century Gothic"/>
                <a:cs typeface="Century Gothic"/>
                <a:sym typeface="Century Gothic"/>
              </a:rPr>
              <a:t>Educational role play (LARP) is one of the learning methods that enables the active participation of the learner in the learning process.</a:t>
            </a:r>
            <a:r>
              <a:rPr i="1" lang="en" sz="1500">
                <a:solidFill>
                  <a:schemeClr val="dk1"/>
                </a:solidFill>
                <a:highlight>
                  <a:srgbClr val="FFFFFF"/>
                </a:highlight>
                <a:latin typeface="Century Gothic"/>
                <a:ea typeface="Century Gothic"/>
                <a:cs typeface="Century Gothic"/>
                <a:sym typeface="Century Gothic"/>
              </a:rPr>
              <a:t> </a:t>
            </a:r>
            <a:endParaRPr i="1" sz="15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Clr>
                <a:schemeClr val="dk1"/>
              </a:buClr>
              <a:buSzPts val="1100"/>
              <a:buFont typeface="Arial"/>
              <a:buNone/>
            </a:pPr>
            <a:r>
              <a:t/>
            </a:r>
            <a:endParaRPr i="1" sz="1200">
              <a:solidFill>
                <a:schemeClr val="dk1"/>
              </a:solidFill>
              <a:highlight>
                <a:srgbClr val="FFFFFF"/>
              </a:highlight>
              <a:latin typeface="Century Gothic"/>
              <a:ea typeface="Century Gothic"/>
              <a:cs typeface="Century Gothic"/>
              <a:sym typeface="Century Gothic"/>
            </a:endParaRPr>
          </a:p>
          <a:p>
            <a:pPr indent="0" lvl="0" marL="0" rtl="0" algn="just">
              <a:spcBef>
                <a:spcPts val="0"/>
              </a:spcBef>
              <a:spcAft>
                <a:spcPts val="0"/>
              </a:spcAft>
              <a:buNone/>
            </a:pPr>
            <a:r>
              <a:t/>
            </a:r>
            <a:endParaRPr>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52"/>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06" name="Google Shape;406;p52"/>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07" name="Google Shape;407;p52"/>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just">
              <a:lnSpc>
                <a:spcPct val="150000"/>
              </a:lnSpc>
              <a:spcBef>
                <a:spcPts val="1800"/>
              </a:spcBef>
              <a:spcAft>
                <a:spcPts val="0"/>
              </a:spcAft>
              <a:buSzPts val="1100"/>
              <a:buNone/>
            </a:pPr>
            <a:r>
              <a:rPr b="1" lang="en" sz="1800">
                <a:solidFill>
                  <a:srgbClr val="0070C0"/>
                </a:solidFill>
                <a:latin typeface="Calibri"/>
                <a:ea typeface="Calibri"/>
                <a:cs typeface="Calibri"/>
                <a:sym typeface="Calibri"/>
              </a:rPr>
              <a:t>Interview Results</a:t>
            </a:r>
            <a:endParaRPr b="1" sz="1800">
              <a:solidFill>
                <a:srgbClr val="0070C0"/>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408" name="Google Shape;408;p52"/>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09" name="Google Shape;409;p52"/>
          <p:cNvSpPr txBox="1"/>
          <p:nvPr/>
        </p:nvSpPr>
        <p:spPr>
          <a:xfrm>
            <a:off x="1911400" y="723225"/>
            <a:ext cx="7142100" cy="36837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Clr>
                <a:schemeClr val="dk1"/>
              </a:buClr>
              <a:buSzPts val="1800"/>
              <a:buFont typeface="Century Gothic"/>
              <a:buChar char="●"/>
            </a:pPr>
            <a:r>
              <a:rPr lang="en" sz="1800">
                <a:solidFill>
                  <a:schemeClr val="dk1"/>
                </a:solidFill>
                <a:highlight>
                  <a:srgbClr val="FFFFFF"/>
                </a:highlight>
                <a:latin typeface="Century Gothic"/>
                <a:ea typeface="Century Gothic"/>
                <a:cs typeface="Century Gothic"/>
                <a:sym typeface="Century Gothic"/>
              </a:rPr>
              <a:t>establish </a:t>
            </a:r>
            <a:r>
              <a:rPr b="1" lang="en" sz="1800">
                <a:solidFill>
                  <a:schemeClr val="dk1"/>
                </a:solidFill>
                <a:highlight>
                  <a:srgbClr val="FFFFFF"/>
                </a:highlight>
                <a:latin typeface="Century Gothic"/>
                <a:ea typeface="Century Gothic"/>
                <a:cs typeface="Century Gothic"/>
                <a:sym typeface="Century Gothic"/>
              </a:rPr>
              <a:t>Edularp laboratories or training programs</a:t>
            </a:r>
            <a:r>
              <a:rPr lang="en" sz="1800">
                <a:solidFill>
                  <a:schemeClr val="dk1"/>
                </a:solidFill>
                <a:highlight>
                  <a:srgbClr val="FFFFFF"/>
                </a:highlight>
                <a:latin typeface="Century Gothic"/>
                <a:ea typeface="Century Gothic"/>
                <a:cs typeface="Century Gothic"/>
                <a:sym typeface="Century Gothic"/>
              </a:rPr>
              <a:t> for educators at both pre-service and in-service levels</a:t>
            </a:r>
            <a:endParaRPr sz="1800">
              <a:solidFill>
                <a:schemeClr val="dk1"/>
              </a:solidFill>
              <a:highlight>
                <a:srgbClr val="FFFFFF"/>
              </a:highlight>
              <a:latin typeface="Century Gothic"/>
              <a:ea typeface="Century Gothic"/>
              <a:cs typeface="Century Gothic"/>
              <a:sym typeface="Century Gothic"/>
            </a:endParaRPr>
          </a:p>
          <a:p>
            <a:pPr indent="0" lvl="0" marL="457200" rtl="0" algn="just">
              <a:lnSpc>
                <a:spcPct val="115000"/>
              </a:lnSpc>
              <a:spcBef>
                <a:spcPts val="0"/>
              </a:spcBef>
              <a:spcAft>
                <a:spcPts val="0"/>
              </a:spcAft>
              <a:buNone/>
            </a:pPr>
            <a:r>
              <a:t/>
            </a:r>
            <a:endParaRPr sz="1800">
              <a:solidFill>
                <a:schemeClr val="dk1"/>
              </a:solidFill>
              <a:highlight>
                <a:srgbClr val="FFFFFF"/>
              </a:highlight>
              <a:latin typeface="Century Gothic"/>
              <a:ea typeface="Century Gothic"/>
              <a:cs typeface="Century Gothic"/>
              <a:sym typeface="Century Gothic"/>
            </a:endParaRPr>
          </a:p>
          <a:p>
            <a:pPr indent="-342900" lvl="0" marL="457200" rtl="0" algn="just">
              <a:lnSpc>
                <a:spcPct val="115000"/>
              </a:lnSpc>
              <a:spcBef>
                <a:spcPts val="0"/>
              </a:spcBef>
              <a:spcAft>
                <a:spcPts val="0"/>
              </a:spcAft>
              <a:buClr>
                <a:schemeClr val="dk1"/>
              </a:buClr>
              <a:buSzPts val="1800"/>
              <a:buFont typeface="Century Gothic"/>
              <a:buChar char="●"/>
            </a:pPr>
            <a:r>
              <a:rPr b="1" lang="en" sz="1800">
                <a:solidFill>
                  <a:schemeClr val="dk1"/>
                </a:solidFill>
                <a:highlight>
                  <a:srgbClr val="FFFFFF"/>
                </a:highlight>
                <a:latin typeface="Century Gothic"/>
                <a:ea typeface="Century Gothic"/>
                <a:cs typeface="Century Gothic"/>
                <a:sym typeface="Century Gothic"/>
              </a:rPr>
              <a:t>collaboration between educational institutions,</a:t>
            </a:r>
            <a:r>
              <a:rPr lang="en" sz="1800">
                <a:solidFill>
                  <a:schemeClr val="dk1"/>
                </a:solidFill>
                <a:highlight>
                  <a:srgbClr val="FFFFFF"/>
                </a:highlight>
                <a:latin typeface="Century Gothic"/>
                <a:ea typeface="Century Gothic"/>
                <a:cs typeface="Century Gothic"/>
                <a:sym typeface="Century Gothic"/>
              </a:rPr>
              <a:t> government bodies, and environmental organizations is essential to facilitate the dissemination of Green EduLARP</a:t>
            </a:r>
            <a:endParaRPr sz="1800">
              <a:solidFill>
                <a:schemeClr val="dk1"/>
              </a:solidFill>
              <a:highlight>
                <a:srgbClr val="FFFFFF"/>
              </a:highlight>
              <a:latin typeface="Century Gothic"/>
              <a:ea typeface="Century Gothic"/>
              <a:cs typeface="Century Gothic"/>
              <a:sym typeface="Century Gothic"/>
            </a:endParaRPr>
          </a:p>
          <a:p>
            <a:pPr indent="0" lvl="0" marL="457200" rtl="0" algn="just">
              <a:lnSpc>
                <a:spcPct val="115000"/>
              </a:lnSpc>
              <a:spcBef>
                <a:spcPts val="0"/>
              </a:spcBef>
              <a:spcAft>
                <a:spcPts val="0"/>
              </a:spcAft>
              <a:buNone/>
            </a:pPr>
            <a:r>
              <a:t/>
            </a:r>
            <a:endParaRPr sz="1800">
              <a:solidFill>
                <a:schemeClr val="dk1"/>
              </a:solidFill>
              <a:highlight>
                <a:srgbClr val="FFFFFF"/>
              </a:highlight>
              <a:latin typeface="Century Gothic"/>
              <a:ea typeface="Century Gothic"/>
              <a:cs typeface="Century Gothic"/>
              <a:sym typeface="Century Gothic"/>
            </a:endParaRPr>
          </a:p>
          <a:p>
            <a:pPr indent="-342900" lvl="0" marL="457200" rtl="0" algn="just">
              <a:lnSpc>
                <a:spcPct val="115000"/>
              </a:lnSpc>
              <a:spcBef>
                <a:spcPts val="0"/>
              </a:spcBef>
              <a:spcAft>
                <a:spcPts val="0"/>
              </a:spcAft>
              <a:buClr>
                <a:schemeClr val="dk1"/>
              </a:buClr>
              <a:buSzPts val="1800"/>
              <a:buFont typeface="Century Gothic"/>
              <a:buChar char="●"/>
            </a:pPr>
            <a:r>
              <a:rPr lang="en" sz="1800">
                <a:solidFill>
                  <a:schemeClr val="dk1"/>
                </a:solidFill>
                <a:highlight>
                  <a:srgbClr val="FFFFFF"/>
                </a:highlight>
                <a:latin typeface="Century Gothic"/>
                <a:ea typeface="Century Gothic"/>
                <a:cs typeface="Century Gothic"/>
                <a:sym typeface="Century Gothic"/>
              </a:rPr>
              <a:t>curricular modules, providing funding support, and organizing professional development workshops. </a:t>
            </a:r>
            <a:endParaRPr sz="1800">
              <a:solidFill>
                <a:schemeClr val="dk1"/>
              </a:solidFill>
              <a:highlight>
                <a:srgbClr val="FFFFFF"/>
              </a:highlight>
              <a:latin typeface="Century Gothic"/>
              <a:ea typeface="Century Gothic"/>
              <a:cs typeface="Century Gothic"/>
              <a:sym typeface="Century Gothic"/>
            </a:endParaRPr>
          </a:p>
          <a:p>
            <a:pPr indent="0" lvl="0" marL="0" rtl="0" algn="just">
              <a:lnSpc>
                <a:spcPct val="175000"/>
              </a:lnSpc>
              <a:spcBef>
                <a:spcPts val="0"/>
              </a:spcBef>
              <a:spcAft>
                <a:spcPts val="1500"/>
              </a:spcAft>
              <a:buNone/>
            </a:pPr>
            <a:r>
              <a:t/>
            </a:r>
            <a:endParaRPr sz="1200">
              <a:solidFill>
                <a:schemeClr val="dk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3" name="Shape 413"/>
        <p:cNvGrpSpPr/>
        <p:nvPr/>
      </p:nvGrpSpPr>
      <p:grpSpPr>
        <a:xfrm>
          <a:off x="0" y="0"/>
          <a:ext cx="0" cy="0"/>
          <a:chOff x="0" y="0"/>
          <a:chExt cx="0" cy="0"/>
        </a:xfrm>
      </p:grpSpPr>
      <p:sp>
        <p:nvSpPr>
          <p:cNvPr id="414" name="Google Shape;414;p53"/>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15" name="Google Shape;415;p53"/>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16" name="Google Shape;416;p53"/>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just">
              <a:lnSpc>
                <a:spcPct val="150000"/>
              </a:lnSpc>
              <a:spcBef>
                <a:spcPts val="2400"/>
              </a:spcBef>
              <a:spcAft>
                <a:spcPts val="0"/>
              </a:spcAft>
              <a:buClr>
                <a:schemeClr val="dk1"/>
              </a:buClr>
              <a:buSzPts val="275"/>
              <a:buFont typeface="Arial"/>
              <a:buNone/>
            </a:pPr>
            <a:r>
              <a:rPr b="1" lang="en" sz="9600">
                <a:solidFill>
                  <a:srgbClr val="0B5394"/>
                </a:solidFill>
                <a:latin typeface="Century Gothic"/>
                <a:ea typeface="Century Gothic"/>
                <a:cs typeface="Century Gothic"/>
                <a:sym typeface="Century Gothic"/>
              </a:rPr>
              <a:t>EduLARP and 21st c. skills</a:t>
            </a:r>
            <a:endParaRPr b="1" sz="9600">
              <a:solidFill>
                <a:srgbClr val="0B5394"/>
              </a:solidFill>
              <a:latin typeface="Century Gothic"/>
              <a:ea typeface="Century Gothic"/>
              <a:cs typeface="Century Gothic"/>
              <a:sym typeface="Century Gothic"/>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17" name="Google Shape;417;p53"/>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18" name="Google Shape;418;p53"/>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800">
                <a:solidFill>
                  <a:srgbClr val="0D0D0D"/>
                </a:solidFill>
                <a:highlight>
                  <a:srgbClr val="FFFFFF"/>
                </a:highlight>
                <a:latin typeface="Roboto"/>
                <a:ea typeface="Roboto"/>
                <a:cs typeface="Roboto"/>
                <a:sym typeface="Roboto"/>
              </a:rPr>
              <a:t>The educational landscape is witnessing a transformative shift with the integration of Live Action Role-Playing (LARP), particularly in the form of Edu-LARP (Educational Live Action Role-Playing). This innovative methodology provides immersive experiences where participants tackle real or simulated problems, fostering the development of crucial 21st-century skills. </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54"/>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24" name="Google Shape;424;p54"/>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25" name="Google Shape;425;p54"/>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just">
              <a:lnSpc>
                <a:spcPct val="150000"/>
              </a:lnSpc>
              <a:spcBef>
                <a:spcPts val="2400"/>
              </a:spcBef>
              <a:spcAft>
                <a:spcPts val="0"/>
              </a:spcAft>
              <a:buNone/>
            </a:pPr>
            <a:r>
              <a:rPr b="1" lang="en" sz="9600">
                <a:solidFill>
                  <a:srgbClr val="0B5394"/>
                </a:solidFill>
                <a:latin typeface="Century Gothic"/>
                <a:ea typeface="Century Gothic"/>
                <a:cs typeface="Century Gothic"/>
                <a:sym typeface="Century Gothic"/>
              </a:rPr>
              <a:t>EduLARP and 21st c. skills</a:t>
            </a:r>
            <a:endParaRPr b="1" sz="9600">
              <a:solidFill>
                <a:srgbClr val="0B5394"/>
              </a:solidFill>
              <a:latin typeface="Century Gothic"/>
              <a:ea typeface="Century Gothic"/>
              <a:cs typeface="Century Gothic"/>
              <a:sym typeface="Century Gothic"/>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26" name="Google Shape;426;p54"/>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27" name="Google Shape;427;p54"/>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a:solidFill>
                  <a:srgbClr val="0D0D0D"/>
                </a:solidFill>
                <a:highlight>
                  <a:srgbClr val="FFFFFF"/>
                </a:highlight>
                <a:latin typeface="Roboto"/>
                <a:ea typeface="Roboto"/>
                <a:cs typeface="Roboto"/>
                <a:sym typeface="Roboto"/>
              </a:rPr>
              <a:t>These skills span from interpersonal communication and creative thinking to critical analysis and emotional intelligence. </a:t>
            </a:r>
            <a:endParaRPr>
              <a:solidFill>
                <a:srgbClr val="0D0D0D"/>
              </a:solidFill>
              <a:highlight>
                <a:srgbClr val="FFFFFF"/>
              </a:highlight>
              <a:latin typeface="Roboto"/>
              <a:ea typeface="Roboto"/>
              <a:cs typeface="Roboto"/>
              <a:sym typeface="Roboto"/>
            </a:endParaRPr>
          </a:p>
          <a:p>
            <a:pPr indent="0" lvl="0" marL="0" rtl="0" algn="just">
              <a:lnSpc>
                <a:spcPct val="150000"/>
              </a:lnSpc>
              <a:spcBef>
                <a:spcPts val="0"/>
              </a:spcBef>
              <a:spcAft>
                <a:spcPts val="0"/>
              </a:spcAft>
              <a:buNone/>
            </a:pPr>
            <a:r>
              <a:rPr lang="en">
                <a:solidFill>
                  <a:srgbClr val="0D0D0D"/>
                </a:solidFill>
                <a:highlight>
                  <a:srgbClr val="FFFFFF"/>
                </a:highlight>
                <a:latin typeface="Roboto"/>
                <a:ea typeface="Roboto"/>
                <a:cs typeface="Roboto"/>
                <a:sym typeface="Roboto"/>
              </a:rPr>
              <a:t>Edu-LARP not only cultivates these skills but also nurtures environmental consciousness and global citizenship. Despite challenges such as preparation and behavior management, the future of Edu-LARP holds promise, with prospects for integration into curricula, development of educational applications, and extensive research.</a:t>
            </a:r>
            <a:endParaRPr>
              <a:solidFill>
                <a:srgbClr val="0D0D0D"/>
              </a:solidFill>
              <a:highlight>
                <a:srgbClr val="FFFFFF"/>
              </a:highlight>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p55"/>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33" name="Google Shape;433;p55"/>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34" name="Google Shape;434;p55"/>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35" name="Google Shape;435;p55"/>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36" name="Google Shape;436;p55"/>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Clr>
                <a:schemeClr val="dk1"/>
              </a:buClr>
              <a:buSzPts val="1500"/>
              <a:buChar char="●"/>
            </a:pPr>
            <a:r>
              <a:rPr lang="en" sz="1500">
                <a:solidFill>
                  <a:schemeClr val="dk1"/>
                </a:solidFill>
              </a:rPr>
              <a:t>Advocate for the importance of comprehensive climate education (CCE) and the integration of EduLARP into national curricula.</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Allocate resources for comprehensive teacher training programs focused on EduLARP methodologies.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Establish partnerships with educational institutions and organizations to conduct workshops and seminars on EduLARP for educators.</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Allocate funds for research and development projects to explore the effectiveness of EduLARP in different educational contexts.</a:t>
            </a:r>
            <a:endParaRPr sz="15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0" name="Shape 440"/>
        <p:cNvGrpSpPr/>
        <p:nvPr/>
      </p:nvGrpSpPr>
      <p:grpSpPr>
        <a:xfrm>
          <a:off x="0" y="0"/>
          <a:ext cx="0" cy="0"/>
          <a:chOff x="0" y="0"/>
          <a:chExt cx="0" cy="0"/>
        </a:xfrm>
      </p:grpSpPr>
      <p:sp>
        <p:nvSpPr>
          <p:cNvPr id="441" name="Google Shape;441;p56"/>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42" name="Google Shape;442;p56"/>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43" name="Google Shape;443;p56"/>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44" name="Google Shape;444;p56"/>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45" name="Google Shape;445;p56"/>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23850" lvl="0" marL="457200" rtl="0" algn="just">
              <a:lnSpc>
                <a:spcPct val="115000"/>
              </a:lnSpc>
              <a:spcBef>
                <a:spcPts val="0"/>
              </a:spcBef>
              <a:spcAft>
                <a:spcPts val="0"/>
              </a:spcAft>
              <a:buClr>
                <a:schemeClr val="dk1"/>
              </a:buClr>
              <a:buSzPts val="1500"/>
              <a:buChar char="●"/>
            </a:pPr>
            <a:r>
              <a:rPr lang="en" sz="1500">
                <a:solidFill>
                  <a:schemeClr val="dk1"/>
                </a:solidFill>
              </a:rPr>
              <a:t>Establish a system for recognizing and certifying educators proficient in implementing EduLARP.</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Encourage the formation of regional and national EduLARP associations to promote continuous learning and collaboration.</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Increase funding for professional development programs for teachers, focusing on modern teaching methods like EduLARP.</a:t>
            </a:r>
            <a:endParaRPr sz="1500">
              <a:solidFill>
                <a:schemeClr val="dk1"/>
              </a:solidFill>
            </a:endParaRPr>
          </a:p>
          <a:p>
            <a:pPr indent="-323850" lvl="0" marL="457200" rtl="0" algn="just">
              <a:lnSpc>
                <a:spcPct val="115000"/>
              </a:lnSpc>
              <a:spcBef>
                <a:spcPts val="0"/>
              </a:spcBef>
              <a:spcAft>
                <a:spcPts val="0"/>
              </a:spcAft>
              <a:buClr>
                <a:schemeClr val="dk1"/>
              </a:buClr>
              <a:buSzPts val="1500"/>
              <a:buChar char="●"/>
            </a:pPr>
            <a:r>
              <a:rPr lang="en" sz="1500">
                <a:solidFill>
                  <a:schemeClr val="dk1"/>
                </a:solidFill>
              </a:rPr>
              <a:t>Advocate for the inclusion of EduLARP training modules within existing teacher training programs and professional development courses.</a:t>
            </a:r>
            <a:endParaRPr sz="15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9" name="Shape 449"/>
        <p:cNvGrpSpPr/>
        <p:nvPr/>
      </p:nvGrpSpPr>
      <p:grpSpPr>
        <a:xfrm>
          <a:off x="0" y="0"/>
          <a:ext cx="0" cy="0"/>
          <a:chOff x="0" y="0"/>
          <a:chExt cx="0" cy="0"/>
        </a:xfrm>
      </p:grpSpPr>
      <p:sp>
        <p:nvSpPr>
          <p:cNvPr id="450" name="Google Shape;450;p57"/>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51" name="Google Shape;451;p57"/>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52" name="Google Shape;452;p57"/>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53" name="Google Shape;453;p57"/>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54" name="Google Shape;454;p57"/>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42900" lvl="0" marL="914400" rtl="0" algn="l">
              <a:lnSpc>
                <a:spcPct val="115000"/>
              </a:lnSpc>
              <a:spcBef>
                <a:spcPts val="0"/>
              </a:spcBef>
              <a:spcAft>
                <a:spcPts val="0"/>
              </a:spcAft>
              <a:buClr>
                <a:schemeClr val="dk1"/>
              </a:buClr>
              <a:buSzPts val="1800"/>
              <a:buChar char="●"/>
            </a:pPr>
            <a:r>
              <a:rPr lang="en" sz="1800">
                <a:solidFill>
                  <a:schemeClr val="dk1"/>
                </a:solidFill>
              </a:rPr>
              <a:t>Utilize existing professional networks and platforms to disseminate information about EduLARP and encourage its adoption among educators.</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 sz="1800">
                <a:solidFill>
                  <a:schemeClr val="dk1"/>
                </a:solidFill>
              </a:rPr>
              <a:t>Engage with educational authorities at the national and regional levels to advocate for the recognition and support of EduLARP as a valuable educational tool.</a:t>
            </a:r>
            <a:endParaRPr sz="1800">
              <a:solidFill>
                <a:schemeClr val="dk1"/>
              </a:solidFill>
            </a:endParaRPr>
          </a:p>
          <a:p>
            <a:pPr indent="0" lvl="0" marL="914400" rtl="0" algn="just">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8" name="Shape 458"/>
        <p:cNvGrpSpPr/>
        <p:nvPr/>
      </p:nvGrpSpPr>
      <p:grpSpPr>
        <a:xfrm>
          <a:off x="0" y="0"/>
          <a:ext cx="0" cy="0"/>
          <a:chOff x="0" y="0"/>
          <a:chExt cx="0" cy="0"/>
        </a:xfrm>
      </p:grpSpPr>
      <p:sp>
        <p:nvSpPr>
          <p:cNvPr id="459" name="Google Shape;459;p58"/>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60" name="Google Shape;460;p58"/>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61" name="Google Shape;461;p58"/>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62" name="Google Shape;462;p58"/>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63" name="Google Shape;463;p58"/>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04800" lvl="0" marL="914400" rtl="0" algn="l">
              <a:lnSpc>
                <a:spcPct val="115000"/>
              </a:lnSpc>
              <a:spcBef>
                <a:spcPts val="0"/>
              </a:spcBef>
              <a:spcAft>
                <a:spcPts val="0"/>
              </a:spcAft>
              <a:buClr>
                <a:schemeClr val="dk1"/>
              </a:buClr>
              <a:buSzPts val="1200"/>
              <a:buChar char="●"/>
            </a:pPr>
            <a:r>
              <a:rPr lang="en" sz="1200">
                <a:solidFill>
                  <a:schemeClr val="dk1"/>
                </a:solidFill>
              </a:rPr>
              <a:t>The </a:t>
            </a:r>
            <a:r>
              <a:rPr lang="en" sz="1200">
                <a:solidFill>
                  <a:schemeClr val="dk1"/>
                </a:solidFill>
              </a:rPr>
              <a:t>methodologies</a:t>
            </a:r>
            <a:r>
              <a:rPr lang="en" sz="1200">
                <a:solidFill>
                  <a:schemeClr val="dk1"/>
                </a:solidFill>
              </a:rPr>
              <a:t> adaptability to diverse curricula makes it a valuable addition to modern educational practices.</a:t>
            </a:r>
            <a:endParaRPr sz="1200">
              <a:solidFill>
                <a:schemeClr val="dk1"/>
              </a:solidFill>
            </a:endParaRPr>
          </a:p>
          <a:p>
            <a:pPr indent="-304800" lvl="0" marL="914400" rtl="0" algn="l">
              <a:lnSpc>
                <a:spcPct val="115000"/>
              </a:lnSpc>
              <a:spcBef>
                <a:spcPts val="0"/>
              </a:spcBef>
              <a:spcAft>
                <a:spcPts val="0"/>
              </a:spcAft>
              <a:buClr>
                <a:schemeClr val="dk1"/>
              </a:buClr>
              <a:buSzPts val="1200"/>
              <a:buChar char="●"/>
            </a:pPr>
            <a:r>
              <a:rPr lang="en" sz="1200">
                <a:solidFill>
                  <a:schemeClr val="dk1"/>
                </a:solidFill>
              </a:rPr>
              <a:t>The strategy envisions broader implementation beyond policymakers, encouraging educators to embrace the EduLARP methodology for enhanced student engagement and learning outcomes.</a:t>
            </a:r>
            <a:endParaRPr sz="1200">
              <a:solidFill>
                <a:schemeClr val="dk1"/>
              </a:solidFill>
            </a:endParaRPr>
          </a:p>
          <a:p>
            <a:pPr indent="0" lvl="0" marL="914400" rtl="0" algn="l">
              <a:lnSpc>
                <a:spcPct val="115000"/>
              </a:lnSpc>
              <a:spcBef>
                <a:spcPts val="0"/>
              </a:spcBef>
              <a:spcAft>
                <a:spcPts val="0"/>
              </a:spcAft>
              <a:buNone/>
            </a:pPr>
            <a:r>
              <a:t/>
            </a:r>
            <a:endParaRPr sz="1800">
              <a:solidFill>
                <a:schemeClr val="dk1"/>
              </a:solidFill>
            </a:endParaRPr>
          </a:p>
          <a:p>
            <a:pPr indent="0" lvl="0" marL="914400" rtl="0" algn="just">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sp>
        <p:nvSpPr>
          <p:cNvPr id="468" name="Google Shape;468;p59"/>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69" name="Google Shape;469;p59"/>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70" name="Google Shape;470;p59"/>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71" name="Google Shape;471;p59"/>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72" name="Google Shape;472;p59"/>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42900" lvl="0" marL="914400" rtl="0" algn="l">
              <a:lnSpc>
                <a:spcPct val="115000"/>
              </a:lnSpc>
              <a:spcBef>
                <a:spcPts val="0"/>
              </a:spcBef>
              <a:spcAft>
                <a:spcPts val="0"/>
              </a:spcAft>
              <a:buClr>
                <a:schemeClr val="dk1"/>
              </a:buClr>
              <a:buSzPts val="1800"/>
              <a:buChar char="●"/>
            </a:pPr>
            <a:r>
              <a:rPr lang="en" sz="1800">
                <a:solidFill>
                  <a:schemeClr val="dk1"/>
                </a:solidFill>
              </a:rPr>
              <a:t>Utilize existing professional networks and platforms to disseminate information about EduLARP and encourage its adoption among educators.</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 sz="1800">
                <a:solidFill>
                  <a:schemeClr val="dk1"/>
                </a:solidFill>
              </a:rPr>
              <a:t>Engage with educational authorities at the national and regional levels to advocate for the recognition and support of EduLARP as a valuable educational tool.</a:t>
            </a:r>
            <a:endParaRPr sz="1800">
              <a:solidFill>
                <a:schemeClr val="dk1"/>
              </a:solidFill>
            </a:endParaRPr>
          </a:p>
          <a:p>
            <a:pPr indent="0" lvl="0" marL="914400" rtl="0" algn="just">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6" name="Shape 476"/>
        <p:cNvGrpSpPr/>
        <p:nvPr/>
      </p:nvGrpSpPr>
      <p:grpSpPr>
        <a:xfrm>
          <a:off x="0" y="0"/>
          <a:ext cx="0" cy="0"/>
          <a:chOff x="0" y="0"/>
          <a:chExt cx="0" cy="0"/>
        </a:xfrm>
      </p:grpSpPr>
      <p:sp>
        <p:nvSpPr>
          <p:cNvPr id="477" name="Google Shape;477;p60"/>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78" name="Google Shape;478;p60"/>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79" name="Google Shape;479;p60"/>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0" lvl="0" marL="0" rtl="0" algn="l">
              <a:lnSpc>
                <a:spcPct val="115000"/>
              </a:lnSpc>
              <a:spcBef>
                <a:spcPts val="0"/>
              </a:spcBef>
              <a:spcAft>
                <a:spcPts val="0"/>
              </a:spcAft>
              <a:buNone/>
            </a:pPr>
            <a:r>
              <a:rPr b="1" lang="en" sz="6400">
                <a:solidFill>
                  <a:srgbClr val="0070C0"/>
                </a:solidFill>
              </a:rPr>
              <a:t>Key Recommendations for EduLARP Integration into National Curricula</a:t>
            </a:r>
            <a:endParaRPr b="1" sz="6400">
              <a:solidFill>
                <a:srgbClr val="0070C0"/>
              </a:solidFill>
            </a:endParaRPr>
          </a:p>
          <a:p>
            <a:pPr indent="0" lvl="0" marL="0" rtl="0" algn="l">
              <a:lnSpc>
                <a:spcPct val="115000"/>
              </a:lnSpc>
              <a:spcBef>
                <a:spcPts val="0"/>
              </a:spcBef>
              <a:spcAft>
                <a:spcPts val="0"/>
              </a:spcAft>
              <a:buNone/>
            </a:pPr>
            <a:r>
              <a:rPr b="1" lang="en" sz="6400">
                <a:solidFill>
                  <a:srgbClr val="0070C0"/>
                </a:solidFill>
              </a:rPr>
              <a:t>Recommendations to Policymakers:</a:t>
            </a:r>
            <a:endParaRPr b="1" sz="6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80" name="Google Shape;480;p60"/>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81" name="Google Shape;481;p60"/>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342900" lvl="0" marL="914400" rtl="0" algn="l">
              <a:lnSpc>
                <a:spcPct val="115000"/>
              </a:lnSpc>
              <a:spcBef>
                <a:spcPts val="0"/>
              </a:spcBef>
              <a:spcAft>
                <a:spcPts val="0"/>
              </a:spcAft>
              <a:buClr>
                <a:schemeClr val="dk1"/>
              </a:buClr>
              <a:buSzPts val="1800"/>
              <a:buChar char="●"/>
            </a:pPr>
            <a:r>
              <a:rPr lang="en" sz="1800">
                <a:solidFill>
                  <a:schemeClr val="dk1"/>
                </a:solidFill>
              </a:rPr>
              <a:t>Utilize existing professional networks and platforms to disseminate information about EduLARP and encourage its adoption among educators.</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 sz="1800">
                <a:solidFill>
                  <a:schemeClr val="dk1"/>
                </a:solidFill>
              </a:rPr>
              <a:t>Engage with educational authorities at the national and regional levels to advocate for the recognition and support of EduLARP as a valuable educational tool.</a:t>
            </a:r>
            <a:endParaRPr sz="1800">
              <a:solidFill>
                <a:schemeClr val="dk1"/>
              </a:solidFill>
            </a:endParaRPr>
          </a:p>
          <a:p>
            <a:pPr indent="0" lvl="0" marL="914400" rtl="0" algn="just">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p61"/>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87" name="Google Shape;487;p61"/>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88" name="Google Shape;488;p61"/>
          <p:cNvSpPr txBox="1"/>
          <p:nvPr/>
        </p:nvSpPr>
        <p:spPr>
          <a:xfrm>
            <a:off x="1845575" y="217876"/>
            <a:ext cx="6283200" cy="673800"/>
          </a:xfrm>
          <a:prstGeom prst="rect">
            <a:avLst/>
          </a:prstGeom>
          <a:noFill/>
          <a:ln>
            <a:noFill/>
          </a:ln>
        </p:spPr>
        <p:txBody>
          <a:bodyPr anchorCtr="0" anchor="t" bIns="34275" lIns="68575" spcFirstLastPara="1" rIns="68575" wrap="square" tIns="34275">
            <a:normAutofit fontScale="25000" lnSpcReduction="20000"/>
          </a:bodyPr>
          <a:lstStyle/>
          <a:p>
            <a:pPr indent="-311150" lvl="0" marL="457200" rtl="0" algn="l">
              <a:lnSpc>
                <a:spcPct val="115000"/>
              </a:lnSpc>
              <a:spcBef>
                <a:spcPts val="2100"/>
              </a:spcBef>
              <a:spcAft>
                <a:spcPts val="0"/>
              </a:spcAft>
              <a:buClr>
                <a:srgbClr val="0070C0"/>
              </a:buClr>
              <a:buSzPct val="100000"/>
              <a:buFont typeface="Roboto"/>
              <a:buChar char="●"/>
            </a:pPr>
            <a:r>
              <a:rPr lang="en" sz="5200">
                <a:solidFill>
                  <a:srgbClr val="0070C0"/>
                </a:solidFill>
                <a:highlight>
                  <a:srgbClr val="FFFFFF"/>
                </a:highlight>
                <a:latin typeface="Roboto"/>
                <a:ea typeface="Roboto"/>
                <a:cs typeface="Roboto"/>
                <a:sym typeface="Roboto"/>
              </a:rPr>
              <a:t>Title: Integrating EduLARP into National Curricula: A Path to Holistic Learning</a:t>
            </a:r>
            <a:endParaRPr sz="5200">
              <a:solidFill>
                <a:srgbClr val="0070C0"/>
              </a:solidFill>
              <a:highlight>
                <a:srgbClr val="FFFFFF"/>
              </a:highlight>
              <a:latin typeface="Roboto"/>
              <a:ea typeface="Roboto"/>
              <a:cs typeface="Roboto"/>
              <a:sym typeface="Roboto"/>
            </a:endParaRPr>
          </a:p>
          <a:p>
            <a:pPr indent="0" lvl="0" marL="0" rtl="0" algn="l">
              <a:lnSpc>
                <a:spcPct val="115000"/>
              </a:lnSpc>
              <a:spcBef>
                <a:spcPts val="2100"/>
              </a:spcBef>
              <a:spcAft>
                <a:spcPts val="0"/>
              </a:spcAft>
              <a:buNone/>
            </a:pPr>
            <a:r>
              <a:t/>
            </a:r>
            <a:endParaRPr b="1" sz="8400">
              <a:solidFill>
                <a:srgbClr val="0070C0"/>
              </a:solidFill>
            </a:endParaRPr>
          </a:p>
          <a:p>
            <a:pPr indent="0" lvl="0" marL="0" rtl="0" algn="l">
              <a:spcBef>
                <a:spcPts val="2400"/>
              </a:spcBef>
              <a:spcAft>
                <a:spcPts val="0"/>
              </a:spcAft>
              <a:buNone/>
            </a:pPr>
            <a:r>
              <a:t/>
            </a:r>
            <a:endParaRPr b="1" sz="11200">
              <a:solidFill>
                <a:schemeClr val="dk1"/>
              </a:solidFill>
              <a:highlight>
                <a:schemeClr val="lt1"/>
              </a:highlight>
              <a:latin typeface="Calibri"/>
              <a:ea typeface="Calibri"/>
              <a:cs typeface="Calibri"/>
              <a:sym typeface="Calibri"/>
            </a:endParaRPr>
          </a:p>
          <a:p>
            <a:pPr indent="0" lvl="0" marL="0" rtl="0" algn="ctr">
              <a:spcBef>
                <a:spcPts val="2400"/>
              </a:spcBef>
              <a:spcAft>
                <a:spcPts val="0"/>
              </a:spcAft>
              <a:buNone/>
            </a:pPr>
            <a:r>
              <a:t/>
            </a:r>
            <a:endParaRPr sz="3000">
              <a:solidFill>
                <a:srgbClr val="6AA84F"/>
              </a:solidFill>
              <a:latin typeface="Calibri"/>
              <a:ea typeface="Calibri"/>
              <a:cs typeface="Calibri"/>
              <a:sym typeface="Calibri"/>
            </a:endParaRPr>
          </a:p>
          <a:p>
            <a:pPr indent="0" lvl="0" marL="0" rtl="0" algn="ctr">
              <a:lnSpc>
                <a:spcPct val="90000"/>
              </a:lnSpc>
              <a:spcBef>
                <a:spcPts val="800"/>
              </a:spcBef>
              <a:spcAft>
                <a:spcPts val="0"/>
              </a:spcAft>
              <a:buNone/>
            </a:pPr>
            <a:r>
              <a:t/>
            </a:r>
            <a:endParaRPr sz="1800">
              <a:latin typeface="Calibri"/>
              <a:ea typeface="Calibri"/>
              <a:cs typeface="Calibri"/>
              <a:sym typeface="Calibri"/>
            </a:endParaRPr>
          </a:p>
        </p:txBody>
      </p:sp>
      <p:pic>
        <p:nvPicPr>
          <p:cNvPr descr="A picture containing text&#10;&#10;Description automatically generated" id="489" name="Google Shape;489;p61"/>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90" name="Google Shape;490;p61"/>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0" lvl="0" marL="914400" rtl="0" algn="l">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7"/>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91" name="Google Shape;91;p17"/>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92" name="Google Shape;92;p17"/>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Clr>
                <a:schemeClr val="dk1"/>
              </a:buClr>
              <a:buSzPts val="688"/>
              <a:buFont typeface="Arial"/>
              <a:buNone/>
            </a:pPr>
            <a:r>
              <a:rPr b="1" lang="en" sz="2000">
                <a:solidFill>
                  <a:schemeClr val="dk1"/>
                </a:solidFill>
                <a:latin typeface="Calibri"/>
                <a:ea typeface="Calibri"/>
                <a:cs typeface="Calibri"/>
                <a:sym typeface="Calibri"/>
              </a:rPr>
              <a:t>National Strategies’ Approaches that support Gamification and Role Play in School Curriculum</a:t>
            </a:r>
            <a:endParaRPr b="1" sz="1800">
              <a:solidFill>
                <a:schemeClr val="dk1"/>
              </a:solidFill>
              <a:latin typeface="Calibri"/>
              <a:ea typeface="Calibri"/>
              <a:cs typeface="Calibri"/>
              <a:sym typeface="Calibri"/>
            </a:endParaRPr>
          </a:p>
          <a:p>
            <a:pPr indent="0" lvl="0" marL="0" rtl="0" algn="just">
              <a:lnSpc>
                <a:spcPct val="150000"/>
              </a:lnSpc>
              <a:spcBef>
                <a:spcPts val="1800"/>
              </a:spcBef>
              <a:spcAft>
                <a:spcPts val="0"/>
              </a:spcAft>
              <a:buSzPts val="1100"/>
              <a:buNone/>
            </a:pPr>
            <a:r>
              <a:t/>
            </a:r>
            <a:endParaRPr b="1" sz="18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93" name="Google Shape;93;p17"/>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94" name="Google Shape;94;p17"/>
          <p:cNvSpPr txBox="1"/>
          <p:nvPr/>
        </p:nvSpPr>
        <p:spPr>
          <a:xfrm>
            <a:off x="1787875" y="902925"/>
            <a:ext cx="7479300" cy="3885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800">
                <a:solidFill>
                  <a:srgbClr val="6AA84F"/>
                </a:solidFill>
                <a:highlight>
                  <a:srgbClr val="FFFFFF"/>
                </a:highlight>
                <a:latin typeface="Century Gothic"/>
                <a:ea typeface="Century Gothic"/>
                <a:cs typeface="Century Gothic"/>
                <a:sym typeface="Century Gothic"/>
              </a:rPr>
              <a:t>Sweden</a:t>
            </a:r>
            <a:endParaRPr b="1" sz="1800">
              <a:solidFill>
                <a:srgbClr val="6AA84F"/>
              </a:solidFill>
              <a:highlight>
                <a:srgbClr val="FFFFFF"/>
              </a:highlight>
              <a:latin typeface="Century Gothic"/>
              <a:ea typeface="Century Gothic"/>
              <a:cs typeface="Century Gothic"/>
              <a:sym typeface="Century Gothic"/>
            </a:endParaRPr>
          </a:p>
          <a:p>
            <a:pPr indent="0" lvl="0" marL="0" rtl="0" algn="just">
              <a:spcBef>
                <a:spcPts val="1000"/>
              </a:spcBef>
              <a:spcAft>
                <a:spcPts val="0"/>
              </a:spcAft>
              <a:buNone/>
            </a:pPr>
            <a:r>
              <a:rPr lang="en" sz="1600">
                <a:solidFill>
                  <a:schemeClr val="accent2"/>
                </a:solidFill>
                <a:highlight>
                  <a:srgbClr val="FFFFFF"/>
                </a:highlight>
                <a:latin typeface="Century Gothic"/>
                <a:ea typeface="Century Gothic"/>
                <a:cs typeface="Century Gothic"/>
                <a:sym typeface="Century Gothic"/>
              </a:rPr>
              <a:t>LARP in Education It is not unusual in Sweden for schools, church activities and similar organisations to use roleplaying with an educational purpose, but most often these are drama exercises with a limited scope, rather than full-fledged LARPs. </a:t>
            </a:r>
            <a:endParaRPr sz="1600">
              <a:solidFill>
                <a:schemeClr val="accent2"/>
              </a:solidFill>
              <a:highlight>
                <a:srgbClr val="FFFFFF"/>
              </a:highlight>
              <a:latin typeface="Century Gothic"/>
              <a:ea typeface="Century Gothic"/>
              <a:cs typeface="Century Gothic"/>
              <a:sym typeface="Century Gothic"/>
            </a:endParaRPr>
          </a:p>
          <a:p>
            <a:pPr indent="0" lvl="0" marL="0" rtl="0" algn="just">
              <a:spcBef>
                <a:spcPts val="1000"/>
              </a:spcBef>
              <a:spcAft>
                <a:spcPts val="0"/>
              </a:spcAft>
              <a:buNone/>
            </a:pPr>
            <a:r>
              <a:rPr lang="en" sz="1600">
                <a:solidFill>
                  <a:schemeClr val="accent2"/>
                </a:solidFill>
                <a:highlight>
                  <a:srgbClr val="FFFFFF"/>
                </a:highlight>
                <a:latin typeface="Century Gothic"/>
                <a:ea typeface="Century Gothic"/>
                <a:cs typeface="Century Gothic"/>
                <a:sym typeface="Century Gothic"/>
              </a:rPr>
              <a:t>EduLARPs in Sweden have a clear pedagogical aim and are often combined with the school curriculum so that the participating students learn about different school subjects during a game. </a:t>
            </a:r>
            <a:endParaRPr sz="1600">
              <a:solidFill>
                <a:schemeClr val="accent2"/>
              </a:solidFill>
              <a:highlight>
                <a:srgbClr val="FFFFFF"/>
              </a:highlight>
              <a:latin typeface="Century Gothic"/>
              <a:ea typeface="Century Gothic"/>
              <a:cs typeface="Century Gothic"/>
              <a:sym typeface="Century Gothic"/>
            </a:endParaRPr>
          </a:p>
          <a:p>
            <a:pPr indent="0" lvl="0" marL="0" rtl="0" algn="just">
              <a:spcBef>
                <a:spcPts val="1000"/>
              </a:spcBef>
              <a:spcAft>
                <a:spcPts val="0"/>
              </a:spcAft>
              <a:buNone/>
            </a:pPr>
            <a:r>
              <a:rPr lang="en" sz="1600">
                <a:solidFill>
                  <a:schemeClr val="accent2"/>
                </a:solidFill>
                <a:highlight>
                  <a:srgbClr val="FFFFFF"/>
                </a:highlight>
                <a:latin typeface="Century Gothic"/>
                <a:ea typeface="Century Gothic"/>
                <a:cs typeface="Century Gothic"/>
                <a:sym typeface="Century Gothic"/>
              </a:rPr>
              <a:t>Extracurricular EduLARPs are organized by libraries, museums and other organisations and are mostly focused on their topics of interest  </a:t>
            </a:r>
            <a:endParaRPr sz="1600">
              <a:solidFill>
                <a:schemeClr val="accent2"/>
              </a:solidFill>
              <a:highlight>
                <a:srgbClr val="FFFFFF"/>
              </a:highlight>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en" sz="1200">
                <a:solidFill>
                  <a:schemeClr val="accent2"/>
                </a:solidFill>
                <a:highlight>
                  <a:srgbClr val="FFFFFF"/>
                </a:highlight>
                <a:latin typeface="Century Gothic"/>
                <a:ea typeface="Century Gothic"/>
                <a:cs typeface="Century Gothic"/>
                <a:sym typeface="Century Gothic"/>
              </a:rPr>
              <a:t>(</a:t>
            </a:r>
            <a:r>
              <a:rPr i="1" lang="en" sz="1200">
                <a:solidFill>
                  <a:schemeClr val="accent2"/>
                </a:solidFill>
                <a:highlight>
                  <a:srgbClr val="FFFFFF"/>
                </a:highlight>
                <a:latin typeface="Century Gothic"/>
                <a:ea typeface="Century Gothic"/>
                <a:cs typeface="Century Gothic"/>
                <a:sym typeface="Century Gothic"/>
              </a:rPr>
              <a:t>Using Environmental LARP in Education Practical Guidelines for the Integration of Environmental LARP into the Formal and Non-Formal Education in Estonian-Russian Border Area Tartu 2020)</a:t>
            </a:r>
            <a:endParaRPr sz="1200">
              <a:solidFill>
                <a:schemeClr val="accent2"/>
              </a:solidFill>
              <a:highlight>
                <a:srgbClr val="FFFFFF"/>
              </a:highlight>
              <a:latin typeface="Century Gothic"/>
              <a:ea typeface="Century Gothic"/>
              <a:cs typeface="Century Gothic"/>
              <a:sym typeface="Century Gothic"/>
            </a:endParaRPr>
          </a:p>
          <a:p>
            <a:pPr indent="0" lvl="0" marL="0" rtl="0" algn="just">
              <a:spcBef>
                <a:spcPts val="1200"/>
              </a:spcBef>
              <a:spcAft>
                <a:spcPts val="0"/>
              </a:spcAft>
              <a:buNone/>
            </a:pPr>
            <a:r>
              <a:rPr lang="en" sz="1200">
                <a:solidFill>
                  <a:schemeClr val="dk1"/>
                </a:solidFill>
                <a:highlight>
                  <a:srgbClr val="FFFFFF"/>
                </a:highlight>
                <a:latin typeface="Century Gothic"/>
                <a:ea typeface="Century Gothic"/>
                <a:cs typeface="Century Gothic"/>
                <a:sym typeface="Century Gothic"/>
              </a:rPr>
              <a:t>I</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4" name="Shape 494"/>
        <p:cNvGrpSpPr/>
        <p:nvPr/>
      </p:nvGrpSpPr>
      <p:grpSpPr>
        <a:xfrm>
          <a:off x="0" y="0"/>
          <a:ext cx="0" cy="0"/>
          <a:chOff x="0" y="0"/>
          <a:chExt cx="0" cy="0"/>
        </a:xfrm>
      </p:grpSpPr>
      <p:sp>
        <p:nvSpPr>
          <p:cNvPr id="495" name="Google Shape;495;p62"/>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496" name="Google Shape;496;p62"/>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497" name="Google Shape;497;p62"/>
          <p:cNvSpPr txBox="1"/>
          <p:nvPr/>
        </p:nvSpPr>
        <p:spPr>
          <a:xfrm>
            <a:off x="1845575" y="217876"/>
            <a:ext cx="6283200" cy="673800"/>
          </a:xfrm>
          <a:prstGeom prst="rect">
            <a:avLst/>
          </a:prstGeom>
          <a:noFill/>
          <a:ln>
            <a:noFill/>
          </a:ln>
        </p:spPr>
        <p:txBody>
          <a:bodyPr anchorCtr="0" anchor="t" bIns="34275" lIns="68575" spcFirstLastPara="1" rIns="68575" wrap="square" tIns="34275">
            <a:noAutofit/>
          </a:bodyPr>
          <a:lstStyle/>
          <a:p>
            <a:pPr indent="-330200" lvl="0" marL="457200" rtl="0" algn="l">
              <a:lnSpc>
                <a:spcPct val="115000"/>
              </a:lnSpc>
              <a:spcBef>
                <a:spcPts val="2100"/>
              </a:spcBef>
              <a:spcAft>
                <a:spcPts val="0"/>
              </a:spcAft>
              <a:buClr>
                <a:srgbClr val="0070C0"/>
              </a:buClr>
              <a:buSzPts val="1600"/>
              <a:buFont typeface="Arial"/>
              <a:buChar char="●"/>
            </a:pPr>
            <a:r>
              <a:rPr lang="en" sz="1600">
                <a:solidFill>
                  <a:srgbClr val="0070C0"/>
                </a:solidFill>
                <a:highlight>
                  <a:srgbClr val="FFFFFF"/>
                </a:highlight>
              </a:rPr>
              <a:t>Title: Integrating EduLARP into National Curricula: A Path to Holistic Learning</a:t>
            </a:r>
            <a:endParaRPr sz="1600">
              <a:solidFill>
                <a:srgbClr val="0070C0"/>
              </a:solidFill>
              <a:highlight>
                <a:srgbClr val="FFFFFF"/>
              </a:highlight>
            </a:endParaRPr>
          </a:p>
          <a:p>
            <a:pPr indent="0" lvl="0" marL="0" rtl="0" algn="l">
              <a:lnSpc>
                <a:spcPct val="115000"/>
              </a:lnSpc>
              <a:spcBef>
                <a:spcPts val="2100"/>
              </a:spcBef>
              <a:spcAft>
                <a:spcPts val="0"/>
              </a:spcAft>
              <a:buNone/>
            </a:pPr>
            <a:r>
              <a:t/>
            </a:r>
            <a:endParaRPr b="1" sz="3000">
              <a:solidFill>
                <a:srgbClr val="0070C0"/>
              </a:solidFill>
            </a:endParaRPr>
          </a:p>
          <a:p>
            <a:pPr indent="0" lvl="0" marL="0" rtl="0" algn="l">
              <a:spcBef>
                <a:spcPts val="2400"/>
              </a:spcBef>
              <a:spcAft>
                <a:spcPts val="0"/>
              </a:spcAft>
              <a:buNone/>
            </a:pPr>
            <a:r>
              <a:t/>
            </a:r>
            <a:endParaRPr b="1" sz="3000">
              <a:solidFill>
                <a:schemeClr val="dk1"/>
              </a:solidFill>
              <a:highlight>
                <a:schemeClr val="lt1"/>
              </a:highlight>
            </a:endParaRPr>
          </a:p>
          <a:p>
            <a:pPr indent="0" lvl="0" marL="0" rtl="0" algn="ctr">
              <a:spcBef>
                <a:spcPts val="2400"/>
              </a:spcBef>
              <a:spcAft>
                <a:spcPts val="0"/>
              </a:spcAft>
              <a:buNone/>
            </a:pPr>
            <a:r>
              <a:t/>
            </a:r>
            <a:endParaRPr sz="3000">
              <a:solidFill>
                <a:srgbClr val="6AA84F"/>
              </a:solidFill>
            </a:endParaRPr>
          </a:p>
          <a:p>
            <a:pPr indent="0" lvl="0" marL="0" rtl="0" algn="ctr">
              <a:lnSpc>
                <a:spcPct val="90000"/>
              </a:lnSpc>
              <a:spcBef>
                <a:spcPts val="800"/>
              </a:spcBef>
              <a:spcAft>
                <a:spcPts val="0"/>
              </a:spcAft>
              <a:buNone/>
            </a:pPr>
            <a:r>
              <a:t/>
            </a:r>
            <a:endParaRPr sz="3000"/>
          </a:p>
        </p:txBody>
      </p:sp>
      <p:pic>
        <p:nvPicPr>
          <p:cNvPr descr="A picture containing text&#10;&#10;Description automatically generated" id="498" name="Google Shape;498;p62"/>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499" name="Google Shape;499;p62"/>
          <p:cNvSpPr txBox="1"/>
          <p:nvPr/>
        </p:nvSpPr>
        <p:spPr>
          <a:xfrm>
            <a:off x="1787875" y="1183675"/>
            <a:ext cx="7265700" cy="3503700"/>
          </a:xfrm>
          <a:prstGeom prst="rect">
            <a:avLst/>
          </a:prstGeom>
          <a:noFill/>
          <a:ln>
            <a:noFill/>
          </a:ln>
        </p:spPr>
        <p:txBody>
          <a:bodyPr anchorCtr="0" anchor="t" bIns="91425" lIns="91425" spcFirstLastPara="1" rIns="91425" wrap="square" tIns="91425">
            <a:noAutofit/>
          </a:bodyPr>
          <a:lstStyle/>
          <a:p>
            <a:pPr indent="0" lvl="0" marL="914400" rtl="0" algn="just">
              <a:lnSpc>
                <a:spcPct val="115000"/>
              </a:lnSpc>
              <a:spcBef>
                <a:spcPts val="0"/>
              </a:spcBef>
              <a:spcAft>
                <a:spcPts val="0"/>
              </a:spcAft>
              <a:buNone/>
            </a:pPr>
            <a:r>
              <a:t/>
            </a:r>
            <a:endParaRPr sz="1800">
              <a:solidFill>
                <a:schemeClr val="dk1"/>
              </a:solidFill>
            </a:endParaRPr>
          </a:p>
          <a:p>
            <a:pPr indent="0" lvl="0" marL="457200" rtl="0" algn="just">
              <a:lnSpc>
                <a:spcPct val="115000"/>
              </a:lnSpc>
              <a:spcBef>
                <a:spcPts val="0"/>
              </a:spcBef>
              <a:spcAft>
                <a:spcPts val="0"/>
              </a:spcAft>
              <a:buNone/>
            </a:pPr>
            <a:r>
              <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8"/>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00" name="Google Shape;100;p18"/>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01" name="Google Shape;101;p18"/>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SzPts val="688"/>
              <a:buNone/>
            </a:pPr>
            <a:r>
              <a:rPr b="1" lang="en" sz="2000">
                <a:solidFill>
                  <a:schemeClr val="dk1"/>
                </a:solidFill>
                <a:latin typeface="Calibri"/>
                <a:ea typeface="Calibri"/>
                <a:cs typeface="Calibri"/>
                <a:sym typeface="Calibri"/>
              </a:rPr>
              <a:t>National Strategies’ Approaches that support Gamification and Role Play in School Curriculum</a:t>
            </a:r>
            <a:endParaRPr sz="2000">
              <a:solidFill>
                <a:srgbClr val="6AA84F"/>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02" name="Google Shape;102;p18"/>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03" name="Google Shape;103;p18"/>
          <p:cNvSpPr txBox="1"/>
          <p:nvPr/>
        </p:nvSpPr>
        <p:spPr>
          <a:xfrm>
            <a:off x="1664350" y="841775"/>
            <a:ext cx="7311000" cy="4047900"/>
          </a:xfrm>
          <a:prstGeom prst="rect">
            <a:avLst/>
          </a:prstGeom>
          <a:noFill/>
          <a:ln>
            <a:noFill/>
          </a:ln>
        </p:spPr>
        <p:txBody>
          <a:bodyPr anchorCtr="0" anchor="t" bIns="91425" lIns="91425" spcFirstLastPara="1" rIns="91425" wrap="square" tIns="91425">
            <a:noAutofit/>
          </a:bodyPr>
          <a:lstStyle/>
          <a:p>
            <a:pPr indent="0" lvl="0" marL="0" rtl="0" algn="just">
              <a:spcBef>
                <a:spcPts val="1200"/>
              </a:spcBef>
              <a:spcAft>
                <a:spcPts val="0"/>
              </a:spcAft>
              <a:buNone/>
            </a:pPr>
            <a:r>
              <a:rPr b="1" lang="en" sz="1700">
                <a:solidFill>
                  <a:srgbClr val="6AA84F"/>
                </a:solidFill>
                <a:highlight>
                  <a:srgbClr val="FFFFFF"/>
                </a:highlight>
                <a:latin typeface="Century Gothic"/>
                <a:ea typeface="Century Gothic"/>
                <a:cs typeface="Century Gothic"/>
                <a:sym typeface="Century Gothic"/>
              </a:rPr>
              <a:t>Sweden</a:t>
            </a:r>
            <a:endParaRPr b="1" sz="1700">
              <a:solidFill>
                <a:srgbClr val="6AA84F"/>
              </a:solidFill>
              <a:highlight>
                <a:srgbClr val="FFFFFF"/>
              </a:highlight>
              <a:latin typeface="Century Gothic"/>
              <a:ea typeface="Century Gothic"/>
              <a:cs typeface="Century Gothic"/>
              <a:sym typeface="Century Gothic"/>
            </a:endParaRPr>
          </a:p>
          <a:p>
            <a:pPr indent="-323850" lvl="0" marL="457200" rtl="0" algn="just">
              <a:spcBef>
                <a:spcPts val="120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grants given to schools, from </a:t>
            </a:r>
            <a:r>
              <a:rPr b="1" lang="en" sz="1500">
                <a:solidFill>
                  <a:schemeClr val="dk1"/>
                </a:solidFill>
                <a:highlight>
                  <a:srgbClr val="FFFFFF"/>
                </a:highlight>
                <a:latin typeface="Century Gothic"/>
                <a:ea typeface="Century Gothic"/>
                <a:cs typeface="Century Gothic"/>
                <a:sym typeface="Century Gothic"/>
              </a:rPr>
              <a:t>kulturrådet (Swedish Arts Council)</a:t>
            </a:r>
            <a:r>
              <a:rPr lang="en" sz="1500">
                <a:solidFill>
                  <a:schemeClr val="dk1"/>
                </a:solidFill>
                <a:highlight>
                  <a:srgbClr val="FFFFFF"/>
                </a:highlight>
                <a:latin typeface="Century Gothic"/>
                <a:ea typeface="Century Gothic"/>
                <a:cs typeface="Century Gothic"/>
                <a:sym typeface="Century Gothic"/>
              </a:rPr>
              <a:t>, its a government authority whose principal task is to implement national cultural policy determined by the Parliament. </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supporting arts, culture and international exchange. </a:t>
            </a:r>
            <a:r>
              <a:rPr b="1" lang="en" sz="1500">
                <a:solidFill>
                  <a:schemeClr val="dk1"/>
                </a:solidFill>
                <a:highlight>
                  <a:srgbClr val="FFFFFF"/>
                </a:highlight>
                <a:latin typeface="Century Gothic"/>
                <a:ea typeface="Century Gothic"/>
                <a:cs typeface="Century Gothic"/>
                <a:sym typeface="Century Gothic"/>
              </a:rPr>
              <a:t>“Skapande skola” </a:t>
            </a:r>
            <a:r>
              <a:rPr lang="en" sz="1500">
                <a:solidFill>
                  <a:schemeClr val="dk1"/>
                </a:solidFill>
                <a:highlight>
                  <a:srgbClr val="FFFFFF"/>
                </a:highlight>
                <a:latin typeface="Century Gothic"/>
                <a:ea typeface="Century Gothic"/>
                <a:cs typeface="Century Gothic"/>
                <a:sym typeface="Century Gothic"/>
              </a:rPr>
              <a:t>is the </a:t>
            </a:r>
            <a:r>
              <a:rPr b="1" lang="en" sz="1500">
                <a:solidFill>
                  <a:schemeClr val="dk1"/>
                </a:solidFill>
                <a:highlight>
                  <a:srgbClr val="FFFFFF"/>
                </a:highlight>
                <a:latin typeface="Century Gothic"/>
                <a:ea typeface="Century Gothic"/>
                <a:cs typeface="Century Gothic"/>
                <a:sym typeface="Century Gothic"/>
              </a:rPr>
              <a:t>main grant </a:t>
            </a:r>
            <a:r>
              <a:rPr lang="en" sz="1500">
                <a:solidFill>
                  <a:schemeClr val="dk1"/>
                </a:solidFill>
                <a:highlight>
                  <a:srgbClr val="FFFFFF"/>
                </a:highlight>
                <a:latin typeface="Century Gothic"/>
                <a:ea typeface="Century Gothic"/>
                <a:cs typeface="Century Gothic"/>
                <a:sym typeface="Century Gothic"/>
              </a:rPr>
              <a:t>for teachers to get people into the schools to work with cultural events, and</a:t>
            </a:r>
            <a:r>
              <a:rPr b="1" lang="en" sz="1500">
                <a:solidFill>
                  <a:schemeClr val="dk1"/>
                </a:solidFill>
                <a:highlight>
                  <a:srgbClr val="FFFFFF"/>
                </a:highlight>
                <a:latin typeface="Century Gothic"/>
                <a:ea typeface="Century Gothic"/>
                <a:cs typeface="Century Gothic"/>
                <a:sym typeface="Century Gothic"/>
              </a:rPr>
              <a:t> roleplay.</a:t>
            </a:r>
            <a:endParaRPr b="1" sz="1500">
              <a:solidFill>
                <a:schemeClr val="dk1"/>
              </a:solidFill>
              <a:highlight>
                <a:srgbClr val="FFFFFF"/>
              </a:highlight>
              <a:latin typeface="Century Gothic"/>
              <a:ea typeface="Century Gothic"/>
              <a:cs typeface="Century Gothic"/>
              <a:sym typeface="Century Gothic"/>
            </a:endParaRPr>
          </a:p>
          <a:p>
            <a:pPr indent="0" lvl="0" marL="0" rtl="0" algn="just">
              <a:spcBef>
                <a:spcPts val="1200"/>
              </a:spcBef>
              <a:spcAft>
                <a:spcPts val="0"/>
              </a:spcAft>
              <a:buClr>
                <a:schemeClr val="dk1"/>
              </a:buClr>
              <a:buSzPts val="1100"/>
              <a:buFont typeface="Arial"/>
              <a:buNone/>
            </a:pPr>
            <a:r>
              <a:rPr lang="en" sz="1500">
                <a:solidFill>
                  <a:schemeClr val="dk1"/>
                </a:solidFill>
                <a:highlight>
                  <a:srgbClr val="FFFFFF"/>
                </a:highlight>
                <a:latin typeface="Century Gothic"/>
                <a:ea typeface="Century Gothic"/>
                <a:cs typeface="Century Gothic"/>
                <a:sym typeface="Century Gothic"/>
              </a:rPr>
              <a:t>Students  participate:</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120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in cultural life</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In cultural experiences </a:t>
            </a:r>
            <a:endParaRPr sz="1500">
              <a:solidFill>
                <a:schemeClr val="dk1"/>
              </a:solidFill>
              <a:highlight>
                <a:srgbClr val="FFFFFF"/>
              </a:highlight>
              <a:latin typeface="Century Gothic"/>
              <a:ea typeface="Century Gothic"/>
              <a:cs typeface="Century Gothic"/>
              <a:sym typeface="Century Gothic"/>
            </a:endParaRPr>
          </a:p>
          <a:p>
            <a:pPr indent="-323850" lvl="0" marL="457200" rtl="0" algn="just">
              <a:spcBef>
                <a:spcPts val="0"/>
              </a:spcBef>
              <a:spcAft>
                <a:spcPts val="0"/>
              </a:spcAft>
              <a:buClr>
                <a:schemeClr val="dk1"/>
              </a:buClr>
              <a:buSzPts val="1500"/>
              <a:buFont typeface="Century Gothic"/>
              <a:buChar char="●"/>
            </a:pPr>
            <a:r>
              <a:rPr lang="en" sz="1500">
                <a:solidFill>
                  <a:schemeClr val="dk1"/>
                </a:solidFill>
                <a:highlight>
                  <a:srgbClr val="FFFFFF"/>
                </a:highlight>
                <a:latin typeface="Century Gothic"/>
                <a:ea typeface="Century Gothic"/>
                <a:cs typeface="Century Gothic"/>
                <a:sym typeface="Century Gothic"/>
              </a:rPr>
              <a:t>in cultural and artistic expressions at school</a:t>
            </a:r>
            <a:endParaRPr sz="1500">
              <a:solidFill>
                <a:schemeClr val="dk1"/>
              </a:solidFill>
              <a:highlight>
                <a:srgbClr val="FFFFFF"/>
              </a:highlight>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None/>
            </a:pPr>
            <a:r>
              <a:t/>
            </a:r>
            <a:endParaRPr>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9"/>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09" name="Google Shape;109;p19"/>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10" name="Google Shape;110;p19"/>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SzPts val="688"/>
              <a:buNone/>
            </a:pPr>
            <a:r>
              <a:rPr b="1" lang="en" sz="2000">
                <a:solidFill>
                  <a:schemeClr val="dk1"/>
                </a:solidFill>
                <a:latin typeface="Calibri"/>
                <a:ea typeface="Calibri"/>
                <a:cs typeface="Calibri"/>
                <a:sym typeface="Calibri"/>
              </a:rPr>
              <a:t>National Strategies’ Approaches that support Gamification and Role Play in School Curriculum</a:t>
            </a:r>
            <a:endParaRPr sz="2000">
              <a:solidFill>
                <a:srgbClr val="6AA84F"/>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11" name="Google Shape;111;p19"/>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12" name="Google Shape;112;p19"/>
          <p:cNvSpPr txBox="1"/>
          <p:nvPr/>
        </p:nvSpPr>
        <p:spPr>
          <a:xfrm>
            <a:off x="1664350" y="891700"/>
            <a:ext cx="7311000" cy="3998100"/>
          </a:xfrm>
          <a:prstGeom prst="rect">
            <a:avLst/>
          </a:prstGeom>
          <a:noFill/>
          <a:ln>
            <a:noFill/>
          </a:ln>
        </p:spPr>
        <p:txBody>
          <a:bodyPr anchorCtr="0" anchor="t" bIns="91425" lIns="91425" spcFirstLastPara="1" rIns="91425" wrap="square" tIns="91425">
            <a:noAutofit/>
          </a:bodyPr>
          <a:lstStyle/>
          <a:p>
            <a:pPr indent="0" lvl="0" marL="0" rtl="0" algn="just">
              <a:spcBef>
                <a:spcPts val="1400"/>
              </a:spcBef>
              <a:spcAft>
                <a:spcPts val="0"/>
              </a:spcAft>
              <a:buClr>
                <a:schemeClr val="dk1"/>
              </a:buClr>
              <a:buSzPts val="1100"/>
              <a:buFont typeface="Arial"/>
              <a:buNone/>
            </a:pPr>
            <a:r>
              <a:rPr b="1" lang="en" sz="1900">
                <a:solidFill>
                  <a:srgbClr val="6AA84F"/>
                </a:solidFill>
                <a:latin typeface="Calibri"/>
                <a:ea typeface="Calibri"/>
                <a:cs typeface="Calibri"/>
                <a:sym typeface="Calibri"/>
              </a:rPr>
              <a:t>Poland</a:t>
            </a:r>
            <a:endParaRPr b="1" sz="1900">
              <a:solidFill>
                <a:srgbClr val="6AA84F"/>
              </a:solidFill>
              <a:latin typeface="Calibri"/>
              <a:ea typeface="Calibri"/>
              <a:cs typeface="Calibri"/>
              <a:sym typeface="Calibri"/>
            </a:endParaRPr>
          </a:p>
          <a:p>
            <a:pPr indent="0" lvl="0" marL="0" rtl="0" algn="just">
              <a:spcBef>
                <a:spcPts val="400"/>
              </a:spcBef>
              <a:spcAft>
                <a:spcPts val="0"/>
              </a:spcAft>
              <a:buNone/>
            </a:pPr>
            <a:r>
              <a:rPr lang="en" sz="1500">
                <a:solidFill>
                  <a:schemeClr val="dk1"/>
                </a:solidFill>
                <a:highlight>
                  <a:srgbClr val="FFFFFF"/>
                </a:highlight>
                <a:latin typeface="Century Gothic"/>
                <a:ea typeface="Century Gothic"/>
                <a:cs typeface="Century Gothic"/>
                <a:sym typeface="Century Gothic"/>
              </a:rPr>
              <a:t>In Poland, the method of teaching with the use of EduLarp is little known and not widely used.</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Clr>
                <a:schemeClr val="dk1"/>
              </a:buClr>
              <a:buSzPts val="1100"/>
              <a:buFont typeface="Arial"/>
              <a:buNone/>
            </a:pPr>
            <a:r>
              <a:rPr lang="en" sz="1500">
                <a:solidFill>
                  <a:schemeClr val="dk1"/>
                </a:solidFill>
                <a:highlight>
                  <a:srgbClr val="FFFFFF"/>
                </a:highlight>
                <a:latin typeface="Century Gothic"/>
                <a:ea typeface="Century Gothic"/>
                <a:cs typeface="Century Gothic"/>
                <a:sym typeface="Century Gothic"/>
              </a:rPr>
              <a:t> It is not listed as recommended in the curricula, but it is also not prohibited. Many organizations use </a:t>
            </a:r>
            <a:r>
              <a:rPr b="1" lang="en" sz="1500">
                <a:solidFill>
                  <a:schemeClr val="dk1"/>
                </a:solidFill>
                <a:highlight>
                  <a:srgbClr val="FFFFFF"/>
                </a:highlight>
                <a:latin typeface="Century Gothic"/>
                <a:ea typeface="Century Gothic"/>
                <a:cs typeface="Century Gothic"/>
                <a:sym typeface="Century Gothic"/>
              </a:rPr>
              <a:t>EduLarp as a form of fun during summer meetings </a:t>
            </a:r>
            <a:r>
              <a:rPr lang="en" sz="1500">
                <a:solidFill>
                  <a:schemeClr val="dk1"/>
                </a:solidFill>
                <a:highlight>
                  <a:srgbClr val="FFFFFF"/>
                </a:highlight>
                <a:latin typeface="Century Gothic"/>
                <a:ea typeface="Century Gothic"/>
                <a:cs typeface="Century Gothic"/>
                <a:sym typeface="Century Gothic"/>
              </a:rPr>
              <a:t>of children and young people. These organizations are mainly scouts and other organizations that do not have to implement the content included in the curriculum, but adapt the content to the subject of their camps or rest, e.g. during summer courses or summer camps.</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Clr>
                <a:schemeClr val="dk1"/>
              </a:buClr>
              <a:buSzPts val="1100"/>
              <a:buFont typeface="Arial"/>
              <a:buNone/>
            </a:pPr>
            <a:r>
              <a:rPr b="1" lang="en" sz="1500">
                <a:solidFill>
                  <a:schemeClr val="dk1"/>
                </a:solidFill>
                <a:highlight>
                  <a:srgbClr val="FFFFFF"/>
                </a:highlight>
                <a:latin typeface="Century Gothic"/>
                <a:ea typeface="Century Gothic"/>
                <a:cs typeface="Century Gothic"/>
                <a:sym typeface="Century Gothic"/>
              </a:rPr>
              <a:t>In schools, the EduLarp method is not common</a:t>
            </a:r>
            <a:r>
              <a:rPr lang="en" sz="1500">
                <a:solidFill>
                  <a:schemeClr val="dk1"/>
                </a:solidFill>
                <a:highlight>
                  <a:srgbClr val="FFFFFF"/>
                </a:highlight>
                <a:latin typeface="Century Gothic"/>
                <a:ea typeface="Century Gothic"/>
                <a:cs typeface="Century Gothic"/>
                <a:sym typeface="Century Gothic"/>
              </a:rPr>
              <a:t>, but it appears and is implemented as a pedagogical innovation or as extra-curricular activities for students as part of Erasmus or e-twinning projects.</a:t>
            </a:r>
            <a:endParaRPr sz="1500">
              <a:solidFill>
                <a:schemeClr val="dk1"/>
              </a:solidFill>
              <a:highlight>
                <a:srgbClr val="FFFFFF"/>
              </a:highlight>
              <a:latin typeface="Century Gothic"/>
              <a:ea typeface="Century Gothic"/>
              <a:cs typeface="Century Gothic"/>
              <a:sym typeface="Century Gothic"/>
            </a:endParaRPr>
          </a:p>
          <a:p>
            <a:pPr indent="0" lvl="0" marL="0" rtl="0" algn="just">
              <a:spcBef>
                <a:spcPts val="800"/>
              </a:spcBef>
              <a:spcAft>
                <a:spcPts val="0"/>
              </a:spcAft>
              <a:buNone/>
            </a:pPr>
            <a:r>
              <a:t/>
            </a:r>
            <a:endParaRPr>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0"/>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18" name="Google Shape;118;p20"/>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19" name="Google Shape;119;p20"/>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1800"/>
              </a:spcBef>
              <a:spcAft>
                <a:spcPts val="0"/>
              </a:spcAft>
              <a:buSzPts val="688"/>
              <a:buNone/>
            </a:pPr>
            <a:r>
              <a:rPr b="1" lang="en" sz="2000">
                <a:solidFill>
                  <a:schemeClr val="dk1"/>
                </a:solidFill>
                <a:latin typeface="Calibri"/>
                <a:ea typeface="Calibri"/>
                <a:cs typeface="Calibri"/>
                <a:sym typeface="Calibri"/>
              </a:rPr>
              <a:t>National Strategies’ Approaches that support Gamification and Role Play in School Curriculum</a:t>
            </a:r>
            <a:endParaRPr sz="2000">
              <a:solidFill>
                <a:srgbClr val="6AA84F"/>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20" name="Google Shape;120;p20"/>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21" name="Google Shape;121;p20"/>
          <p:cNvSpPr txBox="1"/>
          <p:nvPr/>
        </p:nvSpPr>
        <p:spPr>
          <a:xfrm>
            <a:off x="1664350" y="841775"/>
            <a:ext cx="7311000" cy="40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38761D"/>
                </a:solidFill>
              </a:rPr>
              <a:t>Greece</a:t>
            </a:r>
            <a:endParaRPr b="1" sz="1700">
              <a:solidFill>
                <a:srgbClr val="38761D"/>
              </a:solidFill>
            </a:endParaRPr>
          </a:p>
          <a:p>
            <a:pPr indent="0" lvl="0" marL="0" rtl="0" algn="l">
              <a:spcBef>
                <a:spcPts val="0"/>
              </a:spcBef>
              <a:spcAft>
                <a:spcPts val="0"/>
              </a:spcAft>
              <a:buNone/>
            </a:pPr>
            <a:r>
              <a:t/>
            </a:r>
            <a:endParaRPr b="1" sz="1500">
              <a:solidFill>
                <a:srgbClr val="38761D"/>
              </a:solidFill>
            </a:endParaRPr>
          </a:p>
          <a:p>
            <a:pPr indent="0" lvl="0" marL="0" rtl="0" algn="just">
              <a:spcBef>
                <a:spcPts val="0"/>
              </a:spcBef>
              <a:spcAft>
                <a:spcPts val="0"/>
              </a:spcAft>
              <a:buNone/>
            </a:pPr>
            <a:r>
              <a:rPr lang="en" sz="1500">
                <a:solidFill>
                  <a:srgbClr val="374151"/>
                </a:solidFill>
                <a:highlight>
                  <a:srgbClr val="FFFFFF"/>
                </a:highlight>
                <a:latin typeface="Century Gothic"/>
                <a:ea typeface="Century Gothic"/>
                <a:cs typeface="Century Gothic"/>
                <a:sym typeface="Century Gothic"/>
              </a:rPr>
              <a:t>The </a:t>
            </a:r>
            <a:r>
              <a:rPr b="1" lang="en" sz="1500">
                <a:solidFill>
                  <a:srgbClr val="374151"/>
                </a:solidFill>
                <a:highlight>
                  <a:srgbClr val="FFFFFF"/>
                </a:highlight>
                <a:latin typeface="Century Gothic"/>
                <a:ea typeface="Century Gothic"/>
                <a:cs typeface="Century Gothic"/>
                <a:sym typeface="Century Gothic"/>
              </a:rPr>
              <a:t>methodology of role-playing games is well-known</a:t>
            </a:r>
            <a:r>
              <a:rPr lang="en" sz="1500">
                <a:solidFill>
                  <a:srgbClr val="374151"/>
                </a:solidFill>
                <a:highlight>
                  <a:srgbClr val="FFFFFF"/>
                </a:highlight>
                <a:latin typeface="Century Gothic"/>
                <a:ea typeface="Century Gothic"/>
                <a:cs typeface="Century Gothic"/>
                <a:sym typeface="Century Gothic"/>
              </a:rPr>
              <a:t> among educators, as it is taught at universities and there is also rich research material available (theses, doctoral dissertations, articles, etc.)</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However, there is </a:t>
            </a:r>
            <a:r>
              <a:rPr b="1" lang="en" sz="1500">
                <a:solidFill>
                  <a:srgbClr val="374151"/>
                </a:solidFill>
                <a:highlight>
                  <a:srgbClr val="FFFFFF"/>
                </a:highlight>
                <a:latin typeface="Century Gothic"/>
                <a:ea typeface="Century Gothic"/>
                <a:cs typeface="Century Gothic"/>
                <a:sym typeface="Century Gothic"/>
              </a:rPr>
              <a:t>no mention or knowledge about the Edu-LARP </a:t>
            </a:r>
            <a:r>
              <a:rPr lang="en" sz="1500">
                <a:solidFill>
                  <a:srgbClr val="374151"/>
                </a:solidFill>
                <a:highlight>
                  <a:srgbClr val="FFFFFF"/>
                </a:highlight>
                <a:latin typeface="Century Gothic"/>
                <a:ea typeface="Century Gothic"/>
                <a:cs typeface="Century Gothic"/>
                <a:sym typeface="Century Gothic"/>
              </a:rPr>
              <a:t>methodology.</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lang="en" sz="1500">
                <a:solidFill>
                  <a:srgbClr val="374151"/>
                </a:solidFill>
                <a:highlight>
                  <a:srgbClr val="FFFFFF"/>
                </a:highlight>
                <a:latin typeface="Century Gothic"/>
                <a:ea typeface="Century Gothic"/>
                <a:cs typeface="Century Gothic"/>
                <a:sym typeface="Century Gothic"/>
              </a:rPr>
              <a:t>One of the subjects where the methodology of role-playing games is present is </a:t>
            </a:r>
            <a:r>
              <a:rPr b="1" lang="en" sz="1500">
                <a:solidFill>
                  <a:srgbClr val="374151"/>
                </a:solidFill>
                <a:highlight>
                  <a:srgbClr val="FFFFFF"/>
                </a:highlight>
                <a:latin typeface="Century Gothic"/>
                <a:ea typeface="Century Gothic"/>
                <a:cs typeface="Century Gothic"/>
                <a:sym typeface="Century Gothic"/>
              </a:rPr>
              <a:t>Drama Education.</a:t>
            </a:r>
            <a:endParaRPr b="1"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0"/>
              </a:spcAft>
              <a:buNone/>
            </a:pPr>
            <a:r>
              <a:rPr b="1" lang="en" sz="1500">
                <a:solidFill>
                  <a:srgbClr val="374151"/>
                </a:solidFill>
                <a:highlight>
                  <a:srgbClr val="FFFFFF"/>
                </a:highlight>
                <a:latin typeface="Century Gothic"/>
                <a:ea typeface="Century Gothic"/>
                <a:cs typeface="Century Gothic"/>
                <a:sym typeface="Century Gothic"/>
              </a:rPr>
              <a:t>Drama Education in the Elementary School Curriculum</a:t>
            </a:r>
            <a:r>
              <a:rPr lang="en" sz="1500">
                <a:solidFill>
                  <a:srgbClr val="374151"/>
                </a:solidFill>
                <a:highlight>
                  <a:srgbClr val="FFFFFF"/>
                </a:highlight>
                <a:latin typeface="Century Gothic"/>
                <a:ea typeface="Century Gothic"/>
                <a:cs typeface="Century Gothic"/>
                <a:sym typeface="Century Gothic"/>
              </a:rPr>
              <a:t>: One of the objectives is the theatrical-pedagogical immersion in nature and its </a:t>
            </a:r>
            <a:r>
              <a:rPr b="1" lang="en" sz="1500">
                <a:solidFill>
                  <a:srgbClr val="374151"/>
                </a:solidFill>
                <a:highlight>
                  <a:srgbClr val="FFFFFF"/>
                </a:highlight>
                <a:latin typeface="Century Gothic"/>
                <a:ea typeface="Century Gothic"/>
                <a:cs typeface="Century Gothic"/>
                <a:sym typeface="Century Gothic"/>
              </a:rPr>
              <a:t>connection to environmental education</a:t>
            </a:r>
            <a:r>
              <a:rPr lang="en" sz="1500">
                <a:solidFill>
                  <a:srgbClr val="374151"/>
                </a:solidFill>
                <a:highlight>
                  <a:srgbClr val="FFFFFF"/>
                </a:highlight>
                <a:latin typeface="Century Gothic"/>
                <a:ea typeface="Century Gothic"/>
                <a:cs typeface="Century Gothic"/>
                <a:sym typeface="Century Gothic"/>
              </a:rPr>
              <a:t>, personal development, and solidarity (lifestyle ethics) with the aim of acquiring spiritual, emotional, and social skills.</a:t>
            </a:r>
            <a:endParaRPr sz="1500">
              <a:solidFill>
                <a:srgbClr val="374151"/>
              </a:solidFill>
              <a:highlight>
                <a:srgbClr val="FFFFFF"/>
              </a:highlight>
              <a:latin typeface="Century Gothic"/>
              <a:ea typeface="Century Gothic"/>
              <a:cs typeface="Century Gothic"/>
              <a:sym typeface="Century Gothic"/>
            </a:endParaRPr>
          </a:p>
          <a:p>
            <a:pPr indent="0" lvl="0" marL="0" rtl="0" algn="just">
              <a:spcBef>
                <a:spcPts val="1500"/>
              </a:spcBef>
              <a:spcAft>
                <a:spcPts val="1000"/>
              </a:spcAft>
              <a:buClr>
                <a:schemeClr val="dk1"/>
              </a:buClr>
              <a:buSzPts val="1100"/>
              <a:buFont typeface="Arial"/>
              <a:buNone/>
            </a:pPr>
            <a:r>
              <a:t/>
            </a:r>
            <a:endParaRPr sz="1200">
              <a:solidFill>
                <a:srgbClr val="374151"/>
              </a:solidFill>
              <a:highlight>
                <a:srgbClr val="FFFFFF"/>
              </a:highlight>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1"/>
          <p:cNvSpPr/>
          <p:nvPr/>
        </p:nvSpPr>
        <p:spPr>
          <a:xfrm>
            <a:off x="0" y="0"/>
            <a:ext cx="1717800" cy="5143500"/>
          </a:xfrm>
          <a:prstGeom prst="rect">
            <a:avLst/>
          </a:prstGeom>
          <a:solidFill>
            <a:srgbClr val="C4E0B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pic>
        <p:nvPicPr>
          <p:cNvPr id="127" name="Google Shape;127;p21"/>
          <p:cNvPicPr preferRelativeResize="0"/>
          <p:nvPr/>
        </p:nvPicPr>
        <p:blipFill rotWithShape="1">
          <a:blip r:embed="rId3">
            <a:alphaModFix/>
          </a:blip>
          <a:srcRect b="0" l="0" r="0" t="0"/>
          <a:stretch/>
        </p:blipFill>
        <p:spPr>
          <a:xfrm>
            <a:off x="0" y="80048"/>
            <a:ext cx="1739463" cy="761725"/>
          </a:xfrm>
          <a:prstGeom prst="rect">
            <a:avLst/>
          </a:prstGeom>
          <a:noFill/>
          <a:ln>
            <a:noFill/>
          </a:ln>
        </p:spPr>
      </p:pic>
      <p:sp>
        <p:nvSpPr>
          <p:cNvPr id="128" name="Google Shape;128;p21"/>
          <p:cNvSpPr txBox="1"/>
          <p:nvPr/>
        </p:nvSpPr>
        <p:spPr>
          <a:xfrm>
            <a:off x="1787875" y="206675"/>
            <a:ext cx="7120200" cy="635100"/>
          </a:xfrm>
          <a:prstGeom prst="rect">
            <a:avLst/>
          </a:prstGeom>
          <a:noFill/>
          <a:ln>
            <a:noFill/>
          </a:ln>
        </p:spPr>
        <p:txBody>
          <a:bodyPr anchorCtr="0" anchor="t" bIns="34275" lIns="68575" spcFirstLastPara="1" rIns="68575" wrap="square" tIns="34275">
            <a:noAutofit/>
          </a:bodyPr>
          <a:lstStyle/>
          <a:p>
            <a:pPr indent="0" lvl="0" marL="0" rtl="0" algn="l">
              <a:spcBef>
                <a:spcPts val="1800"/>
              </a:spcBef>
              <a:spcAft>
                <a:spcPts val="0"/>
              </a:spcAft>
              <a:buClr>
                <a:schemeClr val="dk1"/>
              </a:buClr>
              <a:buSzPts val="1100"/>
              <a:buFont typeface="Arial"/>
              <a:buNone/>
            </a:pPr>
            <a:r>
              <a:rPr b="1" lang="en" sz="2000">
                <a:solidFill>
                  <a:schemeClr val="dk1"/>
                </a:solidFill>
                <a:latin typeface="Calibri"/>
                <a:ea typeface="Calibri"/>
                <a:cs typeface="Calibri"/>
                <a:sym typeface="Calibri"/>
              </a:rPr>
              <a:t>The role of the Ministry of Education: Is it centralized or decentralized?</a:t>
            </a:r>
            <a:endParaRPr b="1" sz="2000">
              <a:solidFill>
                <a:schemeClr val="dk1"/>
              </a:solidFill>
              <a:latin typeface="Calibri"/>
              <a:ea typeface="Calibri"/>
              <a:cs typeface="Calibri"/>
              <a:sym typeface="Calibri"/>
            </a:endParaRPr>
          </a:p>
          <a:p>
            <a:pPr indent="0" lvl="0" marL="0" marR="0" rtl="0" algn="l">
              <a:lnSpc>
                <a:spcPct val="90000"/>
              </a:lnSpc>
              <a:spcBef>
                <a:spcPts val="1800"/>
              </a:spcBef>
              <a:spcAft>
                <a:spcPts val="0"/>
              </a:spcAft>
              <a:buSzPts val="688"/>
              <a:buNone/>
            </a:pPr>
            <a:r>
              <a:t/>
            </a:r>
            <a:endParaRPr b="1" sz="1975">
              <a:solidFill>
                <a:schemeClr val="dk1"/>
              </a:solidFill>
              <a:latin typeface="Calibri"/>
              <a:ea typeface="Calibri"/>
              <a:cs typeface="Calibri"/>
              <a:sym typeface="Calibri"/>
            </a:endParaRPr>
          </a:p>
          <a:p>
            <a:pPr indent="0" lvl="0" marL="0" rtl="0" algn="ctr">
              <a:lnSpc>
                <a:spcPct val="80000"/>
              </a:lnSpc>
              <a:spcBef>
                <a:spcPts val="800"/>
              </a:spcBef>
              <a:spcAft>
                <a:spcPts val="0"/>
              </a:spcAft>
              <a:buSzPts val="688"/>
              <a:buNone/>
            </a:pPr>
            <a:r>
              <a:t/>
            </a:r>
            <a:endParaRPr sz="1125">
              <a:latin typeface="Calibri"/>
              <a:ea typeface="Calibri"/>
              <a:cs typeface="Calibri"/>
              <a:sym typeface="Calibri"/>
            </a:endParaRPr>
          </a:p>
        </p:txBody>
      </p:sp>
      <p:pic>
        <p:nvPicPr>
          <p:cNvPr descr="A picture containing text&#10;&#10;Description automatically generated" id="129" name="Google Shape;129;p21"/>
          <p:cNvPicPr preferRelativeResize="0"/>
          <p:nvPr/>
        </p:nvPicPr>
        <p:blipFill rotWithShape="1">
          <a:blip r:embed="rId4">
            <a:alphaModFix/>
          </a:blip>
          <a:srcRect b="0" l="0" r="0" t="0"/>
          <a:stretch/>
        </p:blipFill>
        <p:spPr>
          <a:xfrm>
            <a:off x="6661850" y="4620175"/>
            <a:ext cx="2391624" cy="436025"/>
          </a:xfrm>
          <a:prstGeom prst="rect">
            <a:avLst/>
          </a:prstGeom>
          <a:noFill/>
          <a:ln>
            <a:noFill/>
          </a:ln>
        </p:spPr>
      </p:pic>
      <p:sp>
        <p:nvSpPr>
          <p:cNvPr id="130" name="Google Shape;130;p21"/>
          <p:cNvSpPr txBox="1"/>
          <p:nvPr/>
        </p:nvSpPr>
        <p:spPr>
          <a:xfrm>
            <a:off x="1717800" y="959075"/>
            <a:ext cx="6145800" cy="3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ctr">
              <a:spcBef>
                <a:spcPts val="800"/>
              </a:spcBef>
              <a:spcAft>
                <a:spcPts val="0"/>
              </a:spcAft>
              <a:buNone/>
            </a:pPr>
            <a:r>
              <a:t/>
            </a:r>
            <a:endParaRPr sz="1200">
              <a:solidFill>
                <a:srgbClr val="374151"/>
              </a:solidFill>
              <a:highlight>
                <a:srgbClr val="FFFFFF"/>
              </a:highlight>
              <a:latin typeface="Century Gothic"/>
              <a:ea typeface="Century Gothic"/>
              <a:cs typeface="Century Gothic"/>
              <a:sym typeface="Century Gothic"/>
            </a:endParaRPr>
          </a:p>
          <a:p>
            <a:pPr indent="0" lvl="0" marL="0" rtl="0" algn="ctr">
              <a:spcBef>
                <a:spcPts val="800"/>
              </a:spcBef>
              <a:spcAft>
                <a:spcPts val="0"/>
              </a:spcAft>
              <a:buNone/>
            </a:pPr>
            <a:r>
              <a:t/>
            </a:r>
            <a:endParaRPr sz="1700">
              <a:solidFill>
                <a:srgbClr val="374151"/>
              </a:solidFill>
              <a:highlight>
                <a:srgbClr val="FFFFFF"/>
              </a:highlight>
              <a:latin typeface="Century Gothic"/>
              <a:ea typeface="Century Gothic"/>
              <a:cs typeface="Century Gothic"/>
              <a:sym typeface="Century Gothic"/>
            </a:endParaRPr>
          </a:p>
          <a:p>
            <a:pPr indent="0" lvl="0" marL="0" rtl="0" algn="ctr">
              <a:spcBef>
                <a:spcPts val="800"/>
              </a:spcBef>
              <a:spcAft>
                <a:spcPts val="0"/>
              </a:spcAft>
              <a:buNone/>
            </a:pPr>
            <a:r>
              <a:rPr lang="en" sz="1700">
                <a:solidFill>
                  <a:srgbClr val="374151"/>
                </a:solidFill>
                <a:highlight>
                  <a:srgbClr val="FFFFFF"/>
                </a:highlight>
                <a:latin typeface="Century Gothic"/>
                <a:ea typeface="Century Gothic"/>
                <a:cs typeface="Century Gothic"/>
                <a:sym typeface="Century Gothic"/>
              </a:rPr>
              <a:t>The research endeavors to examine the degree of centralization or decentralization evident within the curriculum formation process across partner countries. </a:t>
            </a:r>
            <a:endParaRPr sz="1700">
              <a:solidFill>
                <a:srgbClr val="374151"/>
              </a:solidFill>
              <a:highlight>
                <a:srgbClr val="FFFFFF"/>
              </a:highlight>
              <a:latin typeface="Century Gothic"/>
              <a:ea typeface="Century Gothic"/>
              <a:cs typeface="Century Gothic"/>
              <a:sym typeface="Century Gothic"/>
            </a:endParaRPr>
          </a:p>
          <a:p>
            <a:pPr indent="0" lvl="0" marL="0" rtl="0" algn="l">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