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6" r:id="rId1"/>
  </p:sldMasterIdLst>
  <p:notesMasterIdLst>
    <p:notesMasterId r:id="rId64"/>
  </p:notesMasterIdLst>
  <p:sldIdLst>
    <p:sldId id="269" r:id="rId2"/>
    <p:sldId id="305" r:id="rId3"/>
    <p:sldId id="306" r:id="rId4"/>
    <p:sldId id="307" r:id="rId5"/>
    <p:sldId id="308" r:id="rId6"/>
    <p:sldId id="310" r:id="rId7"/>
    <p:sldId id="311" r:id="rId8"/>
    <p:sldId id="309" r:id="rId9"/>
    <p:sldId id="312" r:id="rId10"/>
    <p:sldId id="313" r:id="rId11"/>
    <p:sldId id="314" r:id="rId12"/>
    <p:sldId id="315" r:id="rId13"/>
    <p:sldId id="316" r:id="rId14"/>
    <p:sldId id="304" r:id="rId15"/>
    <p:sldId id="268" r:id="rId16"/>
    <p:sldId id="273" r:id="rId17"/>
    <p:sldId id="271" r:id="rId18"/>
    <p:sldId id="270" r:id="rId19"/>
    <p:sldId id="275" r:id="rId20"/>
    <p:sldId id="274" r:id="rId21"/>
    <p:sldId id="280" r:id="rId22"/>
    <p:sldId id="318" r:id="rId23"/>
    <p:sldId id="319" r:id="rId24"/>
    <p:sldId id="281" r:id="rId25"/>
    <p:sldId id="276" r:id="rId26"/>
    <p:sldId id="301" r:id="rId27"/>
    <p:sldId id="272" r:id="rId28"/>
    <p:sldId id="277" r:id="rId29"/>
    <p:sldId id="278" r:id="rId30"/>
    <p:sldId id="295" r:id="rId31"/>
    <p:sldId id="339" r:id="rId32"/>
    <p:sldId id="340" r:id="rId33"/>
    <p:sldId id="341" r:id="rId34"/>
    <p:sldId id="342" r:id="rId35"/>
    <p:sldId id="343" r:id="rId36"/>
    <p:sldId id="344" r:id="rId37"/>
    <p:sldId id="291" r:id="rId38"/>
    <p:sldId id="345" r:id="rId39"/>
    <p:sldId id="320" r:id="rId40"/>
    <p:sldId id="321" r:id="rId41"/>
    <p:sldId id="296" r:id="rId42"/>
    <p:sldId id="322" r:id="rId43"/>
    <p:sldId id="294" r:id="rId44"/>
    <p:sldId id="323" r:id="rId45"/>
    <p:sldId id="299" r:id="rId46"/>
    <p:sldId id="324" r:id="rId47"/>
    <p:sldId id="325" r:id="rId48"/>
    <p:sldId id="326" r:id="rId49"/>
    <p:sldId id="327" r:id="rId50"/>
    <p:sldId id="302" r:id="rId51"/>
    <p:sldId id="328" r:id="rId52"/>
    <p:sldId id="329" r:id="rId53"/>
    <p:sldId id="332" r:id="rId54"/>
    <p:sldId id="330" r:id="rId55"/>
    <p:sldId id="331" r:id="rId56"/>
    <p:sldId id="333" r:id="rId57"/>
    <p:sldId id="334" r:id="rId58"/>
    <p:sldId id="335" r:id="rId59"/>
    <p:sldId id="336" r:id="rId60"/>
    <p:sldId id="317" r:id="rId61"/>
    <p:sldId id="337" r:id="rId62"/>
    <p:sldId id="338" r:id="rId63"/>
  </p:sldIdLst>
  <p:sldSz cx="12192000" cy="6858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entury Gothic" panose="020B0502020202020204" pitchFamily="34" charset="0"/>
      <p:regular r:id="rId71"/>
      <p:bold r:id="rId72"/>
      <p:italic r:id="rId73"/>
      <p:boldItalic r:id="rId74"/>
    </p:embeddedFont>
    <p:embeddedFont>
      <p:font typeface="Segoe UI Symbol" panose="020B0502040204020203" pitchFamily="34" charset="0"/>
      <p:regular r:id="rId75"/>
    </p:embeddedFont>
    <p:embeddedFont>
      <p:font typeface="Wingdings 3" panose="05040102010807070707" pitchFamily="18" charset="2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gCMgsLwqkJUAkVbrW9RRs162G7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60"/>
  </p:normalViewPr>
  <p:slideViewPr>
    <p:cSldViewPr snapToGrid="0">
      <p:cViewPr varScale="1">
        <p:scale>
          <a:sx n="59" d="100"/>
          <a:sy n="59" d="100"/>
        </p:scale>
        <p:origin x="5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8614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0218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5267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2274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119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345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321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76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310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010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25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341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013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1063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092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998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544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0810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12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072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459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119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091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9830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3720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186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328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694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5643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10168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5447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37482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72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4663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61504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2174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866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1198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410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353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933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26884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37200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577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9095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056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2725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39220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756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7673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9102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4588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4212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042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104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010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83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bff80b1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bbff80b1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862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E502F-8933-5226-81BF-181FE042B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7A7F3-513E-9D0D-BD4B-77858AE65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10A4-389B-BC7B-7864-AC25D3B6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8F628-6674-42ED-83E8-DE3E2567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66490-DFF9-AFF7-917D-EB6B6A9D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84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7212-C0D9-0386-FC23-FE6FB6E69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08D80-EC66-3B19-EC08-FBF5B31D4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05161-9C91-C1E2-2A2F-B1F7B06F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3A6EF-5DE7-2B78-EB8B-821F3FBF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F177E-586A-5F0D-63FB-5EC84D1F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7585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BFC566-F5A8-3C2F-29E8-FBC010322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84D7A-8673-6ACE-3612-5CE115004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961FD-6CC8-AA41-35B1-2CC513CE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D271-8C53-4DEA-7D69-C152AC60A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4A0E-6ADC-AA36-D3F5-0E1CFC0E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0311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C4256-234D-C1CA-A2B0-55BC6DC1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A11C3-C377-E7ED-A570-5FB4DF59D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36620-C310-0527-79CB-298EFBAA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5B07D-4A58-2F3D-A77F-39EE21D3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6E31E-9C32-AA4A-12AE-A9D60DE9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285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8100-4F24-34DD-D907-DD8B44A9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0D6C7-A5F0-4C07-339D-677BDCFCC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3E2ED-01BF-47A7-1C1F-89947B90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C59AC-ABC3-93EF-62D3-2967DC21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6C86D-9761-E638-ADC4-29CD9B5F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0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CB44E-BAF8-98E6-9556-E0A0AE0E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0D3AC-046B-FB1F-6672-27581C18C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4CF73-7301-E031-3D01-657898157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69EFE-6B4A-47B0-B295-61BC534B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485A9-50D0-D798-DFB4-D976F9E3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6DEBB-2A22-EE8E-2137-EEAB5860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99462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4323-8E9A-A2AB-C097-986CC0DC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52677-0290-0661-D6E9-8EBE5096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C9001-A87E-61ED-A427-26CE903E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D02F1-8F80-C688-AD3A-BC7907DD1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C692F-52C6-E4EC-A8A4-21DF03097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661ECD-457D-96A9-B4A1-F9BFBD63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1749E-0321-97C7-0745-C9B318A5A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04514D-6849-9ABA-B18F-645E5E9E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8785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CE2C-E174-8FB0-1827-E618AF08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FBC23-7E74-DA3C-70AA-2B2FFA67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243B7C-3024-6A88-BB6D-CD6FF5E2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7EE60-0CCF-BC97-0AD9-99A8A34B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1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4CA481-E747-EE8E-9492-F6D82DF3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A894C-7AE8-3DBD-043B-E4B505FB7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E8EF4-88B9-BC21-4C2B-FD725F85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12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9605-A7B4-04B9-2928-12621764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3E44E-8CF1-9133-2FBC-745590EBF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61A6A-DBF2-DEFB-D88B-C9FABD6CA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B541E-3F8C-A91A-5203-FC70D740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5307E-4749-E533-1F3C-5183147F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27D6-8A31-3A4D-C8AF-5E3EE734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6145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3ECF-DB16-A607-BEF2-6A041F77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2FEA0-779D-5E10-385F-B94F8FBAF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04D1A-5360-EB3D-5383-446B7629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44D83-D968-384B-C64C-EA050E2C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CEFDB-9085-A787-DF58-BC2D92C7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C4F60-760D-C1C7-A804-D31B1804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5110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54ECA-D85D-0452-B457-E2333552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DA8E9-9C05-CAB5-FBB9-0FD5100D2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02D5B-6E7D-52FA-1985-B5EF40659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ACA4-EE40-6279-1D96-F37EBA6DA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13FA6-81CF-3B46-DFAF-BFC3745EA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91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ailmakool.ee/wp-content/uploads/2023/01/ESTDEV-Padevusmudel-2022.pdf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hyperlink" Target="https://youtu.be/XPJQ2mNKL68" TargetMode="External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svg"/><Relationship Id="rId4" Type="http://schemas.openxmlformats.org/officeDocument/2006/relationships/image" Target="../media/image11.webp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hus.mitteformaalne.ee/mis-on-maailmaharidus/" TargetMode="Externa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RQd8hcOoAc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s4sustainability.org/2016/08/09/larp-makes-chang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ariduslikudrollimangud.wordpress.com/mangude-stsenaariumid/elu-puu/" TargetMode="Externa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hus.mitteformaalne.ee/mis-on-maailmaharidus/" TargetMode="Externa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mihus.mitteformaalne.ee/mis-on-maailmaharidus/" TargetMode="Externa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mihus.mitteformaalne.ee/mis-on-maailmaharidus/" TargetMode="External"/><Relationship Id="rId4" Type="http://schemas.openxmlformats.org/officeDocument/2006/relationships/image" Target="../media/image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t&amp;rct=j&amp;q=&amp;esrc=s&amp;source=web&amp;cd=&amp;ved=2ahUKEwjyodD4rd39AhXP_yoKHXKXDYYQFnoECAsQAQ&amp;url=https%3A%2F%2Fwww.vm.ee%2Fmedia%2F4669%2Fdownload&amp;usg=AOvVaw0zNurTtlfHWVr1fMjCG69N" TargetMode="External"/><Relationship Id="rId4" Type="http://schemas.openxmlformats.org/officeDocument/2006/relationships/image" Target="../media/image5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A67F-92CE-0015-211B-ECBD206B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04" y="5322604"/>
            <a:ext cx="9236538" cy="1325563"/>
          </a:xfrm>
        </p:spPr>
        <p:txBody>
          <a:bodyPr>
            <a:noAutofit/>
          </a:bodyPr>
          <a:lstStyle/>
          <a:p>
            <a:pPr marL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dirty="0"/>
              <a:t>Ederi Ojasoo</a:t>
            </a:r>
            <a:br>
              <a:rPr lang="en-GB" sz="4000" dirty="0"/>
            </a:br>
            <a:r>
              <a:rPr lang="en-GB" sz="4000" dirty="0" err="1"/>
              <a:t>Peipsi</a:t>
            </a:r>
            <a:r>
              <a:rPr lang="en-GB" sz="4000" dirty="0"/>
              <a:t> </a:t>
            </a:r>
            <a:r>
              <a:rPr lang="en-GB" sz="4000" dirty="0" err="1"/>
              <a:t>Koostöö</a:t>
            </a:r>
            <a:r>
              <a:rPr lang="en-GB" sz="4000" dirty="0"/>
              <a:t> </a:t>
            </a:r>
            <a:r>
              <a:rPr lang="en-GB" sz="4000" dirty="0" err="1"/>
              <a:t>Keskus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A2BF4-ECB7-5296-4311-08A2897B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891" y="1036471"/>
            <a:ext cx="9072109" cy="38015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en-GB" sz="44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4400" b="1" dirty="0">
                <a:latin typeface="+mj-lt"/>
                <a:ea typeface="Calibri"/>
                <a:cs typeface="Calibri"/>
                <a:sym typeface="Calibri"/>
              </a:rPr>
              <a:t>I OSA</a:t>
            </a:r>
            <a:br>
              <a:rPr lang="en-GB" sz="4400" b="1" dirty="0">
                <a:latin typeface="+mj-lt"/>
                <a:ea typeface="Calibri"/>
                <a:cs typeface="Calibri"/>
                <a:sym typeface="Calibri"/>
              </a:rPr>
            </a:br>
            <a:br>
              <a:rPr lang="en-GB" sz="4400" b="1" dirty="0"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</a:br>
            <a:r>
              <a:rPr lang="en-GB" sz="6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  <a:t>MIS ON MAAILMAHARIDUS?</a:t>
            </a:r>
            <a:endParaRPr lang="en-GB" sz="60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33123-A737-D34F-A773-330AD86EFC8C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oogle Shape;142;p1">
            <a:extLst>
              <a:ext uri="{FF2B5EF4-FFF2-40B4-BE49-F238E27FC236}">
                <a16:creationId xmlns:a16="http://schemas.microsoft.com/office/drawing/2014/main" id="{9070DCD2-6288-FEA2-668F-FE39AA0A96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7273" y="1362131"/>
            <a:ext cx="2425164" cy="106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F3460-A6F5-2385-158C-45A0B45F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" y="2653191"/>
            <a:ext cx="2217108" cy="8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C9C16-F433-5834-FADC-AF3B13CD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6" y="3726509"/>
            <a:ext cx="1746332" cy="176936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E572664-1711-FF1D-751A-6D0764505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19" y="348288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04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MAAILMAKODANIK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793443"/>
            <a:ext cx="9115652" cy="36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fi-FI" dirty="0" err="1">
                <a:effectLst/>
              </a:rPr>
              <a:t>Maailmakodanikuks</a:t>
            </a:r>
            <a:r>
              <a:rPr lang="fi-FI" dirty="0">
                <a:effectLst/>
              </a:rPr>
              <a:t> olemine </a:t>
            </a:r>
            <a:r>
              <a:rPr lang="fi-FI" dirty="0" err="1">
                <a:effectLst/>
              </a:rPr>
              <a:t>tähendab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kuuluvustunnet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laiemasse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kogukonda</a:t>
            </a:r>
            <a:r>
              <a:rPr lang="fi-FI" dirty="0">
                <a:effectLst/>
              </a:rPr>
              <a:t> ja </a:t>
            </a:r>
            <a:r>
              <a:rPr lang="fi-FI" dirty="0" err="1">
                <a:effectLst/>
              </a:rPr>
              <a:t>ühisesse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inimkonda</a:t>
            </a:r>
            <a:r>
              <a:rPr lang="fi-FI" dirty="0">
                <a:effectLst/>
              </a:rPr>
              <a:t>.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fi-FI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>
                <a:effectLst/>
              </a:rPr>
              <a:t>Maailmakodanike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kasvatamine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haridusliku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eesmärgina</a:t>
            </a:r>
            <a:r>
              <a:rPr lang="en-GB" dirty="0">
                <a:effectLst/>
              </a:rPr>
              <a:t> on </a:t>
            </a:r>
            <a:r>
              <a:rPr lang="en-GB" dirty="0" err="1">
                <a:effectLst/>
              </a:rPr>
              <a:t>sellega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nii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rahvusvaheline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kohustus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kui</a:t>
            </a:r>
            <a:r>
              <a:rPr lang="en-GB" dirty="0">
                <a:effectLst/>
              </a:rPr>
              <a:t> ka </a:t>
            </a:r>
            <a:r>
              <a:rPr lang="en-GB" dirty="0" err="1">
                <a:effectLst/>
              </a:rPr>
              <a:t>mõistlik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vajalik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tegevus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selleks</a:t>
            </a:r>
            <a:r>
              <a:rPr lang="en-GB" dirty="0">
                <a:effectLst/>
              </a:rPr>
              <a:t>, et </a:t>
            </a:r>
            <a:r>
              <a:rPr lang="en-GB" dirty="0" err="1">
                <a:effectLst/>
              </a:rPr>
              <a:t>luua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eeldused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kestlikuma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õiglasema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maailma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edasiseks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toimimiseks</a:t>
            </a:r>
            <a:r>
              <a:rPr lang="en-GB" dirty="0">
                <a:effectLst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0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83411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MAAILMAKODANIKU PÄDEVUSMUDEL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2774135"/>
            <a:ext cx="9115652" cy="213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GB" dirty="0" err="1"/>
              <a:t>Maailmakodaniku</a:t>
            </a:r>
            <a:r>
              <a:rPr lang="en-GB" dirty="0"/>
              <a:t> </a:t>
            </a:r>
            <a:r>
              <a:rPr lang="en-GB" dirty="0" err="1"/>
              <a:t>pädevusmudel</a:t>
            </a:r>
            <a:r>
              <a:rPr lang="en-GB" dirty="0"/>
              <a:t> </a:t>
            </a:r>
            <a:r>
              <a:rPr lang="en-GB" dirty="0" err="1"/>
              <a:t>loodi</a:t>
            </a:r>
            <a:r>
              <a:rPr lang="en-GB" dirty="0"/>
              <a:t> 2022. </a:t>
            </a:r>
            <a:r>
              <a:rPr lang="en-GB" dirty="0" err="1"/>
              <a:t>aasta</a:t>
            </a:r>
            <a:r>
              <a:rPr lang="en-GB" dirty="0"/>
              <a:t> </a:t>
            </a:r>
            <a:r>
              <a:rPr lang="en-GB" dirty="0" err="1"/>
              <a:t>sügisel</a:t>
            </a:r>
            <a:r>
              <a:rPr lang="en-GB" dirty="0"/>
              <a:t> </a:t>
            </a:r>
            <a:r>
              <a:rPr lang="en-GB" dirty="0" err="1"/>
              <a:t>Eesti</a:t>
            </a:r>
            <a:r>
              <a:rPr lang="en-GB" dirty="0"/>
              <a:t> </a:t>
            </a:r>
            <a:r>
              <a:rPr lang="en-GB" dirty="0" err="1"/>
              <a:t>Rahvusvahelise</a:t>
            </a:r>
            <a:r>
              <a:rPr lang="en-GB" dirty="0"/>
              <a:t> </a:t>
            </a:r>
            <a:r>
              <a:rPr lang="en-GB" dirty="0" err="1"/>
              <a:t>Arengukoostöö</a:t>
            </a:r>
            <a:r>
              <a:rPr lang="en-GB" dirty="0"/>
              <a:t> </a:t>
            </a:r>
            <a:r>
              <a:rPr lang="en-GB" dirty="0" err="1"/>
              <a:t>Keskuse</a:t>
            </a:r>
            <a:r>
              <a:rPr lang="en-GB" dirty="0"/>
              <a:t> </a:t>
            </a:r>
            <a:r>
              <a:rPr lang="en-GB" dirty="0" err="1"/>
              <a:t>ESTDEVi</a:t>
            </a:r>
            <a:r>
              <a:rPr lang="en-GB" dirty="0"/>
              <a:t> </a:t>
            </a:r>
            <a:r>
              <a:rPr lang="en-GB" dirty="0" err="1"/>
              <a:t>tellimusel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See </a:t>
            </a:r>
            <a:r>
              <a:rPr lang="en-GB" dirty="0" err="1"/>
              <a:t>toob</a:t>
            </a:r>
            <a:r>
              <a:rPr lang="en-GB" dirty="0"/>
              <a:t> </a:t>
            </a:r>
            <a:r>
              <a:rPr lang="en-GB" dirty="0" err="1"/>
              <a:t>välja</a:t>
            </a:r>
            <a:r>
              <a:rPr lang="en-GB" dirty="0"/>
              <a:t> </a:t>
            </a:r>
            <a:r>
              <a:rPr lang="en-GB" dirty="0" err="1"/>
              <a:t>maailmahariduse</a:t>
            </a:r>
            <a:r>
              <a:rPr lang="en-GB" dirty="0"/>
              <a:t> termini </a:t>
            </a:r>
            <a:br>
              <a:rPr lang="en-GB" dirty="0"/>
            </a:br>
            <a:r>
              <a:rPr lang="en-GB" dirty="0" err="1"/>
              <a:t>teaduspõhise</a:t>
            </a:r>
            <a:r>
              <a:rPr lang="en-GB" dirty="0"/>
              <a:t> </a:t>
            </a:r>
            <a:r>
              <a:rPr lang="en-GB" dirty="0" err="1"/>
              <a:t>definitsiooni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kirjeldab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teadmisi</a:t>
            </a:r>
            <a:r>
              <a:rPr lang="en-GB" dirty="0"/>
              <a:t>, </a:t>
            </a:r>
            <a:r>
              <a:rPr lang="en-GB" dirty="0" err="1"/>
              <a:t>oskuseid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hoiakuid</a:t>
            </a:r>
            <a:r>
              <a:rPr lang="en-GB" dirty="0"/>
              <a:t>, </a:t>
            </a:r>
            <a:r>
              <a:rPr lang="en-GB" dirty="0" err="1"/>
              <a:t>mida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maailmaharidus</a:t>
            </a:r>
            <a:r>
              <a:rPr lang="en-GB" dirty="0"/>
              <a:t> </a:t>
            </a:r>
            <a:r>
              <a:rPr lang="en-GB" dirty="0" err="1"/>
              <a:t>erinevate</a:t>
            </a:r>
            <a:r>
              <a:rPr lang="en-GB" dirty="0"/>
              <a:t> </a:t>
            </a:r>
            <a:r>
              <a:rPr lang="en-GB" dirty="0" err="1"/>
              <a:t>kooliastmete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lõikes</a:t>
            </a:r>
            <a:r>
              <a:rPr lang="en-GB" dirty="0"/>
              <a:t> </a:t>
            </a:r>
            <a:r>
              <a:rPr lang="en-GB" dirty="0" err="1"/>
              <a:t>arendab</a:t>
            </a:r>
            <a:r>
              <a:rPr lang="en-GB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BB496-EAFA-F119-99C0-E18B2C11A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736" y="3840105"/>
            <a:ext cx="2857500" cy="201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FF966-21F6-EDD4-F166-5D32B5472C4B}"/>
              </a:ext>
            </a:extLst>
          </p:cNvPr>
          <p:cNvSpPr txBox="1"/>
          <p:nvPr/>
        </p:nvSpPr>
        <p:spPr>
          <a:xfrm>
            <a:off x="2558112" y="6043943"/>
            <a:ext cx="8580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hlinkClick r:id="rId6"/>
              </a:rPr>
              <a:t>https://maailmakool.ee/wp-content/uploads/2023/01/ESTDEV-Padevusmudel-2022.pdf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19183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83411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PÄDEVUSMUDELI KASUTUS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357890" y="2687729"/>
            <a:ext cx="9115652" cy="213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GB" dirty="0" err="1"/>
              <a:t>Pädevusmudelit</a:t>
            </a:r>
            <a:r>
              <a:rPr lang="en-GB" dirty="0"/>
              <a:t> </a:t>
            </a:r>
            <a:r>
              <a:rPr lang="en-GB" dirty="0" err="1"/>
              <a:t>saab</a:t>
            </a:r>
            <a:r>
              <a:rPr lang="en-GB" dirty="0"/>
              <a:t> </a:t>
            </a:r>
            <a:r>
              <a:rPr lang="en-GB" dirty="0" err="1"/>
              <a:t>kasutada</a:t>
            </a:r>
            <a:r>
              <a:rPr lang="en-GB" dirty="0"/>
              <a:t>: </a:t>
            </a:r>
          </a:p>
          <a:p>
            <a:pPr>
              <a:buFontTx/>
              <a:buChar char="-"/>
            </a:pPr>
            <a:r>
              <a:rPr lang="en-GB" dirty="0" err="1"/>
              <a:t>p</a:t>
            </a:r>
            <a:r>
              <a:rPr lang="en-GB" b="1" dirty="0" err="1"/>
              <a:t>ädevusvaldkonna</a:t>
            </a:r>
            <a:r>
              <a:rPr lang="en-GB" b="1" dirty="0"/>
              <a:t> </a:t>
            </a:r>
            <a:r>
              <a:rPr lang="en-GB" b="1" dirty="0" err="1"/>
              <a:t>õppe</a:t>
            </a:r>
            <a:r>
              <a:rPr lang="en-GB" b="1" dirty="0"/>
              <a:t> </a:t>
            </a:r>
            <a:r>
              <a:rPr lang="en-GB" b="1" dirty="0" err="1"/>
              <a:t>kavandamiseks</a:t>
            </a:r>
            <a:r>
              <a:rPr lang="en-GB" b="1" dirty="0"/>
              <a:t> </a:t>
            </a:r>
            <a:r>
              <a:rPr lang="en-GB" dirty="0" err="1"/>
              <a:t>õppekava</a:t>
            </a:r>
            <a:r>
              <a:rPr lang="en-GB" dirty="0"/>
              <a:t> </a:t>
            </a:r>
            <a:r>
              <a:rPr lang="en-GB" dirty="0" err="1"/>
              <a:t>arendusprotsessis</a:t>
            </a:r>
            <a:r>
              <a:rPr lang="en-GB" dirty="0"/>
              <a:t>, </a:t>
            </a:r>
          </a:p>
          <a:p>
            <a:pPr>
              <a:buFontTx/>
              <a:buChar char="-"/>
            </a:pPr>
            <a:r>
              <a:rPr lang="en-GB" b="1" dirty="0" err="1"/>
              <a:t>ootuste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sihiseadete</a:t>
            </a:r>
            <a:r>
              <a:rPr lang="en-GB" b="1" dirty="0"/>
              <a:t> </a:t>
            </a:r>
            <a:r>
              <a:rPr lang="en-GB" b="1" dirty="0" err="1"/>
              <a:t>mõistmise</a:t>
            </a:r>
            <a:r>
              <a:rPr lang="en-GB" b="1" dirty="0"/>
              <a:t> </a:t>
            </a:r>
            <a:r>
              <a:rPr lang="en-GB" b="1" dirty="0" err="1"/>
              <a:t>toetamiseks</a:t>
            </a:r>
            <a:r>
              <a:rPr lang="en-GB" b="1" dirty="0"/>
              <a:t> </a:t>
            </a:r>
            <a:r>
              <a:rPr lang="en-GB" b="1" dirty="0" err="1"/>
              <a:t>õpetamises</a:t>
            </a:r>
            <a:r>
              <a:rPr lang="en-GB" dirty="0"/>
              <a:t>, </a:t>
            </a:r>
            <a:r>
              <a:rPr lang="en-GB" b="1" dirty="0" err="1"/>
              <a:t>ootuste</a:t>
            </a:r>
            <a:r>
              <a:rPr lang="en-GB" b="1" dirty="0"/>
              <a:t> </a:t>
            </a:r>
            <a:r>
              <a:rPr lang="en-GB" b="1" dirty="0" err="1"/>
              <a:t>mõistmiseks</a:t>
            </a:r>
            <a:r>
              <a:rPr lang="en-GB" b="1" dirty="0"/>
              <a:t> </a:t>
            </a:r>
            <a:r>
              <a:rPr lang="en-GB" b="1" dirty="0" err="1"/>
              <a:t>õppematerjalidele</a:t>
            </a:r>
            <a:r>
              <a:rPr lang="en-GB" dirty="0"/>
              <a:t>, </a:t>
            </a:r>
          </a:p>
          <a:p>
            <a:pPr>
              <a:buFontTx/>
              <a:buChar char="-"/>
            </a:pPr>
            <a:r>
              <a:rPr lang="en-GB" b="1" dirty="0" err="1"/>
              <a:t>õpetajakoolituse</a:t>
            </a:r>
            <a:r>
              <a:rPr lang="en-GB" b="1" dirty="0"/>
              <a:t> </a:t>
            </a:r>
            <a:r>
              <a:rPr lang="en-GB" b="1" dirty="0" err="1"/>
              <a:t>korraldamisel</a:t>
            </a:r>
            <a:r>
              <a:rPr lang="en-GB" dirty="0"/>
              <a:t> </a:t>
            </a:r>
            <a:r>
              <a:rPr lang="en-GB" dirty="0" err="1"/>
              <a:t>jne</a:t>
            </a:r>
            <a:r>
              <a:rPr lang="en-GB" dirty="0"/>
              <a:t>, </a:t>
            </a:r>
          </a:p>
          <a:p>
            <a:pPr>
              <a:buFontTx/>
              <a:buChar char="-"/>
            </a:pPr>
            <a:r>
              <a:rPr lang="en-GB" dirty="0"/>
              <a:t>aga ka </a:t>
            </a:r>
            <a:r>
              <a:rPr lang="en-GB" dirty="0" err="1"/>
              <a:t>objektiivse</a:t>
            </a:r>
            <a:r>
              <a:rPr lang="en-GB" dirty="0"/>
              <a:t> </a:t>
            </a:r>
            <a:r>
              <a:rPr lang="en-GB" dirty="0" err="1"/>
              <a:t>aluse</a:t>
            </a:r>
            <a:r>
              <a:rPr lang="en-GB" dirty="0"/>
              <a:t> </a:t>
            </a:r>
            <a:r>
              <a:rPr lang="en-GB" dirty="0" err="1"/>
              <a:t>loomiseks</a:t>
            </a:r>
            <a:r>
              <a:rPr lang="en-GB" dirty="0"/>
              <a:t> </a:t>
            </a:r>
            <a:r>
              <a:rPr lang="en-GB" dirty="0" err="1"/>
              <a:t>õpilaste</a:t>
            </a:r>
            <a:r>
              <a:rPr lang="en-GB" dirty="0"/>
              <a:t> </a:t>
            </a:r>
            <a:r>
              <a:rPr lang="en-GB" dirty="0" err="1"/>
              <a:t>pädevuse</a:t>
            </a:r>
            <a:r>
              <a:rPr lang="en-GB" dirty="0"/>
              <a:t> </a:t>
            </a:r>
            <a:r>
              <a:rPr lang="en-GB" dirty="0" err="1"/>
              <a:t>hindamiseks</a:t>
            </a:r>
            <a:r>
              <a:rPr lang="en-GB" dirty="0"/>
              <a:t> </a:t>
            </a:r>
            <a:r>
              <a:rPr lang="en-GB" dirty="0" err="1"/>
              <a:t>näiteks</a:t>
            </a:r>
            <a:r>
              <a:rPr lang="en-GB" dirty="0"/>
              <a:t> </a:t>
            </a:r>
            <a:r>
              <a:rPr lang="en-GB" dirty="0" err="1"/>
              <a:t>üldpädevustestide</a:t>
            </a:r>
            <a:r>
              <a:rPr lang="en-GB" dirty="0"/>
              <a:t> </a:t>
            </a:r>
            <a:r>
              <a:rPr lang="en-GB" dirty="0" err="1"/>
              <a:t>abil</a:t>
            </a:r>
            <a:r>
              <a:rPr lang="en-GB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83411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PÄDEVUSMUDELI OSKUSED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357890" y="2687729"/>
            <a:ext cx="9115652" cy="213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GB" dirty="0" err="1">
                <a:effectLst/>
              </a:rPr>
              <a:t>Süsteemne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mõtlemine</a:t>
            </a:r>
            <a:endParaRPr lang="en-GB" dirty="0">
              <a:effectLst/>
            </a:endParaRPr>
          </a:p>
          <a:p>
            <a:r>
              <a:rPr lang="en-GB" dirty="0" err="1">
                <a:effectLst/>
              </a:rPr>
              <a:t>Uuriv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kriitiline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loov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mõtlemine</a:t>
            </a:r>
            <a:endParaRPr lang="en-GB" dirty="0">
              <a:effectLst/>
            </a:endParaRPr>
          </a:p>
          <a:p>
            <a:r>
              <a:rPr lang="en-GB" dirty="0" err="1">
                <a:effectLst/>
              </a:rPr>
              <a:t>Koostöö</a:t>
            </a:r>
            <a:r>
              <a:rPr lang="en-GB" dirty="0">
                <a:effectLst/>
              </a:rPr>
              <a:t>-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konfliktilahendusoskus</a:t>
            </a:r>
            <a:endParaRPr lang="en-GB" dirty="0"/>
          </a:p>
          <a:p>
            <a:r>
              <a:rPr lang="en-GB" dirty="0" err="1">
                <a:effectLst/>
              </a:rPr>
              <a:t>Säilenõtkus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kohanemisvõime</a:t>
            </a:r>
            <a:endParaRPr lang="en-GB" dirty="0">
              <a:effectLst/>
            </a:endParaRPr>
          </a:p>
          <a:p>
            <a:r>
              <a:rPr lang="en-GB" dirty="0" err="1">
                <a:effectLst/>
              </a:rPr>
              <a:t>Empaatiavõime</a:t>
            </a:r>
            <a:endParaRPr lang="en-GB" dirty="0">
              <a:effectLst/>
            </a:endParaRPr>
          </a:p>
          <a:p>
            <a:r>
              <a:rPr lang="en-GB" dirty="0" err="1">
                <a:effectLst/>
              </a:rPr>
              <a:t>Suhtlusoskus</a:t>
            </a:r>
            <a:endParaRPr lang="en-GB" dirty="0">
              <a:effectLst/>
            </a:endParaRPr>
          </a:p>
          <a:p>
            <a:endParaRPr lang="en-GB" dirty="0"/>
          </a:p>
          <a:p>
            <a:r>
              <a:rPr lang="en-GB" dirty="0" err="1"/>
              <a:t>Neid</a:t>
            </a:r>
            <a:r>
              <a:rPr lang="en-GB" dirty="0"/>
              <a:t> </a:t>
            </a:r>
            <a:r>
              <a:rPr lang="en-GB" dirty="0" err="1"/>
              <a:t>oskuseid</a:t>
            </a:r>
            <a:r>
              <a:rPr lang="en-GB" dirty="0"/>
              <a:t> </a:t>
            </a:r>
            <a:r>
              <a:rPr lang="en-GB" dirty="0" err="1"/>
              <a:t>aitavad</a:t>
            </a:r>
            <a:r>
              <a:rPr lang="en-GB" dirty="0"/>
              <a:t> </a:t>
            </a:r>
            <a:r>
              <a:rPr lang="en-GB" dirty="0" err="1"/>
              <a:t>arendada</a:t>
            </a:r>
            <a:r>
              <a:rPr lang="en-GB" dirty="0"/>
              <a:t> </a:t>
            </a:r>
            <a:r>
              <a:rPr lang="en-GB" dirty="0" err="1"/>
              <a:t>rollimängud</a:t>
            </a:r>
            <a:r>
              <a:rPr lang="en-GB" dirty="0"/>
              <a:t> ;)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74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A67F-92CE-0015-211B-ECBD206B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04" y="5322604"/>
            <a:ext cx="9236538" cy="1325563"/>
          </a:xfrm>
        </p:spPr>
        <p:txBody>
          <a:bodyPr>
            <a:noAutofit/>
          </a:bodyPr>
          <a:lstStyle/>
          <a:p>
            <a:pPr marL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dirty="0"/>
              <a:t>Ederi Ojasoo</a:t>
            </a:r>
            <a:br>
              <a:rPr lang="en-GB" sz="4000" dirty="0"/>
            </a:br>
            <a:r>
              <a:rPr lang="en-GB" sz="4000" dirty="0" err="1"/>
              <a:t>Peipsi</a:t>
            </a:r>
            <a:r>
              <a:rPr lang="en-GB" sz="4000" dirty="0"/>
              <a:t> </a:t>
            </a:r>
            <a:r>
              <a:rPr lang="en-GB" sz="4000" dirty="0" err="1"/>
              <a:t>Koostöö</a:t>
            </a:r>
            <a:r>
              <a:rPr lang="en-GB" sz="4000" dirty="0"/>
              <a:t> </a:t>
            </a:r>
            <a:r>
              <a:rPr lang="en-GB" sz="4000" dirty="0" err="1"/>
              <a:t>Keskus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A2BF4-ECB7-5296-4311-08A2897B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891" y="1036471"/>
            <a:ext cx="9072109" cy="38015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br>
              <a:rPr lang="en-GB" sz="44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4400" b="1" dirty="0">
                <a:latin typeface="+mj-lt"/>
                <a:ea typeface="Calibri"/>
                <a:cs typeface="Calibri"/>
                <a:sym typeface="Calibri"/>
              </a:rPr>
              <a:t>II OSA</a:t>
            </a:r>
            <a:br>
              <a:rPr lang="en-GB" sz="4400" b="1" dirty="0">
                <a:latin typeface="+mj-lt"/>
                <a:ea typeface="Calibri"/>
                <a:cs typeface="Calibri"/>
                <a:sym typeface="Calibri"/>
              </a:rPr>
            </a:br>
            <a:br>
              <a:rPr lang="en-GB" sz="4400" b="1" dirty="0"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</a:br>
            <a:r>
              <a:rPr lang="en-GB" sz="60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  <a:t>MIS ON KESKKONNAHARIDUSLIK ÕPI-LARP?</a:t>
            </a:r>
            <a:endParaRPr lang="en-GB" sz="6000" dirty="0">
              <a:solidFill>
                <a:srgbClr val="00206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33123-A737-D34F-A773-330AD86EFC8C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oogle Shape;142;p1">
            <a:extLst>
              <a:ext uri="{FF2B5EF4-FFF2-40B4-BE49-F238E27FC236}">
                <a16:creationId xmlns:a16="http://schemas.microsoft.com/office/drawing/2014/main" id="{9070DCD2-6288-FEA2-668F-FE39AA0A96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7273" y="1362131"/>
            <a:ext cx="2425164" cy="106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F3460-A6F5-2385-158C-45A0B45F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" y="2653191"/>
            <a:ext cx="2217108" cy="8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C9C16-F433-5834-FADC-AF3B13CD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6" y="3726509"/>
            <a:ext cx="1746332" cy="176936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E572664-1711-FF1D-751A-6D0764505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19" y="348288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88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1" y="444725"/>
            <a:ext cx="7909808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ROLLIMÄNG JA ÕPPIMINE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179799" y="1868376"/>
            <a:ext cx="8677981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Mitteformaalsete meetodite, nagu lavastuse, simulatsiooni või rollimängu vahendusel jääb õppijale läbitud materjalist meelde umbes 90 protsenti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6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7977081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ROLLIMÄNG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367814" y="1723200"/>
            <a:ext cx="3513221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Rollimäng</a:t>
            </a:r>
            <a:r>
              <a:rPr lang="en-GB" dirty="0"/>
              <a:t> on </a:t>
            </a:r>
            <a:r>
              <a:rPr lang="en-GB" dirty="0" err="1"/>
              <a:t>igasugune</a:t>
            </a:r>
            <a:r>
              <a:rPr lang="en-GB" dirty="0"/>
              <a:t> </a:t>
            </a:r>
            <a:r>
              <a:rPr lang="en-GB" dirty="0" err="1"/>
              <a:t>tegevus</a:t>
            </a:r>
            <a:r>
              <a:rPr lang="en-GB" dirty="0"/>
              <a:t>, </a:t>
            </a:r>
            <a:r>
              <a:rPr lang="en-GB" dirty="0" err="1"/>
              <a:t>kus</a:t>
            </a:r>
            <a:r>
              <a:rPr lang="en-GB" dirty="0"/>
              <a:t> </a:t>
            </a:r>
            <a:r>
              <a:rPr lang="en-GB" dirty="0" err="1"/>
              <a:t>osalejad</a:t>
            </a:r>
            <a:r>
              <a:rPr lang="en-GB" dirty="0"/>
              <a:t> </a:t>
            </a:r>
            <a:r>
              <a:rPr lang="en-GB" dirty="0" err="1"/>
              <a:t>mängivad</a:t>
            </a:r>
            <a:r>
              <a:rPr lang="en-GB" dirty="0"/>
              <a:t>, et </a:t>
            </a:r>
            <a:r>
              <a:rPr lang="en-GB" dirty="0" err="1"/>
              <a:t>nad</a:t>
            </a:r>
            <a:r>
              <a:rPr lang="en-GB" dirty="0"/>
              <a:t> on </a:t>
            </a:r>
            <a:r>
              <a:rPr lang="en-GB" b="1" dirty="0" err="1"/>
              <a:t>keegi</a:t>
            </a:r>
            <a:r>
              <a:rPr lang="en-GB" b="1" dirty="0"/>
              <a:t> </a:t>
            </a:r>
            <a:r>
              <a:rPr lang="en-GB" b="1" dirty="0" err="1"/>
              <a:t>teine</a:t>
            </a:r>
            <a:r>
              <a:rPr lang="en-GB" b="1" dirty="0"/>
              <a:t>.</a:t>
            </a:r>
            <a:endParaRPr b="1" dirty="0"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DA4EF-7997-B0A4-20AB-9E5FD43C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967" y="2302738"/>
            <a:ext cx="5605930" cy="4204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95D141-F697-F370-C802-61C928A10A5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1197730-34E6-18D1-DEDD-8F4C4662B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6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377440" y="2521059"/>
            <a:ext cx="3593054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Näiteks</a:t>
            </a:r>
            <a:r>
              <a:rPr lang="en-GB" dirty="0"/>
              <a:t> </a:t>
            </a:r>
            <a:r>
              <a:rPr lang="en-GB" dirty="0" err="1"/>
              <a:t>lapsepõlves</a:t>
            </a:r>
            <a:r>
              <a:rPr lang="en-GB" dirty="0"/>
              <a:t> </a:t>
            </a:r>
            <a:r>
              <a:rPr lang="en-GB" dirty="0" err="1"/>
              <a:t>kodu</a:t>
            </a:r>
            <a:r>
              <a:rPr lang="en-GB" dirty="0"/>
              <a:t> </a:t>
            </a:r>
            <a:r>
              <a:rPr lang="en-GB" dirty="0" err="1"/>
              <a:t>mängimine</a:t>
            </a:r>
            <a:r>
              <a:rPr lang="en-GB" dirty="0"/>
              <a:t>. </a:t>
            </a:r>
            <a:r>
              <a:rPr lang="en-GB" dirty="0" err="1"/>
              <a:t>Larp</a:t>
            </a:r>
            <a:r>
              <a:rPr lang="en-GB" dirty="0"/>
              <a:t> on </a:t>
            </a:r>
            <a:r>
              <a:rPr lang="en-GB" dirty="0" err="1"/>
              <a:t>keerukama</a:t>
            </a:r>
            <a:r>
              <a:rPr lang="en-GB" dirty="0"/>
              <a:t> </a:t>
            </a:r>
            <a:r>
              <a:rPr lang="en-GB" b="1" dirty="0"/>
              <a:t>loo, </a:t>
            </a:r>
            <a:r>
              <a:rPr lang="en-GB" b="1" dirty="0" err="1"/>
              <a:t>reeglite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tegelastega</a:t>
            </a:r>
            <a:r>
              <a:rPr lang="en-GB" b="1" dirty="0"/>
              <a:t> </a:t>
            </a:r>
            <a:r>
              <a:rPr lang="en-GB" dirty="0" err="1"/>
              <a:t>rollimäng</a:t>
            </a:r>
            <a:r>
              <a:rPr lang="en-GB" dirty="0"/>
              <a:t>.</a:t>
            </a:r>
            <a:endParaRPr dirty="0"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3;g1bbff80b12d_0_2">
            <a:extLst>
              <a:ext uri="{FF2B5EF4-FFF2-40B4-BE49-F238E27FC236}">
                <a16:creationId xmlns:a16="http://schemas.microsoft.com/office/drawing/2014/main" id="{019A5806-AE08-275B-AD48-E2B31A32C2E2}"/>
              </a:ext>
            </a:extLst>
          </p:cNvPr>
          <p:cNvSpPr txBox="1">
            <a:spLocks/>
          </p:cNvSpPr>
          <p:nvPr/>
        </p:nvSpPr>
        <p:spPr>
          <a:xfrm>
            <a:off x="2290617" y="731539"/>
            <a:ext cx="9004911" cy="107933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LARP – LIVE ACTION ROLE PLAY GAME</a:t>
            </a:r>
            <a:endParaRPr lang="en-GB" sz="4400" dirty="0">
              <a:solidFill>
                <a:schemeClr val="dk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6D259B-ABC4-0F72-AA3A-AFB346CAB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494" y="1974212"/>
            <a:ext cx="5639152" cy="42293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7835A9-DBC3-684E-F3BB-C597488D6F4A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2B6E5C-6D3F-8B56-30EA-DD81A5824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61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7977081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ÕPI-LARP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6" y="2380005"/>
            <a:ext cx="5035469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Õpilarp</a:t>
            </a:r>
            <a:r>
              <a:rPr lang="en-GB" dirty="0"/>
              <a:t> </a:t>
            </a:r>
            <a:r>
              <a:rPr lang="en-GB" dirty="0" err="1"/>
              <a:t>ehk</a:t>
            </a:r>
            <a:r>
              <a:rPr lang="en-GB" dirty="0"/>
              <a:t> </a:t>
            </a:r>
            <a:r>
              <a:rPr lang="en-GB" b="1" dirty="0" err="1"/>
              <a:t>haridusliku</a:t>
            </a:r>
            <a:r>
              <a:rPr lang="en-GB" b="1" dirty="0"/>
              <a:t> </a:t>
            </a:r>
            <a:r>
              <a:rPr lang="en-GB" b="1" dirty="0" err="1"/>
              <a:t>sisuga</a:t>
            </a:r>
            <a:r>
              <a:rPr lang="en-GB" b="1" dirty="0"/>
              <a:t> </a:t>
            </a:r>
            <a:r>
              <a:rPr lang="en-GB" b="1" dirty="0" err="1"/>
              <a:t>rollimäng</a:t>
            </a:r>
            <a:r>
              <a:rPr lang="en-GB" dirty="0"/>
              <a:t> on </a:t>
            </a:r>
            <a:r>
              <a:rPr lang="en-GB" dirty="0" err="1"/>
              <a:t>võimalus</a:t>
            </a:r>
            <a:r>
              <a:rPr lang="en-GB" dirty="0"/>
              <a:t> </a:t>
            </a:r>
            <a:r>
              <a:rPr lang="en-GB" dirty="0" err="1"/>
              <a:t>siduda</a:t>
            </a:r>
            <a:r>
              <a:rPr lang="en-GB" dirty="0"/>
              <a:t> </a:t>
            </a:r>
            <a:r>
              <a:rPr lang="en-GB" dirty="0" err="1"/>
              <a:t>traditsioonilised</a:t>
            </a:r>
            <a:r>
              <a:rPr lang="en-GB" dirty="0"/>
              <a:t> </a:t>
            </a:r>
            <a:r>
              <a:rPr lang="en-GB" dirty="0" err="1"/>
              <a:t>õppemeetodid</a:t>
            </a:r>
            <a:r>
              <a:rPr lang="en-GB" dirty="0"/>
              <a:t> </a:t>
            </a:r>
            <a:r>
              <a:rPr lang="en-GB" dirty="0" err="1"/>
              <a:t>mängulise</a:t>
            </a:r>
            <a:r>
              <a:rPr lang="en-GB" dirty="0"/>
              <a:t> </a:t>
            </a:r>
            <a:r>
              <a:rPr lang="en-GB" dirty="0" err="1"/>
              <a:t>õppeviisiga</a:t>
            </a:r>
            <a:r>
              <a:rPr lang="en-GB" dirty="0"/>
              <a:t>.</a:t>
            </a:r>
            <a:endParaRPr lang="en-US" dirty="0"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67;g1bbff80b12d_0_12">
            <a:extLst>
              <a:ext uri="{FF2B5EF4-FFF2-40B4-BE49-F238E27FC236}">
                <a16:creationId xmlns:a16="http://schemas.microsoft.com/office/drawing/2014/main" id="{228615FD-38F3-1296-76E4-1F3AC532747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3171" y="2656114"/>
            <a:ext cx="4449650" cy="32858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E27172-7157-5C62-487D-655AF8640AF1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157A18-B6D9-069B-DF14-E7B4B4805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8" y="444725"/>
            <a:ext cx="9329607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MILLEKS HARIDUSLIKUD ROLLIMÄNGUD?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723200"/>
            <a:ext cx="5456382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dirty="0">
                <a:solidFill>
                  <a:schemeClr val="bg1"/>
                </a:solidFill>
                <a:hlinkClick r:id="rId3"/>
              </a:rPr>
              <a:t>https://youtu.be/XPJQ2mNKL68</a:t>
            </a:r>
            <a:endParaRPr lang="en-GB" sz="2400" dirty="0">
              <a:solidFill>
                <a:schemeClr val="bg1"/>
              </a:solidFill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r>
              <a:rPr lang="en-GB" sz="16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(Video 3.47 </a:t>
            </a:r>
            <a:r>
              <a:rPr lang="en-GB" sz="1600" i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minutit</a:t>
            </a:r>
            <a:r>
              <a:rPr lang="en-GB" sz="16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5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4DCDD-4802-DF21-EDFC-140887907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75" y="1801715"/>
            <a:ext cx="4618250" cy="2597766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581AA9-0DF8-01C8-93F0-1330EC83E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556955"/>
              </p:ext>
            </p:extLst>
          </p:nvPr>
        </p:nvGraphicFramePr>
        <p:xfrm>
          <a:off x="3221180" y="4348549"/>
          <a:ext cx="3595258" cy="2064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9188280" imgH="5276880" progId="PBrush">
                  <p:embed/>
                </p:oleObj>
              </mc:Choice>
              <mc:Fallback>
                <p:oleObj name="Bitmap Image" r:id="rId5" imgW="9188280" imgH="52768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21180" y="4348549"/>
                        <a:ext cx="3595258" cy="2064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CBE8158-A4CD-7850-D21C-E9A0A654A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662358"/>
              </p:ext>
            </p:extLst>
          </p:nvPr>
        </p:nvGraphicFramePr>
        <p:xfrm>
          <a:off x="6023754" y="3644105"/>
          <a:ext cx="3446492" cy="2112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8464680" imgH="5187960" progId="PBrush">
                  <p:embed/>
                </p:oleObj>
              </mc:Choice>
              <mc:Fallback>
                <p:oleObj name="Bitmap Image" r:id="rId7" imgW="8464680" imgH="5187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23754" y="3644105"/>
                        <a:ext cx="3446492" cy="2112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A271FF8-C87F-5104-E7BE-30BEDC819BC8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27DA83B-FA77-9A45-F458-31E52D035A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1" y="444725"/>
            <a:ext cx="7909808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MAAILMAHARIDUS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705091"/>
            <a:ext cx="8677981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Õppetöö</a:t>
            </a:r>
            <a:r>
              <a:rPr lang="en-GB" dirty="0"/>
              <a:t> </a:t>
            </a:r>
            <a:r>
              <a:rPr lang="en-GB" dirty="0" err="1"/>
              <a:t>raamistikus</a:t>
            </a:r>
            <a:r>
              <a:rPr lang="en-GB" dirty="0"/>
              <a:t> </a:t>
            </a:r>
            <a:r>
              <a:rPr lang="en-GB" dirty="0" err="1"/>
              <a:t>jagab</a:t>
            </a:r>
            <a:r>
              <a:rPr lang="en-GB" dirty="0"/>
              <a:t> </a:t>
            </a:r>
            <a:r>
              <a:rPr lang="en-GB" dirty="0" err="1"/>
              <a:t>maailmaharidus</a:t>
            </a:r>
            <a:r>
              <a:rPr lang="en-GB" dirty="0"/>
              <a:t> </a:t>
            </a:r>
            <a:r>
              <a:rPr lang="en-GB" dirty="0" err="1"/>
              <a:t>teadmisi</a:t>
            </a:r>
            <a:r>
              <a:rPr lang="en-GB" dirty="0"/>
              <a:t> </a:t>
            </a:r>
            <a:r>
              <a:rPr lang="en-GB" dirty="0" err="1"/>
              <a:t>sellest</a:t>
            </a:r>
            <a:r>
              <a:rPr lang="en-GB" dirty="0"/>
              <a:t>, </a:t>
            </a:r>
            <a:r>
              <a:rPr lang="en-GB" dirty="0" err="1"/>
              <a:t>kuidas</a:t>
            </a:r>
            <a:r>
              <a:rPr lang="en-GB" dirty="0"/>
              <a:t> </a:t>
            </a:r>
            <a:r>
              <a:rPr lang="en-GB" dirty="0" err="1"/>
              <a:t>globaalsed</a:t>
            </a:r>
            <a:r>
              <a:rPr lang="en-GB" dirty="0"/>
              <a:t> </a:t>
            </a:r>
            <a:r>
              <a:rPr lang="en-GB" dirty="0" err="1"/>
              <a:t>süsteemid</a:t>
            </a:r>
            <a:r>
              <a:rPr lang="en-GB" dirty="0"/>
              <a:t> </a:t>
            </a:r>
            <a:r>
              <a:rPr lang="en-GB" dirty="0" err="1"/>
              <a:t>mõjutavad</a:t>
            </a:r>
            <a:r>
              <a:rPr lang="en-GB" dirty="0"/>
              <a:t> </a:t>
            </a:r>
            <a:r>
              <a:rPr lang="en-GB" dirty="0" err="1"/>
              <a:t>üksikisiku</a:t>
            </a:r>
            <a:r>
              <a:rPr lang="en-GB" dirty="0"/>
              <a:t>, </a:t>
            </a:r>
            <a:r>
              <a:rPr lang="en-GB" dirty="0" err="1"/>
              <a:t>kogukonna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ühiskonna</a:t>
            </a:r>
            <a:r>
              <a:rPr lang="en-GB" dirty="0"/>
              <a:t> </a:t>
            </a:r>
            <a:r>
              <a:rPr lang="en-GB" dirty="0" err="1"/>
              <a:t>igapäevaelu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kuidas</a:t>
            </a:r>
            <a:r>
              <a:rPr lang="en-GB" dirty="0"/>
              <a:t> </a:t>
            </a:r>
            <a:r>
              <a:rPr lang="en-GB" dirty="0" err="1"/>
              <a:t>igaüks</a:t>
            </a:r>
            <a:r>
              <a:rPr lang="en-GB" dirty="0"/>
              <a:t> </a:t>
            </a:r>
            <a:r>
              <a:rPr lang="en-GB" dirty="0" err="1"/>
              <a:t>meist</a:t>
            </a:r>
            <a:r>
              <a:rPr lang="en-GB" dirty="0"/>
              <a:t> </a:t>
            </a:r>
            <a:r>
              <a:rPr lang="en-GB" dirty="0" err="1"/>
              <a:t>saab</a:t>
            </a:r>
            <a:r>
              <a:rPr lang="en-GB" dirty="0"/>
              <a:t> </a:t>
            </a:r>
            <a:r>
              <a:rPr lang="en-GB" dirty="0" err="1"/>
              <a:t>mõjutada</a:t>
            </a:r>
            <a:r>
              <a:rPr lang="en-GB" dirty="0"/>
              <a:t> </a:t>
            </a:r>
            <a:r>
              <a:rPr lang="en-GB" dirty="0" err="1"/>
              <a:t>maailma</a:t>
            </a:r>
            <a:r>
              <a:rPr lang="en-GB" dirty="0"/>
              <a:t> – see on </a:t>
            </a:r>
            <a:r>
              <a:rPr lang="en-GB" b="1" dirty="0" err="1"/>
              <a:t>teadmiste</a:t>
            </a:r>
            <a:r>
              <a:rPr lang="en-GB" b="1" dirty="0"/>
              <a:t> </a:t>
            </a:r>
            <a:r>
              <a:rPr lang="en-GB" b="1" dirty="0" err="1"/>
              <a:t>kogum</a:t>
            </a:r>
            <a:r>
              <a:rPr lang="en-GB" b="1" dirty="0"/>
              <a:t> </a:t>
            </a:r>
            <a:r>
              <a:rPr lang="en-GB" b="1" dirty="0" err="1"/>
              <a:t>üleilmastumisest</a:t>
            </a:r>
            <a:r>
              <a:rPr lang="en-GB" dirty="0"/>
              <a:t>. </a:t>
            </a:r>
            <a:endParaRPr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C6535-1B13-714A-4DDB-840D7F23765B}"/>
              </a:ext>
            </a:extLst>
          </p:cNvPr>
          <p:cNvSpPr txBox="1"/>
          <p:nvPr/>
        </p:nvSpPr>
        <p:spPr>
          <a:xfrm>
            <a:off x="3135086" y="49060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/>
              <a:t>Liisa</a:t>
            </a:r>
            <a:r>
              <a:rPr lang="en-GB" i="1" dirty="0"/>
              <a:t> </a:t>
            </a:r>
            <a:r>
              <a:rPr lang="en-GB" i="1" dirty="0" err="1"/>
              <a:t>Puusepp</a:t>
            </a:r>
            <a:endParaRPr lang="en-GB" i="1" dirty="0"/>
          </a:p>
          <a:p>
            <a:r>
              <a:rPr lang="en-GB" i="1" dirty="0">
                <a:hlinkClick r:id="rId5"/>
              </a:rPr>
              <a:t>https://mihus.mitteformaalne.ee/mis-on-maailmaharidus/</a:t>
            </a:r>
            <a:r>
              <a:rPr lang="en-GB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049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9279085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ÕPPIMINE LÄBI ROLLIMÄNGU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7" y="1723200"/>
            <a:ext cx="8638957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dirty="0">
                <a:solidFill>
                  <a:schemeClr val="bg1"/>
                </a:solidFill>
                <a:hlinkClick r:id="rId3"/>
              </a:rPr>
              <a:t>https://youtu.be/cRQd8hcOoAc </a:t>
            </a:r>
            <a:endParaRPr lang="en-GB" sz="2400" dirty="0">
              <a:solidFill>
                <a:schemeClr val="bg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sz="24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     (Video 2.20 </a:t>
            </a:r>
            <a:r>
              <a:rPr lang="en-GB" sz="2400" i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minutit</a:t>
            </a:r>
            <a:r>
              <a:rPr lang="en-GB" sz="24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500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26A1C-FD1C-D062-B32B-4DE426F5C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35" y="3166775"/>
            <a:ext cx="5565764" cy="3478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D25D92-675F-60FC-EDC6-605E23E488A6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4DE28-1B53-8DCA-536A-89BC36A31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55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6" y="444725"/>
            <a:ext cx="92663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MIKS KASUTADA ROLLIMÄNGU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6" y="2437149"/>
            <a:ext cx="8477593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Kasutades rollimängu õppemeetodina, tuleb meeles pidada, et see meetod seda ei ole olemuselt tulemusele orienteeritud, kuid </a:t>
            </a:r>
            <a:r>
              <a:rPr lang="et-EE" b="1" dirty="0"/>
              <a:t>keskendub eelkõige protsessile. </a:t>
            </a:r>
            <a:endParaRPr lang="en-GB" b="1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Looja ja juht </a:t>
            </a:r>
            <a:r>
              <a:rPr lang="et-EE" b="1" dirty="0"/>
              <a:t>loob raamistiku mängu toimumiseks ja mängijate improviseerimiseks</a:t>
            </a:r>
            <a:r>
              <a:rPr lang="et-EE" dirty="0"/>
              <a:t>. 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Seetõttu võivad tunduda esimesed klassiruumis rollimängude katsed kaootiline ja struktureerimata.</a:t>
            </a:r>
            <a:endParaRPr i="1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26776-4C42-A816-E072-771C0DE8EE89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272239-8A60-5117-3838-AF33E5DA1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3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6" y="444725"/>
            <a:ext cx="92663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MIKS KASUTADA ROLLIMÄNGU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6" y="2437149"/>
            <a:ext cx="8477593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aktiveerib</a:t>
            </a:r>
            <a:r>
              <a:rPr lang="en-GB" dirty="0"/>
              <a:t> </a:t>
            </a:r>
            <a:r>
              <a:rPr lang="en-GB" b="1" dirty="0" err="1"/>
              <a:t>emotsioone</a:t>
            </a:r>
            <a:r>
              <a:rPr lang="en-GB" dirty="0"/>
              <a:t>, mis </a:t>
            </a:r>
            <a:r>
              <a:rPr lang="en-GB" dirty="0" err="1"/>
              <a:t>aitab</a:t>
            </a:r>
            <a:r>
              <a:rPr lang="en-GB" dirty="0"/>
              <a:t> </a:t>
            </a:r>
            <a:r>
              <a:rPr lang="en-GB" dirty="0" err="1"/>
              <a:t>õpitut</a:t>
            </a:r>
            <a:r>
              <a:rPr lang="en-GB" dirty="0"/>
              <a:t> </a:t>
            </a:r>
            <a:r>
              <a:rPr lang="en-GB" dirty="0" err="1"/>
              <a:t>meelde</a:t>
            </a:r>
            <a:r>
              <a:rPr lang="en-GB" dirty="0"/>
              <a:t> </a:t>
            </a:r>
            <a:r>
              <a:rPr lang="en-GB" dirty="0" err="1"/>
              <a:t>jätta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seostada</a:t>
            </a:r>
            <a:r>
              <a:rPr lang="en-GB" dirty="0"/>
              <a:t>.</a:t>
            </a: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sotsiaalne</a:t>
            </a:r>
            <a:r>
              <a:rPr lang="en-GB" dirty="0"/>
              <a:t>, </a:t>
            </a:r>
            <a:r>
              <a:rPr lang="en-GB" dirty="0" err="1"/>
              <a:t>õpilased</a:t>
            </a:r>
            <a:r>
              <a:rPr lang="en-GB" dirty="0"/>
              <a:t> </a:t>
            </a:r>
            <a:r>
              <a:rPr lang="en-GB" dirty="0" err="1"/>
              <a:t>õpetavad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b="1" dirty="0" err="1"/>
              <a:t>õpivad</a:t>
            </a:r>
            <a:r>
              <a:rPr lang="en-GB" b="1" dirty="0"/>
              <a:t> </a:t>
            </a:r>
            <a:r>
              <a:rPr lang="en-GB" b="1" dirty="0" err="1"/>
              <a:t>üksteiselt</a:t>
            </a:r>
            <a:endParaRPr lang="en-GB" b="1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uus</a:t>
            </a:r>
            <a:r>
              <a:rPr lang="en-GB" dirty="0"/>
              <a:t> </a:t>
            </a:r>
            <a:r>
              <a:rPr lang="en-GB" dirty="0" err="1"/>
              <a:t>reaalsus</a:t>
            </a:r>
            <a:r>
              <a:rPr lang="en-GB" dirty="0"/>
              <a:t> </a:t>
            </a:r>
            <a:r>
              <a:rPr lang="en-GB" b="1" dirty="0" err="1"/>
              <a:t>viib</a:t>
            </a:r>
            <a:r>
              <a:rPr lang="en-GB" b="1" dirty="0"/>
              <a:t> </a:t>
            </a:r>
            <a:r>
              <a:rPr lang="en-GB" b="1" dirty="0" err="1"/>
              <a:t>eemale</a:t>
            </a:r>
            <a:r>
              <a:rPr lang="en-GB" b="1" dirty="0"/>
              <a:t> </a:t>
            </a:r>
            <a:r>
              <a:rPr lang="en-GB" b="1" dirty="0" err="1"/>
              <a:t>igapäevastest</a:t>
            </a:r>
            <a:r>
              <a:rPr lang="en-GB" b="1" dirty="0"/>
              <a:t> </a:t>
            </a:r>
            <a:r>
              <a:rPr lang="en-GB" b="1" dirty="0" err="1"/>
              <a:t>probleemidest</a:t>
            </a:r>
            <a:endParaRPr lang="en-GB" b="1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õpilane</a:t>
            </a:r>
            <a:r>
              <a:rPr lang="en-GB" dirty="0"/>
              <a:t> </a:t>
            </a:r>
            <a:r>
              <a:rPr lang="en-GB" b="1" dirty="0" err="1"/>
              <a:t>kasutab</a:t>
            </a:r>
            <a:r>
              <a:rPr lang="en-GB" b="1" dirty="0"/>
              <a:t> </a:t>
            </a:r>
            <a:r>
              <a:rPr lang="en-GB" b="1" dirty="0" err="1"/>
              <a:t>kõiki</a:t>
            </a:r>
            <a:r>
              <a:rPr lang="en-GB" b="1" dirty="0"/>
              <a:t> </a:t>
            </a:r>
            <a:r>
              <a:rPr lang="en-GB" b="1" dirty="0" err="1"/>
              <a:t>meel</a:t>
            </a:r>
            <a:r>
              <a:rPr lang="en-GB" dirty="0" err="1"/>
              <a:t>i</a:t>
            </a:r>
            <a:r>
              <a:rPr lang="en-GB" dirty="0"/>
              <a:t>,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/>
              <a:t>alibi </a:t>
            </a:r>
            <a:r>
              <a:rPr lang="en-GB" b="1" dirty="0" err="1"/>
              <a:t>katsetada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ebaõnnestuda</a:t>
            </a:r>
            <a:endParaRPr lang="en-GB" b="1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toetab</a:t>
            </a:r>
            <a:r>
              <a:rPr lang="en-GB" dirty="0"/>
              <a:t> </a:t>
            </a:r>
            <a:r>
              <a:rPr lang="en-GB" b="1" dirty="0" err="1"/>
              <a:t>eri</a:t>
            </a:r>
            <a:r>
              <a:rPr lang="en-GB" b="1" dirty="0"/>
              <a:t> </a:t>
            </a:r>
            <a:r>
              <a:rPr lang="en-GB" b="1" dirty="0" err="1"/>
              <a:t>tüüpi</a:t>
            </a:r>
            <a:r>
              <a:rPr lang="en-GB" b="1" dirty="0"/>
              <a:t> </a:t>
            </a:r>
            <a:r>
              <a:rPr lang="en-GB" b="1" dirty="0" err="1"/>
              <a:t>õppijaid</a:t>
            </a:r>
            <a:endParaRPr lang="en-GB" b="1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seostab</a:t>
            </a:r>
            <a:r>
              <a:rPr lang="en-GB" b="1" dirty="0"/>
              <a:t> </a:t>
            </a:r>
            <a:r>
              <a:rPr lang="en-GB" b="1" dirty="0" err="1"/>
              <a:t>eri</a:t>
            </a:r>
            <a:r>
              <a:rPr lang="en-GB" b="1" dirty="0"/>
              <a:t> </a:t>
            </a:r>
            <a:r>
              <a:rPr lang="en-GB" b="1" dirty="0" err="1"/>
              <a:t>aineid</a:t>
            </a:r>
            <a:endParaRPr lang="en-GB" b="1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sisemine</a:t>
            </a:r>
            <a:r>
              <a:rPr lang="en-GB" b="1" dirty="0"/>
              <a:t> </a:t>
            </a:r>
            <a:r>
              <a:rPr lang="en-GB" b="1" dirty="0" err="1"/>
              <a:t>motivatsioon</a:t>
            </a:r>
            <a:endParaRPr lang="en-GB" b="1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sz="2400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6F5C5-A27E-0159-BCF1-1DC0DF10B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65" y="4151621"/>
            <a:ext cx="4490792" cy="25260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226776-4C42-A816-E072-771C0DE8EE89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272239-8A60-5117-3838-AF33E5DA1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12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6" y="444725"/>
            <a:ext cx="92663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MIKS KASUTADA ROLLIMÄNGU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6" y="2437149"/>
            <a:ext cx="9266383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Rollimäng arendab </a:t>
            </a:r>
            <a:r>
              <a:rPr lang="et-EE" b="1" dirty="0"/>
              <a:t>empaatiat ja oskust näha teisi vaatenurki.</a:t>
            </a:r>
            <a:r>
              <a:rPr lang="et-EE" dirty="0"/>
              <a:t> 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Sidudes klassiruumis õpitud teemad eluliste olukordadega, </a:t>
            </a:r>
            <a:r>
              <a:rPr lang="et-EE" b="1" dirty="0"/>
              <a:t>saab õpilane rohkem seostada neid kergesti oma eluga ja luua seoseid erinevate teemade vahel</a:t>
            </a:r>
            <a:r>
              <a:rPr lang="et-EE" dirty="0"/>
              <a:t>. 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Roll mäng võib parandada õpilaste suhtlemisoskusi ja häbelikele õpilastele pakub rollimäng turvaline viis maski tagant suhelda ja seeläbi nende enesekindlust arendada</a:t>
            </a:r>
            <a:endParaRPr sz="2400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26776-4C42-A816-E072-771C0DE8EE89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272239-8A60-5117-3838-AF33E5DA1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23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91774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MIKS KASUTADA ROLLIMÄNGU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2963823"/>
            <a:ext cx="8522416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dirty="0" err="1"/>
              <a:t>Õpi-larpide</a:t>
            </a:r>
            <a:r>
              <a:rPr lang="en-GB" sz="2400" dirty="0"/>
              <a:t> </a:t>
            </a:r>
            <a:r>
              <a:rPr lang="et-EE" sz="2400" dirty="0"/>
              <a:t>stsenaariumid</a:t>
            </a:r>
            <a:r>
              <a:rPr lang="en-GB" sz="2400" dirty="0"/>
              <a:t>, mis on </a:t>
            </a:r>
            <a:r>
              <a:rPr lang="en-GB" sz="2400" dirty="0" err="1"/>
              <a:t>seotud</a:t>
            </a:r>
            <a:r>
              <a:rPr lang="en-GB" sz="2400" dirty="0"/>
              <a:t> </a:t>
            </a:r>
            <a:r>
              <a:rPr lang="et-EE" sz="2400" b="1" dirty="0"/>
              <a:t>sotsiaalsete, keskkonna</a:t>
            </a:r>
            <a:r>
              <a:rPr lang="en-GB" sz="2400" b="1" dirty="0"/>
              <a:t>-</a:t>
            </a:r>
            <a:r>
              <a:rPr lang="et-EE" sz="2400" b="1" dirty="0"/>
              <a:t> või</a:t>
            </a:r>
            <a:r>
              <a:rPr lang="en-GB" sz="2400" b="1" dirty="0"/>
              <a:t> </a:t>
            </a:r>
            <a:r>
              <a:rPr lang="en-GB" sz="2400" b="1" dirty="0" err="1"/>
              <a:t>maailmahariduse</a:t>
            </a:r>
            <a:r>
              <a:rPr lang="en-GB" sz="2400" b="1" dirty="0"/>
              <a:t> </a:t>
            </a:r>
            <a:r>
              <a:rPr lang="en-GB" sz="2400" b="1" dirty="0" err="1"/>
              <a:t>teemadega</a:t>
            </a:r>
            <a:r>
              <a:rPr lang="en-GB" sz="2400" b="1" dirty="0"/>
              <a:t>, </a:t>
            </a:r>
            <a:r>
              <a:rPr lang="et-EE" sz="2400" b="1" dirty="0"/>
              <a:t> </a:t>
            </a:r>
            <a:r>
              <a:rPr lang="en-GB" sz="2400" b="1" dirty="0" err="1"/>
              <a:t>kestliku</a:t>
            </a:r>
            <a:r>
              <a:rPr lang="en-GB" sz="2400" b="1" dirty="0"/>
              <a:t> </a:t>
            </a:r>
            <a:r>
              <a:rPr lang="en-GB" sz="2400" b="1" dirty="0" err="1"/>
              <a:t>arengu</a:t>
            </a:r>
            <a:r>
              <a:rPr lang="en-GB" sz="2400" b="1" dirty="0"/>
              <a:t> </a:t>
            </a:r>
            <a:r>
              <a:rPr lang="en-GB" sz="2400" b="1" dirty="0" err="1"/>
              <a:t>eesmärkidega</a:t>
            </a:r>
            <a:r>
              <a:rPr lang="en-GB" sz="2400" b="1" dirty="0"/>
              <a:t>, </a:t>
            </a:r>
            <a:r>
              <a:rPr lang="en-GB" sz="2400" dirty="0"/>
              <a:t>v</a:t>
            </a:r>
            <a:r>
              <a:rPr lang="et-EE" sz="2400" dirty="0" err="1"/>
              <a:t>õivad</a:t>
            </a:r>
            <a:r>
              <a:rPr lang="et-EE" sz="2400" dirty="0"/>
              <a:t> aidata kogeda konkreetset olukorda ja uurida </a:t>
            </a:r>
            <a:r>
              <a:rPr lang="en-GB" sz="2400" dirty="0" err="1"/>
              <a:t>seda</a:t>
            </a:r>
            <a:r>
              <a:rPr lang="en-GB" sz="2400" dirty="0"/>
              <a:t> </a:t>
            </a:r>
            <a:r>
              <a:rPr lang="en-GB" sz="2400" dirty="0" err="1"/>
              <a:t>teisest</a:t>
            </a:r>
            <a:r>
              <a:rPr lang="en-GB" sz="2400" dirty="0"/>
              <a:t> </a:t>
            </a:r>
            <a:r>
              <a:rPr lang="en-GB" sz="2400" dirty="0" err="1"/>
              <a:t>vaatenurgast</a:t>
            </a:r>
            <a:r>
              <a:rPr lang="en-GB" sz="2400" dirty="0"/>
              <a:t>. </a:t>
            </a:r>
            <a:br>
              <a:rPr lang="en-GB" sz="2400" dirty="0"/>
            </a:b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dirty="0"/>
              <a:t>Tänu sellele saavad mängijad mitte ainult paremini </a:t>
            </a:r>
            <a:r>
              <a:rPr lang="et-EE" sz="2400" b="1" dirty="0"/>
              <a:t>mõista probleemi tegelikkust</a:t>
            </a:r>
            <a:r>
              <a:rPr lang="et-EE" sz="2400" dirty="0"/>
              <a:t>, millega nad mängu tegelasena silmitsi seisavad, vaid tänu loovusest </a:t>
            </a:r>
            <a:r>
              <a:rPr lang="et-EE" sz="2400" dirty="0" err="1"/>
              <a:t>juhit</a:t>
            </a:r>
            <a:r>
              <a:rPr lang="en-GB" sz="2400" dirty="0" err="1"/>
              <a:t>ud</a:t>
            </a:r>
            <a:r>
              <a:rPr lang="et-EE" sz="2400" dirty="0"/>
              <a:t> keskkonnale</a:t>
            </a:r>
            <a:r>
              <a:rPr lang="en-GB" sz="2400" dirty="0"/>
              <a:t> </a:t>
            </a:r>
            <a:r>
              <a:rPr lang="en-GB" sz="2400" dirty="0" err="1"/>
              <a:t>ja</a:t>
            </a:r>
            <a:r>
              <a:rPr lang="en-GB" sz="2400" dirty="0"/>
              <a:t> </a:t>
            </a:r>
            <a:r>
              <a:rPr lang="en-GB" sz="2400" dirty="0" err="1"/>
              <a:t>tegelastevahelisele</a:t>
            </a:r>
            <a:r>
              <a:rPr lang="en-GB" sz="2400" dirty="0"/>
              <a:t> </a:t>
            </a:r>
            <a:r>
              <a:rPr lang="en-GB" sz="2400" dirty="0" err="1"/>
              <a:t>suhtlusele</a:t>
            </a:r>
            <a:r>
              <a:rPr lang="et-EE" sz="2400" dirty="0"/>
              <a:t> võivad nad </a:t>
            </a:r>
            <a:r>
              <a:rPr lang="et-EE" sz="2400" b="1" dirty="0"/>
              <a:t>mõelda ka antud probleemi lahenduse üle</a:t>
            </a:r>
            <a:r>
              <a:rPr lang="et-EE" sz="2400" dirty="0"/>
              <a:t> ja </a:t>
            </a:r>
            <a:r>
              <a:rPr lang="en-GB" sz="2400" dirty="0"/>
              <a:t> </a:t>
            </a:r>
            <a:r>
              <a:rPr lang="en-GB" sz="2400" dirty="0" err="1"/>
              <a:t>mõelda</a:t>
            </a:r>
            <a:r>
              <a:rPr lang="en-GB" sz="2400" dirty="0"/>
              <a:t> </a:t>
            </a:r>
            <a:r>
              <a:rPr lang="en-GB" sz="2400" dirty="0" err="1"/>
              <a:t>sellest</a:t>
            </a:r>
            <a:r>
              <a:rPr lang="en-GB" sz="2400" dirty="0"/>
              <a:t>,</a:t>
            </a:r>
            <a:r>
              <a:rPr lang="et-EE" sz="2400" dirty="0"/>
              <a:t> </a:t>
            </a:r>
            <a:r>
              <a:rPr lang="et-EE" sz="2400" b="1" dirty="0"/>
              <a:t>kuidas see lahendus</a:t>
            </a:r>
            <a:r>
              <a:rPr lang="en-GB" sz="2400" b="1" dirty="0"/>
              <a:t> </a:t>
            </a:r>
            <a:r>
              <a:rPr lang="et-EE" sz="2400" b="1" dirty="0"/>
              <a:t>võiks päriselus töötada</a:t>
            </a:r>
            <a:r>
              <a:rPr lang="en-GB" sz="2400" b="1" dirty="0"/>
              <a:t> </a:t>
            </a:r>
            <a:r>
              <a:rPr lang="et-EE" sz="2400" dirty="0"/>
              <a:t>(</a:t>
            </a:r>
            <a:r>
              <a:rPr lang="et-EE" sz="2400" dirty="0" err="1"/>
              <a:t>Kulakowska</a:t>
            </a:r>
            <a:r>
              <a:rPr lang="et-EE" sz="2400" dirty="0"/>
              <a:t>, M., A., 2016).</a:t>
            </a: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i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US" sz="1400" b="0" i="1" u="none" strike="noStrike" dirty="0" err="1">
                <a:solidFill>
                  <a:srgbClr val="000000"/>
                </a:solidFill>
                <a:effectLst/>
                <a:latin typeface="+mj-lt"/>
              </a:rPr>
              <a:t>Kulakowska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+mj-lt"/>
              </a:rPr>
              <a:t>, M., A., 2016. How role-playing can make a change. </a:t>
            </a:r>
            <a:r>
              <a:rPr lang="en-US" sz="1400" b="0" i="1" u="sng" strike="noStrike" dirty="0">
                <a:solidFill>
                  <a:srgbClr val="1155CC"/>
                </a:solidFill>
                <a:effectLst/>
                <a:latin typeface="+mj-lt"/>
                <a:hlinkClick r:id="rId3"/>
              </a:rPr>
              <a:t>https://games4sustainability.org/2016/08/09/larp-makes-change/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+mj-lt"/>
              </a:rPr>
              <a:t>  </a:t>
            </a:r>
            <a:endParaRPr sz="1400" i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2FD8F-9957-5165-9914-22AC636F7DCA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BCEE18-9F1F-049C-6F30-7968599D0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3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7977081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ROLLIMÄNGU FAASID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723201"/>
            <a:ext cx="4186382" cy="1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Maragliano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A. 2019. Edu-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larp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Paths in Education: A Pedagogic Research on Ethnic Prejudice and Empathy through Games, </a:t>
            </a:r>
            <a:endParaRPr lang="en-US" sz="1400" dirty="0">
              <a:effectLst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D53496-87D1-B07C-10DB-3DA8511A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3200"/>
            <a:ext cx="53721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65B980-6E9B-DF67-A3F8-340183180B97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FE6470-11A8-DF44-8765-7FDCE39E3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51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400299" y="444725"/>
            <a:ext cx="7867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ROLLIMÄNGU FAASID…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400299" y="2846170"/>
            <a:ext cx="8511345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Sisseelamise</a:t>
            </a:r>
            <a:r>
              <a:rPr lang="en-GB" b="1" dirty="0"/>
              <a:t> </a:t>
            </a:r>
            <a:r>
              <a:rPr lang="en-GB" b="1" dirty="0" err="1"/>
              <a:t>faas</a:t>
            </a:r>
            <a:r>
              <a:rPr lang="et-EE" b="1" dirty="0"/>
              <a:t>: </a:t>
            </a:r>
            <a:r>
              <a:rPr lang="et-EE" dirty="0"/>
              <a:t>see on rühma ettevalmistusfaas ja atmosfääri loomine. Selles faasis kasutatakse </a:t>
            </a:r>
            <a:r>
              <a:rPr lang="en-GB" dirty="0" err="1"/>
              <a:t>soojendusmänge</a:t>
            </a:r>
            <a:r>
              <a:rPr lang="et-EE" dirty="0"/>
              <a:t>, </a:t>
            </a:r>
            <a:r>
              <a:rPr lang="en-GB" dirty="0" err="1"/>
              <a:t>ergutusmänge</a:t>
            </a:r>
            <a:r>
              <a:rPr lang="en-GB" dirty="0"/>
              <a:t>, </a:t>
            </a:r>
            <a:r>
              <a:rPr lang="en-GB" dirty="0" err="1"/>
              <a:t>avamiseks</a:t>
            </a:r>
            <a:r>
              <a:rPr lang="en-GB" dirty="0"/>
              <a:t> </a:t>
            </a:r>
            <a:r>
              <a:rPr lang="en-GB" dirty="0" err="1"/>
              <a:t>erinevaid</a:t>
            </a:r>
            <a:r>
              <a:rPr lang="en-GB" dirty="0"/>
              <a:t> </a:t>
            </a:r>
            <a:r>
              <a:rPr lang="en-GB" dirty="0" err="1"/>
              <a:t>improharjutusi</a:t>
            </a:r>
            <a:r>
              <a:rPr lang="en-GB" dirty="0"/>
              <a:t> </a:t>
            </a:r>
            <a:r>
              <a:rPr lang="et-EE" dirty="0"/>
              <a:t>ja </a:t>
            </a:r>
            <a:r>
              <a:rPr lang="en-GB" dirty="0" err="1"/>
              <a:t>muid</a:t>
            </a:r>
            <a:r>
              <a:rPr lang="en-GB" dirty="0"/>
              <a:t> </a:t>
            </a:r>
            <a:r>
              <a:rPr lang="et-EE" dirty="0"/>
              <a:t>ettevalmistavaid tegevusi, et muuta mäng mängitavaks ja sisukaks. </a:t>
            </a:r>
            <a:br>
              <a:rPr lang="en-GB" dirty="0"/>
            </a:b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b="1" dirty="0" err="1"/>
              <a:t>Tööt</a:t>
            </a:r>
            <a:r>
              <a:rPr lang="en-GB" b="1" dirty="0" err="1"/>
              <a:t>oa</a:t>
            </a:r>
            <a:r>
              <a:rPr lang="et-EE" b="1" dirty="0"/>
              <a:t> faas</a:t>
            </a:r>
            <a:r>
              <a:rPr lang="et-EE" dirty="0"/>
              <a:t>: selles etapis kirjeldatakse reegleid, piiranguid ja mängu arengut. Teatri</a:t>
            </a:r>
            <a:r>
              <a:rPr lang="en-GB" dirty="0" err="1"/>
              <a:t>alaste</a:t>
            </a:r>
            <a:r>
              <a:rPr lang="en-GB" dirty="0"/>
              <a:t> </a:t>
            </a:r>
            <a:r>
              <a:rPr lang="en-GB" dirty="0" err="1"/>
              <a:t>töötubade</a:t>
            </a:r>
            <a:r>
              <a:rPr lang="et-EE" dirty="0"/>
              <a:t> kaudu hakkavad osalejad tutvuma oma tegelaskuju</a:t>
            </a:r>
            <a:r>
              <a:rPr lang="en-GB" dirty="0"/>
              <a:t>ga</a:t>
            </a:r>
            <a:r>
              <a:rPr lang="et-EE" dirty="0"/>
              <a:t> ja sellega, kuidas </a:t>
            </a:r>
            <a:r>
              <a:rPr lang="en-GB" dirty="0"/>
              <a:t>see </a:t>
            </a:r>
            <a:r>
              <a:rPr lang="et-EE" dirty="0"/>
              <a:t>teistega suhe</a:t>
            </a:r>
            <a:r>
              <a:rPr lang="en-GB" dirty="0"/>
              <a:t>stub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suhtleb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mängus</a:t>
            </a:r>
            <a:r>
              <a:rPr lang="en-GB" dirty="0"/>
              <a:t> </a:t>
            </a:r>
            <a:r>
              <a:rPr lang="en-GB" dirty="0" err="1"/>
              <a:t>liigub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on.</a:t>
            </a:r>
            <a:r>
              <a:rPr lang="et-EE" dirty="0"/>
              <a:t> 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0511D0-D4EE-7F8F-44DC-A451E04DCEE3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E7392F-E743-4C69-C6CD-15C439794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9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400299" y="444725"/>
            <a:ext cx="7867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ROLLIMÄNGU FAASID… </a:t>
            </a:r>
            <a:r>
              <a:rPr lang="en-GB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järg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400299" y="2846170"/>
            <a:ext cx="8511345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b="1" dirty="0"/>
              <a:t>Mängufaas</a:t>
            </a:r>
            <a:r>
              <a:rPr lang="et-EE" dirty="0"/>
              <a:t>: mängu arendamine ja</a:t>
            </a:r>
            <a:r>
              <a:rPr lang="en-GB" dirty="0"/>
              <a:t> </a:t>
            </a:r>
            <a:r>
              <a:rPr lang="en-GB" dirty="0" err="1"/>
              <a:t>nö</a:t>
            </a:r>
            <a:r>
              <a:rPr lang="en-GB" dirty="0"/>
              <a:t> </a:t>
            </a:r>
            <a:r>
              <a:rPr lang="en-GB" dirty="0" err="1"/>
              <a:t>käima</a:t>
            </a:r>
            <a:r>
              <a:rPr lang="en-GB" dirty="0"/>
              <a:t> </a:t>
            </a:r>
            <a:r>
              <a:rPr lang="en-GB" dirty="0" err="1"/>
              <a:t>tõmbamine</a:t>
            </a:r>
            <a:r>
              <a:rPr lang="en-GB" dirty="0"/>
              <a:t>. </a:t>
            </a:r>
            <a:r>
              <a:rPr lang="et-EE" dirty="0"/>
              <a:t>See on faas, kus tegelased mängivad</a:t>
            </a:r>
            <a:r>
              <a:rPr lang="en-GB" dirty="0"/>
              <a:t> </a:t>
            </a:r>
            <a:r>
              <a:rPr lang="en-GB" dirty="0" err="1"/>
              <a:t>vastavalt</a:t>
            </a:r>
            <a:r>
              <a:rPr lang="en-GB" dirty="0"/>
              <a:t> </a:t>
            </a:r>
            <a:r>
              <a:rPr lang="en-GB" dirty="0" err="1"/>
              <a:t>mängu</a:t>
            </a:r>
            <a:r>
              <a:rPr lang="en-GB" dirty="0"/>
              <a:t> </a:t>
            </a:r>
            <a:r>
              <a:rPr lang="en-GB" dirty="0" err="1"/>
              <a:t>stsenaariumile</a:t>
            </a:r>
            <a:r>
              <a:rPr lang="en-GB" dirty="0"/>
              <a:t> </a:t>
            </a:r>
            <a:r>
              <a:rPr lang="en-GB" dirty="0" err="1"/>
              <a:t>näiteks</a:t>
            </a:r>
            <a:r>
              <a:rPr lang="en-GB" dirty="0"/>
              <a:t> </a:t>
            </a:r>
            <a:r>
              <a:rPr lang="et-EE" dirty="0"/>
              <a:t>stseen</a:t>
            </a:r>
            <a:r>
              <a:rPr lang="en-GB" dirty="0"/>
              <a:t>e </a:t>
            </a:r>
            <a:r>
              <a:rPr lang="en-GB" dirty="0" err="1"/>
              <a:t>või</a:t>
            </a:r>
            <a:r>
              <a:rPr lang="en-GB" dirty="0"/>
              <a:t> </a:t>
            </a:r>
            <a:r>
              <a:rPr lang="en-GB" dirty="0" err="1"/>
              <a:t>lugu</a:t>
            </a:r>
            <a:r>
              <a:rPr lang="et-EE" dirty="0"/>
              <a:t>, </a:t>
            </a:r>
            <a:r>
              <a:rPr lang="et-EE" dirty="0" err="1"/>
              <a:t>suh</a:t>
            </a:r>
            <a:r>
              <a:rPr lang="en-GB" dirty="0" err="1"/>
              <a:t>tlevad</a:t>
            </a:r>
            <a:r>
              <a:rPr lang="et-EE" dirty="0"/>
              <a:t> omavahel ja </a:t>
            </a:r>
            <a:r>
              <a:rPr lang="en-GB" dirty="0" err="1"/>
              <a:t>järgivad</a:t>
            </a:r>
            <a:r>
              <a:rPr lang="en-GB" dirty="0"/>
              <a:t> </a:t>
            </a:r>
            <a:r>
              <a:rPr lang="en-GB" dirty="0" err="1"/>
              <a:t>mängu</a:t>
            </a:r>
            <a:r>
              <a:rPr lang="en-GB" dirty="0"/>
              <a:t> </a:t>
            </a:r>
            <a:r>
              <a:rPr lang="en-GB" dirty="0" err="1"/>
              <a:t>lugu</a:t>
            </a:r>
            <a:r>
              <a:rPr lang="et-EE" dirty="0"/>
              <a:t>. 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  <a:p>
            <a:pPr marL="457200" indent="-400050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Mängu</a:t>
            </a:r>
            <a:r>
              <a:rPr lang="en-GB" b="1" dirty="0"/>
              <a:t> </a:t>
            </a:r>
            <a:r>
              <a:rPr lang="en-GB" b="1" dirty="0" err="1"/>
              <a:t>lõpetamine</a:t>
            </a:r>
            <a:r>
              <a:rPr lang="et-EE" dirty="0"/>
              <a:t>: Edu-larpis mängitud tegelased </a:t>
            </a:r>
            <a:r>
              <a:rPr lang="en-GB" dirty="0" err="1"/>
              <a:t>ei</a:t>
            </a:r>
            <a:r>
              <a:rPr lang="en-GB" dirty="0"/>
              <a:t> ole </a:t>
            </a:r>
            <a:r>
              <a:rPr lang="en-GB" dirty="0" err="1"/>
              <a:t>päris</a:t>
            </a:r>
            <a:r>
              <a:rPr lang="et-EE" dirty="0"/>
              <a:t>, kuid suhtlus ja emotsioonid on tõelised. </a:t>
            </a:r>
            <a:r>
              <a:rPr lang="en-GB" dirty="0" err="1"/>
              <a:t>Õpi-larp</a:t>
            </a:r>
            <a:r>
              <a:rPr lang="en-GB" dirty="0"/>
              <a:t> peaks </a:t>
            </a:r>
            <a:r>
              <a:rPr lang="et-EE" dirty="0"/>
              <a:t>sisaldama tegevusi, mille eesmärk on “</a:t>
            </a:r>
            <a:r>
              <a:rPr lang="en-GB" dirty="0" err="1"/>
              <a:t>rollist</a:t>
            </a:r>
            <a:r>
              <a:rPr lang="en-GB" dirty="0"/>
              <a:t> </a:t>
            </a:r>
            <a:r>
              <a:rPr lang="en-GB" dirty="0" err="1"/>
              <a:t>väljatulek</a:t>
            </a:r>
            <a:r>
              <a:rPr lang="et-EE" dirty="0"/>
              <a:t>", et tagada alati osalejate turvalisus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nende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grupi</a:t>
            </a:r>
            <a:r>
              <a:rPr lang="en-GB" dirty="0"/>
              <a:t> </a:t>
            </a:r>
            <a:r>
              <a:rPr lang="en-GB" dirty="0" err="1"/>
              <a:t>eemaldumine</a:t>
            </a:r>
            <a:r>
              <a:rPr lang="en-GB" dirty="0"/>
              <a:t> </a:t>
            </a:r>
            <a:r>
              <a:rPr lang="en-GB" dirty="0" err="1"/>
              <a:t>mängitavatest</a:t>
            </a:r>
            <a:r>
              <a:rPr lang="en-GB" dirty="0"/>
              <a:t> </a:t>
            </a:r>
            <a:r>
              <a:rPr lang="en-GB" dirty="0" err="1"/>
              <a:t>rollidest</a:t>
            </a:r>
            <a:r>
              <a:rPr lang="et-EE" dirty="0"/>
              <a:t>.</a:t>
            </a:r>
            <a:br>
              <a:rPr lang="en-GB" dirty="0"/>
            </a:b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0511D0-D4EE-7F8F-44DC-A451E04DCEE3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E7392F-E743-4C69-C6CD-15C439794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61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7977081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ROLLIMÄNGU FAASID… </a:t>
            </a:r>
            <a:r>
              <a:rPr lang="en-GB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järg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2738593"/>
            <a:ext cx="8629992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b="1" dirty="0"/>
              <a:t>Arutelufaas: </a:t>
            </a:r>
            <a:r>
              <a:rPr lang="et-EE" dirty="0"/>
              <a:t>arutelu moodustab kogemuse refleksiooni ja arutelu faasi. Arutelu peaks hõlmama järgmisi refleksioonivaldkondi: Kuidas sa end tunned? (emotsioonid, aistingud, individuaalne kogemus) </a:t>
            </a:r>
            <a:br>
              <a:rPr lang="en-GB" dirty="0"/>
            </a:br>
            <a:endParaRPr lang="en-GB" dirty="0"/>
          </a:p>
          <a:p>
            <a:pPr marL="971550"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i="1" dirty="0"/>
              <a:t>- </a:t>
            </a:r>
            <a:r>
              <a:rPr lang="et-EE" b="1" i="1" dirty="0"/>
              <a:t>Mis juhtus? </a:t>
            </a:r>
            <a:r>
              <a:rPr lang="et-EE" i="1" dirty="0"/>
              <a:t>(analüüs, selgitus, mängukogemus) </a:t>
            </a:r>
            <a:endParaRPr lang="en-GB" i="1" dirty="0"/>
          </a:p>
          <a:p>
            <a:pPr marL="971550"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i="1" dirty="0"/>
              <a:t>- </a:t>
            </a:r>
            <a:r>
              <a:rPr lang="et-EE" b="1" i="1" dirty="0"/>
              <a:t>Kuidas seostate mängu tegelikkusega</a:t>
            </a:r>
            <a:r>
              <a:rPr lang="et-EE" i="1" dirty="0"/>
              <a:t>? (abstraheerimine, </a:t>
            </a:r>
            <a:r>
              <a:rPr lang="et-EE" i="1" dirty="0" err="1"/>
              <a:t>kontekstualiseerimine</a:t>
            </a:r>
            <a:r>
              <a:rPr lang="et-EE" i="1" dirty="0"/>
              <a:t>, seos reaalsusega) </a:t>
            </a:r>
            <a:br>
              <a:rPr lang="en-GB" i="1" dirty="0"/>
            </a:br>
            <a:r>
              <a:rPr lang="en-GB" i="1" dirty="0"/>
              <a:t>- </a:t>
            </a:r>
            <a:r>
              <a:rPr lang="et-EE" b="1" i="1" dirty="0"/>
              <a:t>Mida sa õppisid? </a:t>
            </a:r>
            <a:r>
              <a:rPr lang="et-EE" i="1" dirty="0"/>
              <a:t>(süntees, üldistus, haridus) </a:t>
            </a:r>
            <a:br>
              <a:rPr lang="en-GB" i="1" dirty="0"/>
            </a:br>
            <a:r>
              <a:rPr lang="en-GB" i="1" dirty="0"/>
              <a:t>- </a:t>
            </a:r>
            <a:r>
              <a:rPr lang="et-EE" b="1" i="1" dirty="0"/>
              <a:t>Mis siis kui...? </a:t>
            </a:r>
            <a:r>
              <a:rPr lang="et-EE" i="1" dirty="0"/>
              <a:t>(hüpoteesi uurimine) </a:t>
            </a:r>
            <a:br>
              <a:rPr lang="en-GB" i="1" dirty="0"/>
            </a:br>
            <a:r>
              <a:rPr lang="en-GB" i="1" dirty="0"/>
              <a:t>- </a:t>
            </a:r>
            <a:r>
              <a:rPr lang="et-EE" b="1" i="1" dirty="0"/>
              <a:t>Kuidas me edasi toimime? </a:t>
            </a:r>
            <a:r>
              <a:rPr lang="et-EE" i="1" dirty="0"/>
              <a:t>(muutuste kavatsused ja </a:t>
            </a:r>
            <a:r>
              <a:rPr lang="et-EE" i="1" dirty="0" err="1"/>
              <a:t>transformatiivsed</a:t>
            </a:r>
            <a:r>
              <a:rPr lang="et-EE" i="1" dirty="0"/>
              <a:t> protsessid</a:t>
            </a:r>
            <a:r>
              <a:rPr lang="et-EE" i="1" dirty="0">
                <a:solidFill>
                  <a:schemeClr val="bg1"/>
                </a:solidFill>
              </a:rPr>
              <a:t>). </a:t>
            </a:r>
            <a:br>
              <a:rPr lang="en-GB" i="1" dirty="0">
                <a:solidFill>
                  <a:schemeClr val="bg1"/>
                </a:solidFill>
              </a:rPr>
            </a:br>
            <a:endParaRPr lang="en-GB" i="1" dirty="0">
              <a:solidFill>
                <a:schemeClr val="bg1"/>
              </a:solidFill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t-EE" dirty="0">
                <a:solidFill>
                  <a:schemeClr val="bg1"/>
                </a:solidFill>
              </a:rPr>
              <a:t>(</a:t>
            </a:r>
            <a:r>
              <a:rPr lang="et-EE" dirty="0" err="1">
                <a:solidFill>
                  <a:schemeClr val="bg1"/>
                </a:solidFill>
              </a:rPr>
              <a:t>Maragliano</a:t>
            </a:r>
            <a:r>
              <a:rPr lang="et-EE" dirty="0">
                <a:solidFill>
                  <a:schemeClr val="bg1"/>
                </a:solidFill>
              </a:rPr>
              <a:t> 2019).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9AFEF-B111-3ABF-DAD1-D9C3EA4D9E13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1ACAC3D-5349-0E5D-0E3E-6C3F7BCDC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8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10630728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ROLLIMÄNG “ELU PUU”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179799" y="3429000"/>
            <a:ext cx="6314738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>
                <a:hlinkClick r:id="rId3"/>
              </a:rPr>
              <a:t>https://hariduslikudrollimangud.wordpress.com/mangude-stsenaariumid/elu-puu/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Mängu</a:t>
            </a:r>
            <a:r>
              <a:rPr lang="en-GB" dirty="0"/>
              <a:t> </a:t>
            </a:r>
            <a:r>
              <a:rPr lang="en-GB" dirty="0" err="1"/>
              <a:t>keskne</a:t>
            </a:r>
            <a:r>
              <a:rPr lang="en-GB" dirty="0"/>
              <a:t> </a:t>
            </a:r>
            <a:r>
              <a:rPr lang="en-GB" dirty="0" err="1"/>
              <a:t>küsimus</a:t>
            </a:r>
            <a:r>
              <a:rPr lang="en-GB" dirty="0"/>
              <a:t> on </a:t>
            </a:r>
            <a:r>
              <a:rPr lang="en-GB" dirty="0" err="1"/>
              <a:t>elukeskkonna</a:t>
            </a:r>
            <a:r>
              <a:rPr lang="en-GB" dirty="0"/>
              <a:t> </a:t>
            </a:r>
            <a:r>
              <a:rPr lang="en-GB" dirty="0" err="1"/>
              <a:t>muutus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ökosüsteemi</a:t>
            </a:r>
            <a:r>
              <a:rPr lang="en-GB" dirty="0"/>
              <a:t> </a:t>
            </a:r>
            <a:r>
              <a:rPr lang="en-GB" dirty="0" err="1"/>
              <a:t>tasakaal</a:t>
            </a:r>
            <a:r>
              <a:rPr lang="en-GB" dirty="0"/>
              <a:t> – </a:t>
            </a:r>
            <a:r>
              <a:rPr lang="en-GB" dirty="0" err="1"/>
              <a:t>olud</a:t>
            </a:r>
            <a:r>
              <a:rPr lang="en-GB" dirty="0"/>
              <a:t> </a:t>
            </a:r>
            <a:r>
              <a:rPr lang="en-GB" dirty="0" err="1"/>
              <a:t>puu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selle</a:t>
            </a:r>
            <a:r>
              <a:rPr lang="en-GB" dirty="0"/>
              <a:t> </a:t>
            </a:r>
            <a:r>
              <a:rPr lang="en-GB" dirty="0" err="1"/>
              <a:t>elanike</a:t>
            </a:r>
            <a:r>
              <a:rPr lang="en-GB" dirty="0"/>
              <a:t> </a:t>
            </a:r>
            <a:r>
              <a:rPr lang="en-GB" dirty="0" err="1"/>
              <a:t>jaoks</a:t>
            </a:r>
            <a:r>
              <a:rPr lang="en-GB" dirty="0"/>
              <a:t> on </a:t>
            </a:r>
            <a:r>
              <a:rPr lang="en-GB" dirty="0" err="1"/>
              <a:t>muutunud</a:t>
            </a:r>
            <a:r>
              <a:rPr lang="en-GB" dirty="0"/>
              <a:t> </a:t>
            </a:r>
            <a:r>
              <a:rPr lang="en-GB" dirty="0" err="1"/>
              <a:t>ebasoodsaks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mängijad</a:t>
            </a:r>
            <a:r>
              <a:rPr lang="en-GB" dirty="0"/>
              <a:t> </a:t>
            </a:r>
            <a:r>
              <a:rPr lang="en-GB" dirty="0" err="1"/>
              <a:t>peavad</a:t>
            </a:r>
            <a:r>
              <a:rPr lang="en-GB" dirty="0"/>
              <a:t> </a:t>
            </a:r>
            <a:r>
              <a:rPr lang="en-GB" dirty="0" err="1"/>
              <a:t>mõistma</a:t>
            </a:r>
            <a:r>
              <a:rPr lang="en-GB" dirty="0"/>
              <a:t>, mil </a:t>
            </a:r>
            <a:r>
              <a:rPr lang="en-GB" dirty="0" err="1"/>
              <a:t>viisil</a:t>
            </a:r>
            <a:r>
              <a:rPr lang="en-GB" dirty="0"/>
              <a:t> </a:t>
            </a:r>
            <a:r>
              <a:rPr lang="en-GB" dirty="0" err="1"/>
              <a:t>nende</a:t>
            </a:r>
            <a:r>
              <a:rPr lang="en-GB" dirty="0"/>
              <a:t> </a:t>
            </a:r>
            <a:r>
              <a:rPr lang="en-GB" dirty="0" err="1"/>
              <a:t>tegevus</a:t>
            </a:r>
            <a:r>
              <a:rPr lang="en-GB" dirty="0"/>
              <a:t> </a:t>
            </a:r>
            <a:r>
              <a:rPr lang="en-GB" dirty="0" err="1"/>
              <a:t>seda</a:t>
            </a:r>
            <a:r>
              <a:rPr lang="en-GB" dirty="0"/>
              <a:t> </a:t>
            </a:r>
            <a:r>
              <a:rPr lang="en-GB" dirty="0" err="1"/>
              <a:t>mõjutanud</a:t>
            </a:r>
            <a:r>
              <a:rPr lang="en-GB" dirty="0"/>
              <a:t> on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kuidas</a:t>
            </a:r>
            <a:r>
              <a:rPr lang="en-GB" dirty="0"/>
              <a:t> </a:t>
            </a:r>
            <a:r>
              <a:rPr lang="en-GB" dirty="0" err="1"/>
              <a:t>taastada</a:t>
            </a:r>
            <a:r>
              <a:rPr lang="en-GB" dirty="0"/>
              <a:t> </a:t>
            </a:r>
            <a:r>
              <a:rPr lang="en-GB" dirty="0" err="1"/>
              <a:t>heaolu</a:t>
            </a:r>
            <a:r>
              <a:rPr lang="en-GB" dirty="0"/>
              <a:t>.</a:t>
            </a: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8F00D70-05FB-01B5-EA12-29196B0B6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4595" y="1023825"/>
            <a:ext cx="3984438" cy="56538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22394B-51C1-55F5-B84A-8916DABDE7E9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657B64-4C66-0013-F594-E2D3D0513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7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MAAILMAHARIDUSE VÄÄRTUSED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357891" y="2748689"/>
            <a:ext cx="9115652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Maailmahariduse</a:t>
            </a:r>
            <a:r>
              <a:rPr lang="en-GB" dirty="0"/>
              <a:t> </a:t>
            </a:r>
            <a:r>
              <a:rPr lang="en-GB" dirty="0" err="1"/>
              <a:t>põhiväärtused</a:t>
            </a:r>
            <a:r>
              <a:rPr lang="en-GB" dirty="0"/>
              <a:t>: </a:t>
            </a:r>
            <a:r>
              <a:rPr lang="en-GB" b="1" dirty="0" err="1"/>
              <a:t>solidaarsus</a:t>
            </a:r>
            <a:r>
              <a:rPr lang="en-GB" b="1" dirty="0"/>
              <a:t>, </a:t>
            </a:r>
            <a:r>
              <a:rPr lang="en-GB" b="1" dirty="0" err="1"/>
              <a:t>võrdsus</a:t>
            </a:r>
            <a:r>
              <a:rPr lang="en-GB" b="1" dirty="0"/>
              <a:t>, </a:t>
            </a:r>
            <a:r>
              <a:rPr lang="en-GB" b="1" dirty="0" err="1"/>
              <a:t>kaasamine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koostöö</a:t>
            </a:r>
            <a:r>
              <a:rPr lang="en-GB" b="1" dirty="0"/>
              <a:t>.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Maailmaharidus</a:t>
            </a:r>
            <a:r>
              <a:rPr lang="en-GB" dirty="0"/>
              <a:t> on </a:t>
            </a:r>
            <a:r>
              <a:rPr lang="en-GB" b="1" dirty="0" err="1"/>
              <a:t>säästva</a:t>
            </a:r>
            <a:r>
              <a:rPr lang="en-GB" b="1" dirty="0"/>
              <a:t> </a:t>
            </a:r>
            <a:r>
              <a:rPr lang="en-GB" b="1" dirty="0" err="1"/>
              <a:t>arengu</a:t>
            </a:r>
            <a:r>
              <a:rPr lang="en-GB" b="1" dirty="0"/>
              <a:t> </a:t>
            </a:r>
            <a:r>
              <a:rPr lang="en-GB" b="1" dirty="0" err="1"/>
              <a:t>hariduse</a:t>
            </a:r>
            <a:r>
              <a:rPr lang="en-GB" b="1" dirty="0"/>
              <a:t> </a:t>
            </a:r>
            <a:r>
              <a:rPr lang="en-GB" b="1" dirty="0" err="1"/>
              <a:t>oluline</a:t>
            </a:r>
            <a:r>
              <a:rPr lang="en-GB" b="1" dirty="0"/>
              <a:t> </a:t>
            </a:r>
            <a:r>
              <a:rPr lang="en-GB" b="1" dirty="0" err="1"/>
              <a:t>osa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i="1" dirty="0" err="1"/>
              <a:t>Maailmakodanikuharidus</a:t>
            </a:r>
            <a:r>
              <a:rPr lang="en-GB" dirty="0"/>
              <a:t>, </a:t>
            </a:r>
            <a:r>
              <a:rPr lang="en-GB" i="1" dirty="0" err="1"/>
              <a:t>rahuharidus</a:t>
            </a:r>
            <a:r>
              <a:rPr lang="en-GB" dirty="0"/>
              <a:t>, </a:t>
            </a:r>
            <a:r>
              <a:rPr lang="en-GB" i="1" dirty="0" err="1"/>
              <a:t>mitmekultuuriline</a:t>
            </a:r>
            <a:r>
              <a:rPr lang="en-GB" dirty="0"/>
              <a:t> </a:t>
            </a:r>
            <a:r>
              <a:rPr lang="en-GB" i="1" dirty="0" err="1"/>
              <a:t>haridus</a:t>
            </a:r>
            <a:r>
              <a:rPr lang="en-GB" dirty="0"/>
              <a:t>, </a:t>
            </a:r>
            <a:r>
              <a:rPr lang="en-GB" i="1" dirty="0" err="1"/>
              <a:t>keskkonnaharidus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i="1" dirty="0" err="1"/>
              <a:t>inimõigusteharidus</a:t>
            </a:r>
            <a:r>
              <a:rPr lang="en-GB" dirty="0"/>
              <a:t>, ka need on </a:t>
            </a:r>
            <a:r>
              <a:rPr lang="en-GB" dirty="0" err="1"/>
              <a:t>maailmahariduse</a:t>
            </a:r>
            <a:r>
              <a:rPr lang="en-GB" dirty="0"/>
              <a:t> sisu </a:t>
            </a:r>
            <a:r>
              <a:rPr lang="en-GB" dirty="0" err="1"/>
              <a:t>kandjad</a:t>
            </a:r>
            <a:r>
              <a:rPr lang="en-GB" dirty="0"/>
              <a:t>, </a:t>
            </a:r>
            <a:r>
              <a:rPr lang="en-GB" dirty="0" err="1"/>
              <a:t>millega</a:t>
            </a:r>
            <a:r>
              <a:rPr lang="en-GB" dirty="0"/>
              <a:t> </a:t>
            </a:r>
            <a:r>
              <a:rPr lang="en-GB" dirty="0" err="1"/>
              <a:t>panustatakse</a:t>
            </a:r>
            <a:r>
              <a:rPr lang="en-GB" dirty="0"/>
              <a:t> </a:t>
            </a:r>
            <a:r>
              <a:rPr lang="en-GB" b="1" dirty="0" err="1"/>
              <a:t>teadlikkuse</a:t>
            </a:r>
            <a:r>
              <a:rPr lang="en-GB" b="1" dirty="0"/>
              <a:t> </a:t>
            </a:r>
            <a:r>
              <a:rPr lang="en-GB" b="1" dirty="0" err="1"/>
              <a:t>suurendamisse</a:t>
            </a:r>
            <a:r>
              <a:rPr lang="en-GB" b="1" dirty="0"/>
              <a:t> </a:t>
            </a:r>
            <a:r>
              <a:rPr lang="en-GB" b="1" dirty="0" err="1"/>
              <a:t>jätkusuutlikust</a:t>
            </a:r>
            <a:r>
              <a:rPr lang="en-GB" b="1" dirty="0"/>
              <a:t> </a:t>
            </a:r>
            <a:r>
              <a:rPr lang="en-GB" b="1" dirty="0" err="1"/>
              <a:t>arengust</a:t>
            </a:r>
            <a:r>
              <a:rPr lang="en-GB" dirty="0"/>
              <a:t>, </a:t>
            </a:r>
            <a:r>
              <a:rPr lang="en-GB" dirty="0" err="1"/>
              <a:t>tutvustades</a:t>
            </a:r>
            <a:r>
              <a:rPr lang="en-GB" dirty="0"/>
              <a:t> </a:t>
            </a:r>
            <a:r>
              <a:rPr lang="en-GB" b="1" dirty="0" err="1"/>
              <a:t>üleilmastumise</a:t>
            </a:r>
            <a:r>
              <a:rPr lang="en-GB" b="1" dirty="0"/>
              <a:t> </a:t>
            </a:r>
            <a:r>
              <a:rPr lang="en-GB" b="1" dirty="0" err="1"/>
              <a:t>põhjuseid</a:t>
            </a:r>
            <a:r>
              <a:rPr lang="en-GB" b="1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b="1" dirty="0" err="1"/>
              <a:t>mõjusid</a:t>
            </a:r>
            <a:r>
              <a:rPr lang="en-GB" dirty="0"/>
              <a:t>, </a:t>
            </a:r>
            <a:r>
              <a:rPr lang="en-GB" b="1" dirty="0" err="1"/>
              <a:t>rahvusvahelisi</a:t>
            </a:r>
            <a:r>
              <a:rPr lang="en-GB" b="1" dirty="0"/>
              <a:t> </a:t>
            </a:r>
            <a:r>
              <a:rPr lang="en-GB" b="1" dirty="0" err="1"/>
              <a:t>arengueesmärke</a:t>
            </a:r>
            <a:r>
              <a:rPr lang="en-GB" b="1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b="1" dirty="0" err="1"/>
              <a:t>üksikisikute</a:t>
            </a:r>
            <a:r>
              <a:rPr lang="en-GB" b="1" dirty="0"/>
              <a:t> </a:t>
            </a:r>
            <a:r>
              <a:rPr lang="en-GB" b="1" dirty="0" err="1"/>
              <a:t>võimalusi</a:t>
            </a:r>
            <a:r>
              <a:rPr lang="en-GB" b="1" dirty="0"/>
              <a:t> </a:t>
            </a:r>
            <a:r>
              <a:rPr lang="en-GB" b="1" dirty="0" err="1"/>
              <a:t>anda</a:t>
            </a:r>
            <a:r>
              <a:rPr lang="en-GB" b="1" dirty="0"/>
              <a:t> </a:t>
            </a:r>
            <a:r>
              <a:rPr lang="en-GB" b="1" dirty="0" err="1"/>
              <a:t>oma</a:t>
            </a:r>
            <a:r>
              <a:rPr lang="en-GB" b="1" dirty="0"/>
              <a:t> </a:t>
            </a:r>
            <a:r>
              <a:rPr lang="en-GB" b="1" dirty="0" err="1"/>
              <a:t>panus</a:t>
            </a:r>
            <a:r>
              <a:rPr lang="en-GB" dirty="0"/>
              <a:t>.</a:t>
            </a:r>
            <a:endParaRPr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C6535-1B13-714A-4DDB-840D7F23765B}"/>
              </a:ext>
            </a:extLst>
          </p:cNvPr>
          <p:cNvSpPr txBox="1"/>
          <p:nvPr/>
        </p:nvSpPr>
        <p:spPr>
          <a:xfrm>
            <a:off x="2768260" y="6228609"/>
            <a:ext cx="870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/>
              <a:t>Liisa</a:t>
            </a:r>
            <a:r>
              <a:rPr lang="en-GB" i="1" dirty="0"/>
              <a:t> </a:t>
            </a:r>
            <a:r>
              <a:rPr lang="en-GB" i="1" dirty="0" err="1"/>
              <a:t>Puusepp</a:t>
            </a:r>
            <a:r>
              <a:rPr lang="en-GB" i="1" dirty="0"/>
              <a:t> </a:t>
            </a:r>
            <a:r>
              <a:rPr lang="en-GB" i="1" dirty="0">
                <a:hlinkClick r:id="rId5"/>
              </a:rPr>
              <a:t>https://mihus.mitteformaalne.ee/mis-on-maailmaharidus/</a:t>
            </a:r>
            <a:r>
              <a:rPr lang="en-GB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3055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425699" y="444724"/>
            <a:ext cx="6054271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dirty="0">
                <a:solidFill>
                  <a:schemeClr val="dk1"/>
                </a:solidFill>
              </a:rPr>
              <a:t>TÄNUD</a:t>
            </a:r>
            <a:endParaRPr lang="fi-FI" sz="4400" dirty="0">
              <a:solidFill>
                <a:schemeClr val="dk1"/>
              </a:solidFill>
            </a:endParaRPr>
          </a:p>
        </p:txBody>
      </p:sp>
      <p:sp>
        <p:nvSpPr>
          <p:cNvPr id="2" name="Google Shape;154;g1bbff80b12d_0_2">
            <a:extLst>
              <a:ext uri="{FF2B5EF4-FFF2-40B4-BE49-F238E27FC236}">
                <a16:creationId xmlns:a16="http://schemas.microsoft.com/office/drawing/2014/main" id="{0CDB8495-0877-C211-D66D-5405C0882EF2}"/>
              </a:ext>
            </a:extLst>
          </p:cNvPr>
          <p:cNvSpPr txBox="1">
            <a:spLocks/>
          </p:cNvSpPr>
          <p:nvPr/>
        </p:nvSpPr>
        <p:spPr>
          <a:xfrm>
            <a:off x="2290618" y="2689597"/>
            <a:ext cx="9459332" cy="5458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  <a:latin typeface="+mj-lt"/>
            </a:endParaRP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3E89C-D544-5A0D-16C8-93F9AF767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404" y="3235469"/>
            <a:ext cx="3699546" cy="272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54FB80-4F54-742B-A5EE-C7AAB7DF5CA7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D4D968-2254-0EB8-5F49-5247EAB90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24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A67F-92CE-0015-211B-ECBD206B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04" y="5322604"/>
            <a:ext cx="9236538" cy="1325563"/>
          </a:xfrm>
        </p:spPr>
        <p:txBody>
          <a:bodyPr>
            <a:noAutofit/>
          </a:bodyPr>
          <a:lstStyle/>
          <a:p>
            <a:pPr marL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dirty="0"/>
              <a:t>Ederi Ojasoo</a:t>
            </a:r>
            <a:br>
              <a:rPr lang="en-GB" sz="4000" dirty="0"/>
            </a:br>
            <a:r>
              <a:rPr lang="en-GB" sz="4000" dirty="0" err="1"/>
              <a:t>Peipsi</a:t>
            </a:r>
            <a:r>
              <a:rPr lang="en-GB" sz="4000" dirty="0"/>
              <a:t> </a:t>
            </a:r>
            <a:r>
              <a:rPr lang="en-GB" sz="4000" dirty="0" err="1"/>
              <a:t>Koostöö</a:t>
            </a:r>
            <a:r>
              <a:rPr lang="en-GB" sz="4000" dirty="0"/>
              <a:t> </a:t>
            </a:r>
            <a:r>
              <a:rPr lang="en-GB" sz="4000" dirty="0" err="1"/>
              <a:t>Keskus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A2BF4-ECB7-5296-4311-08A2897B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504" y="991647"/>
            <a:ext cx="9072109" cy="38015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en-GB" sz="44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4400" b="1" dirty="0">
                <a:latin typeface="+mj-lt"/>
                <a:ea typeface="Calibri"/>
                <a:cs typeface="Calibri"/>
                <a:sym typeface="Calibri"/>
              </a:rPr>
              <a:t>III OSA</a:t>
            </a:r>
            <a:br>
              <a:rPr lang="en-GB" sz="4400" b="1" dirty="0">
                <a:latin typeface="+mj-lt"/>
                <a:ea typeface="Calibri"/>
                <a:cs typeface="Calibri"/>
                <a:sym typeface="Calibri"/>
              </a:rPr>
            </a:br>
            <a:br>
              <a:rPr lang="en-GB" sz="4400" b="1" dirty="0"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</a:br>
            <a:r>
              <a:rPr lang="en-GB" sz="54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  <a:t>MILLELE MÕELDA ÕPI-LARPI KORRALDADES?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33123-A737-D34F-A773-330AD86EFC8C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oogle Shape;142;p1">
            <a:extLst>
              <a:ext uri="{FF2B5EF4-FFF2-40B4-BE49-F238E27FC236}">
                <a16:creationId xmlns:a16="http://schemas.microsoft.com/office/drawing/2014/main" id="{9070DCD2-6288-FEA2-668F-FE39AA0A96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7273" y="1362131"/>
            <a:ext cx="2425164" cy="106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F3460-A6F5-2385-158C-45A0B45F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" y="2653191"/>
            <a:ext cx="2217108" cy="8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C9C16-F433-5834-FADC-AF3B13CD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6" y="3726509"/>
            <a:ext cx="1746332" cy="176936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E572664-1711-FF1D-751A-6D0764505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19" y="348288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4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7977081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LARBI KOOSTISOAD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179799" y="3254188"/>
            <a:ext cx="9652972" cy="137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/>
              <a:t>Kontseptsioon hõlmab</a:t>
            </a:r>
            <a:r>
              <a:rPr lang="et-EE" sz="2400" dirty="0"/>
              <a:t>: teemasid, maailma</a:t>
            </a:r>
            <a:r>
              <a:rPr lang="en-GB" sz="2400" dirty="0"/>
              <a:t> </a:t>
            </a:r>
            <a:r>
              <a:rPr lang="en-GB" sz="2400" dirty="0" err="1"/>
              <a:t>loomist</a:t>
            </a:r>
            <a:r>
              <a:rPr lang="et-EE" sz="2400" dirty="0"/>
              <a:t>, </a:t>
            </a:r>
            <a:r>
              <a:rPr lang="en-GB" sz="2400" dirty="0" err="1"/>
              <a:t>selles</a:t>
            </a:r>
            <a:r>
              <a:rPr lang="en-GB" sz="2400" dirty="0"/>
              <a:t> </a:t>
            </a:r>
            <a:r>
              <a:rPr lang="en-GB" sz="2400" dirty="0" err="1"/>
              <a:t>maailmas</a:t>
            </a:r>
            <a:r>
              <a:rPr lang="en-GB" sz="2400" dirty="0"/>
              <a:t> </a:t>
            </a:r>
            <a:r>
              <a:rPr lang="en-GB" sz="2400" dirty="0" err="1"/>
              <a:t>olevate</a:t>
            </a:r>
            <a:r>
              <a:rPr lang="en-GB" sz="2400" dirty="0"/>
              <a:t> </a:t>
            </a:r>
            <a:r>
              <a:rPr lang="et-EE" sz="2400" dirty="0"/>
              <a:t>rühm</a:t>
            </a:r>
            <a:r>
              <a:rPr lang="en-GB" sz="2400" dirty="0" err="1"/>
              <a:t>ade</a:t>
            </a:r>
            <a:r>
              <a:rPr lang="et-EE" sz="2400" dirty="0"/>
              <a:t>, tegelas</a:t>
            </a:r>
            <a:r>
              <a:rPr lang="en-GB" sz="2400" dirty="0" err="1"/>
              <a:t>te</a:t>
            </a:r>
            <a:r>
              <a:rPr lang="et-EE" sz="2400" dirty="0"/>
              <a:t>, </a:t>
            </a:r>
            <a:r>
              <a:rPr lang="et-EE" sz="2400" dirty="0" err="1"/>
              <a:t>üldis</a:t>
            </a:r>
            <a:r>
              <a:rPr lang="en-GB" sz="2400" dirty="0"/>
              <a:t>e</a:t>
            </a:r>
            <a:r>
              <a:rPr lang="et-EE" sz="2400" dirty="0"/>
              <a:t> konflikti ja </a:t>
            </a:r>
            <a:r>
              <a:rPr lang="et-EE" sz="2400" dirty="0" err="1"/>
              <a:t>reegl</a:t>
            </a:r>
            <a:r>
              <a:rPr lang="en-GB" sz="2400" dirty="0" err="1"/>
              <a:t>ite</a:t>
            </a:r>
            <a:r>
              <a:rPr lang="en-GB" sz="2400" dirty="0"/>
              <a:t> </a:t>
            </a:r>
            <a:r>
              <a:rPr lang="en-GB" sz="2400" dirty="0" err="1"/>
              <a:t>loomist</a:t>
            </a:r>
            <a:r>
              <a:rPr lang="et-EE" sz="2400" dirty="0"/>
              <a:t>. </a:t>
            </a: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dirty="0"/>
              <a:t>Need on </a:t>
            </a:r>
            <a:r>
              <a:rPr lang="et-EE" sz="2400" b="1" dirty="0" err="1"/>
              <a:t>lar</a:t>
            </a:r>
            <a:r>
              <a:rPr lang="en-GB" sz="2400" b="1" dirty="0"/>
              <a:t>bi </a:t>
            </a:r>
            <a:r>
              <a:rPr lang="et-EE" sz="2400" b="1" dirty="0"/>
              <a:t>koostisosad</a:t>
            </a:r>
            <a:r>
              <a:rPr lang="et-EE" sz="2400" dirty="0"/>
              <a:t>, millega kõik osalejad peavad kokku leppima. </a:t>
            </a: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dirty="0"/>
              <a:t>Kontseptsioon tuleb enne mis tahes määratud ajaraami. </a:t>
            </a: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/>
              <a:t>Ajakava </a:t>
            </a:r>
            <a:r>
              <a:rPr lang="et-EE" sz="2400" dirty="0"/>
              <a:t>on </a:t>
            </a:r>
            <a:r>
              <a:rPr lang="et-EE" sz="2400" dirty="0" err="1"/>
              <a:t>larpi</a:t>
            </a:r>
            <a:r>
              <a:rPr lang="et-EE" sz="2400" dirty="0"/>
              <a:t> ajakava, et meil oleks koolikeskkonda sobiv plaan. Pidage meeles, et </a:t>
            </a:r>
            <a:r>
              <a:rPr lang="et-EE" sz="2400" dirty="0" err="1"/>
              <a:t>larpi</a:t>
            </a:r>
            <a:r>
              <a:rPr lang="et-EE" sz="2400" dirty="0"/>
              <a:t> peamine eesmärk ei ole saada täidetavaks ülesandeks, vaid pigem kogemuseks, millest hiljem rääkida. Isegi kui anname õpilastele larpis ülesandeid, on suhtlemine ja arutelu olulisem kui ülesannete täitmine.</a:t>
            </a:r>
            <a:endParaRPr lang="et-EE" sz="2400" dirty="0"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406D4-1EB3-87EC-87E0-D79B7C04CB4C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76AC6A-6773-55E7-E338-32486F9F3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40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8" y="444724"/>
            <a:ext cx="6091382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AJAKAVA</a:t>
            </a:r>
            <a:endParaRPr lang="fi-FI"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672214"/>
            <a:ext cx="8922813" cy="447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Kõik larbid põhinevad </a:t>
            </a:r>
            <a:r>
              <a:rPr lang="et-EE" b="1" dirty="0"/>
              <a:t>improvisatsioonil</a:t>
            </a:r>
            <a:r>
              <a:rPr lang="et-EE" dirty="0"/>
              <a:t> ja seetõttu on abiks</a:t>
            </a:r>
            <a:r>
              <a:rPr lang="en-GB" dirty="0"/>
              <a:t> </a:t>
            </a:r>
            <a:r>
              <a:rPr lang="en-GB" dirty="0" err="1"/>
              <a:t>tegevuste</a:t>
            </a:r>
            <a:r>
              <a:rPr lang="et-EE" dirty="0"/>
              <a:t> aja</a:t>
            </a:r>
            <a:r>
              <a:rPr lang="en-GB" dirty="0"/>
              <a:t>kava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ajaraam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Ajakava kirjeldab, </a:t>
            </a:r>
            <a:r>
              <a:rPr lang="et-EE" b="1" dirty="0"/>
              <a:t>millised asjad ja mis järjekorras peavad toimuma</a:t>
            </a:r>
            <a:r>
              <a:rPr lang="et-EE" dirty="0"/>
              <a:t>, kuid </a:t>
            </a:r>
            <a:r>
              <a:rPr lang="et-EE" b="1" dirty="0"/>
              <a:t>mitte täpselt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t-EE" b="1" dirty="0"/>
              <a:t>kuidas</a:t>
            </a:r>
            <a:r>
              <a:rPr lang="et-EE" dirty="0"/>
              <a:t> seda teha.</a:t>
            </a:r>
            <a:r>
              <a:rPr lang="en-GB" dirty="0"/>
              <a:t> See on </a:t>
            </a:r>
            <a:r>
              <a:rPr lang="en-GB" dirty="0" err="1"/>
              <a:t>mängijate</a:t>
            </a:r>
            <a:r>
              <a:rPr lang="en-GB" dirty="0"/>
              <a:t> </a:t>
            </a:r>
            <a:r>
              <a:rPr lang="en-GB" dirty="0" err="1"/>
              <a:t>luua</a:t>
            </a:r>
            <a:r>
              <a:rPr lang="en-GB" dirty="0"/>
              <a:t>.</a:t>
            </a: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b="1" dirty="0"/>
              <a:t>Ajakava võib tegelikkuses ajaraamist väga erinevaks muutuda</a:t>
            </a:r>
            <a:r>
              <a:rPr lang="et-EE" dirty="0"/>
              <a:t>. Mõnikord läheb see palju kiiremini ja mõnikord aeglasemalt. Mängujuhtide ülesanne on </a:t>
            </a:r>
            <a:r>
              <a:rPr lang="et-EE" dirty="0" err="1"/>
              <a:t>lar</a:t>
            </a:r>
            <a:r>
              <a:rPr lang="en-GB" dirty="0"/>
              <a:t>bile</a:t>
            </a:r>
            <a:r>
              <a:rPr lang="et-EE" dirty="0"/>
              <a:t> tempo anda ja seda kas kiirendada või aeglustada. </a:t>
            </a: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DAB1E-6EE7-15A3-F01B-5DFDB78ADB8B}"/>
              </a:ext>
            </a:extLst>
          </p:cNvPr>
          <p:cNvSpPr/>
          <p:nvPr/>
        </p:nvSpPr>
        <p:spPr>
          <a:xfrm>
            <a:off x="0" y="-14418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D10AD5-800F-06C8-8430-AF156B458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27523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0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8" y="444724"/>
            <a:ext cx="6091382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AJAKAVA </a:t>
            </a:r>
            <a:br>
              <a:rPr lang="fi-FI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</a:br>
            <a:r>
              <a:rPr lang="fi-FI" sz="44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NÄIDIS</a:t>
            </a:r>
            <a:endParaRPr lang="fi-FI" sz="4400" dirty="0">
              <a:solidFill>
                <a:schemeClr val="dk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B1EAD4D-AEF6-931F-06F9-2979C2D1C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50541" y="-924090"/>
            <a:ext cx="5607890" cy="79315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6DAB1E-6EE7-15A3-F01B-5DFDB78ADB8B}"/>
              </a:ext>
            </a:extLst>
          </p:cNvPr>
          <p:cNvSpPr/>
          <p:nvPr/>
        </p:nvSpPr>
        <p:spPr>
          <a:xfrm>
            <a:off x="0" y="-14418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D10AD5-800F-06C8-8430-AF156B458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9" y="5927523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0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66681" y="444724"/>
            <a:ext cx="9294887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dirty="0">
                <a:solidFill>
                  <a:schemeClr val="dk1"/>
                </a:solidFill>
              </a:rPr>
              <a:t>KASULIKUD LISAASJAD</a:t>
            </a:r>
            <a:endParaRPr lang="fi-FI"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672214"/>
            <a:ext cx="8922813" cy="447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b="1" dirty="0"/>
              <a:t>Rekvisiidid</a:t>
            </a:r>
            <a:r>
              <a:rPr lang="et-EE" dirty="0"/>
              <a:t> võivad olla</a:t>
            </a:r>
            <a:r>
              <a:rPr lang="en-GB" dirty="0"/>
              <a:t> </a:t>
            </a:r>
            <a:r>
              <a:rPr lang="et-EE" dirty="0"/>
              <a:t>lihtsad </a:t>
            </a:r>
            <a:r>
              <a:rPr lang="en-GB" dirty="0" err="1"/>
              <a:t>nagu</a:t>
            </a:r>
            <a:r>
              <a:rPr lang="et-EE" dirty="0"/>
              <a:t> paber ja pliiatsid. Rekvisiitide tähtsus on see, et oleks midagi puutetundlikku ja konkreetset, mida kasutada</a:t>
            </a:r>
            <a:r>
              <a:rPr lang="en-GB" dirty="0"/>
              <a:t>. </a:t>
            </a:r>
            <a:r>
              <a:rPr lang="et-EE" b="1" dirty="0"/>
              <a:t>See võib olla leping, kiri, objekt või pilt.</a:t>
            </a:r>
            <a:r>
              <a:rPr lang="et-EE" dirty="0"/>
              <a:t> </a:t>
            </a: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Rekvisiitide eesmärk peaks olema </a:t>
            </a:r>
            <a:r>
              <a:rPr lang="et-EE" b="1" dirty="0"/>
              <a:t>luua mängijatele arutelusid või stseeni sisu</a:t>
            </a:r>
            <a:r>
              <a:rPr lang="et-EE" dirty="0"/>
              <a:t>. Rekvisiidid võivad aidata tekitada pingeid, seotust, konflikte jne. </a:t>
            </a: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Proovige kasutada mõnda rekvisiiti, </a:t>
            </a:r>
            <a:r>
              <a:rPr lang="et-EE" b="1" dirty="0"/>
              <a:t>et sümboliseerida seda, mida te oma </a:t>
            </a:r>
            <a:r>
              <a:rPr lang="et-EE" b="1" dirty="0" err="1"/>
              <a:t>lar</a:t>
            </a:r>
            <a:r>
              <a:rPr lang="en-GB" b="1" dirty="0"/>
              <a:t>bis</a:t>
            </a:r>
            <a:r>
              <a:rPr lang="et-EE" b="1" dirty="0"/>
              <a:t> arutlete</a:t>
            </a:r>
            <a:r>
              <a:rPr lang="et-EE" dirty="0"/>
              <a:t>, näiteks põlenud oks, kui jutt on metsatulekahjudest, või päikesepatareid, kui jutt on taastuvatest ressurs</a:t>
            </a:r>
            <a:r>
              <a:rPr lang="et-EE" dirty="0">
                <a:solidFill>
                  <a:schemeClr val="bg1"/>
                </a:solidFill>
              </a:rPr>
              <a:t>sidest.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874226-2C35-53BD-AC99-D308902B955B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616F57F-D117-109A-80B3-98678E946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27523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43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401437" y="444724"/>
            <a:ext cx="9260132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>
                <a:solidFill>
                  <a:schemeClr val="dk1"/>
                </a:solidFill>
              </a:rPr>
              <a:t>PRAKTILISED ASJAD, </a:t>
            </a:r>
            <a:r>
              <a:rPr lang="fi-FI" sz="4400" dirty="0" err="1">
                <a:solidFill>
                  <a:schemeClr val="dk1"/>
                </a:solidFill>
              </a:rPr>
              <a:t>mis</a:t>
            </a:r>
            <a:r>
              <a:rPr lang="fi-FI" sz="4400" dirty="0">
                <a:solidFill>
                  <a:schemeClr val="dk1"/>
                </a:solidFill>
              </a:rPr>
              <a:t> </a:t>
            </a:r>
            <a:r>
              <a:rPr lang="fi-FI" sz="4400" dirty="0" err="1">
                <a:solidFill>
                  <a:schemeClr val="dk1"/>
                </a:solidFill>
              </a:rPr>
              <a:t>larpi</a:t>
            </a:r>
            <a:r>
              <a:rPr lang="fi-FI" sz="4400" dirty="0">
                <a:solidFill>
                  <a:schemeClr val="dk1"/>
                </a:solidFill>
              </a:rPr>
              <a:t> </a:t>
            </a:r>
            <a:r>
              <a:rPr lang="fi-FI" sz="4400" dirty="0" err="1">
                <a:solidFill>
                  <a:schemeClr val="dk1"/>
                </a:solidFill>
              </a:rPr>
              <a:t>ilmestavad</a:t>
            </a:r>
            <a:endParaRPr lang="fi-FI"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401437" y="1942167"/>
            <a:ext cx="8811994" cy="447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b="1" dirty="0"/>
              <a:t>Kostüümi kasutamine </a:t>
            </a:r>
            <a:r>
              <a:rPr lang="en-GB" b="1" dirty="0"/>
              <a:t> </a:t>
            </a:r>
            <a:r>
              <a:rPr lang="en-GB" dirty="0"/>
              <a:t>- l</a:t>
            </a:r>
            <a:r>
              <a:rPr lang="et-EE" dirty="0" err="1"/>
              <a:t>ihtsate</a:t>
            </a:r>
            <a:r>
              <a:rPr lang="et-EE" dirty="0"/>
              <a:t> kostüümidega saab </a:t>
            </a:r>
            <a:r>
              <a:rPr lang="en-GB" dirty="0" err="1"/>
              <a:t>palju</a:t>
            </a:r>
            <a:r>
              <a:rPr lang="en-GB" dirty="0"/>
              <a:t> </a:t>
            </a:r>
            <a:r>
              <a:rPr lang="en-GB" b="1" dirty="0" err="1"/>
              <a:t>suuremat</a:t>
            </a:r>
            <a:r>
              <a:rPr lang="en-GB" b="1" dirty="0"/>
              <a:t> </a:t>
            </a:r>
            <a:r>
              <a:rPr lang="en-GB" b="1" dirty="0" err="1"/>
              <a:t>mõju</a:t>
            </a:r>
            <a:r>
              <a:rPr lang="et-EE" dirty="0"/>
              <a:t>. Näiteks mütsid, lipsud, prillid ja sallid töötavad väga hästi. Mütsil on vähemalt sama suur mõju iseloomule liikumisel kui riietusel. </a:t>
            </a:r>
            <a:endParaRPr lang="en-GB" dirty="0"/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Kostüüme saab kasutada ka </a:t>
            </a:r>
            <a:r>
              <a:rPr lang="et-EE" b="1" dirty="0"/>
              <a:t>erinevate rühmakuuluvuste märkimiseks</a:t>
            </a:r>
            <a:r>
              <a:rPr lang="et-EE" dirty="0"/>
              <a:t>. Kui otsustada, et rühmal on </a:t>
            </a:r>
            <a:br>
              <a:rPr lang="en-GB" dirty="0"/>
            </a:br>
            <a:r>
              <a:rPr lang="et-EE" dirty="0"/>
              <a:t>kostüümis </a:t>
            </a:r>
            <a:r>
              <a:rPr lang="et-EE" b="1" dirty="0"/>
              <a:t>midagi sarnast</a:t>
            </a:r>
            <a:r>
              <a:rPr lang="et-EE" dirty="0"/>
              <a:t>, </a:t>
            </a:r>
            <a:br>
              <a:rPr lang="en-GB" dirty="0"/>
            </a:br>
            <a:r>
              <a:rPr lang="et-EE" dirty="0"/>
              <a:t>sama värvi või sama tüüpi </a:t>
            </a:r>
            <a:br>
              <a:rPr lang="en-GB" dirty="0"/>
            </a:br>
            <a:r>
              <a:rPr lang="et-EE" dirty="0"/>
              <a:t>müts, on see </a:t>
            </a:r>
            <a:r>
              <a:rPr lang="et-EE" b="1" dirty="0"/>
              <a:t>visuaalne viis </a:t>
            </a:r>
            <a:br>
              <a:rPr lang="en-GB" dirty="0"/>
            </a:br>
            <a:r>
              <a:rPr lang="et-EE" dirty="0"/>
              <a:t>aidata kõigil mängijatel </a:t>
            </a:r>
            <a:br>
              <a:rPr lang="en-GB" dirty="0"/>
            </a:br>
            <a:r>
              <a:rPr lang="et-EE" dirty="0" err="1"/>
              <a:t>lar</a:t>
            </a:r>
            <a:r>
              <a:rPr lang="en-GB" dirty="0"/>
              <a:t>bis </a:t>
            </a:r>
            <a:r>
              <a:rPr lang="et-EE" dirty="0"/>
              <a:t>rolle </a:t>
            </a:r>
            <a:r>
              <a:rPr lang="en-GB" dirty="0" err="1"/>
              <a:t>eristada</a:t>
            </a:r>
            <a:r>
              <a:rPr lang="en-GB" dirty="0"/>
              <a:t> j</a:t>
            </a:r>
            <a:r>
              <a:rPr lang="et-EE" dirty="0"/>
              <a:t>a</a:t>
            </a:r>
            <a:br>
              <a:rPr lang="en-GB" dirty="0"/>
            </a:br>
            <a:r>
              <a:rPr lang="et-EE" dirty="0"/>
              <a:t>meeles pidada.</a:t>
            </a:r>
            <a:endParaRPr lang="en-GB" dirty="0"/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502DBB-518E-887D-1724-B5992BCBDA7F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E08A85-0075-CD69-E1CF-BEE7BA7F4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27523"/>
            <a:ext cx="2068980" cy="735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219B3-4993-EA10-CAE6-D2C9867FC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86" y="4090388"/>
            <a:ext cx="4404230" cy="24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55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402541" y="444724"/>
            <a:ext cx="6765210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>
                <a:solidFill>
                  <a:schemeClr val="dk1"/>
                </a:solidFill>
              </a:rPr>
              <a:t>PRAKTILISED ASJAD…. </a:t>
            </a:r>
            <a:r>
              <a:rPr lang="fi-FI" sz="4400" dirty="0" err="1">
                <a:solidFill>
                  <a:schemeClr val="dk1"/>
                </a:solidFill>
              </a:rPr>
              <a:t>järg</a:t>
            </a:r>
            <a:endParaRPr lang="fi-FI" sz="4400" dirty="0">
              <a:solidFill>
                <a:schemeClr val="dk1"/>
              </a:solidFill>
            </a:endParaRPr>
          </a:p>
        </p:txBody>
      </p:sp>
      <p:sp>
        <p:nvSpPr>
          <p:cNvPr id="2" name="Google Shape;154;g1bbff80b12d_0_2">
            <a:extLst>
              <a:ext uri="{FF2B5EF4-FFF2-40B4-BE49-F238E27FC236}">
                <a16:creationId xmlns:a16="http://schemas.microsoft.com/office/drawing/2014/main" id="{0CDB8495-0877-C211-D66D-5405C0882EF2}"/>
              </a:ext>
            </a:extLst>
          </p:cNvPr>
          <p:cNvSpPr txBox="1">
            <a:spLocks/>
          </p:cNvSpPr>
          <p:nvPr/>
        </p:nvSpPr>
        <p:spPr>
          <a:xfrm>
            <a:off x="2179799" y="3755496"/>
            <a:ext cx="9601200" cy="5458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b="1" dirty="0" err="1">
                <a:solidFill>
                  <a:schemeClr val="tx1"/>
                </a:solidFill>
              </a:rPr>
              <a:t>Kaardi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t-EE" sz="2400" b="1" dirty="0">
                <a:solidFill>
                  <a:schemeClr val="tx1"/>
                </a:solidFill>
              </a:rPr>
              <a:t>kasutamine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 </a:t>
            </a:r>
            <a:r>
              <a:rPr lang="et-EE" sz="2400" dirty="0">
                <a:solidFill>
                  <a:schemeClr val="tx1"/>
                </a:solidFill>
              </a:rPr>
              <a:t> Keskkonnaprobleemi/konflikti arutamiseks la</a:t>
            </a:r>
            <a:r>
              <a:rPr lang="en-GB" sz="2400" dirty="0">
                <a:solidFill>
                  <a:schemeClr val="tx1"/>
                </a:solidFill>
              </a:rPr>
              <a:t>rbi</a:t>
            </a:r>
            <a:r>
              <a:rPr lang="et-EE" sz="2400" dirty="0">
                <a:solidFill>
                  <a:schemeClr val="tx1"/>
                </a:solidFill>
              </a:rPr>
              <a:t> ajal </a:t>
            </a:r>
            <a:r>
              <a:rPr lang="en-GB" sz="2400" dirty="0">
                <a:solidFill>
                  <a:schemeClr val="tx1"/>
                </a:solidFill>
              </a:rPr>
              <a:t>on </a:t>
            </a:r>
            <a:r>
              <a:rPr lang="en-GB" sz="2400" dirty="0" err="1">
                <a:solidFill>
                  <a:schemeClr val="tx1"/>
                </a:solidFill>
              </a:rPr>
              <a:t>hea</a:t>
            </a:r>
            <a:r>
              <a:rPr lang="en-GB" sz="2400" dirty="0">
                <a:solidFill>
                  <a:schemeClr val="tx1"/>
                </a:solidFill>
              </a:rPr>
              <a:t> k</a:t>
            </a:r>
            <a:r>
              <a:rPr lang="et-EE" sz="2400" dirty="0">
                <a:solidFill>
                  <a:schemeClr val="tx1"/>
                </a:solidFill>
              </a:rPr>
              <a:t>asutada kaarti. </a:t>
            </a:r>
            <a:r>
              <a:rPr lang="et-EE" sz="2400" b="1" dirty="0">
                <a:solidFill>
                  <a:schemeClr val="tx1"/>
                </a:solidFill>
              </a:rPr>
              <a:t>See on suurepärane võimalus teile kui mängujuhile probleemide ja nende võimalike lahenduste visualiseerimiseks. </a:t>
            </a:r>
            <a:r>
              <a:rPr lang="et-EE" sz="2400" i="1" dirty="0">
                <a:solidFill>
                  <a:schemeClr val="tx1"/>
                </a:solidFill>
              </a:rPr>
              <a:t>Võite isegi kasutada lihtsaid puude, loomade ja majade jne mudeleid ning paigutada need kaardile. Nii saate teie või teie õpilased </a:t>
            </a:r>
            <a:r>
              <a:rPr lang="et-EE" sz="2400" i="1" dirty="0" err="1">
                <a:solidFill>
                  <a:schemeClr val="tx1"/>
                </a:solidFill>
              </a:rPr>
              <a:t>larpi</a:t>
            </a:r>
            <a:r>
              <a:rPr lang="et-EE" sz="2400" i="1" dirty="0">
                <a:solidFill>
                  <a:schemeClr val="tx1"/>
                </a:solidFill>
              </a:rPr>
              <a:t> ajal kaardil infrastruktuuri 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t-EE" sz="2400" i="1" dirty="0">
                <a:solidFill>
                  <a:schemeClr val="tx1"/>
                </a:solidFill>
              </a:rPr>
              <a:t>ja seadeid muuta. Näiteks kui keegi 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t-EE" sz="2400" i="1" dirty="0">
                <a:solidFill>
                  <a:schemeClr val="tx1"/>
                </a:solidFill>
              </a:rPr>
              <a:t>vaidleb metsa raiumise poolt, saab 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t-EE" sz="2400" i="1" dirty="0">
                <a:solidFill>
                  <a:schemeClr val="tx1"/>
                </a:solidFill>
              </a:rPr>
              <a:t>ta metsa füüsiliselt kaardilt eemaldada. </a:t>
            </a:r>
            <a:endParaRPr lang="en-GB" sz="2400" i="1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i="1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Asukoha valimine </a:t>
            </a:r>
            <a:r>
              <a:rPr lang="en-GB" sz="2400" dirty="0">
                <a:solidFill>
                  <a:schemeClr val="tx1"/>
                </a:solidFill>
              </a:rPr>
              <a:t>- a</a:t>
            </a:r>
            <a:r>
              <a:rPr lang="et-EE" sz="2400" dirty="0" err="1">
                <a:solidFill>
                  <a:schemeClr val="tx1"/>
                </a:solidFill>
              </a:rPr>
              <a:t>sukoht</a:t>
            </a:r>
            <a:r>
              <a:rPr lang="et-EE" sz="2400" dirty="0">
                <a:solidFill>
                  <a:schemeClr val="tx1"/>
                </a:solidFill>
              </a:rPr>
              <a:t> võib </a:t>
            </a:r>
            <a:r>
              <a:rPr lang="et-EE" sz="2400" dirty="0" err="1">
                <a:solidFill>
                  <a:schemeClr val="tx1"/>
                </a:solidFill>
              </a:rPr>
              <a:t>larpi</a:t>
            </a:r>
            <a:r>
              <a:rPr lang="et-EE" sz="2400" dirty="0">
                <a:solidFill>
                  <a:schemeClr val="tx1"/>
                </a:solidFill>
              </a:rPr>
              <a:t>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t-EE" sz="2400" dirty="0">
                <a:solidFill>
                  <a:schemeClr val="tx1"/>
                </a:solidFill>
              </a:rPr>
              <a:t>kogemust tõeliselt mõjutada. </a:t>
            </a:r>
            <a:r>
              <a:rPr lang="en-GB" sz="2400" dirty="0">
                <a:solidFill>
                  <a:schemeClr val="tx1"/>
                </a:solidFill>
              </a:rPr>
              <a:t>E</a:t>
            </a:r>
            <a:r>
              <a:rPr lang="et-EE" sz="2400" dirty="0" err="1">
                <a:solidFill>
                  <a:schemeClr val="tx1"/>
                </a:solidFill>
              </a:rPr>
              <a:t>namik</a:t>
            </a:r>
            <a:r>
              <a:rPr lang="en-GB" sz="2400" dirty="0" err="1">
                <a:solidFill>
                  <a:schemeClr val="tx1"/>
                </a:solidFill>
              </a:rPr>
              <a:t>ke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t-EE" sz="2400" dirty="0">
                <a:solidFill>
                  <a:schemeClr val="tx1"/>
                </a:solidFill>
              </a:rPr>
              <a:t> </a:t>
            </a:r>
            <a:r>
              <a:rPr lang="et-EE" sz="2400" dirty="0" err="1">
                <a:solidFill>
                  <a:schemeClr val="tx1"/>
                </a:solidFill>
              </a:rPr>
              <a:t>lar</a:t>
            </a:r>
            <a:r>
              <a:rPr lang="en-GB" sz="2400" dirty="0">
                <a:solidFill>
                  <a:schemeClr val="tx1"/>
                </a:solidFill>
              </a:rPr>
              <a:t>b</a:t>
            </a:r>
            <a:r>
              <a:rPr lang="et-EE" sz="2400" dirty="0">
                <a:solidFill>
                  <a:schemeClr val="tx1"/>
                </a:solidFill>
              </a:rPr>
              <a:t>i kontseptsioone saab mängida igas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t-EE" sz="2400" dirty="0">
                <a:solidFill>
                  <a:schemeClr val="tx1"/>
                </a:solidFill>
              </a:rPr>
              <a:t>kohas. 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EDB10B-9198-BD93-1728-41BE00174AD4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E699D9-916E-A2FD-F550-B1DA6C2A5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27523"/>
            <a:ext cx="2068980" cy="735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C5F3F-AACB-9728-86E1-B58835772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277" y="3755496"/>
            <a:ext cx="3241848" cy="24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38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402541" y="444724"/>
            <a:ext cx="6765210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>
                <a:solidFill>
                  <a:schemeClr val="dk1"/>
                </a:solidFill>
              </a:rPr>
              <a:t>RUUMI LOOMINE</a:t>
            </a:r>
          </a:p>
        </p:txBody>
      </p:sp>
      <p:sp>
        <p:nvSpPr>
          <p:cNvPr id="2" name="Google Shape;154;g1bbff80b12d_0_2">
            <a:extLst>
              <a:ext uri="{FF2B5EF4-FFF2-40B4-BE49-F238E27FC236}">
                <a16:creationId xmlns:a16="http://schemas.microsoft.com/office/drawing/2014/main" id="{0CDB8495-0877-C211-D66D-5405C0882EF2}"/>
              </a:ext>
            </a:extLst>
          </p:cNvPr>
          <p:cNvSpPr txBox="1">
            <a:spLocks/>
          </p:cNvSpPr>
          <p:nvPr/>
        </p:nvSpPr>
        <p:spPr>
          <a:xfrm>
            <a:off x="2179799" y="3815047"/>
            <a:ext cx="9713123" cy="5458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  <a:latin typeface="+mj-lt"/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dirty="0">
                <a:solidFill>
                  <a:schemeClr val="tx1"/>
                </a:solidFill>
              </a:rPr>
              <a:t>O</a:t>
            </a:r>
            <a:r>
              <a:rPr lang="et-EE" sz="2400" dirty="0" err="1">
                <a:solidFill>
                  <a:schemeClr val="tx1"/>
                </a:solidFill>
              </a:rPr>
              <a:t>lulised</a:t>
            </a:r>
            <a:r>
              <a:rPr lang="et-EE" sz="2400" dirty="0">
                <a:solidFill>
                  <a:schemeClr val="tx1"/>
                </a:solidFill>
              </a:rPr>
              <a:t> asjad, millele selle </a:t>
            </a:r>
            <a:r>
              <a:rPr lang="et-EE" sz="2400" dirty="0" err="1">
                <a:solidFill>
                  <a:schemeClr val="tx1"/>
                </a:solidFill>
              </a:rPr>
              <a:t>edularpi</a:t>
            </a:r>
            <a:r>
              <a:rPr lang="et-EE" sz="2400" dirty="0">
                <a:solidFill>
                  <a:schemeClr val="tx1"/>
                </a:solidFill>
              </a:rPr>
              <a:t> kavandamisel mõelda: 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85725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Tx/>
              <a:buChar char="-"/>
            </a:pPr>
            <a:r>
              <a:rPr lang="en-GB" sz="2400" b="1" dirty="0">
                <a:solidFill>
                  <a:schemeClr val="tx1"/>
                </a:solidFill>
              </a:rPr>
              <a:t>Oma </a:t>
            </a:r>
            <a:r>
              <a:rPr lang="en-GB" sz="2400" b="1" dirty="0" err="1">
                <a:solidFill>
                  <a:schemeClr val="tx1"/>
                </a:solidFill>
              </a:rPr>
              <a:t>grupi</a:t>
            </a:r>
            <a:r>
              <a:rPr lang="en-GB" sz="2400" b="1" dirty="0">
                <a:solidFill>
                  <a:schemeClr val="tx1"/>
                </a:solidFill>
              </a:rPr>
              <a:t> ala </a:t>
            </a:r>
            <a:r>
              <a:rPr lang="en-GB" sz="2400" dirty="0">
                <a:solidFill>
                  <a:schemeClr val="tx1"/>
                </a:solidFill>
              </a:rPr>
              <a:t>– ala, </a:t>
            </a:r>
            <a:r>
              <a:rPr lang="en-GB" sz="2400" dirty="0" err="1">
                <a:solidFill>
                  <a:schemeClr val="tx1"/>
                </a:solidFill>
              </a:rPr>
              <a:t>kus</a:t>
            </a:r>
            <a:r>
              <a:rPr lang="en-GB" sz="2400" dirty="0">
                <a:solidFill>
                  <a:schemeClr val="tx1"/>
                </a:solidFill>
              </a:rPr>
              <a:t> a</a:t>
            </a:r>
            <a:r>
              <a:rPr lang="et-EE" sz="2400" dirty="0" err="1">
                <a:solidFill>
                  <a:schemeClr val="tx1"/>
                </a:solidFill>
              </a:rPr>
              <a:t>rutleda</a:t>
            </a:r>
            <a:r>
              <a:rPr lang="et-EE" sz="2400" dirty="0">
                <a:solidFill>
                  <a:schemeClr val="tx1"/>
                </a:solidFill>
              </a:rPr>
              <a:t> eesmärkide ja ülesannete üle, olla loominguline ja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omada</a:t>
            </a:r>
            <a:r>
              <a:rPr lang="et-EE" sz="2400" dirty="0">
                <a:solidFill>
                  <a:schemeClr val="tx1"/>
                </a:solidFill>
              </a:rPr>
              <a:t> oma ruumi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oma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grupiga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 marL="514350"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85725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Tx/>
              <a:buChar char="-"/>
            </a:pPr>
            <a:r>
              <a:rPr lang="et-EE" sz="2400" b="1" dirty="0">
                <a:solidFill>
                  <a:schemeClr val="tx1"/>
                </a:solidFill>
              </a:rPr>
              <a:t>Ruum suhtlemiseks ja aruteluks </a:t>
            </a:r>
            <a:r>
              <a:rPr lang="en-GB" sz="2400" dirty="0">
                <a:solidFill>
                  <a:schemeClr val="tx1"/>
                </a:solidFill>
              </a:rPr>
              <a:t>–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suurem</a:t>
            </a:r>
            <a:r>
              <a:rPr lang="et-EE" sz="2400" dirty="0">
                <a:solidFill>
                  <a:schemeClr val="tx1"/>
                </a:solidFill>
              </a:rPr>
              <a:t> ruum, </a:t>
            </a:r>
            <a:r>
              <a:rPr lang="en-GB" sz="2400" dirty="0">
                <a:solidFill>
                  <a:schemeClr val="tx1"/>
                </a:solidFill>
              </a:rPr>
              <a:t>mis </a:t>
            </a:r>
            <a:r>
              <a:rPr lang="en-GB" sz="2400" dirty="0" err="1">
                <a:solidFill>
                  <a:schemeClr val="tx1"/>
                </a:solidFill>
              </a:rPr>
              <a:t>võimaldab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ühisarutelu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ja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toimub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ühisne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mäng</a:t>
            </a:r>
            <a:r>
              <a:rPr lang="et-EE" sz="2400" dirty="0">
                <a:solidFill>
                  <a:schemeClr val="tx1"/>
                </a:solidFill>
              </a:rPr>
              <a:t>. </a:t>
            </a:r>
            <a:endParaRPr lang="en-GB" sz="2400" dirty="0">
              <a:solidFill>
                <a:schemeClr val="tx1"/>
              </a:solidFill>
            </a:endParaRPr>
          </a:p>
          <a:p>
            <a:pPr marL="514350"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85725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Tx/>
              <a:buChar char="-"/>
            </a:pPr>
            <a:r>
              <a:rPr lang="et-EE" sz="2400" b="1" dirty="0">
                <a:solidFill>
                  <a:schemeClr val="tx1"/>
                </a:solidFill>
              </a:rPr>
              <a:t>Ruumi lõõgastumiseks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 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l</a:t>
            </a:r>
            <a:r>
              <a:rPr lang="et-EE" sz="2400" dirty="0" err="1">
                <a:solidFill>
                  <a:schemeClr val="tx1"/>
                </a:solidFill>
              </a:rPr>
              <a:t>õõgastavam</a:t>
            </a:r>
            <a:r>
              <a:rPr lang="et-EE" sz="2400" dirty="0">
                <a:solidFill>
                  <a:schemeClr val="tx1"/>
                </a:solidFill>
              </a:rPr>
              <a:t> ja rahulikum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mängu</a:t>
            </a:r>
            <a:r>
              <a:rPr lang="et-EE" sz="2400" dirty="0">
                <a:solidFill>
                  <a:schemeClr val="tx1"/>
                </a:solidFill>
              </a:rPr>
              <a:t>koht, kus oled ikka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t-EE" sz="2400" dirty="0" err="1">
                <a:solidFill>
                  <a:schemeClr val="tx1"/>
                </a:solidFill>
              </a:rPr>
              <a:t>lar</a:t>
            </a:r>
            <a:r>
              <a:rPr lang="en-GB" sz="2400" dirty="0">
                <a:solidFill>
                  <a:schemeClr val="tx1"/>
                </a:solidFill>
              </a:rPr>
              <a:t>b</a:t>
            </a:r>
            <a:r>
              <a:rPr lang="et-EE" sz="2400" dirty="0" err="1">
                <a:solidFill>
                  <a:schemeClr val="tx1"/>
                </a:solidFill>
              </a:rPr>
              <a:t>is</a:t>
            </a:r>
            <a:r>
              <a:rPr lang="et-EE" sz="2400" dirty="0">
                <a:solidFill>
                  <a:schemeClr val="tx1"/>
                </a:solidFill>
              </a:rPr>
              <a:t>, aga saab puhata.</a:t>
            </a:r>
            <a:endParaRPr lang="es-ES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>
              <a:solidFill>
                <a:schemeClr val="tx1"/>
              </a:solidFill>
              <a:latin typeface="+mj-lt"/>
              <a:ea typeface="Arial" panose="020B0604020202020204" pitchFamily="34" charset="0"/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EDB10B-9198-BD93-1728-41BE00174AD4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E699D9-916E-A2FD-F550-B1DA6C2A5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27523"/>
            <a:ext cx="2068980" cy="735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EF188-E47B-00E3-3199-0B3B5CCFE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987" y="3429000"/>
            <a:ext cx="4024316" cy="30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82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A67F-92CE-0015-211B-ECBD206B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04" y="5322604"/>
            <a:ext cx="9236538" cy="1325563"/>
          </a:xfrm>
        </p:spPr>
        <p:txBody>
          <a:bodyPr>
            <a:noAutofit/>
          </a:bodyPr>
          <a:lstStyle/>
          <a:p>
            <a:pPr marL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dirty="0">
                <a:solidFill>
                  <a:srgbClr val="002060"/>
                </a:solidFill>
              </a:rPr>
              <a:t>Ederi Ojasoo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4000" dirty="0" err="1">
                <a:solidFill>
                  <a:srgbClr val="002060"/>
                </a:solidFill>
              </a:rPr>
              <a:t>Peipsi</a:t>
            </a:r>
            <a:r>
              <a:rPr lang="en-GB" sz="4000" dirty="0">
                <a:solidFill>
                  <a:srgbClr val="002060"/>
                </a:solidFill>
              </a:rPr>
              <a:t> </a:t>
            </a:r>
            <a:r>
              <a:rPr lang="en-GB" sz="4000" dirty="0" err="1">
                <a:solidFill>
                  <a:srgbClr val="002060"/>
                </a:solidFill>
              </a:rPr>
              <a:t>Koostöö</a:t>
            </a:r>
            <a:r>
              <a:rPr lang="en-GB" sz="4000" dirty="0">
                <a:solidFill>
                  <a:srgbClr val="002060"/>
                </a:solidFill>
              </a:rPr>
              <a:t> </a:t>
            </a:r>
            <a:r>
              <a:rPr lang="en-GB" sz="4000" dirty="0" err="1">
                <a:solidFill>
                  <a:srgbClr val="002060"/>
                </a:solidFill>
              </a:rPr>
              <a:t>Keskus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A2BF4-ECB7-5296-4311-08A2897B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891" y="1036471"/>
            <a:ext cx="9072109" cy="38015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en-GB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4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IV OSA</a:t>
            </a:r>
            <a:br>
              <a:rPr lang="en-GB" sz="44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GB" sz="44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</a:br>
            <a:r>
              <a:rPr lang="en-GB" sz="54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  <a:t>OMA MÄNGU LOOMINE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33123-A737-D34F-A773-330AD86EFC8C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7" name="Google Shape;142;p1">
            <a:extLst>
              <a:ext uri="{FF2B5EF4-FFF2-40B4-BE49-F238E27FC236}">
                <a16:creationId xmlns:a16="http://schemas.microsoft.com/office/drawing/2014/main" id="{9070DCD2-6288-FEA2-668F-FE39AA0A96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7273" y="1362131"/>
            <a:ext cx="2425164" cy="106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F3460-A6F5-2385-158C-45A0B45F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" y="2653191"/>
            <a:ext cx="2217108" cy="8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C9C16-F433-5834-FADC-AF3B13CD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6" y="3726509"/>
            <a:ext cx="1746332" cy="176936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E572664-1711-FF1D-751A-6D0764505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19" y="348288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1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KESTLIKU ARENGU EESMÄRGID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963407"/>
            <a:ext cx="9115652" cy="36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00050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/>
              <a:t>2015 </a:t>
            </a:r>
            <a:r>
              <a:rPr lang="en-GB" dirty="0" err="1"/>
              <a:t>kirjuatsid</a:t>
            </a:r>
            <a:r>
              <a:rPr lang="en-GB" dirty="0"/>
              <a:t> ÜRO </a:t>
            </a:r>
            <a:r>
              <a:rPr lang="en-GB" dirty="0" err="1"/>
              <a:t>liikmesriigid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kestliku</a:t>
            </a:r>
            <a:r>
              <a:rPr lang="en-GB" dirty="0"/>
              <a:t> </a:t>
            </a:r>
            <a:r>
              <a:rPr lang="en-GB" dirty="0" err="1"/>
              <a:t>arengu</a:t>
            </a:r>
            <a:r>
              <a:rPr lang="en-GB" dirty="0"/>
              <a:t> </a:t>
            </a:r>
            <a:r>
              <a:rPr lang="en-GB" dirty="0" err="1"/>
              <a:t>tegevuskavale</a:t>
            </a:r>
            <a:r>
              <a:rPr lang="en-GB" dirty="0"/>
              <a:t> </a:t>
            </a:r>
            <a:r>
              <a:rPr lang="en-GB" dirty="0" err="1"/>
              <a:t>aastani</a:t>
            </a:r>
            <a:r>
              <a:rPr lang="en-GB" dirty="0"/>
              <a:t> 2030 </a:t>
            </a:r>
            <a:r>
              <a:rPr lang="en-GB" dirty="0" err="1"/>
              <a:t>ja</a:t>
            </a:r>
            <a:r>
              <a:rPr lang="en-GB" dirty="0"/>
              <a:t> 17 </a:t>
            </a:r>
            <a:r>
              <a:rPr lang="en-GB" dirty="0" err="1"/>
              <a:t>kestliku</a:t>
            </a:r>
            <a:r>
              <a:rPr lang="en-GB" dirty="0"/>
              <a:t> </a:t>
            </a:r>
            <a:r>
              <a:rPr lang="en-GB" dirty="0" err="1"/>
              <a:t>arengu</a:t>
            </a:r>
            <a:r>
              <a:rPr lang="en-GB" dirty="0"/>
              <a:t> </a:t>
            </a:r>
            <a:r>
              <a:rPr lang="en-GB" dirty="0" err="1"/>
              <a:t>eesmärgile</a:t>
            </a:r>
            <a:r>
              <a:rPr lang="en-GB" dirty="0"/>
              <a:t>. </a:t>
            </a:r>
          </a:p>
          <a:p>
            <a:pPr marL="457200" indent="-400050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Lühidalt</a:t>
            </a:r>
            <a:r>
              <a:rPr lang="en-GB" dirty="0"/>
              <a:t> </a:t>
            </a:r>
            <a:r>
              <a:rPr lang="en-GB" dirty="0" err="1"/>
              <a:t>öeldes</a:t>
            </a:r>
            <a:r>
              <a:rPr lang="en-GB" dirty="0"/>
              <a:t> on </a:t>
            </a:r>
            <a:r>
              <a:rPr lang="en-GB" dirty="0" err="1"/>
              <a:t>tegevuskava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eesmäride</a:t>
            </a:r>
            <a:r>
              <a:rPr lang="en-GB" dirty="0"/>
              <a:t> </a:t>
            </a:r>
            <a:r>
              <a:rPr lang="en-GB" dirty="0" err="1"/>
              <a:t>näol</a:t>
            </a:r>
            <a:r>
              <a:rPr lang="en-GB" dirty="0"/>
              <a:t> tegu </a:t>
            </a:r>
            <a:r>
              <a:rPr lang="en-GB" dirty="0" err="1"/>
              <a:t>tasakaalu</a:t>
            </a:r>
            <a:r>
              <a:rPr lang="en-GB" dirty="0"/>
              <a:t> </a:t>
            </a:r>
            <a:r>
              <a:rPr lang="en-GB" dirty="0" err="1"/>
              <a:t>leidmisega</a:t>
            </a:r>
            <a:r>
              <a:rPr lang="en-GB" dirty="0"/>
              <a:t> </a:t>
            </a:r>
            <a:r>
              <a:rPr lang="en-GB" dirty="0" err="1"/>
              <a:t>planeedi</a:t>
            </a:r>
            <a:r>
              <a:rPr lang="en-GB" dirty="0"/>
              <a:t> </a:t>
            </a:r>
            <a:r>
              <a:rPr lang="en-GB" dirty="0" err="1"/>
              <a:t>piiratud</a:t>
            </a:r>
            <a:r>
              <a:rPr lang="en-GB" dirty="0"/>
              <a:t> </a:t>
            </a:r>
            <a:r>
              <a:rPr lang="en-GB" dirty="0" err="1"/>
              <a:t>ökoloogiliste</a:t>
            </a:r>
            <a:r>
              <a:rPr lang="en-GB" dirty="0"/>
              <a:t> </a:t>
            </a:r>
            <a:r>
              <a:rPr lang="en-GB" dirty="0" err="1"/>
              <a:t>ressursside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inimestele</a:t>
            </a:r>
            <a:r>
              <a:rPr lang="en-GB" dirty="0"/>
              <a:t> </a:t>
            </a:r>
            <a:r>
              <a:rPr lang="en-GB" dirty="0" err="1"/>
              <a:t>heaolu</a:t>
            </a:r>
            <a:r>
              <a:rPr lang="en-GB" dirty="0"/>
              <a:t> </a:t>
            </a:r>
            <a:r>
              <a:rPr lang="en-GB" dirty="0" err="1"/>
              <a:t>loomise</a:t>
            </a:r>
            <a:br>
              <a:rPr lang="en-GB" dirty="0"/>
            </a:br>
            <a:r>
              <a:rPr lang="en-GB" dirty="0" err="1"/>
              <a:t>vahel</a:t>
            </a:r>
            <a:r>
              <a:rPr lang="en-GB" dirty="0"/>
              <a:t>.</a:t>
            </a:r>
            <a:endParaRPr lang="en-GB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/>
              <a:t>Just </a:t>
            </a:r>
            <a:r>
              <a:rPr lang="en-GB" dirty="0" err="1"/>
              <a:t>nendest</a:t>
            </a:r>
            <a:r>
              <a:rPr lang="en-GB" dirty="0"/>
              <a:t> </a:t>
            </a:r>
            <a:r>
              <a:rPr lang="en-GB" b="1" dirty="0" err="1"/>
              <a:t>kestliku</a:t>
            </a:r>
            <a:r>
              <a:rPr lang="en-GB" b="1" dirty="0"/>
              <a:t> </a:t>
            </a:r>
            <a:r>
              <a:rPr lang="en-GB" b="1" dirty="0" err="1"/>
              <a:t>arengu</a:t>
            </a:r>
            <a:r>
              <a:rPr lang="en-GB" b="1" dirty="0"/>
              <a:t> </a:t>
            </a:r>
            <a:br>
              <a:rPr lang="en-GB" b="1" dirty="0"/>
            </a:br>
            <a:r>
              <a:rPr lang="en-GB" b="1" dirty="0" err="1"/>
              <a:t>eesmärkidest</a:t>
            </a:r>
            <a:r>
              <a:rPr lang="en-GB" b="1" dirty="0"/>
              <a:t> </a:t>
            </a:r>
            <a:r>
              <a:rPr lang="en-GB" b="1" dirty="0" err="1"/>
              <a:t>maailmaharidus</a:t>
            </a:r>
            <a:r>
              <a:rPr lang="en-GB" b="1" dirty="0"/>
              <a:t> </a:t>
            </a:r>
            <a:br>
              <a:rPr lang="en-GB" b="1" dirty="0"/>
            </a:br>
            <a:r>
              <a:rPr lang="en-GB" b="1" dirty="0" err="1"/>
              <a:t>oma</a:t>
            </a:r>
            <a:r>
              <a:rPr lang="en-GB" b="1" dirty="0"/>
              <a:t> </a:t>
            </a:r>
            <a:r>
              <a:rPr lang="en-GB" b="1" dirty="0" err="1"/>
              <a:t>õpetamisprotsessis</a:t>
            </a:r>
            <a:r>
              <a:rPr lang="en-GB" b="1" dirty="0"/>
              <a:t> </a:t>
            </a:r>
            <a:r>
              <a:rPr lang="en-GB" b="1" dirty="0" err="1"/>
              <a:t>lähtubki</a:t>
            </a:r>
            <a:r>
              <a:rPr lang="en-GB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C6535-1B13-714A-4DDB-840D7F23765B}"/>
              </a:ext>
            </a:extLst>
          </p:cNvPr>
          <p:cNvSpPr txBox="1"/>
          <p:nvPr/>
        </p:nvSpPr>
        <p:spPr>
          <a:xfrm>
            <a:off x="2768260" y="6228609"/>
            <a:ext cx="870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/>
              <a:t>Liisa</a:t>
            </a:r>
            <a:r>
              <a:rPr lang="en-GB" i="1" dirty="0"/>
              <a:t> </a:t>
            </a:r>
            <a:r>
              <a:rPr lang="en-GB" i="1" dirty="0" err="1"/>
              <a:t>Puusepp</a:t>
            </a:r>
            <a:r>
              <a:rPr lang="en-GB" i="1" dirty="0"/>
              <a:t> </a:t>
            </a:r>
            <a:r>
              <a:rPr lang="en-GB" i="1" dirty="0">
                <a:hlinkClick r:id="rId5"/>
              </a:rPr>
              <a:t>https://mihus.mitteformaalne.ee/mis-on-maailmaharidus/</a:t>
            </a:r>
            <a:r>
              <a:rPr lang="en-GB" i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AD47E-8C15-D39F-B65B-417432F38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697" y="3957619"/>
            <a:ext cx="3083284" cy="22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13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4"/>
            <a:ext cx="6877133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>
                <a:solidFill>
                  <a:schemeClr val="dk1"/>
                </a:solidFill>
              </a:rPr>
              <a:t>MÄNGU KAVANDAMINE</a:t>
            </a:r>
          </a:p>
        </p:txBody>
      </p:sp>
      <p:sp>
        <p:nvSpPr>
          <p:cNvPr id="2" name="Google Shape;154;g1bbff80b12d_0_2">
            <a:extLst>
              <a:ext uri="{FF2B5EF4-FFF2-40B4-BE49-F238E27FC236}">
                <a16:creationId xmlns:a16="http://schemas.microsoft.com/office/drawing/2014/main" id="{0CDB8495-0877-C211-D66D-5405C0882EF2}"/>
              </a:ext>
            </a:extLst>
          </p:cNvPr>
          <p:cNvSpPr txBox="1">
            <a:spLocks/>
          </p:cNvSpPr>
          <p:nvPr/>
        </p:nvSpPr>
        <p:spPr>
          <a:xfrm>
            <a:off x="2290618" y="2713395"/>
            <a:ext cx="9031234" cy="29759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sz="2400" dirty="0" err="1">
                <a:solidFill>
                  <a:schemeClr val="tx1"/>
                </a:solidFill>
              </a:rPr>
              <a:t>Mängu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kavandamine</a:t>
            </a:r>
            <a:r>
              <a:rPr lang="en-GB" sz="2400" dirty="0">
                <a:solidFill>
                  <a:schemeClr val="tx1"/>
                </a:solidFill>
              </a:rPr>
              <a:t> on </a:t>
            </a:r>
            <a:r>
              <a:rPr lang="en-GB" sz="2400" dirty="0" err="1">
                <a:solidFill>
                  <a:schemeClr val="tx1"/>
                </a:solidFill>
              </a:rPr>
              <a:t>jaotatud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järgevateks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osadeks</a:t>
            </a:r>
            <a:r>
              <a:rPr lang="en-GB" sz="2400" dirty="0">
                <a:solidFill>
                  <a:schemeClr val="tx1"/>
                </a:solidFill>
              </a:rPr>
              <a:t>: </a:t>
            </a: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Piirangud </a:t>
            </a:r>
            <a:r>
              <a:rPr lang="en-GB" sz="2400" dirty="0">
                <a:solidFill>
                  <a:schemeClr val="tx1"/>
                </a:solidFill>
              </a:rPr>
              <a:t>- </a:t>
            </a:r>
            <a:r>
              <a:rPr lang="et-EE" sz="2400" dirty="0">
                <a:solidFill>
                  <a:schemeClr val="tx1"/>
                </a:solidFill>
              </a:rPr>
              <a:t>nõudeid, millele mäng kindlasti peab vastama ja mis on juba täpsustatud või tuleb täpsustada enne </a:t>
            </a:r>
            <a:r>
              <a:rPr lang="en-GB" sz="2400" dirty="0" err="1">
                <a:solidFill>
                  <a:schemeClr val="tx1"/>
                </a:solidFill>
              </a:rPr>
              <a:t>mängu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loomise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t-EE" sz="2400" dirty="0">
                <a:solidFill>
                  <a:schemeClr val="tx1"/>
                </a:solidFill>
              </a:rPr>
              <a:t>algust. </a:t>
            </a:r>
            <a:r>
              <a:rPr lang="en-GB" sz="2400" dirty="0" err="1">
                <a:solidFill>
                  <a:schemeClr val="tx1"/>
                </a:solidFill>
              </a:rPr>
              <a:t>Nt</a:t>
            </a:r>
            <a:r>
              <a:rPr lang="en-GB" sz="2400" dirty="0">
                <a:solidFill>
                  <a:schemeClr val="tx1"/>
                </a:solidFill>
              </a:rPr>
              <a:t> ka </a:t>
            </a:r>
            <a:r>
              <a:rPr lang="et-EE" sz="2400" dirty="0">
                <a:solidFill>
                  <a:schemeClr val="tx1"/>
                </a:solidFill>
              </a:rPr>
              <a:t>osalejate arv ja tüüp(id) (vanus, sobivuse tase jne)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Projekti planeerimine </a:t>
            </a:r>
            <a:r>
              <a:rPr lang="en-GB" sz="2400" dirty="0">
                <a:solidFill>
                  <a:schemeClr val="tx1"/>
                </a:solidFill>
              </a:rPr>
              <a:t>- </a:t>
            </a:r>
            <a:r>
              <a:rPr lang="et-EE" sz="2400" dirty="0">
                <a:solidFill>
                  <a:schemeClr val="tx1"/>
                </a:solidFill>
              </a:rPr>
              <a:t>meeskonna </a:t>
            </a:r>
            <a:r>
              <a:rPr lang="et-EE" sz="2400" dirty="0" err="1">
                <a:solidFill>
                  <a:schemeClr val="tx1"/>
                </a:solidFill>
              </a:rPr>
              <a:t>koossei</a:t>
            </a:r>
            <a:r>
              <a:rPr lang="en-GB" sz="2400" dirty="0">
                <a:solidFill>
                  <a:schemeClr val="tx1"/>
                </a:solidFill>
              </a:rPr>
              <a:t>s</a:t>
            </a:r>
            <a:r>
              <a:rPr lang="et-EE" sz="2400" dirty="0">
                <a:solidFill>
                  <a:schemeClr val="tx1"/>
                </a:solidFill>
              </a:rPr>
              <a:t> ja tööjaotust, samuti ajakava, ning </a:t>
            </a:r>
            <a:r>
              <a:rPr lang="en-GB" sz="2400" dirty="0" err="1">
                <a:solidFill>
                  <a:schemeClr val="tx1"/>
                </a:solidFill>
              </a:rPr>
              <a:t>mängu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materjale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b="1" dirty="0">
                <a:solidFill>
                  <a:schemeClr val="tx1"/>
                </a:solidFill>
              </a:rPr>
              <a:t>Loo</a:t>
            </a:r>
            <a:r>
              <a:rPr lang="et-EE" sz="2400" b="1" dirty="0">
                <a:solidFill>
                  <a:schemeClr val="tx1"/>
                </a:solidFill>
              </a:rPr>
              <a:t>vestmine </a:t>
            </a:r>
            <a:r>
              <a:rPr lang="en-GB" sz="2400" dirty="0">
                <a:solidFill>
                  <a:schemeClr val="tx1"/>
                </a:solidFill>
              </a:rPr>
              <a:t>– </a:t>
            </a:r>
            <a:r>
              <a:rPr lang="et-EE" sz="2400" dirty="0">
                <a:solidFill>
                  <a:schemeClr val="tx1"/>
                </a:solidFill>
              </a:rPr>
              <a:t>kõiki</a:t>
            </a:r>
            <a:r>
              <a:rPr lang="en-GB" sz="2400" dirty="0">
                <a:solidFill>
                  <a:schemeClr val="tx1"/>
                </a:solidFill>
              </a:rPr>
              <a:t>, mis on </a:t>
            </a:r>
            <a:r>
              <a:rPr lang="en-GB" sz="2400" dirty="0" err="1">
                <a:solidFill>
                  <a:schemeClr val="tx1"/>
                </a:solidFill>
              </a:rPr>
              <a:t>seotud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mängu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looga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  <a:r>
              <a:rPr lang="et-EE" sz="2400" dirty="0">
                <a:solidFill>
                  <a:schemeClr val="tx1"/>
                </a:solidFill>
              </a:rPr>
              <a:t>käsitlevad mängu lugu. Siin sõnastavad arendajad süžee. Selle areng ja edenemine on ajaskaalal piiritletud. </a:t>
            </a:r>
            <a:r>
              <a:rPr lang="en-GB" sz="2400" dirty="0">
                <a:solidFill>
                  <a:schemeClr val="tx1"/>
                </a:solidFill>
              </a:rPr>
              <a:t>M</a:t>
            </a:r>
            <a:r>
              <a:rPr lang="et-EE" sz="2400" dirty="0" err="1">
                <a:solidFill>
                  <a:schemeClr val="tx1"/>
                </a:solidFill>
              </a:rPr>
              <a:t>ääratle</a:t>
            </a:r>
            <a:r>
              <a:rPr lang="en-GB" sz="2400" dirty="0" err="1">
                <a:solidFill>
                  <a:schemeClr val="tx1"/>
                </a:solidFill>
              </a:rPr>
              <a:t>takse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t-EE" sz="2400" dirty="0">
                <a:solidFill>
                  <a:schemeClr val="tx1"/>
                </a:solidFill>
              </a:rPr>
              <a:t>mängu olustik, </a:t>
            </a:r>
            <a:r>
              <a:rPr lang="et-EE" sz="2400" dirty="0" err="1">
                <a:solidFill>
                  <a:schemeClr val="tx1"/>
                </a:solidFill>
              </a:rPr>
              <a:t>žanrija</a:t>
            </a:r>
            <a:r>
              <a:rPr lang="et-EE" sz="2400" dirty="0">
                <a:solidFill>
                  <a:schemeClr val="tx1"/>
                </a:solidFill>
              </a:rPr>
              <a:t> teema ning täpsustavad lavastuslikud ja </a:t>
            </a:r>
            <a:r>
              <a:rPr lang="et-EE" sz="2400" dirty="0" err="1">
                <a:solidFill>
                  <a:schemeClr val="tx1"/>
                </a:solidFill>
              </a:rPr>
              <a:t>dramaturgilised</a:t>
            </a:r>
            <a:r>
              <a:rPr lang="et-EE" sz="2400" dirty="0">
                <a:solidFill>
                  <a:schemeClr val="tx1"/>
                </a:solidFill>
              </a:rPr>
              <a:t> elemendid.</a:t>
            </a:r>
            <a:endParaRPr lang="en-GB" sz="2400" dirty="0">
              <a:solidFill>
                <a:schemeClr val="tx1"/>
              </a:solidFill>
            </a:endParaRP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rgbClr val="002060"/>
              </a:solidFill>
              <a:latin typeface="+mj-lt"/>
              <a:ea typeface="Arial" panose="020B0604020202020204" pitchFamily="34" charset="0"/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US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87F1FD-9BE1-ADC5-27A9-1DE1994F3533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FE5D134-E27B-3A0B-8070-C4D1A3337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44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4"/>
            <a:ext cx="6877133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/>
              <a:t>MÄNGU KAVANDAMINE…</a:t>
            </a:r>
          </a:p>
        </p:txBody>
      </p:sp>
      <p:sp>
        <p:nvSpPr>
          <p:cNvPr id="2" name="Google Shape;154;g1bbff80b12d_0_2">
            <a:extLst>
              <a:ext uri="{FF2B5EF4-FFF2-40B4-BE49-F238E27FC236}">
                <a16:creationId xmlns:a16="http://schemas.microsoft.com/office/drawing/2014/main" id="{0CDB8495-0877-C211-D66D-5405C0882EF2}"/>
              </a:ext>
            </a:extLst>
          </p:cNvPr>
          <p:cNvSpPr txBox="1">
            <a:spLocks/>
          </p:cNvSpPr>
          <p:nvPr/>
        </p:nvSpPr>
        <p:spPr>
          <a:xfrm>
            <a:off x="2179799" y="2862210"/>
            <a:ext cx="9813279" cy="29759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b="1" dirty="0">
                <a:solidFill>
                  <a:schemeClr val="tx1"/>
                </a:solidFill>
              </a:rPr>
              <a:t>Õ</a:t>
            </a:r>
            <a:r>
              <a:rPr lang="et-EE" sz="2400" b="1" dirty="0" err="1">
                <a:solidFill>
                  <a:schemeClr val="tx1"/>
                </a:solidFill>
              </a:rPr>
              <a:t>ppesisu</a:t>
            </a:r>
            <a:r>
              <a:rPr lang="et-EE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</a:t>
            </a:r>
            <a:r>
              <a:rPr lang="et-EE" sz="2400" dirty="0">
                <a:solidFill>
                  <a:schemeClr val="tx1"/>
                </a:solidFill>
              </a:rPr>
              <a:t> täpselt määratleda õppesisu, mida mäng edastab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t-EE" sz="2400" dirty="0">
                <a:solidFill>
                  <a:schemeClr val="tx1"/>
                </a:solidFill>
              </a:rPr>
              <a:t>ka õppesisu tüüp (oskused, pädevused, kogemused jne). </a:t>
            </a:r>
            <a:r>
              <a:rPr lang="en-GB" sz="2400" dirty="0" err="1">
                <a:solidFill>
                  <a:schemeClr val="tx1"/>
                </a:solidFill>
              </a:rPr>
              <a:t>Viide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õppekavale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b="1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Väline seadistus </a:t>
            </a:r>
            <a:r>
              <a:rPr lang="en-GB" sz="2400" dirty="0">
                <a:solidFill>
                  <a:schemeClr val="tx1"/>
                </a:solidFill>
              </a:rPr>
              <a:t>- </a:t>
            </a:r>
            <a:r>
              <a:rPr lang="et-EE" sz="2400" dirty="0">
                <a:solidFill>
                  <a:schemeClr val="tx1"/>
                </a:solidFill>
              </a:rPr>
              <a:t>elemente, mis toimuvad enne tegeliku mängu algust või pärast selle lõppu, nagu eeltöötoad, soojendused, ülevaated, õppesisu </a:t>
            </a:r>
            <a:r>
              <a:rPr lang="en-GB" sz="2400" dirty="0" err="1">
                <a:solidFill>
                  <a:schemeClr val="tx1"/>
                </a:solidFill>
              </a:rPr>
              <a:t>tutvustus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t-EE" sz="2400" dirty="0">
                <a:solidFill>
                  <a:schemeClr val="tx1"/>
                </a:solidFill>
              </a:rPr>
              <a:t>mängu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järgne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arutelu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Mängu disain </a:t>
            </a:r>
            <a:r>
              <a:rPr lang="en-GB" sz="2400" dirty="0">
                <a:solidFill>
                  <a:schemeClr val="tx1"/>
                </a:solidFill>
              </a:rPr>
              <a:t>– </a:t>
            </a:r>
            <a:r>
              <a:rPr lang="et-EE" sz="2400" dirty="0">
                <a:solidFill>
                  <a:schemeClr val="tx1"/>
                </a:solidFill>
              </a:rPr>
              <a:t>mängukujundus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  <a:r>
              <a:rPr lang="et-EE" sz="2400" dirty="0">
                <a:solidFill>
                  <a:schemeClr val="tx1"/>
                </a:solidFill>
              </a:rPr>
              <a:t>Siin kirjeldavad ja visualiseerivad arendajad mängu ülesehitust</a:t>
            </a:r>
            <a:r>
              <a:rPr lang="en-GB" sz="2400" dirty="0">
                <a:solidFill>
                  <a:schemeClr val="tx1"/>
                </a:solidFill>
              </a:rPr>
              <a:t>. V</a:t>
            </a:r>
            <a:r>
              <a:rPr lang="et-EE" sz="2400" dirty="0" err="1">
                <a:solidFill>
                  <a:schemeClr val="tx1"/>
                </a:solidFill>
              </a:rPr>
              <a:t>õidutingimused</a:t>
            </a:r>
            <a:r>
              <a:rPr lang="et-EE" sz="2400" dirty="0">
                <a:solidFill>
                  <a:schemeClr val="tx1"/>
                </a:solidFill>
              </a:rPr>
              <a:t> ja otsustavad, kas mängu saab võita koostöös või konkurentsis.</a:t>
            </a:r>
            <a:endParaRPr lang="en-GB" sz="2400" dirty="0">
              <a:solidFill>
                <a:schemeClr val="tx1"/>
              </a:solidFill>
            </a:endParaRP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Dokumendid, materjalid, rekvisiidid, ressursid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 </a:t>
            </a:r>
            <a:r>
              <a:rPr lang="et-EE" sz="2400" dirty="0">
                <a:solidFill>
                  <a:schemeClr val="tx1"/>
                </a:solidFill>
              </a:rPr>
              <a:t>kõik tekstid, millele mängijad saavad juurdepääsu enne mängu, mängu ajal või pärast mängu, samuti need, mis on vajalikud </a:t>
            </a:r>
            <a:r>
              <a:rPr lang="en-GB" sz="2400" dirty="0" err="1">
                <a:solidFill>
                  <a:schemeClr val="tx1"/>
                </a:solidFill>
              </a:rPr>
              <a:t>abi</a:t>
            </a:r>
            <a:r>
              <a:rPr lang="et-EE" sz="2400" dirty="0">
                <a:solidFill>
                  <a:schemeClr val="tx1"/>
                </a:solidFill>
              </a:rPr>
              <a:t>mängijate</a:t>
            </a:r>
            <a:r>
              <a:rPr lang="en-GB" sz="2400" dirty="0">
                <a:solidFill>
                  <a:schemeClr val="tx1"/>
                </a:solidFill>
              </a:rPr>
              <a:t>le. </a:t>
            </a:r>
            <a:r>
              <a:rPr lang="et-EE" sz="2400" dirty="0">
                <a:solidFill>
                  <a:schemeClr val="tx1"/>
                </a:solidFill>
              </a:rPr>
              <a:t> </a:t>
            </a:r>
            <a:endParaRPr lang="en-GB" sz="2400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>
              <a:solidFill>
                <a:schemeClr val="tx1"/>
              </a:solidFill>
              <a:latin typeface="+mj-lt"/>
              <a:ea typeface="Arial" panose="020B0604020202020204" pitchFamily="34" charset="0"/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8CDC9-C3D0-B822-5819-A32AF12A4C8A}"/>
              </a:ext>
            </a:extLst>
          </p:cNvPr>
          <p:cNvSpPr/>
          <p:nvPr/>
        </p:nvSpPr>
        <p:spPr>
          <a:xfrm>
            <a:off x="-1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10A5FD7-26C8-19B2-1FF3-67E794FE5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4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4"/>
            <a:ext cx="8848438" cy="102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fi-FI" sz="4400" dirty="0">
                <a:solidFill>
                  <a:schemeClr val="dk1"/>
                </a:solidFill>
              </a:rPr>
              <a:t>MÄNGU MATERJALID</a:t>
            </a:r>
          </a:p>
        </p:txBody>
      </p:sp>
      <p:sp>
        <p:nvSpPr>
          <p:cNvPr id="2" name="Google Shape;154;g1bbff80b12d_0_2">
            <a:extLst>
              <a:ext uri="{FF2B5EF4-FFF2-40B4-BE49-F238E27FC236}">
                <a16:creationId xmlns:a16="http://schemas.microsoft.com/office/drawing/2014/main" id="{0CDB8495-0877-C211-D66D-5405C0882EF2}"/>
              </a:ext>
            </a:extLst>
          </p:cNvPr>
          <p:cNvSpPr txBox="1">
            <a:spLocks/>
          </p:cNvSpPr>
          <p:nvPr/>
        </p:nvSpPr>
        <p:spPr>
          <a:xfrm>
            <a:off x="2290617" y="2150382"/>
            <a:ext cx="9672783" cy="29759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sz="2400" dirty="0" err="1">
                <a:solidFill>
                  <a:schemeClr val="tx1"/>
                </a:solidFill>
              </a:rPr>
              <a:t>Üldine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mängu</a:t>
            </a:r>
            <a:r>
              <a:rPr lang="en-GB" sz="2400" dirty="0">
                <a:solidFill>
                  <a:schemeClr val="tx1"/>
                </a:solidFill>
              </a:rPr>
              <a:t> info: </a:t>
            </a:r>
            <a:endParaRPr lang="en-GB" sz="2400" b="1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Stsenaarium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  k</a:t>
            </a:r>
            <a:r>
              <a:rPr lang="et-EE" sz="2400" dirty="0" err="1">
                <a:solidFill>
                  <a:schemeClr val="tx1"/>
                </a:solidFill>
              </a:rPr>
              <a:t>irjeldab</a:t>
            </a:r>
            <a:r>
              <a:rPr lang="et-EE" sz="2400" dirty="0">
                <a:solidFill>
                  <a:schemeClr val="tx1"/>
                </a:solidFill>
              </a:rPr>
              <a:t> maailma, kus mäng on seatud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Reeglid </a:t>
            </a:r>
            <a:r>
              <a:rPr lang="en-GB" sz="2400" dirty="0">
                <a:solidFill>
                  <a:schemeClr val="tx1"/>
                </a:solidFill>
              </a:rPr>
              <a:t>- s</a:t>
            </a:r>
            <a:r>
              <a:rPr lang="et-EE" sz="2400" dirty="0" err="1">
                <a:solidFill>
                  <a:schemeClr val="tx1"/>
                </a:solidFill>
              </a:rPr>
              <a:t>elgitab</a:t>
            </a:r>
            <a:r>
              <a:rPr lang="et-EE" sz="2400" dirty="0">
                <a:solidFill>
                  <a:schemeClr val="tx1"/>
                </a:solidFill>
              </a:rPr>
              <a:t> kõiki mängureegleid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b="1" dirty="0" err="1">
                <a:solidFill>
                  <a:schemeClr val="tx1"/>
                </a:solidFill>
              </a:rPr>
              <a:t>Asjad</a:t>
            </a:r>
            <a:r>
              <a:rPr lang="et-EE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– </a:t>
            </a:r>
            <a:r>
              <a:rPr lang="en-GB" sz="2400" dirty="0" err="1">
                <a:solidFill>
                  <a:schemeClr val="tx1"/>
                </a:solidFill>
              </a:rPr>
              <a:t>nt</a:t>
            </a:r>
            <a:r>
              <a:rPr lang="en-GB" sz="2400" dirty="0">
                <a:solidFill>
                  <a:schemeClr val="tx1"/>
                </a:solidFill>
              </a:rPr>
              <a:t> p</a:t>
            </a:r>
            <a:r>
              <a:rPr lang="et-EE" sz="2400" dirty="0" err="1">
                <a:solidFill>
                  <a:schemeClr val="tx1"/>
                </a:solidFill>
              </a:rPr>
              <a:t>aberitükid</a:t>
            </a:r>
            <a:r>
              <a:rPr lang="et-EE" sz="2400" dirty="0">
                <a:solidFill>
                  <a:schemeClr val="tx1"/>
                </a:solidFill>
              </a:rPr>
              <a:t>, mis kujutavad endast füüsilist esemeid, mõnikord koos tegelike rekvisiitidega. 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Märgid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– </a:t>
            </a:r>
            <a:r>
              <a:rPr lang="en-GB" sz="2400" dirty="0" err="1">
                <a:solidFill>
                  <a:schemeClr val="tx1"/>
                </a:solidFill>
              </a:rPr>
              <a:t>nt</a:t>
            </a:r>
            <a:r>
              <a:rPr lang="en-GB" sz="2400" dirty="0">
                <a:solidFill>
                  <a:schemeClr val="tx1"/>
                </a:solidFill>
              </a:rPr>
              <a:t> p</a:t>
            </a:r>
            <a:r>
              <a:rPr lang="et-EE" sz="2400" dirty="0" err="1">
                <a:solidFill>
                  <a:schemeClr val="tx1"/>
                </a:solidFill>
              </a:rPr>
              <a:t>aberilehed</a:t>
            </a:r>
            <a:r>
              <a:rPr lang="et-EE" sz="2400" dirty="0">
                <a:solidFill>
                  <a:schemeClr val="tx1"/>
                </a:solidFill>
              </a:rPr>
              <a:t>, mis tähistavad </a:t>
            </a:r>
            <a:r>
              <a:rPr lang="et-EE" sz="2400" dirty="0" err="1">
                <a:solidFill>
                  <a:schemeClr val="tx1"/>
                </a:solidFill>
              </a:rPr>
              <a:t>mängusise</a:t>
            </a:r>
            <a:r>
              <a:rPr lang="en-GB" sz="2400" dirty="0" err="1">
                <a:solidFill>
                  <a:schemeClr val="tx1"/>
                </a:solidFill>
              </a:rPr>
              <a:t>seid</a:t>
            </a:r>
            <a:r>
              <a:rPr lang="et-EE" sz="2400" dirty="0">
                <a:solidFill>
                  <a:schemeClr val="tx1"/>
                </a:solidFill>
              </a:rPr>
              <a:t> asukoht</a:t>
            </a:r>
            <a:r>
              <a:rPr lang="en-GB" sz="2400" dirty="0" err="1">
                <a:solidFill>
                  <a:schemeClr val="tx1"/>
                </a:solidFill>
              </a:rPr>
              <a:t>i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r>
              <a:rPr lang="et-EE" sz="2400" dirty="0">
                <a:solidFill>
                  <a:schemeClr val="tx1"/>
                </a:solidFill>
              </a:rPr>
              <a:t> </a:t>
            </a:r>
            <a:endParaRPr lang="en-GB" sz="2400" dirty="0">
              <a:solidFill>
                <a:schemeClr val="tx1"/>
              </a:solidFill>
            </a:endParaRP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5715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t-EE" sz="2400" dirty="0">
                <a:solidFill>
                  <a:schemeClr val="tx1"/>
                </a:solidFill>
              </a:rPr>
              <a:t>Samuti saab iga mängija ainulaadse teabepaketi tema iseloomu kohta: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Nimemärk</a:t>
            </a:r>
            <a:r>
              <a:rPr lang="et-EE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 </a:t>
            </a:r>
            <a:r>
              <a:rPr lang="et-EE" sz="2400" dirty="0">
                <a:solidFill>
                  <a:schemeClr val="tx1"/>
                </a:solidFill>
              </a:rPr>
              <a:t>tegelase nim</a:t>
            </a:r>
            <a:r>
              <a:rPr lang="en-GB" sz="2400" dirty="0" err="1">
                <a:solidFill>
                  <a:schemeClr val="tx1"/>
                </a:solidFill>
              </a:rPr>
              <a:t>i</a:t>
            </a:r>
            <a:r>
              <a:rPr lang="et-EE" sz="2400" dirty="0">
                <a:solidFill>
                  <a:schemeClr val="tx1"/>
                </a:solidFill>
              </a:rPr>
              <a:t> ja füüsiline kirjeldus. 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Karakterileht</a:t>
            </a:r>
            <a:r>
              <a:rPr lang="et-EE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 k</a:t>
            </a:r>
            <a:r>
              <a:rPr lang="et-EE" sz="2400" dirty="0" err="1">
                <a:solidFill>
                  <a:schemeClr val="tx1"/>
                </a:solidFill>
              </a:rPr>
              <a:t>irjeldab</a:t>
            </a:r>
            <a:r>
              <a:rPr lang="et-EE" sz="2400" dirty="0">
                <a:solidFill>
                  <a:schemeClr val="tx1"/>
                </a:solidFill>
              </a:rPr>
              <a:t> tegelaskuju taust, isiksus</a:t>
            </a:r>
            <a:r>
              <a:rPr lang="en-GB" sz="2400" dirty="0">
                <a:solidFill>
                  <a:schemeClr val="tx1"/>
                </a:solidFill>
              </a:rPr>
              <a:t>t</a:t>
            </a:r>
            <a:r>
              <a:rPr lang="et-EE" sz="2400" dirty="0">
                <a:solidFill>
                  <a:schemeClr val="tx1"/>
                </a:solidFill>
              </a:rPr>
              <a:t> ja </a:t>
            </a:r>
            <a:r>
              <a:rPr lang="et-EE" sz="2400" dirty="0" err="1">
                <a:solidFill>
                  <a:schemeClr val="tx1"/>
                </a:solidFill>
              </a:rPr>
              <a:t>eesmär</a:t>
            </a:r>
            <a:r>
              <a:rPr lang="en-GB" sz="2400" dirty="0" err="1">
                <a:solidFill>
                  <a:schemeClr val="tx1"/>
                </a:solidFill>
              </a:rPr>
              <a:t>ke</a:t>
            </a:r>
            <a:r>
              <a:rPr lang="et-EE" sz="2400" dirty="0">
                <a:solidFill>
                  <a:schemeClr val="tx1"/>
                </a:solidFill>
              </a:rPr>
              <a:t>. 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b="1" dirty="0" err="1">
                <a:solidFill>
                  <a:schemeClr val="tx1"/>
                </a:solidFill>
              </a:rPr>
              <a:t>Grupi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leht</a:t>
            </a:r>
            <a:r>
              <a:rPr lang="en-GB" sz="2400" b="1" dirty="0">
                <a:solidFill>
                  <a:schemeClr val="tx1"/>
                </a:solidFill>
              </a:rPr>
              <a:t>  </a:t>
            </a:r>
            <a:r>
              <a:rPr lang="en-GB" sz="2400" dirty="0">
                <a:solidFill>
                  <a:schemeClr val="tx1"/>
                </a:solidFill>
              </a:rPr>
              <a:t>- k</a:t>
            </a:r>
            <a:r>
              <a:rPr lang="et-EE" sz="2400" dirty="0" err="1">
                <a:solidFill>
                  <a:schemeClr val="tx1"/>
                </a:solidFill>
              </a:rPr>
              <a:t>irjeldab</a:t>
            </a:r>
            <a:r>
              <a:rPr lang="et-EE" sz="2400" dirty="0">
                <a:solidFill>
                  <a:schemeClr val="tx1"/>
                </a:solidFill>
              </a:rPr>
              <a:t> rühma tausta, eesmärgid ja liikmed. 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b="1" dirty="0" err="1">
                <a:solidFill>
                  <a:schemeClr val="tx1"/>
                </a:solidFill>
              </a:rPr>
              <a:t>Juhendid</a:t>
            </a:r>
            <a:r>
              <a:rPr lang="et-EE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– </a:t>
            </a:r>
            <a:r>
              <a:rPr lang="en-GB" sz="2400" dirty="0" err="1">
                <a:solidFill>
                  <a:schemeClr val="tx1"/>
                </a:solidFill>
              </a:rPr>
              <a:t>ülevaade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t-EE" sz="2400" dirty="0">
                <a:solidFill>
                  <a:schemeClr val="tx1"/>
                </a:solidFill>
              </a:rPr>
              <a:t>kuidas mehaanika töötab. 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sz="2400" b="1" dirty="0">
                <a:solidFill>
                  <a:schemeClr val="tx1"/>
                </a:solidFill>
              </a:rPr>
              <a:t>Võimed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- k</a:t>
            </a:r>
            <a:r>
              <a:rPr lang="et-EE" sz="2400" dirty="0" err="1">
                <a:solidFill>
                  <a:schemeClr val="tx1"/>
                </a:solidFill>
              </a:rPr>
              <a:t>irjeldage</a:t>
            </a:r>
            <a:r>
              <a:rPr lang="et-EE" sz="2400" dirty="0">
                <a:solidFill>
                  <a:schemeClr val="tx1"/>
                </a:solidFill>
              </a:rPr>
              <a:t> tegelase erioskusi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dirty="0" err="1">
                <a:solidFill>
                  <a:schemeClr val="tx1"/>
                </a:solidFill>
              </a:rPr>
              <a:t>kui</a:t>
            </a:r>
            <a:r>
              <a:rPr lang="en-GB" sz="2400" dirty="0">
                <a:solidFill>
                  <a:schemeClr val="tx1"/>
                </a:solidFill>
              </a:rPr>
              <a:t> need on.</a:t>
            </a:r>
            <a:endParaRPr lang="en-US" sz="2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BC579E-544D-4034-2BA2-DE89967D2AFD}"/>
              </a:ext>
            </a:extLst>
          </p:cNvPr>
          <p:cNvSpPr/>
          <p:nvPr/>
        </p:nvSpPr>
        <p:spPr>
          <a:xfrm>
            <a:off x="-1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386BA4-327A-32BF-9D40-2BA3E4665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12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4;g1bbff80b12d_0_2">
            <a:extLst>
              <a:ext uri="{FF2B5EF4-FFF2-40B4-BE49-F238E27FC236}">
                <a16:creationId xmlns:a16="http://schemas.microsoft.com/office/drawing/2014/main" id="{0CDB8495-0877-C211-D66D-5405C0882EF2}"/>
              </a:ext>
            </a:extLst>
          </p:cNvPr>
          <p:cNvSpPr txBox="1">
            <a:spLocks/>
          </p:cNvSpPr>
          <p:nvPr/>
        </p:nvSpPr>
        <p:spPr>
          <a:xfrm>
            <a:off x="442049" y="4009284"/>
            <a:ext cx="11307901" cy="5458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00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77AD5-00D6-5617-F914-D9BC3F6F36D3}"/>
              </a:ext>
            </a:extLst>
          </p:cNvPr>
          <p:cNvSpPr/>
          <p:nvPr/>
        </p:nvSpPr>
        <p:spPr>
          <a:xfrm>
            <a:off x="-1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188D2F-2207-E63B-268B-198C90928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492CAB-402F-B50F-534E-FAB21B06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504" y="991647"/>
            <a:ext cx="9072109" cy="38015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en-GB" sz="44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GB" sz="4400" b="1" dirty="0">
                <a:latin typeface="+mj-lt"/>
                <a:ea typeface="Calibri"/>
                <a:cs typeface="Calibri"/>
                <a:sym typeface="Calibri"/>
              </a:rPr>
            </a:br>
            <a:br>
              <a:rPr lang="en-GB" sz="4400" b="1" dirty="0"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</a:br>
            <a:r>
              <a:rPr lang="en-GB" sz="5400" b="1" dirty="0">
                <a:solidFill>
                  <a:srgbClr val="00206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/>
                <a:sym typeface="Calibri"/>
              </a:rPr>
              <a:t>OMA MÄNGU LOOMINE </a:t>
            </a:r>
          </a:p>
        </p:txBody>
      </p:sp>
    </p:spTree>
    <p:extLst>
      <p:ext uri="{BB962C8B-B14F-4D97-AF65-F5344CB8AC3E}">
        <p14:creationId xmlns:p14="http://schemas.microsoft.com/office/powerpoint/2010/main" val="3535085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7977082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MÄNGU LOOMISE SAMMUD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406315" y="2810311"/>
            <a:ext cx="9184001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eriod"/>
            </a:pPr>
            <a:r>
              <a:rPr lang="en-GB" dirty="0" err="1"/>
              <a:t>Määra</a:t>
            </a:r>
            <a:r>
              <a:rPr lang="en-GB" dirty="0"/>
              <a:t> </a:t>
            </a:r>
            <a:r>
              <a:rPr lang="en-GB" dirty="0" err="1"/>
              <a:t>eesmärk</a:t>
            </a:r>
            <a:endParaRPr lang="en-GB" dirty="0"/>
          </a:p>
          <a:p>
            <a:pPr marL="57150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eriod"/>
            </a:pPr>
            <a:r>
              <a:rPr lang="en-GB" dirty="0"/>
              <a:t>P</a:t>
            </a:r>
            <a:r>
              <a:rPr lang="et-EE" dirty="0" err="1"/>
              <a:t>õhiidee</a:t>
            </a:r>
            <a:r>
              <a:rPr lang="et-EE" dirty="0"/>
              <a:t> ja kontseptsioon</a:t>
            </a:r>
            <a:endParaRPr lang="en-GB" dirty="0"/>
          </a:p>
          <a:p>
            <a:pPr marL="571500" indent="-514350">
              <a:spcBef>
                <a:spcPts val="0"/>
              </a:spcBef>
              <a:buClr>
                <a:schemeClr val="dk1"/>
              </a:buClr>
              <a:buSzPts val="2700"/>
              <a:buFont typeface="Arial" panose="020B0604020202020204" pitchFamily="34" charset="0"/>
              <a:buAutoNum type="arabicPeriod"/>
            </a:pPr>
            <a:r>
              <a:rPr lang="en-GB" dirty="0"/>
              <a:t>Loo </a:t>
            </a:r>
            <a:r>
              <a:rPr lang="en-GB" dirty="0" err="1"/>
              <a:t>konflikt</a:t>
            </a:r>
            <a:endParaRPr lang="en-GB" dirty="0"/>
          </a:p>
          <a:p>
            <a:pPr marL="57150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eriod"/>
            </a:pPr>
            <a:r>
              <a:rPr lang="en-GB" dirty="0"/>
              <a:t>Loo </a:t>
            </a:r>
            <a:r>
              <a:rPr lang="en-GB" dirty="0" err="1"/>
              <a:t>maailma</a:t>
            </a:r>
            <a:r>
              <a:rPr lang="en-GB" dirty="0"/>
              <a:t> </a:t>
            </a:r>
          </a:p>
          <a:p>
            <a:pPr marL="57150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eriod"/>
            </a:pPr>
            <a:r>
              <a:rPr lang="en-GB" dirty="0"/>
              <a:t>Loo </a:t>
            </a:r>
            <a:r>
              <a:rPr lang="en-GB" dirty="0" err="1"/>
              <a:t>tegelased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nende</a:t>
            </a:r>
            <a:r>
              <a:rPr lang="en-GB" dirty="0"/>
              <a:t> </a:t>
            </a:r>
            <a:r>
              <a:rPr lang="en-GB" dirty="0" err="1"/>
              <a:t>taust</a:t>
            </a:r>
            <a:endParaRPr lang="en-GB" dirty="0"/>
          </a:p>
          <a:p>
            <a:pPr marL="571500" indent="-514350">
              <a:spcBef>
                <a:spcPts val="0"/>
              </a:spcBef>
              <a:buClr>
                <a:schemeClr val="dk1"/>
              </a:buClr>
              <a:buSzPts val="2700"/>
              <a:buFont typeface="Arial" panose="020B0604020202020204" pitchFamily="34" charset="0"/>
              <a:buAutoNum type="arabicPeriod"/>
            </a:pPr>
            <a:r>
              <a:rPr lang="en-GB" dirty="0"/>
              <a:t>Loo </a:t>
            </a:r>
            <a:r>
              <a:rPr lang="en-GB" dirty="0" err="1"/>
              <a:t>reeglid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ajaraam</a:t>
            </a:r>
            <a:endParaRPr lang="en-GB" dirty="0"/>
          </a:p>
          <a:p>
            <a:pPr marL="57150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eriod"/>
            </a:pPr>
            <a:r>
              <a:rPr lang="en-GB" dirty="0"/>
              <a:t>Loo </a:t>
            </a:r>
            <a:r>
              <a:rPr lang="en-GB" dirty="0" err="1"/>
              <a:t>ülevaade</a:t>
            </a:r>
            <a:r>
              <a:rPr lang="en-GB" dirty="0"/>
              <a:t> </a:t>
            </a:r>
            <a:r>
              <a:rPr lang="en-GB" dirty="0" err="1"/>
              <a:t>materjalidest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asjadest</a:t>
            </a:r>
            <a:endParaRPr lang="en-GB" dirty="0"/>
          </a:p>
          <a:p>
            <a:pPr marL="57150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AutoNum type="arabicPeriod"/>
            </a:pPr>
            <a:endParaRPr lang="en-GB" sz="2400" dirty="0">
              <a:latin typeface="+mj-lt"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  <a:p>
            <a:pPr marL="514350"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D1676-D88D-A275-35A6-461AB1CE061D}"/>
              </a:ext>
            </a:extLst>
          </p:cNvPr>
          <p:cNvSpPr/>
          <p:nvPr/>
        </p:nvSpPr>
        <p:spPr>
          <a:xfrm>
            <a:off x="-1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56C431-1495-DF89-B7A3-96252AB1C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97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7" y="444725"/>
            <a:ext cx="7977082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MÄNGU EESMÄRK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406315" y="2810311"/>
            <a:ext cx="9184001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 err="1"/>
              <a:t>LARP-i</a:t>
            </a:r>
            <a:r>
              <a:rPr lang="et-EE" dirty="0"/>
              <a:t> juhi esimene ja kõige olulisem ülesanne on määratleda mängu </a:t>
            </a:r>
            <a:r>
              <a:rPr lang="et-EE" b="1" dirty="0"/>
              <a:t>eesmärk</a:t>
            </a:r>
            <a:r>
              <a:rPr lang="et-EE" dirty="0"/>
              <a:t>: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dirty="0"/>
              <a:t>	- </a:t>
            </a:r>
            <a:r>
              <a:rPr lang="et-EE" dirty="0"/>
              <a:t>meelelahutus, 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dirty="0"/>
              <a:t>	- </a:t>
            </a:r>
            <a:r>
              <a:rPr lang="et-EE" dirty="0"/>
              <a:t>grupi moodustamine, 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dirty="0"/>
              <a:t>	- </a:t>
            </a:r>
            <a:r>
              <a:rPr lang="et-EE" dirty="0"/>
              <a:t>teadmiste kogumine</a:t>
            </a:r>
            <a:r>
              <a:rPr lang="en-GB" dirty="0"/>
              <a:t>,</a:t>
            </a: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dirty="0"/>
              <a:t>	- </a:t>
            </a:r>
            <a:r>
              <a:rPr lang="et-EE" dirty="0"/>
              <a:t>oskuste harjutamine,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dirty="0"/>
              <a:t>	- </a:t>
            </a:r>
            <a:r>
              <a:rPr lang="en-GB" dirty="0" err="1"/>
              <a:t>lahendamine</a:t>
            </a:r>
            <a:r>
              <a:rPr lang="et-EE" dirty="0"/>
              <a:t> 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GB" dirty="0"/>
              <a:t>	- </a:t>
            </a:r>
            <a:r>
              <a:rPr lang="et-EE" dirty="0"/>
              <a:t>väärtuste uurimine jne. 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514350"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D1676-D88D-A275-35A6-461AB1CE061D}"/>
              </a:ext>
            </a:extLst>
          </p:cNvPr>
          <p:cNvSpPr/>
          <p:nvPr/>
        </p:nvSpPr>
        <p:spPr>
          <a:xfrm>
            <a:off x="-1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56C431-1495-DF89-B7A3-96252AB1C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21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6" y="444725"/>
            <a:ext cx="9153821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PÕHIIDEE JA KONTSEPTSIOON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358188" y="3141927"/>
            <a:ext cx="9300411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Pärast eesmärgi määratlemist saab </a:t>
            </a:r>
            <a:r>
              <a:rPr lang="en-GB" dirty="0" err="1"/>
              <a:t>hakata</a:t>
            </a:r>
            <a:r>
              <a:rPr lang="en-GB" dirty="0"/>
              <a:t> </a:t>
            </a:r>
            <a:r>
              <a:rPr lang="et-EE" dirty="0"/>
              <a:t>mängu l</a:t>
            </a:r>
            <a:r>
              <a:rPr lang="en-GB" dirty="0" err="1"/>
              <a:t>ooma</a:t>
            </a:r>
            <a:r>
              <a:rPr lang="en-GB" dirty="0"/>
              <a:t>.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Mis on mängu </a:t>
            </a:r>
            <a:r>
              <a:rPr lang="et-EE" b="1" dirty="0"/>
              <a:t>põhiidee ja kontseptsioon</a:t>
            </a:r>
            <a:r>
              <a:rPr lang="et-EE" dirty="0"/>
              <a:t>? </a:t>
            </a:r>
            <a:endParaRPr lang="en-GB" dirty="0"/>
          </a:p>
          <a:p>
            <a:pPr marL="85725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Tx/>
              <a:buChar char="-"/>
            </a:pPr>
            <a:r>
              <a:rPr lang="et-EE" i="1" dirty="0"/>
              <a:t>Mis on </a:t>
            </a:r>
            <a:r>
              <a:rPr lang="et-EE" b="1" i="1" dirty="0"/>
              <a:t>peamine konflikt </a:t>
            </a:r>
            <a:r>
              <a:rPr lang="et-EE" i="1" dirty="0"/>
              <a:t>(kogukonnad, kultuurivormid, sotsiaalsed normid jne)?</a:t>
            </a:r>
            <a:endParaRPr lang="en-GB" i="1" dirty="0"/>
          </a:p>
          <a:p>
            <a:pPr marL="85725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Tx/>
              <a:buChar char="-"/>
            </a:pPr>
            <a:r>
              <a:rPr lang="et-EE" i="1" dirty="0"/>
              <a:t>Millised on </a:t>
            </a:r>
            <a:r>
              <a:rPr lang="et-EE" b="1" i="1" dirty="0"/>
              <a:t>võimalikud süžeeliinid</a:t>
            </a:r>
            <a:r>
              <a:rPr lang="et-EE" i="1" dirty="0"/>
              <a:t>? </a:t>
            </a:r>
            <a:endParaRPr lang="en-GB" i="1" dirty="0"/>
          </a:p>
          <a:p>
            <a:pPr marL="85725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Tx/>
              <a:buChar char="-"/>
            </a:pPr>
            <a:r>
              <a:rPr lang="et-EE" b="1" i="1" dirty="0"/>
              <a:t>Maailmade/kogukondade</a:t>
            </a:r>
            <a:r>
              <a:rPr lang="et-EE" i="1" dirty="0"/>
              <a:t> ja nende vastavate reeglite kirjeldus.</a:t>
            </a:r>
            <a:endParaRPr lang="en-GB" i="1" dirty="0"/>
          </a:p>
          <a:p>
            <a:pPr marL="85725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Tx/>
              <a:buChar char="-"/>
            </a:pPr>
            <a:r>
              <a:rPr lang="et-EE" b="1" i="1" dirty="0"/>
              <a:t>Pedagoogiliste elementide integreerimine </a:t>
            </a:r>
            <a:r>
              <a:rPr lang="et-EE" i="1" dirty="0"/>
              <a:t>võib toimuda stsenaariumi väljatöötamise etapis juba. </a:t>
            </a:r>
            <a:r>
              <a:rPr lang="en-GB" i="1" dirty="0"/>
              <a:t>(</a:t>
            </a:r>
            <a:r>
              <a:rPr lang="et-EE" i="1" dirty="0"/>
              <a:t>Täiendavat tähelepanu pööratakse neile rollide jagamisel, mängueelsel briifingul ja mängujärgne peegeldus</a:t>
            </a:r>
            <a:r>
              <a:rPr lang="en-GB" i="1" dirty="0"/>
              <a:t>).</a:t>
            </a:r>
            <a:endParaRPr lang="es-ES" sz="1800" i="1" dirty="0">
              <a:latin typeface="+mj-lt"/>
              <a:ea typeface="Calibri" panose="020F0502020204030204" pitchFamily="34" charset="0"/>
            </a:endParaRPr>
          </a:p>
          <a:p>
            <a:pPr marL="514350"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F5062C-F0F1-B537-F6BE-A7E2138CFAEF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3683C1D-2362-0293-2E1C-B5E36D60F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7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4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KONTSEPTSIOONI LOOMINE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5" y="1724567"/>
            <a:ext cx="8647923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b="1" dirty="0"/>
              <a:t>Kontseptsioon hõlmab</a:t>
            </a:r>
            <a:r>
              <a:rPr lang="et-EE" dirty="0"/>
              <a:t>: teemasid, maailma</a:t>
            </a:r>
            <a:r>
              <a:rPr lang="en-GB" dirty="0"/>
              <a:t> </a:t>
            </a:r>
            <a:r>
              <a:rPr lang="en-GB" dirty="0" err="1"/>
              <a:t>loomist</a:t>
            </a:r>
            <a:r>
              <a:rPr lang="et-EE" dirty="0"/>
              <a:t>, </a:t>
            </a:r>
            <a:r>
              <a:rPr lang="en-GB" dirty="0" err="1"/>
              <a:t>selles</a:t>
            </a:r>
            <a:r>
              <a:rPr lang="en-GB" dirty="0"/>
              <a:t> </a:t>
            </a:r>
            <a:r>
              <a:rPr lang="en-GB" dirty="0" err="1"/>
              <a:t>maailmas</a:t>
            </a:r>
            <a:r>
              <a:rPr lang="en-GB" dirty="0"/>
              <a:t> </a:t>
            </a:r>
            <a:r>
              <a:rPr lang="en-GB" dirty="0" err="1"/>
              <a:t>olevate</a:t>
            </a:r>
            <a:r>
              <a:rPr lang="en-GB" dirty="0"/>
              <a:t> </a:t>
            </a:r>
            <a:r>
              <a:rPr lang="et-EE" dirty="0"/>
              <a:t>rühm</a:t>
            </a:r>
            <a:r>
              <a:rPr lang="en-GB" dirty="0" err="1"/>
              <a:t>ade</a:t>
            </a:r>
            <a:r>
              <a:rPr lang="et-EE" dirty="0"/>
              <a:t>, tegelas</a:t>
            </a:r>
            <a:r>
              <a:rPr lang="en-GB" dirty="0" err="1"/>
              <a:t>te</a:t>
            </a:r>
            <a:r>
              <a:rPr lang="et-EE" dirty="0"/>
              <a:t>, </a:t>
            </a:r>
            <a:r>
              <a:rPr lang="et-EE" dirty="0" err="1"/>
              <a:t>üldis</a:t>
            </a:r>
            <a:r>
              <a:rPr lang="en-GB" dirty="0"/>
              <a:t>e</a:t>
            </a:r>
            <a:r>
              <a:rPr lang="et-EE" dirty="0"/>
              <a:t> konflikti ja </a:t>
            </a:r>
            <a:r>
              <a:rPr lang="et-EE" dirty="0" err="1"/>
              <a:t>reegl</a:t>
            </a:r>
            <a:r>
              <a:rPr lang="en-GB" dirty="0" err="1"/>
              <a:t>ite</a:t>
            </a:r>
            <a:r>
              <a:rPr lang="en-GB" dirty="0"/>
              <a:t> </a:t>
            </a:r>
            <a:r>
              <a:rPr lang="en-GB" dirty="0" err="1"/>
              <a:t>loomist</a:t>
            </a:r>
            <a:r>
              <a:rPr lang="et-EE" dirty="0"/>
              <a:t>. 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667E9-EBF5-F4EA-C2D6-A261768A3F8B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C45F86-3DE7-0CDA-E93A-DCF46EBD1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E31AB24-1C6D-8362-06F6-2A9FBF6F5BAB}"/>
              </a:ext>
            </a:extLst>
          </p:cNvPr>
          <p:cNvSpPr/>
          <p:nvPr/>
        </p:nvSpPr>
        <p:spPr>
          <a:xfrm>
            <a:off x="5188017" y="3231767"/>
            <a:ext cx="6015790" cy="304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TÖÖLEHT NR 1. </a:t>
            </a:r>
            <a:r>
              <a:rPr lang="en-GB" sz="3600" b="1" dirty="0" err="1"/>
              <a:t>Kontseptsiooni</a:t>
            </a:r>
            <a:r>
              <a:rPr lang="en-GB" sz="3600" b="1" dirty="0"/>
              <a:t> </a:t>
            </a:r>
            <a:r>
              <a:rPr lang="en-GB" sz="3600" b="1" dirty="0" err="1"/>
              <a:t>loomine</a:t>
            </a:r>
            <a:r>
              <a:rPr lang="en-GB" sz="3600" b="1" dirty="0"/>
              <a:t>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545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MAAILMA LOOMINE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5" y="2864553"/>
            <a:ext cx="8758741" cy="250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/>
              <a:t>Loo </a:t>
            </a:r>
            <a:r>
              <a:rPr lang="en-GB" dirty="0" err="1"/>
              <a:t>ehituskivideks</a:t>
            </a:r>
            <a:r>
              <a:rPr lang="en-GB" dirty="0"/>
              <a:t> on </a:t>
            </a:r>
            <a:r>
              <a:rPr lang="en-GB" b="1" dirty="0" err="1"/>
              <a:t>tegelased</a:t>
            </a:r>
            <a:r>
              <a:rPr lang="en-GB" b="1" dirty="0"/>
              <a:t>, </a:t>
            </a:r>
            <a:r>
              <a:rPr lang="en-GB" b="1" dirty="0" err="1"/>
              <a:t>sündmustik</a:t>
            </a:r>
            <a:r>
              <a:rPr lang="en-GB" b="1" dirty="0"/>
              <a:t>, </a:t>
            </a:r>
            <a:r>
              <a:rPr lang="en-GB" b="1" dirty="0" err="1"/>
              <a:t>teema</a:t>
            </a:r>
            <a:r>
              <a:rPr lang="en-GB" dirty="0"/>
              <a:t>.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Tegelased</a:t>
            </a:r>
            <a:r>
              <a:rPr lang="en-GB" dirty="0"/>
              <a:t> </a:t>
            </a:r>
            <a:r>
              <a:rPr lang="en-GB" dirty="0" err="1"/>
              <a:t>aitavad</a:t>
            </a:r>
            <a:r>
              <a:rPr lang="en-GB" dirty="0"/>
              <a:t> </a:t>
            </a:r>
            <a:r>
              <a:rPr lang="en-GB" dirty="0" err="1"/>
              <a:t>süžeed</a:t>
            </a:r>
            <a:r>
              <a:rPr lang="en-GB" dirty="0"/>
              <a:t> </a:t>
            </a:r>
            <a:r>
              <a:rPr lang="en-GB" dirty="0" err="1"/>
              <a:t>edasi</a:t>
            </a:r>
            <a:r>
              <a:rPr lang="en-GB" dirty="0"/>
              <a:t> </a:t>
            </a:r>
            <a:r>
              <a:rPr lang="en-GB" dirty="0" err="1"/>
              <a:t>viia</a:t>
            </a:r>
            <a:r>
              <a:rPr lang="en-GB" dirty="0"/>
              <a:t>.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Süžee</a:t>
            </a:r>
            <a:r>
              <a:rPr lang="en-GB" dirty="0"/>
              <a:t> on </a:t>
            </a:r>
            <a:r>
              <a:rPr lang="en-GB" dirty="0" err="1"/>
              <a:t>sündmuste</a:t>
            </a:r>
            <a:r>
              <a:rPr lang="en-GB" dirty="0"/>
              <a:t> </a:t>
            </a:r>
            <a:r>
              <a:rPr lang="en-GB" dirty="0" err="1"/>
              <a:t>jada</a:t>
            </a:r>
            <a:r>
              <a:rPr lang="en-GB" dirty="0"/>
              <a:t>, </a:t>
            </a:r>
            <a:r>
              <a:rPr lang="en-GB" dirty="0" err="1"/>
              <a:t>millest</a:t>
            </a:r>
            <a:r>
              <a:rPr lang="en-GB" dirty="0"/>
              <a:t> </a:t>
            </a:r>
            <a:r>
              <a:rPr lang="en-GB" dirty="0" err="1"/>
              <a:t>lugu</a:t>
            </a:r>
            <a:r>
              <a:rPr lang="en-GB" dirty="0"/>
              <a:t> </a:t>
            </a:r>
            <a:r>
              <a:rPr lang="en-GB" dirty="0" err="1"/>
              <a:t>koosneb</a:t>
            </a:r>
            <a:r>
              <a:rPr lang="en-GB" dirty="0"/>
              <a:t>.</a:t>
            </a: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Sündmuskoht</a:t>
            </a:r>
            <a:r>
              <a:rPr lang="en-GB" dirty="0"/>
              <a:t> on </a:t>
            </a:r>
            <a:r>
              <a:rPr lang="en-GB" dirty="0" err="1"/>
              <a:t>sündmustik</a:t>
            </a:r>
            <a:r>
              <a:rPr lang="en-GB" dirty="0"/>
              <a:t>, </a:t>
            </a:r>
            <a:r>
              <a:rPr lang="en-GB" dirty="0" err="1"/>
              <a:t>milles</a:t>
            </a:r>
            <a:r>
              <a:rPr lang="en-GB" dirty="0"/>
              <a:t> </a:t>
            </a:r>
            <a:r>
              <a:rPr lang="en-GB" dirty="0" err="1"/>
              <a:t>lugu</a:t>
            </a:r>
            <a:r>
              <a:rPr lang="en-GB" dirty="0"/>
              <a:t> </a:t>
            </a:r>
            <a:r>
              <a:rPr lang="en-GB" dirty="0" err="1"/>
              <a:t>toimub</a:t>
            </a:r>
            <a:r>
              <a:rPr lang="en-GB" dirty="0"/>
              <a:t>, </a:t>
            </a:r>
            <a:r>
              <a:rPr lang="en-GB" dirty="0" err="1"/>
              <a:t>ning</a:t>
            </a:r>
            <a:r>
              <a:rPr lang="en-GB" dirty="0"/>
              <a:t> see </a:t>
            </a:r>
            <a:r>
              <a:rPr lang="en-GB" dirty="0" err="1"/>
              <a:t>aitab</a:t>
            </a:r>
            <a:r>
              <a:rPr lang="en-GB" dirty="0"/>
              <a:t> </a:t>
            </a:r>
            <a:r>
              <a:rPr lang="en-GB" dirty="0" err="1"/>
              <a:t>luua</a:t>
            </a:r>
            <a:r>
              <a:rPr lang="en-GB" dirty="0"/>
              <a:t> </a:t>
            </a:r>
            <a:r>
              <a:rPr lang="en-GB" dirty="0" err="1"/>
              <a:t>tegelaste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süžee</a:t>
            </a:r>
            <a:r>
              <a:rPr lang="en-GB" dirty="0"/>
              <a:t> </a:t>
            </a:r>
            <a:r>
              <a:rPr lang="en-GB" dirty="0" err="1"/>
              <a:t>atmosfääri</a:t>
            </a:r>
            <a:r>
              <a:rPr lang="en-GB" dirty="0"/>
              <a:t>.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b="1" dirty="0" err="1"/>
              <a:t>Teema</a:t>
            </a:r>
            <a:r>
              <a:rPr lang="en-GB" dirty="0"/>
              <a:t> on loo </a:t>
            </a:r>
            <a:r>
              <a:rPr lang="en-GB" dirty="0" err="1"/>
              <a:t>põhisõnum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seda</a:t>
            </a:r>
            <a:r>
              <a:rPr lang="en-GB" dirty="0"/>
              <a:t> </a:t>
            </a:r>
            <a:r>
              <a:rPr lang="en-GB" dirty="0" err="1"/>
              <a:t>väljendatakse</a:t>
            </a:r>
            <a:r>
              <a:rPr lang="en-GB" dirty="0"/>
              <a:t> </a:t>
            </a:r>
            <a:r>
              <a:rPr lang="en-GB" dirty="0" err="1"/>
              <a:t>sageli</a:t>
            </a:r>
            <a:r>
              <a:rPr lang="en-GB" dirty="0"/>
              <a:t> </a:t>
            </a:r>
            <a:r>
              <a:rPr lang="en-GB" dirty="0" err="1"/>
              <a:t>tegelaste</a:t>
            </a:r>
            <a:r>
              <a:rPr lang="en-GB" dirty="0"/>
              <a:t> </a:t>
            </a:r>
            <a:r>
              <a:rPr lang="en-GB" dirty="0" err="1"/>
              <a:t>tegevuse</a:t>
            </a:r>
            <a:r>
              <a:rPr lang="en-GB" dirty="0"/>
              <a:t> </a:t>
            </a:r>
            <a:r>
              <a:rPr lang="en-GB" dirty="0" err="1"/>
              <a:t>kaudu</a:t>
            </a:r>
            <a:r>
              <a:rPr lang="en-GB" dirty="0"/>
              <a:t>. </a:t>
            </a:r>
            <a:endParaRPr lang="en-GB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B42394-3B77-9CF4-7D7E-95A290AFDA9F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088B9F-E21E-54D5-4F82-D17B45C36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84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MAAILMA LOOMINE ON KUI LOOJUTUSTUS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B42394-3B77-9CF4-7D7E-95A290AFDA9F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088B9F-E21E-54D5-4F82-D17B45C36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3F0267E-F6F7-5B66-3EEE-C5778D11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18" y="1850146"/>
            <a:ext cx="6500080" cy="44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7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EESMÄRKIDE SAAVUTAMINE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963407"/>
            <a:ext cx="9115652" cy="36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Kestliku</a:t>
            </a:r>
            <a:r>
              <a:rPr lang="en-GB" dirty="0"/>
              <a:t> </a:t>
            </a:r>
            <a:r>
              <a:rPr lang="en-GB" dirty="0" err="1"/>
              <a:t>arengu</a:t>
            </a:r>
            <a:r>
              <a:rPr lang="en-GB" dirty="0"/>
              <a:t> </a:t>
            </a:r>
            <a:r>
              <a:rPr lang="en-GB" dirty="0" err="1"/>
              <a:t>eesmärkide</a:t>
            </a:r>
            <a:r>
              <a:rPr lang="en-GB" dirty="0"/>
              <a:t> </a:t>
            </a:r>
            <a:r>
              <a:rPr lang="en-GB" dirty="0" err="1"/>
              <a:t>saavutamisel</a:t>
            </a:r>
            <a:r>
              <a:rPr lang="en-GB" dirty="0"/>
              <a:t> on </a:t>
            </a:r>
            <a:r>
              <a:rPr lang="en-GB" dirty="0" err="1"/>
              <a:t>oluline</a:t>
            </a:r>
            <a:r>
              <a:rPr lang="en-GB" dirty="0"/>
              <a:t> roll </a:t>
            </a:r>
            <a:r>
              <a:rPr lang="en-GB" dirty="0" err="1"/>
              <a:t>järjepidevate</a:t>
            </a:r>
            <a:r>
              <a:rPr lang="en-GB" dirty="0"/>
              <a:t> </a:t>
            </a:r>
            <a:r>
              <a:rPr lang="en-GB" dirty="0" err="1"/>
              <a:t>edusammude</a:t>
            </a:r>
            <a:r>
              <a:rPr lang="en-GB" dirty="0"/>
              <a:t> </a:t>
            </a:r>
            <a:r>
              <a:rPr lang="en-GB" dirty="0" err="1"/>
              <a:t>tegemisel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b="1" dirty="0" err="1"/>
              <a:t>partnerriikide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kodanikuühiskonnaga</a:t>
            </a:r>
            <a:r>
              <a:rPr lang="en-GB" b="1" dirty="0"/>
              <a:t> </a:t>
            </a:r>
            <a:r>
              <a:rPr lang="en-GB" b="1" dirty="0" err="1"/>
              <a:t>tehtavas</a:t>
            </a:r>
            <a:r>
              <a:rPr lang="en-GB" b="1" dirty="0"/>
              <a:t> </a:t>
            </a:r>
            <a:r>
              <a:rPr lang="en-GB" b="1" dirty="0" err="1"/>
              <a:t>koostöös</a:t>
            </a:r>
            <a:r>
              <a:rPr lang="en-GB" b="1" dirty="0"/>
              <a:t>.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Maailmahariduse</a:t>
            </a:r>
            <a:r>
              <a:rPr lang="en-GB" dirty="0"/>
              <a:t> </a:t>
            </a:r>
            <a:r>
              <a:rPr lang="en-GB" dirty="0" err="1"/>
              <a:t>kontekstis</a:t>
            </a:r>
            <a:r>
              <a:rPr lang="en-GB" dirty="0"/>
              <a:t> on </a:t>
            </a:r>
            <a:br>
              <a:rPr lang="en-GB" dirty="0"/>
            </a:br>
            <a:r>
              <a:rPr lang="en-GB" dirty="0" err="1"/>
              <a:t>oluline</a:t>
            </a:r>
            <a:r>
              <a:rPr lang="en-GB" dirty="0"/>
              <a:t>, et </a:t>
            </a:r>
            <a:r>
              <a:rPr lang="en-GB" b="1" dirty="0" err="1"/>
              <a:t>õpilased</a:t>
            </a:r>
            <a:r>
              <a:rPr lang="en-GB" b="1" dirty="0"/>
              <a:t> </a:t>
            </a:r>
            <a:r>
              <a:rPr lang="en-GB" b="1" dirty="0" err="1"/>
              <a:t>saaksid</a:t>
            </a:r>
            <a:r>
              <a:rPr lang="en-GB" b="1" dirty="0"/>
              <a:t> </a:t>
            </a:r>
            <a:r>
              <a:rPr lang="en-GB" b="1" dirty="0" err="1"/>
              <a:t>ülevaate</a:t>
            </a:r>
            <a:r>
              <a:rPr lang="en-GB" b="1" dirty="0"/>
              <a:t> </a:t>
            </a:r>
            <a:br>
              <a:rPr lang="en-GB" b="1" dirty="0"/>
            </a:br>
            <a:r>
              <a:rPr lang="en-GB" b="1" dirty="0" err="1"/>
              <a:t>üleilmastumise</a:t>
            </a:r>
            <a:r>
              <a:rPr lang="en-GB" b="1" dirty="0"/>
              <a:t> </a:t>
            </a:r>
            <a:r>
              <a:rPr lang="en-GB" b="1" dirty="0" err="1"/>
              <a:t>mõjudest</a:t>
            </a:r>
            <a:r>
              <a:rPr lang="en-GB" b="1" dirty="0"/>
              <a:t>, </a:t>
            </a:r>
            <a:r>
              <a:rPr lang="en-GB" b="1" dirty="0" err="1"/>
              <a:t>enda</a:t>
            </a:r>
            <a:r>
              <a:rPr lang="en-GB" b="1" dirty="0"/>
              <a:t>, </a:t>
            </a:r>
            <a:br>
              <a:rPr lang="en-GB" b="1" dirty="0"/>
            </a:br>
            <a:r>
              <a:rPr lang="en-GB" b="1" dirty="0" err="1"/>
              <a:t>kogukonna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ühiskonna</a:t>
            </a:r>
            <a:r>
              <a:rPr lang="en-GB" b="1" dirty="0"/>
              <a:t> </a:t>
            </a:r>
            <a:r>
              <a:rPr lang="en-GB" b="1" dirty="0" err="1"/>
              <a:t>rollidest</a:t>
            </a:r>
            <a:br>
              <a:rPr lang="en-GB" b="1" dirty="0"/>
            </a:br>
            <a:r>
              <a:rPr lang="en-GB" b="1" dirty="0"/>
              <a:t> </a:t>
            </a:r>
            <a:r>
              <a:rPr lang="en-GB" b="1" dirty="0" err="1"/>
              <a:t>selles</a:t>
            </a:r>
            <a:r>
              <a:rPr lang="en-GB" b="1" dirty="0"/>
              <a:t>, et </a:t>
            </a:r>
            <a:r>
              <a:rPr lang="en-GB" b="1" dirty="0" err="1"/>
              <a:t>neid</a:t>
            </a:r>
            <a:r>
              <a:rPr lang="en-GB" b="1" dirty="0"/>
              <a:t> </a:t>
            </a:r>
            <a:r>
              <a:rPr lang="en-GB" b="1" dirty="0" err="1"/>
              <a:t>teemasid</a:t>
            </a:r>
            <a:r>
              <a:rPr lang="en-GB" b="1" dirty="0"/>
              <a:t> </a:t>
            </a:r>
            <a:r>
              <a:rPr lang="en-GB" b="1" dirty="0" err="1"/>
              <a:t>ise</a:t>
            </a:r>
            <a:r>
              <a:rPr lang="en-GB" b="1" dirty="0"/>
              <a:t> </a:t>
            </a:r>
            <a:r>
              <a:rPr lang="en-GB" b="1" dirty="0" err="1"/>
              <a:t>õpetades</a:t>
            </a:r>
            <a:r>
              <a:rPr lang="en-GB" b="1" dirty="0"/>
              <a:t> </a:t>
            </a:r>
            <a:br>
              <a:rPr lang="en-GB" b="1" dirty="0"/>
            </a:br>
            <a:r>
              <a:rPr lang="en-GB" b="1" dirty="0" err="1"/>
              <a:t>oskuslikult</a:t>
            </a:r>
            <a:r>
              <a:rPr lang="en-GB" b="1" dirty="0"/>
              <a:t> </a:t>
            </a:r>
            <a:r>
              <a:rPr lang="en-GB" b="1" dirty="0" err="1"/>
              <a:t>edasi</a:t>
            </a:r>
            <a:r>
              <a:rPr lang="en-GB" b="1" dirty="0"/>
              <a:t> </a:t>
            </a:r>
            <a:r>
              <a:rPr lang="en-GB" b="1" dirty="0" err="1"/>
              <a:t>kanda</a:t>
            </a:r>
            <a:r>
              <a:rPr lang="en-GB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C6535-1B13-714A-4DDB-840D7F23765B}"/>
              </a:ext>
            </a:extLst>
          </p:cNvPr>
          <p:cNvSpPr txBox="1"/>
          <p:nvPr/>
        </p:nvSpPr>
        <p:spPr>
          <a:xfrm>
            <a:off x="2768260" y="6228609"/>
            <a:ext cx="870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/>
              <a:t>Liisa</a:t>
            </a:r>
            <a:r>
              <a:rPr lang="en-GB" i="1" dirty="0"/>
              <a:t> </a:t>
            </a:r>
            <a:r>
              <a:rPr lang="en-GB" i="1" dirty="0" err="1"/>
              <a:t>Puusepp</a:t>
            </a:r>
            <a:r>
              <a:rPr lang="en-GB" i="1" dirty="0"/>
              <a:t> </a:t>
            </a:r>
            <a:r>
              <a:rPr lang="en-GB" i="1" dirty="0">
                <a:hlinkClick r:id="rId5"/>
              </a:rPr>
              <a:t>https://mihus.mitteformaalne.ee/mis-on-maailmaharidus/</a:t>
            </a:r>
            <a:r>
              <a:rPr lang="en-GB" i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AD47E-8C15-D39F-B65B-417432F38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824" y="3320143"/>
            <a:ext cx="3281686" cy="24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23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latin typeface="Times New Roman"/>
                <a:ea typeface="Times New Roman"/>
                <a:cs typeface="Times New Roman"/>
                <a:sym typeface="Times New Roman"/>
              </a:rPr>
              <a:t>4. MAAILMA LOOMINE</a:t>
            </a:r>
            <a:endParaRPr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5EB4-A801-E25B-8530-D16FF164481E}"/>
              </a:ext>
            </a:extLst>
          </p:cNvPr>
          <p:cNvSpPr/>
          <p:nvPr/>
        </p:nvSpPr>
        <p:spPr>
          <a:xfrm>
            <a:off x="5216893" y="3231767"/>
            <a:ext cx="5958038" cy="304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</a:pPr>
            <a:r>
              <a:rPr lang="en-GB" sz="4800" b="1" dirty="0"/>
              <a:t>TÖÖLEHT NR 2. </a:t>
            </a:r>
            <a:r>
              <a:rPr lang="en-GB" sz="4800" b="1" dirty="0" err="1"/>
              <a:t>maailm</a:t>
            </a:r>
            <a:r>
              <a:rPr lang="en-GB" sz="4800" b="1" dirty="0"/>
              <a:t> </a:t>
            </a:r>
            <a:r>
              <a:rPr lang="en-GB" sz="4800" b="1" dirty="0" err="1"/>
              <a:t>ja</a:t>
            </a:r>
            <a:r>
              <a:rPr lang="en-GB" sz="4800" b="1" dirty="0"/>
              <a:t> </a:t>
            </a:r>
            <a:r>
              <a:rPr lang="en-GB" sz="4800" b="1" dirty="0" err="1"/>
              <a:t>tegelased</a:t>
            </a:r>
            <a:endParaRPr lang="en-GB" sz="4800" b="1" dirty="0"/>
          </a:p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1FA203-F19B-ECC8-69DE-7557381D669B}"/>
              </a:ext>
            </a:extLst>
          </p:cNvPr>
          <p:cNvSpPr txBox="1"/>
          <p:nvPr/>
        </p:nvSpPr>
        <p:spPr>
          <a:xfrm>
            <a:off x="2444619" y="2165817"/>
            <a:ext cx="8183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+mj-lt"/>
              </a:rPr>
              <a:t>● Loo </a:t>
            </a:r>
            <a:r>
              <a:rPr lang="en-GB" sz="2400" dirty="0" err="1">
                <a:effectLst/>
                <a:latin typeface="+mj-lt"/>
              </a:rPr>
              <a:t>maailm</a:t>
            </a:r>
            <a:r>
              <a:rPr lang="en-GB" sz="2400" dirty="0">
                <a:effectLst/>
                <a:latin typeface="+mj-lt"/>
              </a:rPr>
              <a:t> </a:t>
            </a:r>
            <a:r>
              <a:rPr lang="en-GB" sz="2400" dirty="0" err="1">
                <a:effectLst/>
                <a:latin typeface="+mj-lt"/>
              </a:rPr>
              <a:t>ja</a:t>
            </a:r>
            <a:r>
              <a:rPr lang="en-GB" sz="2400" dirty="0">
                <a:effectLst/>
                <a:latin typeface="+mj-lt"/>
              </a:rPr>
              <a:t> </a:t>
            </a:r>
            <a:r>
              <a:rPr lang="en-GB" sz="2400" dirty="0" err="1">
                <a:effectLst/>
                <a:latin typeface="+mj-lt"/>
              </a:rPr>
              <a:t>esialgne</a:t>
            </a:r>
            <a:r>
              <a:rPr lang="en-GB" sz="2400" dirty="0">
                <a:effectLst/>
                <a:latin typeface="+mj-lt"/>
              </a:rPr>
              <a:t> </a:t>
            </a:r>
            <a:r>
              <a:rPr lang="en-GB" sz="2400" dirty="0" err="1">
                <a:effectLst/>
                <a:latin typeface="+mj-lt"/>
              </a:rPr>
              <a:t>ülevaade</a:t>
            </a:r>
            <a:r>
              <a:rPr lang="en-GB" sz="2400" dirty="0">
                <a:effectLst/>
                <a:latin typeface="+mj-lt"/>
              </a:rPr>
              <a:t>, </a:t>
            </a:r>
            <a:r>
              <a:rPr lang="en-GB" sz="2400" dirty="0" err="1">
                <a:effectLst/>
                <a:latin typeface="+mj-lt"/>
              </a:rPr>
              <a:t>kes</a:t>
            </a:r>
            <a:r>
              <a:rPr lang="en-GB" sz="2400" dirty="0">
                <a:effectLst/>
                <a:latin typeface="+mj-lt"/>
              </a:rPr>
              <a:t> seal on</a:t>
            </a:r>
            <a:r>
              <a:rPr lang="en-GB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348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406315" y="444725"/>
            <a:ext cx="7861384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ROLLIDE LOOMINE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341001" y="2496211"/>
            <a:ext cx="8532223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 err="1"/>
              <a:t>Larpi</a:t>
            </a:r>
            <a:r>
              <a:rPr lang="et-EE" dirty="0"/>
              <a:t> ajal on </a:t>
            </a:r>
            <a:r>
              <a:rPr lang="en-GB" dirty="0" err="1"/>
              <a:t>mängu</a:t>
            </a:r>
            <a:r>
              <a:rPr lang="en-GB" dirty="0"/>
              <a:t> </a:t>
            </a:r>
            <a:r>
              <a:rPr lang="en-GB" dirty="0" err="1"/>
              <a:t>juhil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mängijatel</a:t>
            </a:r>
            <a:r>
              <a:rPr lang="en-GB" dirty="0"/>
              <a:t> </a:t>
            </a:r>
            <a:r>
              <a:rPr lang="et-EE" dirty="0"/>
              <a:t>oma roll ja grupp, kuhu nad kuuluvad.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Igal rollil on oma vaated ja tegevuskava ning igal rühmal on samuti. 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Ka õpetajal on larpis oma roll ja sageli väga eriline roll. </a:t>
            </a:r>
            <a:endParaRPr lang="en-GB" dirty="0"/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Õpetajal</a:t>
            </a:r>
            <a:r>
              <a:rPr lang="en-GB" dirty="0"/>
              <a:t> on </a:t>
            </a:r>
            <a:r>
              <a:rPr lang="en-GB" dirty="0" err="1"/>
              <a:t>oluline</a:t>
            </a:r>
            <a:r>
              <a:rPr lang="en-GB" dirty="0"/>
              <a:t> roll ka </a:t>
            </a:r>
            <a:r>
              <a:rPr lang="et-EE" dirty="0" err="1"/>
              <a:t>lar</a:t>
            </a:r>
            <a:r>
              <a:rPr lang="en-GB" dirty="0"/>
              <a:t>b</a:t>
            </a:r>
            <a:r>
              <a:rPr lang="et-EE" dirty="0"/>
              <a:t>i ette</a:t>
            </a:r>
            <a:r>
              <a:rPr lang="en-GB" dirty="0" err="1"/>
              <a:t>valmistamisel</a:t>
            </a:r>
            <a:r>
              <a:rPr lang="en-GB" dirty="0"/>
              <a:t> </a:t>
            </a:r>
            <a:r>
              <a:rPr lang="et-EE" dirty="0"/>
              <a:t>ja osalejate </a:t>
            </a:r>
            <a:r>
              <a:rPr lang="et-EE" dirty="0" err="1"/>
              <a:t>abistami</a:t>
            </a:r>
            <a:r>
              <a:rPr lang="en-GB" dirty="0"/>
              <a:t>sel. </a:t>
            </a:r>
            <a:r>
              <a:rPr lang="et-EE" dirty="0"/>
              <a:t> 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477877-6421-FE89-080A-69A5F8480BC0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F99794-5215-54D8-D97A-5F07C0C04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78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67815" y="444725"/>
            <a:ext cx="7899884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ROLLIDE LOOMINE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6" y="2165964"/>
            <a:ext cx="8570724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Alustage tegelase arhetüübiga.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Lisage spetsiifilised omadused.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Looge</a:t>
            </a:r>
            <a:r>
              <a:rPr lang="en-GB" dirty="0"/>
              <a:t> </a:t>
            </a:r>
            <a:r>
              <a:rPr lang="et-EE" dirty="0"/>
              <a:t>taustalugu.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Andke neile veidrusi, vigu ja vigu.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Andke oma tegelasele kaar.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Lisage visuaalseid viiteid.</a:t>
            </a:r>
            <a:endParaRPr lang="en-GB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t-EE" dirty="0"/>
              <a:t>Looge oma ülejäänud tegelased.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081DCC-AE2C-5BE2-ED9F-B8C6308BD72F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7AD559E-6B3D-B60D-6F6A-B827EBBB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64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TEGELASE LOOMISE NÄIDIS</a:t>
            </a:r>
            <a:endParaRPr sz="4400" dirty="0">
              <a:solidFill>
                <a:schemeClr val="dk1"/>
              </a:solidFill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75650765-9DDF-F979-5428-5A9A197F37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88613" y="1539998"/>
          <a:ext cx="8869197" cy="497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864">
                  <a:extLst>
                    <a:ext uri="{9D8B030D-6E8A-4147-A177-3AD203B41FA5}">
                      <a16:colId xmlns:a16="http://schemas.microsoft.com/office/drawing/2014/main" val="2644610050"/>
                    </a:ext>
                  </a:extLst>
                </a:gridCol>
                <a:gridCol w="5744333">
                  <a:extLst>
                    <a:ext uri="{9D8B030D-6E8A-4147-A177-3AD203B41FA5}">
                      <a16:colId xmlns:a16="http://schemas.microsoft.com/office/drawing/2014/main" val="151669076"/>
                    </a:ext>
                  </a:extLst>
                </a:gridCol>
              </a:tblGrid>
              <a:tr h="524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Nimi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  </a:t>
                      </a:r>
                      <a:r>
                        <a:rPr lang="en-GB" sz="1600" dirty="0">
                          <a:effectLst/>
                        </a:rPr>
                        <a:t>KASPAR OKSARAAG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extLst>
                  <a:ext uri="{0D108BD9-81ED-4DB2-BD59-A6C34878D82A}">
                    <a16:rowId xmlns:a16="http://schemas.microsoft.com/office/drawing/2014/main" val="1943445965"/>
                  </a:ext>
                </a:extLst>
              </a:tr>
              <a:tr h="581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>
                          <a:effectLst/>
                        </a:rPr>
                        <a:t>Grupp/amet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Muuseumidirektor</a:t>
                      </a:r>
                      <a:r>
                        <a:rPr lang="en-GB" sz="1600" dirty="0">
                          <a:effectLst/>
                        </a:rPr>
                        <a:t> / </a:t>
                      </a:r>
                      <a:r>
                        <a:rPr lang="en-GB" sz="1600" dirty="0" err="1">
                          <a:effectLst/>
                        </a:rPr>
                        <a:t>kohalik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luuletaja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</a:endParaRPr>
                    </a:p>
                  </a:txBody>
                  <a:tcPr marL="40444" marR="40444" marT="0" marB="0"/>
                </a:tc>
                <a:extLst>
                  <a:ext uri="{0D108BD9-81ED-4DB2-BD59-A6C34878D82A}">
                    <a16:rowId xmlns:a16="http://schemas.microsoft.com/office/drawing/2014/main" val="3449555117"/>
                  </a:ext>
                </a:extLst>
              </a:tr>
              <a:tr h="581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>
                          <a:effectLst/>
                        </a:rPr>
                        <a:t>Tugevus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Kaastundlik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abivalmis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ei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ütle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kunagi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kellelegi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ei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  <a:r>
                        <a:rPr lang="et-EE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extLst>
                  <a:ext uri="{0D108BD9-81ED-4DB2-BD59-A6C34878D82A}">
                    <a16:rowId xmlns:a16="http://schemas.microsoft.com/office/drawing/2014/main" val="1483003650"/>
                  </a:ext>
                </a:extLst>
              </a:tr>
              <a:tr h="828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Nõrkus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Teda</a:t>
                      </a:r>
                      <a:r>
                        <a:rPr lang="en-GB" sz="1600" dirty="0">
                          <a:effectLst/>
                        </a:rPr>
                        <a:t> on </a:t>
                      </a:r>
                      <a:r>
                        <a:rPr lang="en-GB" sz="1600" dirty="0" err="1">
                          <a:effectLst/>
                        </a:rPr>
                        <a:t>lihtne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arutelust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kõrvale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juhtida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andes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talle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vaid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ilusa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luuleraamatud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extLst>
                  <a:ext uri="{0D108BD9-81ED-4DB2-BD59-A6C34878D82A}">
                    <a16:rowId xmlns:a16="http://schemas.microsoft.com/office/drawing/2014/main" val="16213002"/>
                  </a:ext>
                </a:extLst>
              </a:tr>
              <a:tr h="828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>
                          <a:effectLst/>
                        </a:rPr>
                        <a:t>Tahe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Tahab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saada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endale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üliharuldase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luuleraamatu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milles</a:t>
                      </a:r>
                      <a:r>
                        <a:rPr lang="en-GB" sz="1600" dirty="0">
                          <a:effectLst/>
                        </a:rPr>
                        <a:t> on </a:t>
                      </a:r>
                      <a:r>
                        <a:rPr lang="en-GB" sz="1600" dirty="0" err="1">
                          <a:effectLst/>
                        </a:rPr>
                        <a:t>valem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kuidas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võidelda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sookollidega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extLst>
                  <a:ext uri="{0D108BD9-81ED-4DB2-BD59-A6C34878D82A}">
                    <a16:rowId xmlns:a16="http://schemas.microsoft.com/office/drawing/2014/main" val="826791064"/>
                  </a:ext>
                </a:extLst>
              </a:tr>
              <a:tr h="828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>
                          <a:effectLst/>
                        </a:rPr>
                        <a:t>Eelduseesmärk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Luuleraamatu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saamiseks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peab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enda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poole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meelitama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linna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korravalvuri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kes</a:t>
                      </a:r>
                      <a:r>
                        <a:rPr lang="en-GB" sz="1600" dirty="0">
                          <a:effectLst/>
                        </a:rPr>
                        <a:t> ta </a:t>
                      </a:r>
                      <a:r>
                        <a:rPr lang="en-GB" sz="1600" dirty="0" err="1">
                          <a:effectLst/>
                        </a:rPr>
                        <a:t>röövi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kunstimuuseumisse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varjab</a:t>
                      </a:r>
                      <a:r>
                        <a:rPr lang="en-GB" sz="1600" dirty="0">
                          <a:effectLst/>
                        </a:rPr>
                        <a:t>. </a:t>
                      </a:r>
                      <a:r>
                        <a:rPr lang="en-GB" sz="1600" dirty="0" err="1">
                          <a:effectLst/>
                        </a:rPr>
                        <a:t>Vastutasuks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extLst>
                  <a:ext uri="{0D108BD9-81ED-4DB2-BD59-A6C34878D82A}">
                    <a16:rowId xmlns:a16="http://schemas.microsoft.com/office/drawing/2014/main" val="2537319320"/>
                  </a:ext>
                </a:extLst>
              </a:tr>
              <a:tr h="581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>
                          <a:effectLst/>
                        </a:rPr>
                        <a:t>Suhted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</a:rPr>
                        <a:t>Korravalvuri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naine</a:t>
                      </a:r>
                      <a:r>
                        <a:rPr lang="en-GB" sz="1600" dirty="0">
                          <a:effectLst/>
                        </a:rPr>
                        <a:t> on </a:t>
                      </a:r>
                      <a:r>
                        <a:rPr lang="en-GB" sz="1600" dirty="0" err="1">
                          <a:effectLst/>
                        </a:rPr>
                        <a:t>muuseumigiid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ja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tunnustatud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ajaloohuviline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4" marR="40444" marT="0" marB="0"/>
                </a:tc>
                <a:extLst>
                  <a:ext uri="{0D108BD9-81ED-4DB2-BD59-A6C34878D82A}">
                    <a16:rowId xmlns:a16="http://schemas.microsoft.com/office/drawing/2014/main" val="58422821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EC76790-A010-0292-3BAD-EA6FE917B83F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6B7BE7-577F-478C-432B-21EA66C9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77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latin typeface="Times New Roman"/>
                <a:ea typeface="Times New Roman"/>
                <a:cs typeface="Times New Roman"/>
                <a:sym typeface="Times New Roman"/>
              </a:rPr>
              <a:t>ROLLIDE LOOMINE</a:t>
            </a:r>
            <a:endParaRPr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5EB4-A801-E25B-8530-D16FF164481E}"/>
              </a:ext>
            </a:extLst>
          </p:cNvPr>
          <p:cNvSpPr/>
          <p:nvPr/>
        </p:nvSpPr>
        <p:spPr>
          <a:xfrm>
            <a:off x="5650028" y="3231767"/>
            <a:ext cx="5948413" cy="304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</a:pPr>
            <a:r>
              <a:rPr lang="en-GB" sz="4800" b="1" dirty="0"/>
              <a:t>TÖÖLEHT NR 3. </a:t>
            </a:r>
            <a:r>
              <a:rPr lang="en-GB" sz="4800" b="1" dirty="0" err="1"/>
              <a:t>Rollide</a:t>
            </a:r>
            <a:r>
              <a:rPr lang="en-GB" sz="4800" b="1" dirty="0"/>
              <a:t> </a:t>
            </a:r>
            <a:r>
              <a:rPr lang="en-GB" sz="4800" b="1" dirty="0" err="1"/>
              <a:t>loomine</a:t>
            </a:r>
            <a:endParaRPr lang="en-GB" sz="4800" b="1" dirty="0"/>
          </a:p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CA3CC-CBF0-5BE5-385A-F26633977FA0}"/>
              </a:ext>
            </a:extLst>
          </p:cNvPr>
          <p:cNvSpPr txBox="1"/>
          <p:nvPr/>
        </p:nvSpPr>
        <p:spPr>
          <a:xfrm>
            <a:off x="2444619" y="2165817"/>
            <a:ext cx="8183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+mj-lt"/>
              </a:rPr>
              <a:t>● Pane </a:t>
            </a:r>
            <a:r>
              <a:rPr lang="en-GB" sz="2400" dirty="0" err="1">
                <a:effectLst/>
                <a:latin typeface="+mj-lt"/>
              </a:rPr>
              <a:t>kirja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tegelased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kes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mängus</a:t>
            </a:r>
            <a:r>
              <a:rPr lang="en-GB" sz="2400" dirty="0">
                <a:latin typeface="+mj-lt"/>
              </a:rPr>
              <a:t> on.</a:t>
            </a:r>
          </a:p>
        </p:txBody>
      </p:sp>
    </p:spTree>
    <p:extLst>
      <p:ext uri="{BB962C8B-B14F-4D97-AF65-F5344CB8AC3E}">
        <p14:creationId xmlns:p14="http://schemas.microsoft.com/office/powerpoint/2010/main" val="25249168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6304745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VÕTMEARHETÜÜBID</a:t>
            </a:r>
            <a:endParaRPr sz="4400" dirty="0">
              <a:solidFill>
                <a:schemeClr val="dk1"/>
              </a:solidFill>
            </a:endParaRPr>
          </a:p>
        </p:txBody>
      </p:sp>
      <p:pic>
        <p:nvPicPr>
          <p:cNvPr id="2" name="Content Placeholder 1" descr="Arhetüübid_skeemmudel_eesti keeles">
            <a:extLst>
              <a:ext uri="{FF2B5EF4-FFF2-40B4-BE49-F238E27FC236}">
                <a16:creationId xmlns:a16="http://schemas.microsoft.com/office/drawing/2014/main" id="{8BC3D2EB-6C5E-6497-7E34-F939FF251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346162"/>
            <a:ext cx="5511838" cy="55118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6CF727-C34E-8D09-ECB9-0A22C9486EA8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3FD1C4D-C322-1130-9BD0-6D8ED5D97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2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latin typeface="Times New Roman"/>
                <a:ea typeface="Times New Roman"/>
                <a:cs typeface="Times New Roman"/>
                <a:sym typeface="Times New Roman"/>
              </a:rPr>
              <a:t>6. REEGLITE LOOMINE</a:t>
            </a:r>
            <a:endParaRPr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5EB4-A801-E25B-8530-D16FF164481E}"/>
              </a:ext>
            </a:extLst>
          </p:cNvPr>
          <p:cNvSpPr/>
          <p:nvPr/>
        </p:nvSpPr>
        <p:spPr>
          <a:xfrm>
            <a:off x="5650028" y="3231767"/>
            <a:ext cx="5948413" cy="304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</a:pPr>
            <a:r>
              <a:rPr lang="en-GB" sz="4800" b="1" dirty="0"/>
              <a:t>TÖÖLEHT NR 4. </a:t>
            </a:r>
            <a:r>
              <a:rPr lang="en-GB" sz="4800" b="1" dirty="0" err="1"/>
              <a:t>reeglid</a:t>
            </a:r>
            <a:endParaRPr lang="en-GB" sz="4800" b="1" dirty="0"/>
          </a:p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67A45-AA2C-A729-96FC-F038F5FDB940}"/>
              </a:ext>
            </a:extLst>
          </p:cNvPr>
          <p:cNvSpPr txBox="1"/>
          <p:nvPr/>
        </p:nvSpPr>
        <p:spPr>
          <a:xfrm>
            <a:off x="2444619" y="2165817"/>
            <a:ext cx="8183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+mj-lt"/>
              </a:rPr>
              <a:t>● Pane </a:t>
            </a:r>
            <a:r>
              <a:rPr lang="en-GB" sz="2400" dirty="0" err="1">
                <a:effectLst/>
                <a:latin typeface="+mj-lt"/>
              </a:rPr>
              <a:t>kirja</a:t>
            </a:r>
            <a:r>
              <a:rPr lang="en-GB" sz="2400" dirty="0">
                <a:effectLst/>
                <a:latin typeface="+mj-lt"/>
              </a:rPr>
              <a:t> </a:t>
            </a:r>
            <a:r>
              <a:rPr lang="en-GB" sz="2400" dirty="0" err="1">
                <a:effectLst/>
                <a:latin typeface="+mj-lt"/>
              </a:rPr>
              <a:t>mõned</a:t>
            </a:r>
            <a:r>
              <a:rPr lang="en-GB" sz="2400" dirty="0">
                <a:effectLst/>
                <a:latin typeface="+mj-lt"/>
              </a:rPr>
              <a:t> </a:t>
            </a:r>
            <a:r>
              <a:rPr lang="en-GB" sz="2400" dirty="0" err="1">
                <a:effectLst/>
                <a:latin typeface="+mj-lt"/>
              </a:rPr>
              <a:t>mängu</a:t>
            </a:r>
            <a:r>
              <a:rPr lang="en-GB" sz="2400" dirty="0">
                <a:effectLst/>
                <a:latin typeface="+mj-lt"/>
              </a:rPr>
              <a:t> </a:t>
            </a:r>
            <a:r>
              <a:rPr lang="en-GB" sz="2400" dirty="0" err="1">
                <a:effectLst/>
                <a:latin typeface="+mj-lt"/>
              </a:rPr>
              <a:t>reeglid</a:t>
            </a:r>
            <a:r>
              <a:rPr lang="en-GB" sz="2400" dirty="0">
                <a:effectLst/>
                <a:latin typeface="+mj-lt"/>
              </a:rPr>
              <a:t>.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3765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latin typeface="Times New Roman"/>
                <a:ea typeface="Times New Roman"/>
                <a:cs typeface="Times New Roman"/>
                <a:sym typeface="Times New Roman"/>
              </a:rPr>
              <a:t>6. AJARAAMI</a:t>
            </a:r>
            <a:r>
              <a:rPr lang="en-GB" sz="4400" dirty="0">
                <a:latin typeface="Times New Roman"/>
                <a:ea typeface="Times New Roman"/>
                <a:cs typeface="Times New Roman"/>
                <a:sym typeface="Times New Roman"/>
              </a:rPr>
              <a:t> LOOMINE</a:t>
            </a:r>
            <a:endParaRPr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5EB4-A801-E25B-8530-D16FF164481E}"/>
              </a:ext>
            </a:extLst>
          </p:cNvPr>
          <p:cNvSpPr/>
          <p:nvPr/>
        </p:nvSpPr>
        <p:spPr>
          <a:xfrm>
            <a:off x="5650028" y="3231767"/>
            <a:ext cx="5948413" cy="304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</a:pPr>
            <a:r>
              <a:rPr lang="en-GB" sz="4800" b="1" dirty="0"/>
              <a:t>TÖÖLEHT NR 5. </a:t>
            </a:r>
            <a:r>
              <a:rPr lang="en-GB" sz="4800" b="1" dirty="0" err="1"/>
              <a:t>mängu</a:t>
            </a:r>
            <a:r>
              <a:rPr lang="en-GB" sz="4800" b="1" dirty="0"/>
              <a:t> </a:t>
            </a:r>
            <a:r>
              <a:rPr lang="en-GB" sz="4800" b="1" dirty="0" err="1"/>
              <a:t>ajaraam</a:t>
            </a:r>
            <a:endParaRPr lang="en-GB" sz="4800" b="1" dirty="0"/>
          </a:p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935AE-FBE8-2A30-BD91-5D6000DE4AEF}"/>
              </a:ext>
            </a:extLst>
          </p:cNvPr>
          <p:cNvSpPr txBox="1"/>
          <p:nvPr/>
        </p:nvSpPr>
        <p:spPr>
          <a:xfrm>
            <a:off x="2444619" y="2165817"/>
            <a:ext cx="8183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+mj-lt"/>
              </a:rPr>
              <a:t>● Loo </a:t>
            </a:r>
            <a:r>
              <a:rPr lang="en-GB" sz="2400" dirty="0" err="1">
                <a:effectLst/>
                <a:latin typeface="+mj-lt"/>
              </a:rPr>
              <a:t>mängu</a:t>
            </a:r>
            <a:r>
              <a:rPr lang="en-GB" sz="2400" dirty="0">
                <a:effectLst/>
                <a:latin typeface="+mj-lt"/>
              </a:rPr>
              <a:t> </a:t>
            </a:r>
            <a:r>
              <a:rPr lang="en-GB" sz="2400" dirty="0" err="1">
                <a:effectLst/>
                <a:latin typeface="+mj-lt"/>
              </a:rPr>
              <a:t>ajaraam</a:t>
            </a:r>
            <a:r>
              <a:rPr lang="en-GB" sz="2400" dirty="0">
                <a:latin typeface="+mj-lt"/>
              </a:rPr>
              <a:t>. </a:t>
            </a:r>
            <a:r>
              <a:rPr lang="en-GB" sz="2400" dirty="0" err="1">
                <a:latin typeface="+mj-lt"/>
              </a:rPr>
              <a:t>Või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visualiseeri</a:t>
            </a:r>
            <a:r>
              <a:rPr lang="en-GB" sz="2400" dirty="0">
                <a:latin typeface="+mj-lt"/>
              </a:rPr>
              <a:t> see. </a:t>
            </a:r>
          </a:p>
        </p:txBody>
      </p:sp>
    </p:spTree>
    <p:extLst>
      <p:ext uri="{BB962C8B-B14F-4D97-AF65-F5344CB8AC3E}">
        <p14:creationId xmlns:p14="http://schemas.microsoft.com/office/powerpoint/2010/main" val="4100313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latin typeface="Times New Roman"/>
                <a:ea typeface="Times New Roman"/>
                <a:cs typeface="Times New Roman"/>
                <a:sym typeface="Times New Roman"/>
              </a:rPr>
              <a:t>MÄNGU LÕPETAMINE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D8BD56-E5B1-7689-AC6D-5A716860F58D}"/>
              </a:ext>
            </a:extLst>
          </p:cNvPr>
          <p:cNvSpPr txBox="1"/>
          <p:nvPr/>
        </p:nvSpPr>
        <p:spPr>
          <a:xfrm>
            <a:off x="2444619" y="2165817"/>
            <a:ext cx="8183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+mj-lt"/>
              </a:rPr>
              <a:t>● Pane </a:t>
            </a:r>
            <a:r>
              <a:rPr lang="en-GB" sz="2400" dirty="0" err="1">
                <a:effectLst/>
                <a:latin typeface="+mj-lt"/>
              </a:rPr>
              <a:t>kirja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kuidas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mängu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lõpetad</a:t>
            </a:r>
            <a:r>
              <a:rPr lang="en-GB" sz="2400" dirty="0">
                <a:effectLst/>
                <a:latin typeface="+mj-lt"/>
              </a:rPr>
              <a:t>.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492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67814" y="444725"/>
            <a:ext cx="8787865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MÄNGU LÕPETAMINE / DEBRIIF</a:t>
            </a:r>
            <a:endParaRPr lang="en-GB"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5" y="2774641"/>
            <a:ext cx="8865063" cy="252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b="1" dirty="0" err="1">
                <a:effectLst/>
              </a:rPr>
              <a:t>Mängu</a:t>
            </a:r>
            <a:r>
              <a:rPr lang="en-GB" sz="2400" b="1" dirty="0">
                <a:effectLst/>
              </a:rPr>
              <a:t> </a:t>
            </a:r>
            <a:r>
              <a:rPr lang="en-GB" sz="2400" b="1" dirty="0" err="1">
                <a:effectLst/>
              </a:rPr>
              <a:t>lõpetamine</a:t>
            </a:r>
            <a:r>
              <a:rPr lang="en-GB" sz="2400" b="1" dirty="0">
                <a:effectLst/>
              </a:rPr>
              <a:t> e </a:t>
            </a:r>
            <a:r>
              <a:rPr lang="en-GB" sz="2400" b="1" dirty="0" err="1">
                <a:effectLst/>
              </a:rPr>
              <a:t>debriif</a:t>
            </a:r>
            <a:r>
              <a:rPr lang="en-GB" sz="2400" b="1" dirty="0">
                <a:effectLst/>
              </a:rPr>
              <a:t> </a:t>
            </a:r>
            <a:r>
              <a:rPr lang="en-GB" sz="2400" dirty="0">
                <a:effectLst/>
              </a:rPr>
              <a:t>on </a:t>
            </a:r>
            <a:r>
              <a:rPr lang="en-GB" sz="2400" dirty="0" err="1">
                <a:effectLst/>
              </a:rPr>
              <a:t>ääretult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oluline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protsess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kus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mängijad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kogunevad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taas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ühise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grupina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ning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mille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kaudu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kõik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osalejad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saavad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väljendada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ja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analüüsida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oma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tundeid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ja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emotsioone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seoses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sündmusega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neutraalses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turvalises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keskkonnas</a:t>
            </a:r>
            <a:r>
              <a:rPr lang="en-GB" sz="2400" dirty="0">
                <a:effectLst/>
              </a:rPr>
              <a:t>.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>
              <a:effectLst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dirty="0" err="1">
                <a:effectLst/>
              </a:rPr>
              <a:t>Paljude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osalejate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jaoks</a:t>
            </a:r>
            <a:r>
              <a:rPr lang="en-GB" sz="2400" dirty="0">
                <a:effectLst/>
              </a:rPr>
              <a:t> on </a:t>
            </a:r>
            <a:r>
              <a:rPr lang="en-GB" sz="2400" dirty="0" err="1">
                <a:effectLst/>
              </a:rPr>
              <a:t>debriifii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puhul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oluline</a:t>
            </a:r>
            <a:r>
              <a:rPr lang="en-GB" sz="2400" dirty="0">
                <a:effectLst/>
              </a:rPr>
              <a:t>, et </a:t>
            </a:r>
            <a:r>
              <a:rPr lang="en-GB" sz="2400" dirty="0" err="1">
                <a:effectLst/>
              </a:rPr>
              <a:t>nad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saaksid</a:t>
            </a:r>
            <a:r>
              <a:rPr lang="en-GB" sz="2400" dirty="0">
                <a:effectLst/>
              </a:rPr>
              <a:t> end </a:t>
            </a:r>
            <a:r>
              <a:rPr lang="en-GB" sz="2400" dirty="0" err="1">
                <a:effectLst/>
              </a:rPr>
              <a:t>mängust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väljas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kuuldavaks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teha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paljastada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saladusi</a:t>
            </a:r>
            <a:r>
              <a:rPr lang="en-GB" sz="2400" dirty="0">
                <a:effectLst/>
              </a:rPr>
              <a:t>, mis </a:t>
            </a:r>
            <a:r>
              <a:rPr lang="en-GB" sz="2400" dirty="0" err="1">
                <a:effectLst/>
              </a:rPr>
              <a:t>mängu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ajal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välja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ei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tulnud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või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siduda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kokku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narratiivi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lahtised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otsad</a:t>
            </a:r>
            <a:r>
              <a:rPr lang="en-GB" sz="2400" dirty="0">
                <a:effectLst/>
              </a:rPr>
              <a:t>.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sz="24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sz="2400" dirty="0" err="1">
                <a:effectLst/>
              </a:rPr>
              <a:t>Õpilarpi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puhul</a:t>
            </a:r>
            <a:r>
              <a:rPr lang="en-GB" sz="2400" dirty="0">
                <a:effectLst/>
              </a:rPr>
              <a:t> on </a:t>
            </a:r>
            <a:r>
              <a:rPr lang="en-GB" sz="2400" dirty="0" err="1">
                <a:effectLst/>
              </a:rPr>
              <a:t>oluline</a:t>
            </a:r>
            <a:r>
              <a:rPr lang="en-GB" sz="2400" dirty="0">
                <a:effectLst/>
              </a:rPr>
              <a:t> ka </a:t>
            </a:r>
            <a:r>
              <a:rPr lang="en-GB" sz="2400" dirty="0" err="1">
                <a:effectLst/>
              </a:rPr>
              <a:t>järgnev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juhendajapoolne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töö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mängus</a:t>
            </a:r>
            <a:r>
              <a:rPr lang="en-GB" sz="2400" dirty="0">
                <a:effectLst/>
              </a:rPr>
              <a:t> </a:t>
            </a:r>
            <a:r>
              <a:rPr lang="en-GB" sz="2400" b="1" dirty="0" err="1">
                <a:effectLst/>
              </a:rPr>
              <a:t>käsitletud</a:t>
            </a:r>
            <a:r>
              <a:rPr lang="en-GB" sz="2400" b="1" dirty="0">
                <a:effectLst/>
              </a:rPr>
              <a:t> </a:t>
            </a:r>
            <a:r>
              <a:rPr lang="en-GB" sz="2400" b="1" dirty="0" err="1">
                <a:effectLst/>
              </a:rPr>
              <a:t>teemade</a:t>
            </a:r>
            <a:r>
              <a:rPr lang="en-GB" sz="2400" b="1" dirty="0">
                <a:effectLst/>
              </a:rPr>
              <a:t> </a:t>
            </a:r>
            <a:r>
              <a:rPr lang="en-GB" sz="2400" b="1" dirty="0" err="1">
                <a:effectLst/>
              </a:rPr>
              <a:t>sidumisel</a:t>
            </a:r>
            <a:r>
              <a:rPr lang="en-GB" sz="2400" b="1" dirty="0">
                <a:effectLst/>
              </a:rPr>
              <a:t> </a:t>
            </a:r>
            <a:r>
              <a:rPr lang="en-GB" sz="2400" b="1" dirty="0" err="1">
                <a:effectLst/>
              </a:rPr>
              <a:t>õppeprotsessi</a:t>
            </a:r>
            <a:r>
              <a:rPr lang="en-GB" sz="2400" b="1" dirty="0">
                <a:effectLst/>
              </a:rPr>
              <a:t> </a:t>
            </a:r>
            <a:r>
              <a:rPr lang="en-GB" sz="2400" b="1" dirty="0" err="1">
                <a:effectLst/>
              </a:rPr>
              <a:t>ning</a:t>
            </a:r>
            <a:r>
              <a:rPr lang="en-GB" sz="2400" b="1" dirty="0">
                <a:effectLst/>
              </a:rPr>
              <a:t> -</a:t>
            </a:r>
            <a:r>
              <a:rPr lang="en-GB" sz="2400" b="1" dirty="0" err="1">
                <a:effectLst/>
              </a:rPr>
              <a:t>teemadega</a:t>
            </a:r>
            <a:r>
              <a:rPr lang="en-GB" sz="2400" dirty="0">
                <a:effectLst/>
              </a:rPr>
              <a:t>.</a:t>
            </a:r>
            <a:endParaRPr lang="en-GB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081DCC-AE2C-5BE2-ED9F-B8C6308BD72F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7AD559E-6B3D-B60D-6F6A-B827EBBB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48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DUBLINI DEKLARATSIOON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1963407"/>
            <a:ext cx="9115652" cy="36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fi-FI" dirty="0">
                <a:effectLst/>
                <a:latin typeface="Arial" panose="020B0604020202020204" pitchFamily="34" charset="0"/>
              </a:rPr>
              <a:t>4. </a:t>
            </a:r>
            <a:r>
              <a:rPr lang="fi-FI" dirty="0" err="1">
                <a:effectLst/>
                <a:latin typeface="Arial" panose="020B0604020202020204" pitchFamily="34" charset="0"/>
              </a:rPr>
              <a:t>novembril</a:t>
            </a:r>
            <a:r>
              <a:rPr lang="fi-FI" dirty="0">
                <a:effectLst/>
                <a:latin typeface="Arial" panose="020B0604020202020204" pitchFamily="34" charset="0"/>
              </a:rPr>
              <a:t> 2022 </a:t>
            </a:r>
            <a:r>
              <a:rPr lang="fi-FI" dirty="0" err="1">
                <a:latin typeface="Arial" panose="020B0604020202020204" pitchFamily="34" charset="0"/>
              </a:rPr>
              <a:t>võeti</a:t>
            </a:r>
            <a:r>
              <a:rPr lang="fi-FI" dirty="0">
                <a:latin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</a:rPr>
              <a:t>vastu</a:t>
            </a:r>
            <a:r>
              <a:rPr lang="fi-FI" dirty="0"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Maailmahariduse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Euroopa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deklaratsioon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aastani</a:t>
            </a:r>
            <a:r>
              <a:rPr lang="fi-FI" b="1" dirty="0">
                <a:effectLst/>
                <a:latin typeface="Arial" panose="020B0604020202020204" pitchFamily="34" charset="0"/>
              </a:rPr>
              <a:t> 2050 </a:t>
            </a:r>
            <a:r>
              <a:rPr lang="fi-FI" dirty="0">
                <a:effectLst/>
                <a:latin typeface="Arial" panose="020B0604020202020204" pitchFamily="34" charset="0"/>
              </a:rPr>
              <a:t>- </a:t>
            </a:r>
            <a:r>
              <a:rPr lang="en-GB" dirty="0" err="1">
                <a:effectLst/>
                <a:latin typeface="Arial" panose="020B0604020202020204" pitchFamily="34" charset="0"/>
              </a:rPr>
              <a:t>Dublini</a:t>
            </a:r>
            <a:r>
              <a:rPr lang="en-GB" dirty="0"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</a:rPr>
              <a:t>deklaratsioon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lang="en-GB" dirty="0">
              <a:effectLst/>
              <a:latin typeface="Arial" panose="020B0604020202020204" pitchFamily="34" charset="0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fi-FI" dirty="0" err="1">
                <a:effectLst/>
                <a:latin typeface="Arial" panose="020B0604020202020204" pitchFamily="34" charset="0"/>
              </a:rPr>
              <a:t>Eesmärgiks</a:t>
            </a:r>
            <a:r>
              <a:rPr lang="fi-FI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edendada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maailmaharidust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Euroopas</a:t>
            </a:r>
            <a:r>
              <a:rPr lang="fi-FI" dirty="0"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C6535-1B13-714A-4DDB-840D7F23765B}"/>
              </a:ext>
            </a:extLst>
          </p:cNvPr>
          <p:cNvSpPr txBox="1"/>
          <p:nvPr/>
        </p:nvSpPr>
        <p:spPr>
          <a:xfrm>
            <a:off x="2700987" y="5477364"/>
            <a:ext cx="8705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/>
              <a:t>Dublini</a:t>
            </a:r>
            <a:r>
              <a:rPr lang="en-GB" i="1" dirty="0"/>
              <a:t> </a:t>
            </a:r>
            <a:r>
              <a:rPr lang="en-GB" i="1" dirty="0" err="1"/>
              <a:t>deklaratsioon</a:t>
            </a:r>
            <a:r>
              <a:rPr lang="en-GB" i="1" dirty="0"/>
              <a:t> - </a:t>
            </a:r>
            <a:r>
              <a:rPr lang="en-GB" i="1" dirty="0">
                <a:hlinkClick r:id="rId5"/>
              </a:rPr>
              <a:t>https://www.google.com/url?sa=t&amp;rct=j&amp;q=&amp;esrc=s&amp;source=web&amp;cd=&amp;ved=2ahUKEwjyodD4rd39AhXP_yoKHXKXDYYQFnoECAsQAQ&amp;url=https%3A%2F%2Fwww.vm.ee%2Fmedia%2F4669%2Fdownload&amp;usg=AOvVaw0zNurTtlfHWVr1fMjCG69N</a:t>
            </a:r>
            <a:r>
              <a:rPr lang="en-GB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8743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latin typeface="Times New Roman"/>
                <a:ea typeface="Times New Roman"/>
                <a:cs typeface="Times New Roman"/>
                <a:sym typeface="Times New Roman"/>
              </a:rPr>
              <a:t>MÄNGU JÄRGNE ARUTELU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91B5-1CC5-0E03-8695-351141F27D42}"/>
              </a:ext>
            </a:extLst>
          </p:cNvPr>
          <p:cNvSpPr txBox="1"/>
          <p:nvPr/>
        </p:nvSpPr>
        <p:spPr>
          <a:xfrm>
            <a:off x="2444619" y="2165817"/>
            <a:ext cx="818388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+mj-lt"/>
              </a:rPr>
              <a:t>● </a:t>
            </a:r>
            <a:r>
              <a:rPr lang="en-GB" sz="2800" dirty="0" err="1">
                <a:effectLst/>
              </a:rPr>
              <a:t>Küsimusi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sisukama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arutelu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raamistamiseks</a:t>
            </a:r>
            <a:r>
              <a:rPr lang="en-GB" sz="2800" dirty="0">
                <a:effectLst/>
              </a:rPr>
              <a:t> Mis </a:t>
            </a:r>
            <a:r>
              <a:rPr lang="en-GB" sz="2800" dirty="0" err="1">
                <a:effectLst/>
              </a:rPr>
              <a:t>juhtus</a:t>
            </a:r>
            <a:r>
              <a:rPr lang="en-GB" sz="2800" dirty="0">
                <a:effectLst/>
              </a:rPr>
              <a:t>? </a:t>
            </a:r>
            <a:r>
              <a:rPr lang="en-GB" sz="2800" dirty="0" err="1">
                <a:effectLst/>
              </a:rPr>
              <a:t>Mida</a:t>
            </a:r>
            <a:r>
              <a:rPr lang="en-GB" sz="2800" dirty="0">
                <a:effectLst/>
              </a:rPr>
              <a:t> Sa </a:t>
            </a:r>
            <a:r>
              <a:rPr lang="en-GB" sz="2800" dirty="0" err="1">
                <a:effectLst/>
              </a:rPr>
              <a:t>õppisid</a:t>
            </a:r>
            <a:r>
              <a:rPr lang="en-GB" sz="2800" dirty="0">
                <a:effectLst/>
              </a:rPr>
              <a:t>? </a:t>
            </a:r>
            <a:r>
              <a:rPr lang="en-GB" sz="2800" dirty="0" err="1">
                <a:effectLst/>
              </a:rPr>
              <a:t>Kuidas</a:t>
            </a:r>
            <a:r>
              <a:rPr lang="en-GB" sz="2800" dirty="0">
                <a:effectLst/>
              </a:rPr>
              <a:t> see </a:t>
            </a:r>
            <a:r>
              <a:rPr lang="en-GB" sz="2800" dirty="0" err="1">
                <a:effectLst/>
              </a:rPr>
              <a:t>päris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maailmaga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seostub</a:t>
            </a:r>
            <a:r>
              <a:rPr lang="en-GB" sz="2800" dirty="0">
                <a:effectLst/>
              </a:rPr>
              <a:t>? Mis </a:t>
            </a:r>
            <a:r>
              <a:rPr lang="en-GB" sz="2800" dirty="0" err="1">
                <a:effectLst/>
              </a:rPr>
              <a:t>siis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kui</a:t>
            </a:r>
            <a:r>
              <a:rPr lang="en-GB" sz="2800" dirty="0">
                <a:effectLst/>
              </a:rPr>
              <a:t>...? Mis </a:t>
            </a:r>
            <a:r>
              <a:rPr lang="en-GB" sz="2800" dirty="0" err="1">
                <a:effectLst/>
              </a:rPr>
              <a:t>oleks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võinud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teisiti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minna</a:t>
            </a:r>
            <a:r>
              <a:rPr lang="en-GB" sz="2800" dirty="0">
                <a:effectLst/>
              </a:rPr>
              <a:t>. Mis </a:t>
            </a:r>
            <a:r>
              <a:rPr lang="en-GB" sz="2800" dirty="0" err="1">
                <a:effectLst/>
              </a:rPr>
              <a:t>edasi</a:t>
            </a:r>
            <a:r>
              <a:rPr lang="en-GB" sz="2800" dirty="0">
                <a:effectLst/>
              </a:rPr>
              <a:t>?</a:t>
            </a:r>
          </a:p>
          <a:p>
            <a:endParaRPr lang="en-GB" sz="2800" dirty="0">
              <a:effectLst/>
            </a:endParaRPr>
          </a:p>
          <a:p>
            <a:r>
              <a:rPr lang="en-GB" sz="2800" dirty="0">
                <a:effectLst/>
              </a:rPr>
              <a:t>● Pane </a:t>
            </a:r>
            <a:r>
              <a:rPr lang="en-GB" sz="2800" dirty="0" err="1">
                <a:effectLst/>
              </a:rPr>
              <a:t>kirja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mõned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mängu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järgse</a:t>
            </a:r>
            <a:r>
              <a:rPr lang="en-GB" sz="2800" dirty="0" err="1"/>
              <a:t>d</a:t>
            </a:r>
            <a:r>
              <a:rPr lang="en-GB" sz="2800" dirty="0"/>
              <a:t> </a:t>
            </a:r>
            <a:r>
              <a:rPr lang="en-GB" sz="2800" dirty="0" err="1"/>
              <a:t>aruteluküsimused</a:t>
            </a:r>
            <a:r>
              <a:rPr lang="en-GB" sz="2800" dirty="0"/>
              <a:t>.</a:t>
            </a:r>
          </a:p>
          <a:p>
            <a:endParaRPr lang="en-GB" sz="2800" dirty="0"/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5307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latin typeface="Times New Roman"/>
                <a:ea typeface="Times New Roman"/>
                <a:cs typeface="Times New Roman"/>
                <a:sym typeface="Times New Roman"/>
              </a:rPr>
              <a:t>7. MÄNGU ONEPAGER</a:t>
            </a:r>
            <a:endParaRPr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5EB4-A801-E25B-8530-D16FF164481E}"/>
              </a:ext>
            </a:extLst>
          </p:cNvPr>
          <p:cNvSpPr/>
          <p:nvPr/>
        </p:nvSpPr>
        <p:spPr>
          <a:xfrm>
            <a:off x="5688529" y="3265912"/>
            <a:ext cx="5948413" cy="304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</a:pPr>
            <a:r>
              <a:rPr lang="en-GB" sz="4800" b="1" dirty="0"/>
              <a:t>TÖÖLEHT NR 6. </a:t>
            </a:r>
            <a:r>
              <a:rPr lang="en-GB" sz="4800" b="1" dirty="0" err="1"/>
              <a:t>onepager</a:t>
            </a:r>
            <a:endParaRPr lang="en-GB" sz="4800" b="1" dirty="0"/>
          </a:p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91B5-1CC5-0E03-8695-351141F27D42}"/>
              </a:ext>
            </a:extLst>
          </p:cNvPr>
          <p:cNvSpPr txBox="1"/>
          <p:nvPr/>
        </p:nvSpPr>
        <p:spPr>
          <a:xfrm>
            <a:off x="2444618" y="2165817"/>
            <a:ext cx="8898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+mj-lt"/>
              </a:rPr>
              <a:t>● </a:t>
            </a:r>
            <a:r>
              <a:rPr lang="en-GB" sz="2800" dirty="0">
                <a:effectLst/>
              </a:rPr>
              <a:t>Loo </a:t>
            </a:r>
            <a:r>
              <a:rPr lang="en-GB" sz="2800" dirty="0" err="1">
                <a:effectLst/>
              </a:rPr>
              <a:t>üks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ilus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mängu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ülevaade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kaaslastele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tutvustamiseks</a:t>
            </a:r>
            <a:r>
              <a:rPr lang="en-GB" sz="2800" dirty="0">
                <a:effectLst/>
              </a:rPr>
              <a:t>.</a:t>
            </a:r>
            <a:endParaRPr lang="en-GB" sz="2800" dirty="0"/>
          </a:p>
          <a:p>
            <a:endParaRPr lang="en-GB" sz="2800" dirty="0"/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0795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290615" y="444725"/>
            <a:ext cx="7977083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latin typeface="Times New Roman"/>
                <a:ea typeface="Times New Roman"/>
                <a:cs typeface="Times New Roman"/>
                <a:sym typeface="Times New Roman"/>
              </a:rPr>
              <a:t>TÄNUD!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052D-2361-AB9A-3175-AE2511954976}"/>
              </a:ext>
            </a:extLst>
          </p:cNvPr>
          <p:cNvSpPr/>
          <p:nvPr/>
        </p:nvSpPr>
        <p:spPr>
          <a:xfrm>
            <a:off x="-2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19857D-A92A-A6A2-7423-FC0B603E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8" y="5941941"/>
            <a:ext cx="2068980" cy="735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39FE2A-7A19-4EA8-A218-C7743531D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404" y="3235469"/>
            <a:ext cx="3699546" cy="27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59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MAAILMAMUUTJAD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2584887"/>
            <a:ext cx="9115652" cy="36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>
                <a:effectLst/>
              </a:rPr>
              <a:t>Dublini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deklaratsioonis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rõhutatakse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hariduse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eelkõige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maailmahariduse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olulist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panust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inimeste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individuaalse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kollektiivse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mõjuvõimu</a:t>
            </a:r>
            <a:r>
              <a:rPr lang="en-GB" dirty="0"/>
              <a:t> </a:t>
            </a:r>
            <a:r>
              <a:rPr lang="en-GB" dirty="0" err="1">
                <a:effectLst/>
              </a:rPr>
              <a:t>suurenda-misel</a:t>
            </a:r>
            <a:r>
              <a:rPr lang="en-GB" dirty="0">
                <a:effectLst/>
              </a:rPr>
              <a:t>, et </a:t>
            </a:r>
            <a:r>
              <a:rPr lang="en-GB" dirty="0" err="1">
                <a:effectLst/>
              </a:rPr>
              <a:t>nad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õpiksid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ja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aitaksid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maailma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muuta</a:t>
            </a:r>
            <a:r>
              <a:rPr lang="fi-FI" dirty="0">
                <a:effectLst/>
              </a:rPr>
              <a:t>.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fi-FI" dirty="0">
              <a:effectLst/>
            </a:endParaRPr>
          </a:p>
          <a:p>
            <a:pPr marL="457200" indent="-400050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Selleks</a:t>
            </a:r>
            <a:r>
              <a:rPr lang="en-GB" dirty="0"/>
              <a:t>, et </a:t>
            </a:r>
            <a:r>
              <a:rPr lang="en-GB" dirty="0" err="1"/>
              <a:t>võimaldada</a:t>
            </a:r>
            <a:r>
              <a:rPr lang="en-GB" dirty="0"/>
              <a:t> </a:t>
            </a:r>
            <a:r>
              <a:rPr lang="en-GB" dirty="0" err="1"/>
              <a:t>inimestel</a:t>
            </a:r>
            <a:r>
              <a:rPr lang="en-GB" dirty="0"/>
              <a:t> </a:t>
            </a:r>
            <a:r>
              <a:rPr lang="en-GB" dirty="0" err="1"/>
              <a:t>arendada</a:t>
            </a:r>
            <a:r>
              <a:rPr lang="en-GB" dirty="0"/>
              <a:t> </a:t>
            </a:r>
            <a:r>
              <a:rPr lang="en-GB" b="1" dirty="0" err="1"/>
              <a:t>empaatia-tunnet</a:t>
            </a:r>
            <a:r>
              <a:rPr lang="en-GB" dirty="0"/>
              <a:t>, </a:t>
            </a:r>
            <a:r>
              <a:rPr lang="en-GB" dirty="0" err="1"/>
              <a:t>g</a:t>
            </a:r>
            <a:r>
              <a:rPr lang="en-GB" b="1" dirty="0" err="1"/>
              <a:t>lobaalsesse</a:t>
            </a:r>
            <a:r>
              <a:rPr lang="en-GB" b="1" dirty="0"/>
              <a:t> </a:t>
            </a:r>
            <a:r>
              <a:rPr lang="en-GB" b="1" dirty="0" err="1"/>
              <a:t>kogukonda</a:t>
            </a:r>
            <a:r>
              <a:rPr lang="en-GB" b="1" dirty="0"/>
              <a:t> </a:t>
            </a:r>
            <a:r>
              <a:rPr lang="en-GB" b="1" dirty="0" err="1"/>
              <a:t>kuulumise</a:t>
            </a:r>
            <a:r>
              <a:rPr lang="en-GB" b="1" dirty="0"/>
              <a:t> </a:t>
            </a:r>
            <a:r>
              <a:rPr lang="en-GB" b="1" dirty="0" err="1"/>
              <a:t>tunnet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b="1" dirty="0" err="1"/>
              <a:t>kohusetunnet</a:t>
            </a:r>
            <a:r>
              <a:rPr lang="en-GB" dirty="0"/>
              <a:t> </a:t>
            </a:r>
            <a:r>
              <a:rPr lang="en-GB" dirty="0" err="1"/>
              <a:t>aidata</a:t>
            </a:r>
            <a:r>
              <a:rPr lang="en-GB" dirty="0"/>
              <a:t> </a:t>
            </a:r>
            <a:r>
              <a:rPr lang="en-GB" dirty="0" err="1"/>
              <a:t>kaasa</a:t>
            </a:r>
            <a:r>
              <a:rPr lang="en-GB" dirty="0"/>
              <a:t> </a:t>
            </a:r>
            <a:r>
              <a:rPr lang="en-GB" dirty="0" err="1"/>
              <a:t>õiglasema</a:t>
            </a:r>
            <a:r>
              <a:rPr lang="en-GB" dirty="0"/>
              <a:t>, </a:t>
            </a:r>
            <a:r>
              <a:rPr lang="en-GB" dirty="0" err="1"/>
              <a:t>solidaarsema</a:t>
            </a:r>
            <a:r>
              <a:rPr lang="en-GB" dirty="0"/>
              <a:t>, </a:t>
            </a:r>
            <a:r>
              <a:rPr lang="en-GB" dirty="0" err="1"/>
              <a:t>võrdsemate</a:t>
            </a:r>
            <a:r>
              <a:rPr lang="en-GB" dirty="0"/>
              <a:t> </a:t>
            </a:r>
            <a:r>
              <a:rPr lang="en-GB" dirty="0" err="1"/>
              <a:t>võimaluste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universaalsemate</a:t>
            </a:r>
            <a:r>
              <a:rPr lang="en-GB" dirty="0"/>
              <a:t> </a:t>
            </a:r>
            <a:r>
              <a:rPr lang="en-GB" dirty="0" err="1"/>
              <a:t>inim-õigustega</a:t>
            </a:r>
            <a:r>
              <a:rPr lang="en-GB" dirty="0"/>
              <a:t> </a:t>
            </a:r>
            <a:r>
              <a:rPr lang="en-GB" dirty="0" err="1"/>
              <a:t>maailma</a:t>
            </a:r>
            <a:r>
              <a:rPr lang="en-GB" dirty="0"/>
              <a:t> </a:t>
            </a:r>
            <a:r>
              <a:rPr lang="en-GB" dirty="0" err="1"/>
              <a:t>loomisele</a:t>
            </a:r>
            <a:r>
              <a:rPr lang="en-GB" dirty="0"/>
              <a:t>, peaks </a:t>
            </a:r>
            <a:r>
              <a:rPr lang="en-GB" dirty="0" err="1"/>
              <a:t>sidus</a:t>
            </a:r>
            <a:r>
              <a:rPr lang="en-GB" dirty="0"/>
              <a:t> </a:t>
            </a:r>
            <a:r>
              <a:rPr lang="en-GB" dirty="0" err="1"/>
              <a:t>õppetegevus</a:t>
            </a:r>
            <a:r>
              <a:rPr lang="en-GB" dirty="0"/>
              <a:t> </a:t>
            </a:r>
            <a:r>
              <a:rPr lang="en-GB" dirty="0" err="1"/>
              <a:t>toimuma</a:t>
            </a:r>
            <a:r>
              <a:rPr lang="en-GB" dirty="0"/>
              <a:t> </a:t>
            </a:r>
            <a:r>
              <a:rPr lang="en-GB" b="1" dirty="0" err="1"/>
              <a:t>formaalse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b="1" dirty="0" err="1"/>
              <a:t>mitteformaalse</a:t>
            </a:r>
            <a:r>
              <a:rPr lang="en-GB" b="1" dirty="0"/>
              <a:t> </a:t>
            </a:r>
            <a:r>
              <a:rPr lang="en-GB" b="1" dirty="0" err="1"/>
              <a:t>hariduse</a:t>
            </a:r>
            <a:r>
              <a:rPr lang="en-GB" b="1" dirty="0"/>
              <a:t> </a:t>
            </a:r>
            <a:r>
              <a:rPr lang="en-GB" b="1" dirty="0" err="1"/>
              <a:t>kaudu</a:t>
            </a:r>
            <a:r>
              <a:rPr lang="en-GB" dirty="0"/>
              <a:t>. 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fi-FI" dirty="0">
              <a:effectLst/>
              <a:latin typeface="Arial" panose="020B0604020202020204" pitchFamily="34" charset="0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9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MAAILMAHARIDUS HÕLMAB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2238783"/>
            <a:ext cx="9367982" cy="36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>
                <a:effectLst/>
              </a:rPr>
              <a:t>Maailmaharidus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hõlmab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formaalset</a:t>
            </a:r>
            <a:r>
              <a:rPr lang="en-GB" dirty="0">
                <a:effectLst/>
              </a:rPr>
              <a:t>, </a:t>
            </a:r>
            <a:r>
              <a:rPr lang="en-GB" b="1" dirty="0" err="1">
                <a:effectLst/>
              </a:rPr>
              <a:t>mitteformaalset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informaalset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õppimist</a:t>
            </a:r>
            <a:r>
              <a:rPr lang="en-GB" dirty="0">
                <a:effectLst/>
              </a:rPr>
              <a:t>; </a:t>
            </a:r>
            <a:r>
              <a:rPr lang="en-GB" dirty="0" err="1">
                <a:effectLst/>
              </a:rPr>
              <a:t>elukestvat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kogu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elu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hõlmavat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põlvkondadevahelist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õpet</a:t>
            </a:r>
            <a:r>
              <a:rPr lang="en-GB" dirty="0">
                <a:effectLst/>
              </a:rPr>
              <a:t>. 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>
                <a:effectLst/>
              </a:rPr>
              <a:t>See </a:t>
            </a:r>
            <a:r>
              <a:rPr lang="en-GB" dirty="0" err="1">
                <a:effectLst/>
              </a:rPr>
              <a:t>keskendub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inimeste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kohalikule</a:t>
            </a:r>
            <a:r>
              <a:rPr lang="en-GB" dirty="0">
                <a:effectLst/>
              </a:rPr>
              <a:t>, </a:t>
            </a:r>
            <a:r>
              <a:rPr lang="en-GB" b="1" dirty="0" err="1">
                <a:effectLst/>
              </a:rPr>
              <a:t>riiklikule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globaalsele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tegelikkusele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planeedi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kontekstis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>
                <a:effectLst/>
              </a:rPr>
              <a:t>Maailmaharidus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hõlmab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kriitilist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mõtlemist</a:t>
            </a:r>
            <a:r>
              <a:rPr lang="en-GB" dirty="0">
                <a:effectLst/>
              </a:rPr>
              <a:t>, </a:t>
            </a:r>
            <a:r>
              <a:rPr lang="en-GB" b="1" dirty="0" err="1">
                <a:effectLst/>
              </a:rPr>
              <a:t>probleemi-dega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toimetuleku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õppimist</a:t>
            </a:r>
            <a:r>
              <a:rPr lang="en-GB" b="1" dirty="0">
                <a:effectLst/>
              </a:rPr>
              <a:t> </a:t>
            </a:r>
            <a:r>
              <a:rPr lang="en-GB" dirty="0" err="1">
                <a:effectLst/>
              </a:rPr>
              <a:t>ning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demokraatlikke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ja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osaluspedagoogilisi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tavasid</a:t>
            </a:r>
            <a:r>
              <a:rPr lang="en-GB" dirty="0">
                <a:effectLst/>
              </a:rPr>
              <a:t>. 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/>
              <a:t>K</a:t>
            </a:r>
            <a:r>
              <a:rPr lang="en-GB" dirty="0" err="1">
                <a:effectLst/>
              </a:rPr>
              <a:t>oondab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mitmesuguseid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inimeste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õppimise</a:t>
            </a:r>
            <a:r>
              <a:rPr lang="en-GB" dirty="0">
                <a:effectLst/>
              </a:rPr>
              <a:t> </a:t>
            </a:r>
            <a:r>
              <a:rPr lang="en-GB" b="1" dirty="0" err="1">
                <a:effectLst/>
              </a:rPr>
              <a:t>mõistmise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viise</a:t>
            </a:r>
            <a:r>
              <a:rPr lang="en-GB" dirty="0">
                <a:effectLst/>
              </a:rPr>
              <a:t>. 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9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bff80b12d_0_2"/>
          <p:cNvSpPr txBox="1">
            <a:spLocks noGrp="1"/>
          </p:cNvSpPr>
          <p:nvPr>
            <p:ph type="title"/>
          </p:nvPr>
        </p:nvSpPr>
        <p:spPr>
          <a:xfrm>
            <a:off x="2357890" y="444725"/>
            <a:ext cx="9529309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GB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KATUSTERMIN</a:t>
            </a: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154" name="Google Shape;154;g1bbff80b12d_0_2"/>
          <p:cNvSpPr txBox="1">
            <a:spLocks noGrp="1"/>
          </p:cNvSpPr>
          <p:nvPr>
            <p:ph idx="1"/>
          </p:nvPr>
        </p:nvSpPr>
        <p:spPr>
          <a:xfrm>
            <a:off x="2290618" y="537229"/>
            <a:ext cx="9115652" cy="36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-GB" dirty="0" err="1">
                <a:effectLst/>
              </a:rPr>
              <a:t>Maailmaharidus</a:t>
            </a:r>
            <a:r>
              <a:rPr lang="en-GB" dirty="0">
                <a:effectLst/>
              </a:rPr>
              <a:t> on </a:t>
            </a:r>
            <a:r>
              <a:rPr lang="en-GB" dirty="0" err="1">
                <a:effectLst/>
              </a:rPr>
              <a:t>valdkonnaülene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katustermin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mitmesuguste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terminite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jaoks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mida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kasutatakse</a:t>
            </a:r>
            <a:br>
              <a:rPr lang="en-GB" dirty="0"/>
            </a:br>
            <a:r>
              <a:rPr lang="en-GB" dirty="0" err="1">
                <a:effectLst/>
              </a:rPr>
              <a:t>riiklikul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rahvusvahelisel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tasandil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sealhulgas</a:t>
            </a:r>
            <a:r>
              <a:rPr lang="en-GB" dirty="0">
                <a:effectLst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5FCE-6809-DE36-0DDF-842129950B72}"/>
              </a:ext>
            </a:extLst>
          </p:cNvPr>
          <p:cNvSpPr/>
          <p:nvPr/>
        </p:nvSpPr>
        <p:spPr>
          <a:xfrm>
            <a:off x="0" y="0"/>
            <a:ext cx="229061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BE047-D747-153D-472D-E7794F7F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19" y="5941941"/>
            <a:ext cx="2068980" cy="735752"/>
          </a:xfrm>
          <a:prstGeom prst="rect">
            <a:avLst/>
          </a:prstGeom>
        </p:spPr>
      </p:pic>
      <p:sp>
        <p:nvSpPr>
          <p:cNvPr id="4" name="Google Shape;154;g1bbff80b12d_0_2">
            <a:extLst>
              <a:ext uri="{FF2B5EF4-FFF2-40B4-BE49-F238E27FC236}">
                <a16:creationId xmlns:a16="http://schemas.microsoft.com/office/drawing/2014/main" id="{A050C576-DEC7-88A6-E9BC-BCF72F237494}"/>
              </a:ext>
            </a:extLst>
          </p:cNvPr>
          <p:cNvSpPr txBox="1">
            <a:spLocks/>
          </p:cNvSpPr>
          <p:nvPr/>
        </p:nvSpPr>
        <p:spPr>
          <a:xfrm>
            <a:off x="2771547" y="3173232"/>
            <a:ext cx="9115652" cy="2944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2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Clr>
                <a:schemeClr val="dk1"/>
              </a:buClr>
              <a:buSzPts val="2700"/>
              <a:buFont typeface="Arial" panose="020B0604020202020204" pitchFamily="34" charset="0"/>
              <a:buNone/>
            </a:pPr>
            <a:r>
              <a:rPr lang="en-GB" sz="2000" i="1" dirty="0"/>
              <a:t>▪ </a:t>
            </a:r>
            <a:r>
              <a:rPr lang="en-GB" sz="2000" i="1" dirty="0" err="1"/>
              <a:t>rassismivastane</a:t>
            </a:r>
            <a:r>
              <a:rPr lang="en-GB" sz="2000" i="1" dirty="0"/>
              <a:t> </a:t>
            </a:r>
            <a:r>
              <a:rPr lang="en-GB" sz="2000" i="1" dirty="0" err="1"/>
              <a:t>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arengukoostööharidus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mitmekesisuse</a:t>
            </a:r>
            <a:r>
              <a:rPr lang="en-GB" sz="2000" i="1" dirty="0"/>
              <a:t> </a:t>
            </a:r>
            <a:r>
              <a:rPr lang="en-GB" sz="2000" i="1" dirty="0" err="1"/>
              <a:t>ja</a:t>
            </a:r>
            <a:r>
              <a:rPr lang="en-GB" sz="2000" i="1" dirty="0"/>
              <a:t> </a:t>
            </a:r>
            <a:r>
              <a:rPr lang="en-GB" sz="2000" i="1" dirty="0" err="1"/>
              <a:t>kaasamise</a:t>
            </a:r>
            <a:r>
              <a:rPr lang="en-GB" sz="2000" i="1" dirty="0"/>
              <a:t> </a:t>
            </a:r>
            <a:r>
              <a:rPr lang="en-GB" sz="2000" i="1" dirty="0" err="1"/>
              <a:t>alane</a:t>
            </a:r>
            <a:br>
              <a:rPr lang="en-GB" sz="2000" i="1" dirty="0"/>
            </a:br>
            <a:r>
              <a:rPr lang="en-GB" sz="2000" i="1" dirty="0" err="1"/>
              <a:t>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soolise</a:t>
            </a:r>
            <a:r>
              <a:rPr lang="en-GB" sz="2000" i="1" dirty="0"/>
              <a:t> </a:t>
            </a:r>
            <a:r>
              <a:rPr lang="en-GB" sz="2000" i="1" dirty="0" err="1"/>
              <a:t>võrdõiguslikkuse</a:t>
            </a:r>
            <a:r>
              <a:rPr lang="en-GB" sz="2000" i="1" dirty="0"/>
              <a:t> </a:t>
            </a:r>
            <a:r>
              <a:rPr lang="en-GB" sz="2000" i="1" dirty="0" err="1"/>
              <a:t>alane</a:t>
            </a:r>
            <a:r>
              <a:rPr lang="en-GB" sz="2000" i="1" dirty="0"/>
              <a:t> </a:t>
            </a:r>
            <a:r>
              <a:rPr lang="en-GB" sz="2000" i="1" dirty="0" err="1"/>
              <a:t>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haridus</a:t>
            </a:r>
            <a:r>
              <a:rPr lang="en-GB" sz="2000" i="1" dirty="0"/>
              <a:t>, mis </a:t>
            </a:r>
            <a:r>
              <a:rPr lang="en-GB" sz="2000" i="1" dirty="0" err="1"/>
              <a:t>puudutab</a:t>
            </a:r>
            <a:br>
              <a:rPr lang="en-GB" sz="2000" i="1" dirty="0"/>
            </a:br>
            <a:r>
              <a:rPr lang="en-GB" sz="2000" i="1" dirty="0" err="1"/>
              <a:t>maailmakodakondsust</a:t>
            </a:r>
            <a:r>
              <a:rPr lang="en-GB" sz="2000" i="1" dirty="0"/>
              <a:t> </a:t>
            </a:r>
            <a:r>
              <a:rPr lang="en-GB" sz="2000" i="1" dirty="0" err="1"/>
              <a:t>ja</a:t>
            </a:r>
            <a:r>
              <a:rPr lang="en-GB" sz="2000" i="1" dirty="0"/>
              <a:t> </a:t>
            </a:r>
            <a:r>
              <a:rPr lang="en-GB" sz="2000" i="1" dirty="0" err="1"/>
              <a:t>rahvusvahelist</a:t>
            </a:r>
            <a:br>
              <a:rPr lang="en-GB" sz="2000" i="1" dirty="0"/>
            </a:br>
            <a:r>
              <a:rPr lang="en-GB" sz="2000" i="1" dirty="0" err="1"/>
              <a:t>solidaarsust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jätkusuutliku</a:t>
            </a:r>
            <a:r>
              <a:rPr lang="en-GB" sz="2000" i="1" dirty="0"/>
              <a:t> </a:t>
            </a:r>
            <a:r>
              <a:rPr lang="en-GB" sz="2000" i="1" dirty="0" err="1"/>
              <a:t>arengu</a:t>
            </a:r>
            <a:r>
              <a:rPr lang="en-GB" sz="2000" i="1" dirty="0"/>
              <a:t> </a:t>
            </a:r>
            <a:r>
              <a:rPr lang="en-GB" sz="2000" i="1" dirty="0" err="1"/>
              <a:t>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maailmakodanikuharidus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rahvusvahelise</a:t>
            </a:r>
            <a:r>
              <a:rPr lang="en-GB" sz="2000" i="1" dirty="0"/>
              <a:t> </a:t>
            </a:r>
            <a:r>
              <a:rPr lang="en-GB" sz="2000" i="1" dirty="0" err="1"/>
              <a:t>arengu</a:t>
            </a:r>
            <a:r>
              <a:rPr lang="en-GB" sz="2000" i="1" dirty="0"/>
              <a:t> </a:t>
            </a:r>
            <a:r>
              <a:rPr lang="en-GB" sz="2000" i="1" dirty="0" err="1"/>
              <a:t>alane</a:t>
            </a:r>
            <a:r>
              <a:rPr lang="en-GB" sz="2000" i="1" dirty="0"/>
              <a:t> </a:t>
            </a:r>
            <a:r>
              <a:rPr lang="en-GB" sz="2000" i="1" dirty="0" err="1"/>
              <a:t>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rahvusvaheline</a:t>
            </a:r>
            <a:r>
              <a:rPr lang="en-GB" sz="2000" i="1" dirty="0"/>
              <a:t> </a:t>
            </a:r>
            <a:r>
              <a:rPr lang="en-GB" sz="2000" i="1" dirty="0" err="1"/>
              <a:t>õpe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rahvusvaheline</a:t>
            </a:r>
            <a:r>
              <a:rPr lang="en-GB" sz="2000" i="1" dirty="0"/>
              <a:t> </a:t>
            </a:r>
            <a:r>
              <a:rPr lang="en-GB" sz="2000" i="1" dirty="0" err="1"/>
              <a:t>noorsootöö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inimõigustealane</a:t>
            </a:r>
            <a:r>
              <a:rPr lang="en-GB" sz="2000" i="1" dirty="0"/>
              <a:t> </a:t>
            </a:r>
            <a:r>
              <a:rPr lang="en-GB" sz="2000" i="1" dirty="0" err="1"/>
              <a:t>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kultuuridevaheline</a:t>
            </a:r>
            <a:r>
              <a:rPr lang="en-GB" sz="2000" i="1" dirty="0"/>
              <a:t> </a:t>
            </a:r>
            <a:r>
              <a:rPr lang="en-GB" sz="2000" i="1" dirty="0" err="1"/>
              <a:t>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keskkonnaharidus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rahuharidus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kodanikuharidus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kodaniku</a:t>
            </a:r>
            <a:r>
              <a:rPr lang="en-GB" sz="2000" i="1" dirty="0"/>
              <a:t>- </a:t>
            </a:r>
            <a:r>
              <a:rPr lang="en-GB" sz="2000" i="1" dirty="0" err="1"/>
              <a:t>ja</a:t>
            </a:r>
            <a:r>
              <a:rPr lang="en-GB" sz="2000" i="1" dirty="0"/>
              <a:t> </a:t>
            </a:r>
            <a:r>
              <a:rPr lang="en-GB" sz="2000" i="1" dirty="0" err="1"/>
              <a:t>moraaliharidus</a:t>
            </a:r>
            <a:br>
              <a:rPr lang="en-GB" sz="2000" i="1" dirty="0"/>
            </a:br>
            <a:r>
              <a:rPr lang="en-GB" sz="2000" i="1" dirty="0"/>
              <a:t>▪ </a:t>
            </a:r>
            <a:r>
              <a:rPr lang="en-GB" sz="2000" i="1" dirty="0" err="1"/>
              <a:t>digitaalne</a:t>
            </a:r>
            <a:r>
              <a:rPr lang="en-GB" sz="2000" i="1" dirty="0"/>
              <a:t> </a:t>
            </a:r>
            <a:r>
              <a:rPr lang="en-GB" sz="2000" i="1" dirty="0" err="1"/>
              <a:t>kodanikuharidus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698230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6544</TotalTime>
  <Words>3017</Words>
  <Application>Microsoft Office PowerPoint</Application>
  <PresentationFormat>Widescreen</PresentationFormat>
  <Paragraphs>301</Paragraphs>
  <Slides>62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Century Gothic</vt:lpstr>
      <vt:lpstr>Wingdings 3</vt:lpstr>
      <vt:lpstr>Arial</vt:lpstr>
      <vt:lpstr>Calibri</vt:lpstr>
      <vt:lpstr>Calibri Light</vt:lpstr>
      <vt:lpstr>Times New Roman</vt:lpstr>
      <vt:lpstr>Segoe UI Symbol</vt:lpstr>
      <vt:lpstr>Office Theme</vt:lpstr>
      <vt:lpstr>Bitmap Image</vt:lpstr>
      <vt:lpstr>Ederi Ojasoo Peipsi Koostöö Keskus</vt:lpstr>
      <vt:lpstr>MAAILMAHARIDUS</vt:lpstr>
      <vt:lpstr>MAAILMAHARIDUSE VÄÄRTUSED</vt:lpstr>
      <vt:lpstr>KESTLIKU ARENGU EESMÄRGID</vt:lpstr>
      <vt:lpstr>EESMÄRKIDE SAAVUTAMINE</vt:lpstr>
      <vt:lpstr>DUBLINI DEKLARATSIOON</vt:lpstr>
      <vt:lpstr>MAAILMAMUUTJAD</vt:lpstr>
      <vt:lpstr>MAAILMAHARIDUS HÕLMAB</vt:lpstr>
      <vt:lpstr>KATUSTERMIN</vt:lpstr>
      <vt:lpstr>MAAILMAKODANIK</vt:lpstr>
      <vt:lpstr>MAAILMAKODANIKU PÄDEVUSMUDEL</vt:lpstr>
      <vt:lpstr>PÄDEVUSMUDELI KASUTUS</vt:lpstr>
      <vt:lpstr>PÄDEVUSMUDELI OSKUSED</vt:lpstr>
      <vt:lpstr>Ederi Ojasoo Peipsi Koostöö Keskus</vt:lpstr>
      <vt:lpstr>ROLLIMÄNG JA ÕPPIMINE</vt:lpstr>
      <vt:lpstr>ROLLIMÄNG</vt:lpstr>
      <vt:lpstr>PowerPoint Presentation</vt:lpstr>
      <vt:lpstr>ÕPI-LARP</vt:lpstr>
      <vt:lpstr>MILLEKS HARIDUSLIKUD ROLLIMÄNGUD?</vt:lpstr>
      <vt:lpstr>ÕPPIMINE LÄBI ROLLIMÄNGU</vt:lpstr>
      <vt:lpstr>MIKS KASUTADA ROLLIMÄNGU</vt:lpstr>
      <vt:lpstr>MIKS KASUTADA ROLLIMÄNGU</vt:lpstr>
      <vt:lpstr>MIKS KASUTADA ROLLIMÄNGU</vt:lpstr>
      <vt:lpstr>MIKS KASUTADA ROLLIMÄNGU</vt:lpstr>
      <vt:lpstr>ROLLIMÄNGU FAASID</vt:lpstr>
      <vt:lpstr>ROLLIMÄNGU FAASID…</vt:lpstr>
      <vt:lpstr>ROLLIMÄNGU FAASID… järg</vt:lpstr>
      <vt:lpstr>ROLLIMÄNGU FAASID… järg</vt:lpstr>
      <vt:lpstr>ROLLIMÄNG “ELU PUU”</vt:lpstr>
      <vt:lpstr>TÄNUD</vt:lpstr>
      <vt:lpstr>Ederi Ojasoo Peipsi Koostöö Keskus</vt:lpstr>
      <vt:lpstr>LARBI KOOSTISOAD</vt:lpstr>
      <vt:lpstr>AJAKAVA</vt:lpstr>
      <vt:lpstr>AJAKAVA  NÄIDIS</vt:lpstr>
      <vt:lpstr>KASULIKUD LISAASJAD</vt:lpstr>
      <vt:lpstr>PRAKTILISED ASJAD, mis larpi ilmestavad</vt:lpstr>
      <vt:lpstr>PRAKTILISED ASJAD…. järg</vt:lpstr>
      <vt:lpstr>RUUMI LOOMINE</vt:lpstr>
      <vt:lpstr>Ederi Ojasoo Peipsi Koostöö Keskus</vt:lpstr>
      <vt:lpstr>MÄNGU KAVANDAMINE</vt:lpstr>
      <vt:lpstr>MÄNGU KAVANDAMINE…</vt:lpstr>
      <vt:lpstr>MÄNGU MATERJALID</vt:lpstr>
      <vt:lpstr>PowerPoint Presentation</vt:lpstr>
      <vt:lpstr>MÄNGU LOOMISE SAMMUD</vt:lpstr>
      <vt:lpstr>1. MÄNGU EESMÄRK</vt:lpstr>
      <vt:lpstr>2. PÕHIIDEE JA KONTSEPTSIOON</vt:lpstr>
      <vt:lpstr>KONTSEPTSIOONI LOOMINE</vt:lpstr>
      <vt:lpstr>3. MAAILMA LOOMINE</vt:lpstr>
      <vt:lpstr>MAAILMA LOOMINE ON KUI LOOJUTUSTUS</vt:lpstr>
      <vt:lpstr>4. MAAILMA LOOMINE</vt:lpstr>
      <vt:lpstr>5. ROLLIDE LOOMINE</vt:lpstr>
      <vt:lpstr>ROLLIDE LOOMINE</vt:lpstr>
      <vt:lpstr>TEGELASE LOOMISE NÄIDIS</vt:lpstr>
      <vt:lpstr>ROLLIDE LOOMINE</vt:lpstr>
      <vt:lpstr>VÕTMEARHETÜÜBID</vt:lpstr>
      <vt:lpstr>6. REEGLITE LOOMINE</vt:lpstr>
      <vt:lpstr>6. AJARAAMI LOOMINE</vt:lpstr>
      <vt:lpstr>MÄNGU LÕPETAMINE</vt:lpstr>
      <vt:lpstr>MÄNGU LÕPETAMINE / DEBRIIF</vt:lpstr>
      <vt:lpstr>MÄNGU JÄRGNE ARUTELU</vt:lpstr>
      <vt:lpstr>7. MÄNGU ONEPAGER</vt:lpstr>
      <vt:lpstr>TÄNUD!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 WHAT IS LIVE-ACTION ROLE-PLAYING?</dc:title>
  <dc:creator>Ederi Ojasoo</dc:creator>
  <cp:lastModifiedBy>Ederi Ojasoo</cp:lastModifiedBy>
  <cp:revision>49</cp:revision>
  <dcterms:created xsi:type="dcterms:W3CDTF">2022-01-25T14:18:58Z</dcterms:created>
  <dcterms:modified xsi:type="dcterms:W3CDTF">2023-03-16T09:20:39Z</dcterms:modified>
</cp:coreProperties>
</file>