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917" r:id="rId3"/>
    <p:sldId id="1506" r:id="rId4"/>
    <p:sldId id="1528" r:id="rId5"/>
    <p:sldId id="1504" r:id="rId6"/>
    <p:sldId id="1531" r:id="rId7"/>
    <p:sldId id="1539" r:id="rId8"/>
    <p:sldId id="1555" r:id="rId9"/>
    <p:sldId id="1522" r:id="rId10"/>
    <p:sldId id="1530" r:id="rId11"/>
    <p:sldId id="1554" r:id="rId12"/>
    <p:sldId id="1523" r:id="rId13"/>
    <p:sldId id="1550" r:id="rId14"/>
    <p:sldId id="1551" r:id="rId15"/>
    <p:sldId id="1497" r:id="rId16"/>
    <p:sldId id="1502" r:id="rId17"/>
    <p:sldId id="1529" r:id="rId18"/>
    <p:sldId id="1524" r:id="rId19"/>
    <p:sldId id="1556" r:id="rId20"/>
    <p:sldId id="1557" r:id="rId21"/>
    <p:sldId id="1050" r:id="rId22"/>
    <p:sldId id="1051" r:id="rId23"/>
    <p:sldId id="1052" r:id="rId24"/>
    <p:sldId id="1542" r:id="rId25"/>
    <p:sldId id="1540" r:id="rId26"/>
    <p:sldId id="1543" r:id="rId27"/>
    <p:sldId id="1560" r:id="rId28"/>
    <p:sldId id="1546" r:id="rId29"/>
    <p:sldId id="1559" r:id="rId30"/>
    <p:sldId id="1544" r:id="rId31"/>
    <p:sldId id="1547" r:id="rId32"/>
    <p:sldId id="1548" r:id="rId33"/>
    <p:sldId id="1536" r:id="rId34"/>
    <p:sldId id="1553" r:id="rId35"/>
    <p:sldId id="1056" r:id="rId36"/>
    <p:sldId id="1519" r:id="rId37"/>
    <p:sldId id="1057" r:id="rId38"/>
    <p:sldId id="1509" r:id="rId39"/>
    <p:sldId id="1510" r:id="rId40"/>
    <p:sldId id="1058" r:id="rId41"/>
    <p:sldId id="1060" r:id="rId42"/>
    <p:sldId id="1059" r:id="rId43"/>
    <p:sldId id="1520" r:id="rId44"/>
    <p:sldId id="921" r:id="rId45"/>
    <p:sldId id="1526" r:id="rId46"/>
  </p:sldIdLst>
  <p:sldSz cx="9144000" cy="6858000" type="screen4x3"/>
  <p:notesSz cx="6735763" cy="98663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B2F18-BB15-487D-83E9-BA43878AC603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FD868-5093-4C6B-8104-D3156353A901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AEB58-F8AE-4AA0-9567-C47D3EC73E5E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CF40C-BE9E-479B-8497-B1BB9F6737C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CF40C-BE9E-479B-8497-B1BB9F6737C6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juhtslaidi alamtiitli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9DAE-380A-4AFC-B6CE-2F9666BD2110}" type="datetimeFigureOut">
              <a:rPr lang="et-EE" smtClean="0"/>
              <a:pPr/>
              <a:t>20.04.2021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83E11-40B7-4A66-A373-7DE149B14237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ismann.ee/varalise-kahju-huvitamise-nouded-ja-kahjuhuvitise-ulatuse-kindlakstegemin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2305202000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2305202000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23052020002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992888" cy="3096344"/>
          </a:xfrm>
        </p:spPr>
        <p:txBody>
          <a:bodyPr>
            <a:noAutofit/>
          </a:bodyPr>
          <a:lstStyle/>
          <a:p>
            <a:br>
              <a:rPr lang="et-EE" sz="3200" b="1" cap="all" dirty="0">
                <a:hlinkClick r:id="rId3" tooltip="Permanent Link: Varalise kahju hüvitamise nõuded ja kahjuhüvitise ulatuse kindlakstegemine"/>
              </a:rPr>
            </a:br>
            <a:br>
              <a:rPr lang="et-EE" sz="3200" b="1" cap="all" dirty="0">
                <a:hlinkClick r:id="rId3" tooltip="Permanent Link: Varalise kahju hüvitamise nõuded ja kahjuhüvitise ulatuse kindlakstegemine"/>
              </a:rPr>
            </a:br>
            <a:r>
              <a:rPr lang="et-EE" sz="3200" dirty="0">
                <a:solidFill>
                  <a:schemeClr val="tx2"/>
                </a:solidFill>
              </a:rPr>
              <a:t>  </a:t>
            </a:r>
            <a:br>
              <a:rPr lang="et-EE" sz="3200" dirty="0">
                <a:solidFill>
                  <a:schemeClr val="tx2"/>
                </a:solidFill>
              </a:rPr>
            </a:br>
            <a:br>
              <a:rPr lang="et-EE" sz="3200" dirty="0">
                <a:solidFill>
                  <a:schemeClr val="tx2"/>
                </a:solidFill>
              </a:rPr>
            </a:br>
            <a:br>
              <a:rPr lang="et-EE" sz="3600" dirty="0">
                <a:solidFill>
                  <a:schemeClr val="tx2"/>
                </a:solidFill>
              </a:rPr>
            </a:br>
            <a:r>
              <a:rPr lang="et-EE" sz="3600" b="1" u="sng" dirty="0">
                <a:solidFill>
                  <a:schemeClr val="tx2"/>
                </a:solidFill>
                <a:latin typeface="+mn-lt"/>
              </a:rPr>
              <a:t>Tuntud ja tundmatu korteriomandi - ja korteriühistu seadus</a:t>
            </a:r>
            <a:br>
              <a:rPr lang="et-EE" sz="3600" u="sng" dirty="0">
                <a:solidFill>
                  <a:schemeClr val="tx2"/>
                </a:solidFill>
              </a:rPr>
            </a:br>
            <a:br>
              <a:rPr lang="et-EE" sz="3600" u="sng" dirty="0">
                <a:solidFill>
                  <a:schemeClr val="tx2"/>
                </a:solidFill>
              </a:rPr>
            </a:br>
            <a:br>
              <a:rPr lang="et-EE" sz="3200" dirty="0"/>
            </a:br>
            <a:br>
              <a:rPr lang="et-EE" sz="3200" dirty="0">
                <a:solidFill>
                  <a:schemeClr val="tx2"/>
                </a:solidFill>
              </a:rPr>
            </a:br>
            <a:br>
              <a:rPr lang="et-EE" sz="3200" dirty="0">
                <a:solidFill>
                  <a:schemeClr val="tx2"/>
                </a:solidFill>
              </a:rPr>
            </a:br>
            <a:endParaRPr lang="et-EE" sz="3200" dirty="0">
              <a:solidFill>
                <a:schemeClr val="tx2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z="2800" b="1" dirty="0">
                <a:solidFill>
                  <a:schemeClr val="tx2"/>
                </a:solidFill>
              </a:rPr>
              <a:t>EAÕS-i ettekandekoosolek</a:t>
            </a:r>
          </a:p>
          <a:p>
            <a:r>
              <a:rPr lang="et-EE" sz="2800" b="1" dirty="0">
                <a:solidFill>
                  <a:schemeClr val="tx2"/>
                </a:solidFill>
              </a:rPr>
              <a:t>20.04.2021  </a:t>
            </a:r>
          </a:p>
          <a:p>
            <a:endParaRPr lang="et-EE" sz="2800" b="1" dirty="0">
              <a:solidFill>
                <a:srgbClr val="0070C0"/>
              </a:solidFill>
            </a:endParaRPr>
          </a:p>
          <a:p>
            <a:r>
              <a:rPr lang="et-EE" sz="2600" b="1" dirty="0">
                <a:solidFill>
                  <a:schemeClr val="tx1"/>
                </a:solidFill>
              </a:rPr>
              <a:t>Ettekande esitaja: Tambet Tampuu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968F7A2-4FF3-4406-BF08-390793AF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b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b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r>
              <a:rPr lang="et-EE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59.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Eriomandi lõpetamise nõudmine</a:t>
            </a:r>
            <a:br>
              <a:rPr lang="et-EE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i-FI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E316EF7-79E3-457F-A0BB-BE31CF52D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t-EE" sz="1600" b="0" i="0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t-EE" sz="2800" dirty="0">
              <a:solidFill>
                <a:srgbClr val="202020"/>
              </a:solidFill>
            </a:endParaRPr>
          </a:p>
          <a:p>
            <a:pPr marL="0" indent="0" algn="l">
              <a:buNone/>
            </a:pPr>
            <a:r>
              <a:rPr lang="et-EE" sz="2800" i="0" dirty="0">
                <a:solidFill>
                  <a:srgbClr val="202020"/>
                </a:solidFill>
                <a:effectLst/>
              </a:rPr>
              <a:t>(1) Korteriomandite </a:t>
            </a:r>
            <a:r>
              <a:rPr lang="et-EE" sz="2800" b="1" i="0" dirty="0">
                <a:solidFill>
                  <a:srgbClr val="202020"/>
                </a:solidFill>
                <a:effectLst/>
              </a:rPr>
              <a:t>eriomandi osa ja korteriühistu lõpetamiseks </a:t>
            </a:r>
            <a:r>
              <a:rPr lang="et-EE" sz="2800" i="0" u="sng" dirty="0">
                <a:solidFill>
                  <a:srgbClr val="202020"/>
                </a:solidFill>
                <a:effectLst/>
              </a:rPr>
              <a:t>vajalike tahteavalduste andmise nõudmisele</a:t>
            </a:r>
            <a:r>
              <a:rPr lang="et-EE" sz="2800" i="0" dirty="0">
                <a:solidFill>
                  <a:srgbClr val="202020"/>
                </a:solidFill>
                <a:effectLst/>
              </a:rPr>
              <a:t> kohaldatakse </a:t>
            </a:r>
            <a:r>
              <a:rPr lang="et-EE" sz="28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käesoleva seaduse §-s 9 </a:t>
            </a:r>
            <a:r>
              <a:rPr lang="et-EE" sz="280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eriomandi kokkuleppe muutmise kohta sätestatut.</a:t>
            </a:r>
            <a:endParaRPr lang="et-EE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5344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44EC575-038C-45EA-80FA-A9D7E93C0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r>
              <a:rPr lang="et-EE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60.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Korteriomandite registriosade ja korteriühistu registrikaardi sulgemine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3464777-1DB5-45E6-868C-8A82EBF64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(4)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Korteriomandite registriosade sulgemise </a:t>
            </a:r>
            <a:r>
              <a:rPr lang="et-EE" sz="28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kanne tehakse pärast seda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kui korteriühistute registri pidaja on teatanud,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et puuduvad takistused korteriühistu registrikaardi sulgemiseks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registrikaardi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võib sulgeda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pärast korteriühistu likvideerimist. </a:t>
            </a:r>
          </a:p>
          <a:p>
            <a:pPr marL="0" indent="0">
              <a:buNone/>
            </a:pPr>
            <a:r>
              <a:rPr lang="et-EE" sz="28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registrikaardi sulgemise kanne tehakse </a:t>
            </a:r>
            <a:r>
              <a:rPr lang="et-EE" sz="2800" b="1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viivitamata</a:t>
            </a:r>
            <a:r>
              <a:rPr lang="et-EE" sz="2800" b="0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pärast korteriomandite registriosade sulgemise kande tegemist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584478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F9B0AB-600B-47F1-AC70-D58F74C47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43" y="26064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t-EE" sz="3600" b="1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t-EE" sz="3600" b="1" dirty="0" err="1">
                <a:solidFill>
                  <a:schemeClr val="tx2"/>
                </a:solidFill>
                <a:latin typeface="Arial" panose="020B0604020202020204" pitchFamily="34" charset="0"/>
              </a:rPr>
              <a:t>KrtS</a:t>
            </a:r>
            <a:r>
              <a:rPr lang="et-EE" sz="3600" b="1" dirty="0">
                <a:solidFill>
                  <a:schemeClr val="tx2"/>
                </a:solidFill>
                <a:latin typeface="Arial" panose="020B0604020202020204" pitchFamily="34" charset="0"/>
              </a:rPr>
              <a:t> §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56.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Korteriühistut lõpetava majanduskava kehtestamine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4D03F78-7959-46C7-8104-5ECB0360C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Kohus otsustab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korteriühistut lõpetava majanduskava kehtestamise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ning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t-EE" sz="2800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korteriomandite eriomandi osa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 korteriühistu lõpetamise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samuti korteriomandeid koormavate piiratud asjaõiguste lõpetamise või ülekandmise avatavasse kinnisasja registriossa,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kui kõiki asjaolusid arvestades ei ole </a:t>
            </a:r>
            <a:r>
              <a:rPr lang="et-EE" sz="2800" b="0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maksevõimet taastava majanduskava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kehtestamine võimalik.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4839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E11379A-0567-48C7-ABF6-D80A1F5C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t-EE" sz="32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br>
              <a:rPr lang="et-EE" sz="32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t-EE" sz="3200" b="1" dirty="0" err="1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</a:rPr>
              <a:t>KrtS</a:t>
            </a:r>
            <a:r>
              <a:rPr lang="et-EE" sz="32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</a:rPr>
              <a:t> § </a:t>
            </a:r>
            <a:r>
              <a:rPr lang="et-EE" sz="32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68.  Mitme kinnisasja valitsemiseks asutatud korteriühistud</a:t>
            </a:r>
            <a:br>
              <a:rPr lang="et-E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t-EE" sz="32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et-EE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AF8348A-BFB5-4296-9448-D2E08BD2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25355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Kui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mitme kinnisasja korteriomandite kaasomandi osa valitsemiseks ja majandamiseks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on asutatud korteriühistu kuni käesoleva seaduse jõustumiseni kehtinud korteriühistuseaduse § 3 lõike 5 tähenduses,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tekib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käesoleva seaduse jõustumisel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iga kinnisasja korteriomandite valitsemiseks korteriühistu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käesoleva seaduse tähenduses ja olemasolev korteriühistu loetakse lõpetatuks.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Korteriühistute registrikaardid avatakse korteriühistute registris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ametiülesande korras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9245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CE0A8E6-F57F-41FB-9D7F-21EDEB14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err="1">
                <a:solidFill>
                  <a:schemeClr val="tx2"/>
                </a:solidFill>
                <a:latin typeface="+mn-lt"/>
              </a:rPr>
              <a:t>RKTKm</a:t>
            </a:r>
            <a:r>
              <a:rPr lang="et-EE" sz="3200" b="1" dirty="0">
                <a:solidFill>
                  <a:schemeClr val="tx2"/>
                </a:solidFill>
                <a:latin typeface="+mn-lt"/>
              </a:rPr>
              <a:t> 05.05.2020,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et-EE" sz="3200" b="1" i="0" dirty="0">
                <a:solidFill>
                  <a:schemeClr val="accent2"/>
                </a:solidFill>
                <a:effectLst/>
                <a:latin typeface="+mn-lt"/>
              </a:rPr>
              <a:t>2-19-10050</a:t>
            </a:r>
            <a:r>
              <a:rPr lang="et-EE" sz="3200" b="1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FE942C0-B8CF-4094-B77F-25648A3A5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t-EE" dirty="0"/>
              <a:t>Kolme kinnisasja (igal neist asub üks kortermaja) kohta oli moodustatud </a:t>
            </a:r>
            <a:r>
              <a:rPr lang="et-EE" b="1" dirty="0">
                <a:highlight>
                  <a:srgbClr val="FFFF00"/>
                </a:highlight>
              </a:rPr>
              <a:t>üks korteriühistu </a:t>
            </a:r>
            <a:r>
              <a:rPr lang="et-EE" dirty="0"/>
              <a:t>(</a:t>
            </a:r>
            <a:r>
              <a:rPr lang="et-EE" u="sng" dirty="0"/>
              <a:t>korteriühistu A)</a:t>
            </a:r>
            <a:r>
              <a:rPr lang="et-EE" dirty="0"/>
              <a:t>. </a:t>
            </a:r>
            <a:r>
              <a:rPr lang="et-EE" b="1" dirty="0"/>
              <a:t>Ühe maja keldrisse </a:t>
            </a:r>
            <a:r>
              <a:rPr lang="et-EE" dirty="0"/>
              <a:t>oli ühiselt paigaldatud soojasõlm kõigi kolme maja jaoks. Pärast 01.01.2018 tekkis A asemel tekkinud </a:t>
            </a:r>
            <a:r>
              <a:rPr lang="et-EE" b="1" dirty="0">
                <a:highlight>
                  <a:srgbClr val="FFFF00"/>
                </a:highlight>
              </a:rPr>
              <a:t>kolmel uuel korteriühistul </a:t>
            </a:r>
            <a:r>
              <a:rPr lang="et-EE" dirty="0"/>
              <a:t>(</a:t>
            </a:r>
            <a:r>
              <a:rPr lang="et-EE" u="sng" dirty="0"/>
              <a:t>B, C ja D</a:t>
            </a:r>
            <a:r>
              <a:rPr lang="et-EE" dirty="0"/>
              <a:t>) probleem, </a:t>
            </a:r>
            <a:r>
              <a:rPr lang="et-EE" u="sng" dirty="0"/>
              <a:t>kellele kuulub soojasõlm ja kas soojasõlme saaja peaks teistele korteriühistutele maksma hüvitist</a:t>
            </a:r>
            <a:r>
              <a:rPr lang="et-E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796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637B5B3-C896-4AA4-9450-8DF7656C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u="sng" dirty="0">
                <a:solidFill>
                  <a:schemeClr val="tx2"/>
                </a:solidFill>
                <a:latin typeface="+mn-lt"/>
              </a:rPr>
              <a:t>Mis liiki juriidilise isikuga on meil korteriühistu (KÜ) näol tegemist</a:t>
            </a:r>
            <a:r>
              <a:rPr lang="et-EE" sz="3200" b="1" dirty="0">
                <a:solidFill>
                  <a:schemeClr val="tx2"/>
                </a:solidFill>
                <a:latin typeface="+mn-lt"/>
              </a:rPr>
              <a:t>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C1649CF-7643-4861-96EE-0C111A5CC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t-EE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TsÜS</a:t>
            </a:r>
            <a: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24.</a:t>
            </a:r>
            <a:r>
              <a:rPr lang="et-EE" b="1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Juriidilise isiku mõiste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Juriidiline isik on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seaduse alusel loodud õigussubjekt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 Juriidiline isik on kas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eraõiguslik või avalik-õiguslik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4124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637B5B3-C896-4AA4-9450-8DF7656C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chemeClr val="tx2"/>
                </a:solidFill>
                <a:latin typeface="+mn-lt"/>
              </a:rPr>
              <a:t>Mis liiki juriidilise isikuga on korteriühistu (KÜ) näol tegemist?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C1649CF-7643-4861-96EE-0C111A5CC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t-EE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TsÜS</a:t>
            </a:r>
            <a: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§ 25</a:t>
            </a:r>
            <a:r>
              <a:rPr lang="et-EE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t-EE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Eraõiguslik ja avalik-õiguslik juriidiline isik</a:t>
            </a:r>
          </a:p>
          <a:p>
            <a:pPr marL="0" indent="0" algn="l">
              <a:buNone/>
            </a:pPr>
            <a:endParaRPr lang="et-EE" b="0" i="0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Eraõiguslik juriidiline isik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on erahuvides </a:t>
            </a:r>
            <a:r>
              <a:rPr lang="et-EE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t-EE" b="0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selle juriidilise isiku liigi kohta käiva </a:t>
            </a:r>
            <a:r>
              <a:rPr lang="et-EE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seaduse alusel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loodud juriidiline isik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3503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C9B7F96-9B78-4AF3-B94B-664C9AFFB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3600" b="1" dirty="0">
                <a:solidFill>
                  <a:schemeClr val="tx2"/>
                </a:solidFill>
                <a:latin typeface="+mn-lt"/>
              </a:rPr>
              <a:t> §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1.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Korteriomand ja korteriühistu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794BE1B-08CC-4511-9B91-382210D2D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sz="2800" b="0" i="0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(4)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Korteriühistu on </a:t>
            </a:r>
            <a:r>
              <a:rPr lang="et-EE" sz="2800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eraõiguslik juriidiline isik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t-EE" sz="28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mille liikmeteks on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kõik ühe korteriomanditeks jagatud kinnisomandi korteriomandite omanikud (edaspidi </a:t>
            </a:r>
            <a:r>
              <a:rPr lang="et-EE" sz="2800" b="0" i="1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korteriomanik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21366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C165724-A041-445F-A235-EE65CB1B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dirty="0">
                <a:solidFill>
                  <a:schemeClr val="tx2"/>
                </a:solidFill>
              </a:rPr>
              <a:t>KÜS § </a:t>
            </a:r>
            <a:r>
              <a:rPr lang="et-EE" sz="3600" b="1" i="0" dirty="0">
                <a:solidFill>
                  <a:schemeClr val="tx2"/>
                </a:solidFill>
                <a:effectLst/>
              </a:rPr>
              <a:t>2.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</a:rPr>
              <a:t>Korteriühistu mõiste</a:t>
            </a:r>
            <a:br>
              <a:rPr lang="et-EE" sz="4400" b="1" i="0" dirty="0">
                <a:solidFill>
                  <a:schemeClr val="tx2"/>
                </a:solidFill>
                <a:effectLst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D5E22D0-E7B4-49EC-9595-481686AF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t-EE" sz="3200" b="0" i="0" dirty="0">
                <a:solidFill>
                  <a:srgbClr val="202020"/>
                </a:solidFill>
                <a:effectLst/>
              </a:rPr>
              <a:t>(1) Korteriühistu on korteriomandiseaduses sätestatud </a:t>
            </a:r>
            <a:r>
              <a:rPr lang="et-EE" sz="3200" b="0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korteriomanike loodud </a:t>
            </a:r>
            <a:r>
              <a:rPr lang="et-EE" sz="32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mittetulundusühistu</a:t>
            </a:r>
            <a:r>
              <a:rPr lang="et-EE" sz="32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,</a:t>
            </a:r>
            <a:r>
              <a:rPr lang="et-EE" sz="3200" b="0" i="0" dirty="0">
                <a:solidFill>
                  <a:srgbClr val="202020"/>
                </a:solidFill>
                <a:effectLst/>
              </a:rPr>
              <a:t> </a:t>
            </a:r>
            <a:r>
              <a:rPr lang="et-EE" sz="3200" b="1" i="0" dirty="0">
                <a:solidFill>
                  <a:srgbClr val="202020"/>
                </a:solidFill>
                <a:effectLst/>
              </a:rPr>
              <a:t>mille eesmärgiks on </a:t>
            </a:r>
            <a:r>
              <a:rPr lang="et-EE" sz="3200" b="0" i="0" u="sng" dirty="0">
                <a:solidFill>
                  <a:srgbClr val="202020"/>
                </a:solidFill>
                <a:effectLst/>
              </a:rPr>
              <a:t>korteriomandite eseme osaks olevate ehitiste ja maatüki mõtteliste osade </a:t>
            </a:r>
            <a:r>
              <a:rPr lang="et-EE" sz="3200" i="0" u="sng" dirty="0">
                <a:solidFill>
                  <a:srgbClr val="202020"/>
                </a:solidFill>
                <a:effectLst/>
              </a:rPr>
              <a:t>ühine majandamine </a:t>
            </a:r>
            <a:r>
              <a:rPr lang="et-EE" sz="3200" b="0" i="0" u="sng" dirty="0">
                <a:solidFill>
                  <a:srgbClr val="202020"/>
                </a:solidFill>
                <a:effectLst/>
              </a:rPr>
              <a:t>ja korteriühistu liikmete </a:t>
            </a:r>
            <a:r>
              <a:rPr lang="et-EE" sz="3200" i="0" u="sng" dirty="0">
                <a:solidFill>
                  <a:srgbClr val="202020"/>
                </a:solidFill>
                <a:effectLst/>
              </a:rPr>
              <a:t>ühiste huvide esindamine</a:t>
            </a:r>
            <a:r>
              <a:rPr lang="et-EE" sz="3200" b="0" i="0" dirty="0">
                <a:solidFill>
                  <a:srgbClr val="202020"/>
                </a:solidFill>
                <a:effectLst/>
              </a:rPr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13020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97AAAA0-61D9-4ACF-AF44-38456F24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Eesti Vabariigi ühistuseadus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1294894-21AC-4912-8A90-8EFC972E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§ 4. Ühistu liigid</a:t>
            </a:r>
            <a:endParaRPr lang="et-EE" b="0" i="0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Ühistud jagunevad: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1) </a:t>
            </a:r>
            <a:r>
              <a:rPr lang="et-EE" b="0" i="0" dirty="0" err="1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tulundusühistud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kui ettevõtted: tarbijate ühistud, tootjate ühistud, laenu- ja hoiuühistud, </a:t>
            </a:r>
            <a:r>
              <a:rPr lang="et-EE" b="0" i="0" dirty="0" err="1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ühispangad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kindlustusühistud ning muud </a:t>
            </a:r>
            <a:r>
              <a:rPr lang="et-EE" b="0" i="0" dirty="0" err="1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tulundusühistud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;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2)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mittetulundusühistud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: aiandus-, suvila-, garaaži-,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korteri-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majaomanike ja muud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mittetulundus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ühistud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879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et-EE" sz="3200" b="1" dirty="0" err="1">
                <a:solidFill>
                  <a:schemeClr val="tx2"/>
                </a:solidFill>
              </a:rPr>
              <a:t>KrtS</a:t>
            </a:r>
            <a:r>
              <a:rPr lang="et-EE" sz="3200" b="1" dirty="0">
                <a:solidFill>
                  <a:schemeClr val="tx2"/>
                </a:solidFill>
              </a:rPr>
              <a:t> § 1. Korteriomand ja korteriühistu</a:t>
            </a:r>
            <a:br>
              <a:rPr lang="et-EE" sz="3200" b="1" dirty="0">
                <a:solidFill>
                  <a:schemeClr val="tx2"/>
                </a:solidFill>
              </a:rPr>
            </a:br>
            <a:endParaRPr lang="et-EE" sz="3200" b="1" dirty="0">
              <a:solidFill>
                <a:schemeClr val="tx2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(3) </a:t>
            </a:r>
            <a:r>
              <a:rPr lang="et-EE" u="sng" dirty="0"/>
              <a:t>Käesolevas seaduses reguleerimata küsimustes </a:t>
            </a:r>
            <a:r>
              <a:rPr lang="et-EE" dirty="0"/>
              <a:t>kohaldatakse korteriomandile </a:t>
            </a:r>
            <a:r>
              <a:rPr lang="et-EE" b="1" dirty="0">
                <a:solidFill>
                  <a:schemeClr val="tx2"/>
                </a:solidFill>
              </a:rPr>
              <a:t>muudes seadustes </a:t>
            </a:r>
            <a:r>
              <a:rPr lang="et-EE" dirty="0">
                <a:highlight>
                  <a:srgbClr val="FFFF00"/>
                </a:highlight>
              </a:rPr>
              <a:t>kinnisomandi kohta sätestatut.</a:t>
            </a:r>
          </a:p>
          <a:p>
            <a:pPr marL="0" indent="0">
              <a:buNone/>
            </a:pPr>
            <a:endParaRPr lang="et-E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t-EE" sz="3200" b="1" dirty="0">
                <a:solidFill>
                  <a:schemeClr val="tx2"/>
                </a:solidFill>
              </a:rPr>
              <a:t> </a:t>
            </a:r>
            <a:endParaRPr lang="et-EE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11981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78D8AFD-86CB-4D43-8FD7-3B9C97C8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Tulundusühistuseadus</a:t>
            </a:r>
            <a:br>
              <a:rPr lang="et-EE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t-EE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jõustumine 01.02.2002</a:t>
            </a:r>
            <a:b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67DFB50-2FFC-4D51-A4EF-774309BE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7632848" cy="348925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t-EE" b="1" i="0" dirty="0">
                <a:solidFill>
                  <a:srgbClr val="000000"/>
                </a:solidFill>
                <a:effectLst/>
              </a:rPr>
              <a:t>§ 95.</a:t>
            </a:r>
            <a:r>
              <a:rPr lang="et-EE" b="1" i="0" u="none" strike="noStrike" dirty="0">
                <a:solidFill>
                  <a:srgbClr val="0061AA"/>
                </a:solidFill>
                <a:effectLst/>
              </a:rPr>
              <a:t>  </a:t>
            </a:r>
            <a:r>
              <a:rPr lang="et-EE" b="1" i="0" dirty="0">
                <a:solidFill>
                  <a:srgbClr val="000000"/>
                </a:solidFill>
                <a:effectLst/>
              </a:rPr>
              <a:t>Mittetulundusühistutele kohaldatav seadus</a:t>
            </a:r>
          </a:p>
          <a:p>
            <a:pPr marL="0" indent="0" algn="l">
              <a:buNone/>
            </a:pPr>
            <a:endParaRPr lang="et-EE" dirty="0">
              <a:solidFill>
                <a:srgbClr val="0061AA"/>
              </a:solidFill>
            </a:endParaRPr>
          </a:p>
          <a:p>
            <a:pPr marL="0" indent="0" algn="l">
              <a:buNone/>
            </a:pPr>
            <a:r>
              <a:rPr lang="et-EE" b="0" i="0" u="sng" dirty="0">
                <a:solidFill>
                  <a:srgbClr val="202020"/>
                </a:solidFill>
                <a:effectLst/>
              </a:rPr>
              <a:t>Mittetulundusühistutele</a:t>
            </a:r>
            <a:r>
              <a:rPr lang="et-EE" b="0" i="0" dirty="0">
                <a:solidFill>
                  <a:srgbClr val="202020"/>
                </a:solidFill>
                <a:effectLst/>
              </a:rPr>
              <a:t> kohaldatakse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mittetulundusühingute seadust</a:t>
            </a:r>
            <a:r>
              <a:rPr lang="et-EE" b="0" i="0" dirty="0">
                <a:solidFill>
                  <a:srgbClr val="202020"/>
                </a:solidFill>
                <a:effectLst/>
              </a:rPr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12230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1A18E4C-7FAE-4671-8D3E-FA504DD9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0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4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t-EE" sz="4000" b="1" i="0" dirty="0">
                <a:solidFill>
                  <a:schemeClr val="tx2"/>
                </a:solidFill>
                <a:effectLst/>
                <a:latin typeface="+mn-lt"/>
              </a:rPr>
              <a:t>§ 20.</a:t>
            </a:r>
            <a:r>
              <a:rPr lang="et-EE" sz="40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4000" b="1" i="0" dirty="0">
                <a:solidFill>
                  <a:schemeClr val="tx2"/>
                </a:solidFill>
                <a:effectLst/>
                <a:latin typeface="+mn-lt"/>
              </a:rPr>
              <a:t>Korteriomanike üldkoosolek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194E9B6-95C8-4556-9AC2-A707957D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……..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Korteriomanike üldkoosolekule kohaldatakse lisaks käesolevas seaduses sätestatule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mittetulundusühingute seaduse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§ 19 lõike 1 punktides 1–5, §-des 20 ja 20</a:t>
            </a:r>
            <a:r>
              <a:rPr lang="et-EE" b="0" i="0" baseline="3000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, § 21 </a:t>
            </a:r>
            <a:r>
              <a:rPr lang="et-EE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lõikes 3</a:t>
            </a:r>
            <a:r>
              <a:rPr lang="et-EE" i="0" baseline="300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</a:t>
            </a:r>
            <a:r>
              <a:rPr lang="et-EE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 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ja lõigetes 6–9, § 22 lõigetes 1 ja 1</a:t>
            </a:r>
            <a:r>
              <a:rPr lang="et-EE" b="0" i="0" baseline="3000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1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, § 23 lõigetes 1 ja 2 ning §-s 25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mittetulundusühingu liikmete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üldkoosoleku kohta sätestatut.</a:t>
            </a:r>
            <a:br>
              <a:rPr lang="et-EE" dirty="0"/>
            </a:b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  <a:hlinkClick r:id="rId2"/>
              </a:rPr>
              <a:t>RT I, 23.05.2020, 2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 - jõust. 24.05.2020].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74177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1A18E4C-7FAE-4671-8D3E-FA504DD9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24.</a:t>
            </a:r>
            <a:r>
              <a:rPr lang="et-EE" sz="32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Juhatus</a:t>
            </a:r>
            <a:b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endParaRPr lang="et-EE" sz="3200" b="1" dirty="0">
              <a:solidFill>
                <a:schemeClr val="tx2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194E9B6-95C8-4556-9AC2-A707957D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Juhatus on korteriühistu juhtorgan, kes esindab ja juhib korteriühistut. </a:t>
            </a:r>
            <a:r>
              <a:rPr lang="et-EE" sz="28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juhatusele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kohaldatakse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lisaks käesolevas seaduses sätestatule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mittetulundusühingute seaduse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§ 26 lõikes 2 ning §-des 27–29 ja 32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mittetulundusühingu juhatuse kohta sätestatut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76407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BBE0155-FBD3-4EA9-9035-8E8B0258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63.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Registri pidamine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DCF867B-F549-4B8B-ADB2-47211023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sz="2800" b="0" i="0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et-EE" sz="28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Korteriühistute register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(edaspidi </a:t>
            </a:r>
            <a:r>
              <a:rPr lang="et-EE" sz="2800" b="0" i="1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register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 on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mittetulundusühingute ja sihtasutuste </a:t>
            </a:r>
            <a:r>
              <a:rPr lang="et-EE" sz="28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registri osa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mille suhtes kohaldatakse mittetulundusühingute ja sihtasutuste registri kohta õigusaktides sätestatut, kui käesolevast seadusest ei tulene teisiti.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84395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A36CE2-0291-412E-843B-83E809A8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100" b="1" dirty="0">
                <a:solidFill>
                  <a:schemeClr val="tx2"/>
                </a:solidFill>
                <a:latin typeface="+mn-lt"/>
              </a:rPr>
            </a:br>
            <a:r>
              <a:rPr lang="et-EE" sz="3100" b="1" i="0" dirty="0" err="1">
                <a:solidFill>
                  <a:schemeClr val="tx2"/>
                </a:solidFill>
                <a:effectLst/>
                <a:latin typeface="+mn-lt"/>
              </a:rPr>
              <a:t>KeeleS</a:t>
            </a:r>
            <a:r>
              <a:rPr lang="et-EE" sz="3100" b="1" i="0" dirty="0">
                <a:solidFill>
                  <a:schemeClr val="tx2"/>
                </a:solidFill>
                <a:effectLst/>
                <a:latin typeface="+mn-lt"/>
              </a:rPr>
              <a:t> § </a:t>
            </a:r>
            <a:r>
              <a:rPr lang="fi-FI" sz="3100" b="1" i="0" dirty="0">
                <a:solidFill>
                  <a:schemeClr val="tx2"/>
                </a:solidFill>
                <a:effectLst/>
                <a:latin typeface="+mn-lt"/>
              </a:rPr>
              <a:t>8. </a:t>
            </a:r>
            <a:r>
              <a:rPr lang="fi-FI" sz="3100" b="1" i="0" u="none" strike="noStrike" dirty="0">
                <a:solidFill>
                  <a:schemeClr val="tx2"/>
                </a:solidFill>
                <a:effectLst/>
                <a:latin typeface="+mn-lt"/>
              </a:rPr>
              <a:t> </a:t>
            </a:r>
            <a:r>
              <a:rPr lang="fi-FI" sz="3100" b="1" i="0" dirty="0" err="1">
                <a:solidFill>
                  <a:schemeClr val="tx2"/>
                </a:solidFill>
                <a:effectLst/>
                <a:latin typeface="+mn-lt"/>
              </a:rPr>
              <a:t>Õigus</a:t>
            </a:r>
            <a:r>
              <a:rPr lang="fi-FI" sz="3100" b="1" i="0" dirty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fi-FI" sz="3100" b="1" i="0" dirty="0" err="1">
                <a:solidFill>
                  <a:schemeClr val="tx2"/>
                </a:solidFill>
                <a:effectLst/>
                <a:latin typeface="+mn-lt"/>
              </a:rPr>
              <a:t>eestikeelsele</a:t>
            </a:r>
            <a:r>
              <a:rPr lang="fi-FI" sz="3100" b="1" i="0" dirty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fi-FI" sz="3100" b="1" i="0" dirty="0" err="1">
                <a:solidFill>
                  <a:schemeClr val="tx2"/>
                </a:solidFill>
                <a:effectLst/>
                <a:latin typeface="+mn-lt"/>
              </a:rPr>
              <a:t>suulisele</a:t>
            </a:r>
            <a:r>
              <a:rPr lang="fi-FI" sz="3100" b="1" i="0" dirty="0">
                <a:solidFill>
                  <a:schemeClr val="tx2"/>
                </a:solidFill>
                <a:effectLst/>
                <a:latin typeface="+mn-lt"/>
              </a:rPr>
              <a:t> ja </a:t>
            </a:r>
            <a:r>
              <a:rPr lang="fi-FI" sz="3100" b="1" i="0" dirty="0" err="1">
                <a:solidFill>
                  <a:schemeClr val="tx2"/>
                </a:solidFill>
                <a:effectLst/>
                <a:latin typeface="+mn-lt"/>
              </a:rPr>
              <a:t>kirjalikule</a:t>
            </a:r>
            <a:r>
              <a:rPr lang="fi-FI" sz="3100" b="1" i="0" dirty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fi-FI" sz="3100" b="1" i="0" dirty="0" err="1">
                <a:solidFill>
                  <a:schemeClr val="tx2"/>
                </a:solidFill>
                <a:effectLst/>
                <a:latin typeface="+mn-lt"/>
              </a:rPr>
              <a:t>asjaajamisele</a:t>
            </a:r>
            <a:r>
              <a:rPr lang="fi-FI" sz="3100" b="1" i="0" dirty="0">
                <a:solidFill>
                  <a:schemeClr val="tx2"/>
                </a:solidFill>
                <a:effectLst/>
                <a:latin typeface="+mn-lt"/>
              </a:rPr>
              <a:t> ja </a:t>
            </a:r>
            <a:r>
              <a:rPr lang="fi-FI" sz="3100" b="1" i="0" dirty="0" err="1">
                <a:solidFill>
                  <a:schemeClr val="tx2"/>
                </a:solidFill>
                <a:effectLst/>
                <a:latin typeface="+mn-lt"/>
              </a:rPr>
              <a:t>teabele</a:t>
            </a:r>
            <a:br>
              <a:rPr lang="fi-FI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6E003A2-C9FD-4DCD-96DE-4ADBDF6C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4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et-EE" sz="24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Igaühel on õigus eestikeelsele suulisele ja kirjalikule asjaajamisele </a:t>
            </a:r>
            <a:r>
              <a:rPr lang="et-EE" sz="24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(edaspidi koos </a:t>
            </a:r>
            <a:r>
              <a:rPr lang="et-EE" sz="2400" b="0" i="1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asjaajamine</a:t>
            </a:r>
            <a:r>
              <a:rPr lang="et-EE" sz="24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 riigiasutuses, sealhulgas Eesti välisesinduses, kohaliku omavalitsuse asutuses, notari, kohtutäituri ja vandetõlgi juures ning nende büroos, kultuuriomavalitsuses </a:t>
            </a:r>
            <a:r>
              <a:rPr lang="et-EE" sz="240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ning Eestis registreeritud muus asutuses, </a:t>
            </a:r>
            <a:r>
              <a:rPr lang="et-EE" sz="24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äriühingus, </a:t>
            </a:r>
            <a:r>
              <a:rPr lang="et-EE" sz="24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mittetulundusühingus</a:t>
            </a:r>
            <a:r>
              <a:rPr lang="et-EE" sz="24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ja sihtasutuses.</a:t>
            </a:r>
          </a:p>
          <a:p>
            <a:pPr marL="0" indent="0">
              <a:buNone/>
            </a:pPr>
            <a:r>
              <a:rPr lang="et-EE" sz="2800" b="1" dirty="0" err="1">
                <a:solidFill>
                  <a:schemeClr val="tx2"/>
                </a:solidFill>
              </a:rPr>
              <a:t>RKTKo</a:t>
            </a:r>
            <a:r>
              <a:rPr lang="et-EE" sz="2800" b="1" dirty="0">
                <a:solidFill>
                  <a:schemeClr val="tx2"/>
                </a:solidFill>
              </a:rPr>
              <a:t> 03.03.2021, </a:t>
            </a:r>
            <a:r>
              <a:rPr lang="et-EE" sz="2800" b="1" i="0" dirty="0">
                <a:solidFill>
                  <a:schemeClr val="accent2"/>
                </a:solidFill>
                <a:effectLst/>
              </a:rPr>
              <a:t>2-17-13391</a:t>
            </a:r>
            <a:r>
              <a:rPr lang="et-EE" sz="2800" b="1" i="0" dirty="0">
                <a:solidFill>
                  <a:srgbClr val="000000"/>
                </a:solidFill>
                <a:effectLst/>
              </a:rPr>
              <a:t> </a:t>
            </a:r>
            <a:r>
              <a:rPr lang="et-EE" sz="2800" b="1" i="0" dirty="0">
                <a:solidFill>
                  <a:schemeClr val="tx2"/>
                </a:solidFill>
                <a:effectLst/>
              </a:rPr>
              <a:t>p 32:   </a:t>
            </a:r>
            <a:r>
              <a:rPr lang="et-EE" sz="2800" b="1" i="0" dirty="0">
                <a:effectLst/>
              </a:rPr>
              <a:t>…</a:t>
            </a:r>
            <a:r>
              <a:rPr lang="et-EE" sz="2400" b="0" i="0" dirty="0">
                <a:solidFill>
                  <a:srgbClr val="000000"/>
                </a:solidFill>
                <a:effectLst/>
              </a:rPr>
              <a:t>Küll võib keeleseaduse nõuete rikkumine </a:t>
            </a:r>
            <a:r>
              <a:rPr lang="et-EE" sz="2400" b="0" i="0" u="sng" dirty="0">
                <a:solidFill>
                  <a:srgbClr val="000000"/>
                </a:solidFill>
                <a:effectLst/>
              </a:rPr>
              <a:t>anda aluse üldkoosoleku otsused kehtetuks tunnistada</a:t>
            </a:r>
            <a:r>
              <a:rPr lang="et-EE" sz="2400" b="0" i="0" dirty="0">
                <a:solidFill>
                  <a:srgbClr val="000000"/>
                </a:solidFill>
                <a:effectLst/>
              </a:rPr>
              <a:t> </a:t>
            </a:r>
            <a:r>
              <a:rPr lang="et-EE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eelkõige juhul, kui </a:t>
            </a:r>
            <a:r>
              <a:rPr lang="et-EE" sz="2400" b="0" i="0" dirty="0">
                <a:solidFill>
                  <a:srgbClr val="000000"/>
                </a:solidFill>
                <a:effectLst/>
              </a:rPr>
              <a:t>korteriomanikule </a:t>
            </a:r>
            <a:r>
              <a:rPr lang="et-EE" sz="2400" b="1" i="0" dirty="0">
                <a:solidFill>
                  <a:srgbClr val="000000"/>
                </a:solidFill>
                <a:effectLst/>
              </a:rPr>
              <a:t>ei tagata koosoleku muus keeles kui eesti keeles pidamise korral võimalust koosolekul toimuvast aru saada</a:t>
            </a:r>
            <a:r>
              <a:rPr lang="et-EE" sz="2400" b="0" i="0" dirty="0">
                <a:solidFill>
                  <a:srgbClr val="000000"/>
                </a:solidFill>
                <a:effectLst/>
              </a:rPr>
              <a:t>.</a:t>
            </a:r>
            <a:endParaRPr lang="et-EE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78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9B3716-12FF-472C-8432-9955684D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600" dirty="0">
                <a:solidFill>
                  <a:schemeClr val="tx2"/>
                </a:solidFill>
              </a:rPr>
            </a:br>
            <a:r>
              <a:rPr lang="et-EE" sz="36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3600" b="1" dirty="0">
                <a:solidFill>
                  <a:schemeClr val="tx2"/>
                </a:solidFill>
                <a:latin typeface="+mn-lt"/>
              </a:rPr>
              <a:t> §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65.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Olemasolevad korteriomandid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t-EE" dirty="0"/>
              <a:t>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5F4482-F8C2-4BEC-93B8-79C7FAE8C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b="0" i="0" u="sng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Korteriomanditele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mis on käesoleva seaduse jõustumisel kantud kinnistusraamatusse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kohaldatakse käesolevas seaduses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korteriomandi kohta sätestatut.</a:t>
            </a:r>
            <a:endParaRPr lang="et-EE" u="sng" dirty="0"/>
          </a:p>
        </p:txBody>
      </p:sp>
    </p:spTree>
    <p:extLst>
      <p:ext uri="{BB962C8B-B14F-4D97-AF65-F5344CB8AC3E}">
        <p14:creationId xmlns:p14="http://schemas.microsoft.com/office/powerpoint/2010/main" val="273923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09AFE56-7DB6-4D42-BE0A-4D80CB9B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/>
              <a:t>Kes on korteriühistu liikmed?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7E4D410-3BA0-4592-9294-33368595E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b="1" i="0" dirty="0">
              <a:solidFill>
                <a:schemeClr val="tx2"/>
              </a:solidFill>
              <a:effectLst/>
            </a:endParaRPr>
          </a:p>
          <a:p>
            <a:pPr marL="0" indent="0">
              <a:buNone/>
            </a:pPr>
            <a:r>
              <a:rPr lang="et-EE" b="1" i="0" dirty="0" err="1">
                <a:solidFill>
                  <a:schemeClr val="tx2"/>
                </a:solidFill>
                <a:effectLst/>
              </a:rPr>
              <a:t>KrtS</a:t>
            </a:r>
            <a:r>
              <a:rPr lang="et-EE" b="1" i="0" dirty="0">
                <a:solidFill>
                  <a:schemeClr val="tx2"/>
                </a:solidFill>
                <a:effectLst/>
              </a:rPr>
              <a:t> § 1.</a:t>
            </a:r>
            <a:r>
              <a:rPr lang="et-EE" b="1" i="0" u="none" strike="noStrike" dirty="0">
                <a:solidFill>
                  <a:schemeClr val="tx2"/>
                </a:solidFill>
                <a:effectLst/>
              </a:rPr>
              <a:t>  </a:t>
            </a:r>
            <a:r>
              <a:rPr lang="et-EE" b="1" i="0" dirty="0">
                <a:solidFill>
                  <a:schemeClr val="tx2"/>
                </a:solidFill>
                <a:effectLst/>
              </a:rPr>
              <a:t>Korteriomand ja korteriühistu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(4) Korteriühistu on eraõiguslik juriidiline isik,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mille liikmeteks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on kõik ühe korteriomanditeks jagatud kinnisomandi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korteriomandite omanikud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(edaspidi </a:t>
            </a:r>
            <a:r>
              <a:rPr lang="et-EE" b="0" i="1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korteriomanik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24746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1A18E4C-7FAE-4671-8D3E-FA504DD9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0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4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t-EE" sz="4000" b="1" i="0" dirty="0">
                <a:solidFill>
                  <a:schemeClr val="tx2"/>
                </a:solidFill>
                <a:effectLst/>
                <a:latin typeface="+mn-lt"/>
              </a:rPr>
              <a:t>§ 20.</a:t>
            </a:r>
            <a:r>
              <a:rPr lang="et-EE" sz="40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4000" b="1" i="0" dirty="0">
                <a:solidFill>
                  <a:schemeClr val="tx2"/>
                </a:solidFill>
                <a:effectLst/>
                <a:latin typeface="+mn-lt"/>
              </a:rPr>
              <a:t>Korteriomanike üldkoosolek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194E9B6-95C8-4556-9AC2-A707957D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……..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Korteriomanike üldkoosolekule kohaldatakse lisaks käesolevas seaduses sätestatule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mittetulundusühingute seaduse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§ 19 lõike 1 punktides 1–5, §-des 20 ja 20</a:t>
            </a:r>
            <a:r>
              <a:rPr lang="et-EE" b="0" i="0" baseline="3000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§ 21 </a:t>
            </a:r>
            <a:r>
              <a:rPr lang="et-EE" i="0" dirty="0">
                <a:effectLst/>
                <a:latin typeface="Arial" panose="020B0604020202020204" pitchFamily="34" charset="0"/>
              </a:rPr>
              <a:t>lõikes 3</a:t>
            </a:r>
            <a:r>
              <a:rPr lang="et-EE" i="0" baseline="30000" dirty="0">
                <a:effectLst/>
                <a:latin typeface="Arial" panose="020B0604020202020204" pitchFamily="34" charset="0"/>
              </a:rPr>
              <a:t>1</a:t>
            </a:r>
            <a:r>
              <a:rPr lang="et-EE" i="0" dirty="0">
                <a:effectLst/>
                <a:latin typeface="Arial" panose="020B0604020202020204" pitchFamily="34" charset="0"/>
              </a:rPr>
              <a:t> 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 lõigetes 6–9,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§ 22 lõigetes 1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 1</a:t>
            </a:r>
            <a:r>
              <a:rPr lang="et-EE" b="0" i="0" baseline="3000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§ 23 lõigetes 1 ja 2 ning §-s 25 mittetulundusühingu liikmete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üldkoosoleku kohta sätestatut.</a:t>
            </a:r>
            <a:br>
              <a:rPr lang="et-EE" dirty="0"/>
            </a:b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  <a:hlinkClick r:id="rId2"/>
              </a:rPr>
              <a:t>RT I, 23.05.2020, 2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 - jõust. 24.05.2020].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06717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EB2204B-E33D-43A7-BAD8-B174102F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20.</a:t>
            </a:r>
            <a:r>
              <a:rPr lang="et-EE" sz="32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Korteriomanike üldkoosolek</a:t>
            </a:r>
            <a:endParaRPr lang="et-EE" sz="3200" b="1" dirty="0">
              <a:solidFill>
                <a:schemeClr val="tx2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E478299-68F2-4F5B-B54E-2C99842A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Korteriomanike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üldkoosolek on otsustusvõimeline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kui sellel osalevatele </a:t>
            </a:r>
            <a:r>
              <a:rPr lang="et-EE" b="0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korteriomanikele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kuulub </a:t>
            </a:r>
            <a:r>
              <a:rPr lang="et-EE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üle poole häältest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 üle poole kaasomandi osadest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kui põhikirjaga ei ole ette nähtud teisiti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3867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CF7C2C0-E9BE-460A-AA7D-D07D1F9F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600" b="1" dirty="0">
                <a:solidFill>
                  <a:schemeClr val="tx2"/>
                </a:solidFill>
                <a:latin typeface="+mn-lt"/>
              </a:rPr>
            </a:br>
            <a:r>
              <a:rPr lang="et-EE" sz="36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3600" b="1" dirty="0">
                <a:solidFill>
                  <a:schemeClr val="tx2"/>
                </a:solidFill>
                <a:latin typeface="+mn-lt"/>
              </a:rPr>
              <a:t> §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22.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Hääleõigus üldkoosolekul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E1A0BA9-6989-4EF4-9C02-0FA4FDF9F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Korteriomanike üldkoosolekul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annab iga korteriomand ühe hääle.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põhikirjaga võib ette näha, et igal korteriomanikul on üks hääl sõltumata talle kuuluvate korteriomandite arvust või et häälte arvu määrab korteriomandi kaasomandi osa suurus.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2855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7A8F965-B1FC-4BD3-9295-BA426931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chemeClr val="tx2"/>
                </a:solidFill>
              </a:rPr>
              <a:t>Mis seaduste sätteid </a:t>
            </a:r>
            <a:r>
              <a:rPr lang="et-EE" sz="3200" b="1" dirty="0" err="1">
                <a:solidFill>
                  <a:schemeClr val="tx2"/>
                </a:solidFill>
              </a:rPr>
              <a:t>KrtS</a:t>
            </a:r>
            <a:r>
              <a:rPr lang="et-EE" sz="3200" b="1" dirty="0">
                <a:solidFill>
                  <a:schemeClr val="tx2"/>
                </a:solidFill>
              </a:rPr>
              <a:t> § 1 </a:t>
            </a:r>
            <a:r>
              <a:rPr lang="et-EE" sz="3200" b="1" dirty="0" err="1">
                <a:solidFill>
                  <a:schemeClr val="tx2"/>
                </a:solidFill>
              </a:rPr>
              <a:t>lg-s</a:t>
            </a:r>
            <a:r>
              <a:rPr lang="et-EE" sz="3200" b="1" dirty="0">
                <a:solidFill>
                  <a:schemeClr val="tx2"/>
                </a:solidFill>
              </a:rPr>
              <a:t> 3 mõeldakse?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7E49443-C0FA-4F0E-8519-517123FA9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/>
              <a:t>AÕS, </a:t>
            </a:r>
            <a:r>
              <a:rPr lang="et-EE" b="1" dirty="0" err="1"/>
              <a:t>KrS</a:t>
            </a:r>
            <a:r>
              <a:rPr lang="et-EE" b="1" dirty="0"/>
              <a:t>, MTÜS </a:t>
            </a:r>
            <a:r>
              <a:rPr lang="et-EE" u="sng" dirty="0"/>
              <a:t>(vt </a:t>
            </a:r>
            <a:r>
              <a:rPr lang="et-EE" u="sng" dirty="0" err="1"/>
              <a:t>KrtS</a:t>
            </a:r>
            <a:r>
              <a:rPr lang="et-EE" u="sng" dirty="0"/>
              <a:t> § 20 lg 1, § 24 lg 1 , § 49, 51 lg 1)</a:t>
            </a:r>
            <a:r>
              <a:rPr lang="et-EE" b="1" dirty="0"/>
              <a:t>, PKS, </a:t>
            </a:r>
            <a:r>
              <a:rPr lang="et-EE" b="1" dirty="0" err="1"/>
              <a:t>PärS</a:t>
            </a:r>
            <a:r>
              <a:rPr lang="et-EE" b="1" dirty="0"/>
              <a:t>, </a:t>
            </a:r>
            <a:r>
              <a:rPr lang="et-EE" b="1" dirty="0" err="1"/>
              <a:t>TsüS</a:t>
            </a:r>
            <a:r>
              <a:rPr lang="et-EE" b="1" dirty="0"/>
              <a:t>, VÕS jt.   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dirty="0"/>
              <a:t>Nt </a:t>
            </a:r>
            <a:r>
              <a:rPr lang="et-EE" b="1" dirty="0"/>
              <a:t>AÕS § 72 </a:t>
            </a:r>
            <a:r>
              <a:rPr lang="et-EE" dirty="0"/>
              <a:t>ei kohaldu korteriomandi puhul </a:t>
            </a:r>
            <a:r>
              <a:rPr lang="et-EE" dirty="0">
                <a:solidFill>
                  <a:schemeClr val="tx2"/>
                </a:solidFill>
              </a:rPr>
              <a:t>(vt </a:t>
            </a:r>
            <a:r>
              <a:rPr lang="et-EE" b="1" dirty="0" err="1">
                <a:solidFill>
                  <a:schemeClr val="tx2"/>
                </a:solidFill>
              </a:rPr>
              <a:t>RKTKm</a:t>
            </a:r>
            <a:r>
              <a:rPr lang="et-EE" b="1" dirty="0">
                <a:solidFill>
                  <a:schemeClr val="tx2"/>
                </a:solidFill>
              </a:rPr>
              <a:t> 07.04.2021, </a:t>
            </a:r>
            <a:r>
              <a:rPr lang="et-EE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</a:rPr>
              <a:t>2-18-15391 </a:t>
            </a:r>
            <a:r>
              <a:rPr lang="et-EE" b="1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p-d 10-15</a:t>
            </a:r>
            <a:r>
              <a:rPr lang="et-EE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53448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73BCD1A-115A-4029-92F3-7CA7C268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dirty="0">
                <a:solidFill>
                  <a:schemeClr val="tx2"/>
                </a:solidFill>
              </a:rPr>
              <a:t>MTÜS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§ 22.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Üldkoosoleku otsus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89090C6-E760-43A6-BE17-19911359C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Üldkoosoleku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otsus on vastu võetud, kui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selle poolt hääletab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üle poole koosolekus osalenud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mittetulundusühingu liikmetest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või nende esindajatest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 põhikirjaga ei ole ette nähtud suurema häälteenamuse nõuet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89714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5C6D80B-D1F7-4E7B-B0BE-8C8DD703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err="1">
                <a:solidFill>
                  <a:schemeClr val="tx2"/>
                </a:solidFill>
                <a:latin typeface="+mn-lt"/>
              </a:rPr>
              <a:t>RKTKm</a:t>
            </a:r>
            <a:r>
              <a:rPr lang="et-EE" sz="3200" b="1" dirty="0">
                <a:solidFill>
                  <a:schemeClr val="tx2"/>
                </a:solidFill>
                <a:latin typeface="+mn-lt"/>
              </a:rPr>
              <a:t> 29.01.2020</a:t>
            </a:r>
            <a:r>
              <a:rPr lang="et-EE" sz="3200" b="1" dirty="0">
                <a:latin typeface="+mn-lt"/>
              </a:rPr>
              <a:t>, </a:t>
            </a:r>
            <a:r>
              <a:rPr lang="et-EE" sz="3200" b="1" i="0" dirty="0">
                <a:solidFill>
                  <a:schemeClr val="accent2"/>
                </a:solidFill>
                <a:effectLst/>
                <a:latin typeface="+mn-lt"/>
              </a:rPr>
              <a:t>2-19-10326</a:t>
            </a:r>
            <a:r>
              <a:rPr lang="et-EE" sz="3200" b="1" i="0" dirty="0">
                <a:effectLst/>
                <a:latin typeface="+mn-lt"/>
              </a:rPr>
              <a:t> p 10</a:t>
            </a:r>
            <a:endParaRPr lang="et-EE" sz="3200" b="1" dirty="0"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8AE5A73-6835-4890-B0DB-AEEB7CFC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800" i="0" dirty="0">
                <a:solidFill>
                  <a:srgbClr val="000000"/>
                </a:solidFill>
                <a:effectLst/>
              </a:rPr>
              <a:t>……</a:t>
            </a:r>
            <a:r>
              <a:rPr lang="et-EE" sz="2800" b="1" i="0" dirty="0" err="1">
                <a:solidFill>
                  <a:srgbClr val="000000"/>
                </a:solidFill>
                <a:effectLst/>
              </a:rPr>
              <a:t>KrtS</a:t>
            </a:r>
            <a:r>
              <a:rPr lang="et-EE" sz="2800" b="1" i="0" dirty="0">
                <a:solidFill>
                  <a:srgbClr val="000000"/>
                </a:solidFill>
                <a:effectLst/>
              </a:rPr>
              <a:t> § 1 lg 4 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kohaselt on korteriühistu eraõiguslik juriidiline isik, mille liikmeteks on kõik ühe korteriomanditeks jagatud kinnisomandi korteriomandite omanikud. </a:t>
            </a:r>
          </a:p>
          <a:p>
            <a:pPr marL="0" indent="0">
              <a:buNone/>
            </a:pPr>
            <a:r>
              <a:rPr lang="et-EE" sz="2800" b="0" i="0" u="sng" dirty="0">
                <a:solidFill>
                  <a:srgbClr val="000000"/>
                </a:solidFill>
                <a:effectLst/>
              </a:rPr>
              <a:t>Eeltoodust ei tulene aga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, </a:t>
            </a:r>
            <a:r>
              <a:rPr lang="et-EE" sz="28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et olukorras, kus ühele korteriomanikule kuulub mitu korteriomandit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, võiks selline isik olla käsitatav ühistu mitme liikmena. </a:t>
            </a:r>
          </a:p>
          <a:p>
            <a:pPr marL="0" indent="0">
              <a:buNone/>
            </a:pPr>
            <a:r>
              <a:rPr lang="et-EE" sz="2800" b="0" i="0" dirty="0">
                <a:solidFill>
                  <a:srgbClr val="000000"/>
                </a:solidFill>
                <a:effectLst/>
              </a:rPr>
              <a:t>Kolleegium leiab, </a:t>
            </a:r>
            <a:r>
              <a:rPr lang="et-EE" sz="28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et iga isik saab olla vaid üks korteriühistu liige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, </a:t>
            </a:r>
            <a:r>
              <a:rPr lang="et-EE" sz="2800" b="0" i="0" u="sng" dirty="0">
                <a:solidFill>
                  <a:srgbClr val="000000"/>
                </a:solidFill>
                <a:effectLst/>
              </a:rPr>
              <a:t>sõltumata sellest, mitu korteriomandit talle kuulub.</a:t>
            </a:r>
            <a:endParaRPr lang="et-EE" sz="2800" u="sng" dirty="0"/>
          </a:p>
        </p:txBody>
      </p:sp>
    </p:spTree>
    <p:extLst>
      <p:ext uri="{BB962C8B-B14F-4D97-AF65-F5344CB8AC3E}">
        <p14:creationId xmlns:p14="http://schemas.microsoft.com/office/powerpoint/2010/main" val="1185735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6B0A1AF-1EE3-45F8-970E-0A81EDCC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dirty="0">
                <a:solidFill>
                  <a:schemeClr val="tx2"/>
                </a:solidFill>
                <a:latin typeface="+mn-lt"/>
              </a:rPr>
              <a:t>MTÜS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§ 21.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Üldkoosoleku läbiviimine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266D13F-9F39-4DA7-909D-2A396DC2F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(3</a:t>
            </a:r>
            <a:r>
              <a:rPr lang="et-EE" b="0" i="0" baseline="3000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 Üldkoosolekul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koostatakse seal osalevate </a:t>
            </a:r>
            <a:r>
              <a:rPr lang="et-EE" b="1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liikmete nimekiri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millesse kantakse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üldkoosolekul osalevate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liikmete nimed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,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häälte arv, osalemise viis, samuti liikme esindaja nimi. …….[</a:t>
            </a:r>
            <a:r>
              <a:rPr lang="et-EE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  <a:hlinkClick r:id="rId2"/>
              </a:rPr>
              <a:t>RT I, 23.05.2020, 2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 - jõust. 24.05.2020]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3512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244C1BC-1178-4F0A-9855-019CCD4C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dirty="0">
                <a:solidFill>
                  <a:schemeClr val="tx2"/>
                </a:solidFill>
              </a:rPr>
              <a:t> </a:t>
            </a:r>
            <a:r>
              <a:rPr lang="et-EE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35.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Tavapärane valitsemine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B612DBE-BA40-418D-A5BF-A3792C333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</a:rPr>
              <a:t>(1) Korteriomandi kaasomandi osa eseme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tavapärase valitsemise küsimuste üle </a:t>
            </a:r>
            <a:r>
              <a:rPr lang="et-EE" b="0" i="0" u="sng" dirty="0">
                <a:solidFill>
                  <a:srgbClr val="202020"/>
                </a:solidFill>
                <a:effectLst/>
              </a:rPr>
              <a:t>otsustavad </a:t>
            </a:r>
            <a:r>
              <a:rPr lang="et-EE" b="1" i="0" u="sng" dirty="0">
                <a:solidFill>
                  <a:srgbClr val="202020"/>
                </a:solidFill>
                <a:effectLst/>
              </a:rPr>
              <a:t>korteriomanikud</a:t>
            </a:r>
            <a:r>
              <a:rPr lang="et-EE" b="0" i="0" u="sng" dirty="0">
                <a:solidFill>
                  <a:srgbClr val="202020"/>
                </a:solidFill>
                <a:effectLst/>
              </a:rPr>
              <a:t> häälteenamuse alusel</a:t>
            </a:r>
            <a:r>
              <a:rPr lang="et-EE" b="0" i="0" dirty="0">
                <a:solidFill>
                  <a:srgbClr val="202020"/>
                </a:solidFill>
                <a:effectLst/>
              </a:rPr>
              <a:t>, kui korteriühistu põhikirjaga ei nähta ette rangemaid nõudeid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t-EE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t-EE" b="1" dirty="0">
                <a:solidFill>
                  <a:schemeClr val="tx2"/>
                </a:solidFill>
              </a:rPr>
              <a:t>Vt </a:t>
            </a:r>
            <a:r>
              <a:rPr lang="et-EE" b="1" dirty="0" err="1">
                <a:solidFill>
                  <a:schemeClr val="tx2"/>
                </a:solidFill>
              </a:rPr>
              <a:t>RKTKm</a:t>
            </a:r>
            <a:r>
              <a:rPr lang="et-EE" b="1" dirty="0">
                <a:solidFill>
                  <a:schemeClr val="tx2"/>
                </a:solidFill>
              </a:rPr>
              <a:t> 29.10.2020</a:t>
            </a:r>
            <a:r>
              <a:rPr lang="et-EE" b="1" dirty="0"/>
              <a:t>, </a:t>
            </a:r>
            <a:r>
              <a:rPr lang="et-EE" b="1" i="0" dirty="0">
                <a:solidFill>
                  <a:schemeClr val="accent2"/>
                </a:solidFill>
                <a:effectLst/>
              </a:rPr>
              <a:t>2-18-11279</a:t>
            </a:r>
            <a:r>
              <a:rPr lang="et-EE" b="1" i="0" dirty="0">
                <a:solidFill>
                  <a:srgbClr val="000000"/>
                </a:solidFill>
                <a:effectLst/>
              </a:rPr>
              <a:t> p-d 11 ja 12</a:t>
            </a:r>
            <a:r>
              <a:rPr lang="et-EE" b="1" dirty="0"/>
              <a:t> </a:t>
            </a:r>
          </a:p>
          <a:p>
            <a:pPr marL="0" indent="0">
              <a:buNone/>
            </a:pPr>
            <a:r>
              <a:rPr lang="et-EE" b="1" dirty="0">
                <a:solidFill>
                  <a:schemeClr val="tx2"/>
                </a:solidFill>
              </a:rPr>
              <a:t>Vt </a:t>
            </a:r>
            <a:r>
              <a:rPr lang="et-EE" b="1" dirty="0" err="1">
                <a:solidFill>
                  <a:schemeClr val="tx2"/>
                </a:solidFill>
              </a:rPr>
              <a:t>RKTKm</a:t>
            </a:r>
            <a:r>
              <a:rPr lang="et-EE" b="1" dirty="0">
                <a:solidFill>
                  <a:schemeClr val="tx2"/>
                </a:solidFill>
              </a:rPr>
              <a:t> 07.04.2021, </a:t>
            </a:r>
            <a:r>
              <a:rPr lang="et-EE" b="1" dirty="0">
                <a:solidFill>
                  <a:schemeClr val="accent2"/>
                </a:solidFill>
                <a:ea typeface="Times New Roman" panose="02020603050405020304" pitchFamily="18" charset="0"/>
              </a:rPr>
              <a:t>2-18-15391 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430779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0789544-3453-4AC8-A0F2-8B4BDEC46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200" b="1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Kuidas luua toimiv süsteem, et kõik korterid osaleks maja koristamisgraafikus ka reaalselt? </a:t>
            </a:r>
            <a:br>
              <a:rPr lang="et-EE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et-EE" sz="3200" b="1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AC00A95-9CA5-40A3-86E6-9659C4103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1800" dirty="0">
              <a:solidFill>
                <a:srgbClr val="00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t-EE" sz="24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sz="2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Leppetrahve määrata/kehtestada ei saa. Aga reaalsuses umbes pooled ei viitsi koristada ja raha teenust sisse osta majal ka ei ole. Raha aga motiveeriks inimesi graafikust kinni pidama.</a:t>
            </a:r>
          </a:p>
          <a:p>
            <a:pPr marL="0" indent="0">
              <a:buNone/>
            </a:pPr>
            <a:endParaRPr lang="et-EE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sz="2400" b="1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Vt </a:t>
            </a:r>
            <a:r>
              <a:rPr lang="et-EE" sz="2400" b="1" dirty="0" err="1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KrtS</a:t>
            </a:r>
            <a:r>
              <a:rPr lang="et-EE" sz="2400" b="1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 §-d 5, 9, 13, 29, § 30 </a:t>
            </a:r>
            <a:r>
              <a:rPr lang="et-EE" sz="2400" b="1" dirty="0" err="1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lg-d</a:t>
            </a:r>
            <a:r>
              <a:rPr lang="et-EE" sz="2400" b="1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 2-4, §-d 34, 35, 37, 40 jt</a:t>
            </a:r>
          </a:p>
          <a:p>
            <a:pPr marL="0" indent="0">
              <a:buNone/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7643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AA21A9B-4D11-43C2-99CC-2980A041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i="0" dirty="0" err="1">
                <a:solidFill>
                  <a:schemeClr val="tx2"/>
                </a:solidFill>
                <a:effectLst/>
                <a:latin typeface="+mn-lt"/>
              </a:rPr>
              <a:t>KrtS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  <a:t> § 26.</a:t>
            </a:r>
            <a:r>
              <a:rPr lang="et-EE" sz="32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  <a:t>Valitseja</a:t>
            </a:r>
            <a:b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</a:br>
            <a:endParaRPr lang="et-EE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101D0C0-390F-4319-9F12-C4C44245E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juhatuse asemel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võib korteriühistut juhtida </a:t>
            </a:r>
            <a:r>
              <a:rPr lang="et-EE" b="0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ja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esindada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juriidiline isik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(edaspidi </a:t>
            </a:r>
            <a:r>
              <a:rPr lang="et-EE" b="0" i="1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valitseja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Korteriühistul võib korraga olla ainult üks valitseja.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(3)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Valitseja valimisele, tegevusele ja vastutusele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kohaldatakse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korteriühistu juhatuse kohta sätestatut.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03644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187EF67-4C27-400D-BA82-E3B61054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</a:br>
            <a:r>
              <a:rPr lang="et-EE" sz="3600" b="1" i="0" dirty="0" err="1">
                <a:solidFill>
                  <a:schemeClr val="tx2"/>
                </a:solidFill>
                <a:effectLst/>
                <a:latin typeface="+mn-lt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 §</a:t>
            </a:r>
            <a:r>
              <a:rPr lang="fi-FI" sz="3600" b="1" i="0" dirty="0">
                <a:solidFill>
                  <a:schemeClr val="tx2"/>
                </a:solidFill>
                <a:effectLst/>
                <a:latin typeface="+mn-lt"/>
              </a:rPr>
              <a:t> 27.</a:t>
            </a:r>
            <a:r>
              <a:rPr lang="fi-FI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fi-FI" sz="3600" b="1" i="0" dirty="0" err="1">
                <a:solidFill>
                  <a:schemeClr val="tx2"/>
                </a:solidFill>
                <a:effectLst/>
                <a:latin typeface="+mn-lt"/>
              </a:rPr>
              <a:t>Valitseja</a:t>
            </a:r>
            <a:r>
              <a:rPr lang="fi-FI" sz="3600" b="1" i="0" dirty="0">
                <a:solidFill>
                  <a:schemeClr val="tx2"/>
                </a:solidFill>
                <a:effectLst/>
                <a:latin typeface="+mn-lt"/>
              </a:rPr>
              <a:t> juhatuse </a:t>
            </a:r>
            <a:r>
              <a:rPr lang="fi-FI" sz="3600" b="1" i="0" dirty="0" err="1">
                <a:solidFill>
                  <a:schemeClr val="tx2"/>
                </a:solidFill>
                <a:effectLst/>
                <a:latin typeface="+mn-lt"/>
              </a:rPr>
              <a:t>liikme</a:t>
            </a:r>
            <a:r>
              <a:rPr lang="fi-FI" sz="3600" b="1" i="0" dirty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fi-FI" sz="3600" b="1" i="0" dirty="0" err="1">
                <a:solidFill>
                  <a:schemeClr val="tx2"/>
                </a:solidFill>
                <a:effectLst/>
                <a:latin typeface="+mn-lt"/>
              </a:rPr>
              <a:t>vastutus</a:t>
            </a:r>
            <a:br>
              <a:rPr lang="fi-FI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B93A62C-D080-4E40-AC6F-7ACCAD66F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Kui valitseja on tekitanud oma kohustuste rikkumisega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kahju korteriühistule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ei saa oma nõudeid rahuldada valitseja vara arvel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vastutab korteriühistule tekitatud kahju eest ka isik, kes oli valitseja juhatuse liige kahju tekkimise ajal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 Valitseja juhatuse liige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vabaneb vastutusest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kui ta tõendab, et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nii valitseja kui ka tema ise valitseja juhatuse liikmena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on oma kohustusi täitnud juhatuse liikmelt tavaliselt oodatava hoolsusega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Mitu valitseja juhatuse liiget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vastutavad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käesoleva paragrahvi lõikes 1 sätestatud kahju hüvitamise kohustuse eest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solidaarselt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849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319C2E3-A07C-4479-962C-1585906C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28.</a:t>
            </a:r>
            <a:r>
              <a:rPr lang="et-EE" sz="32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Majahaldur</a:t>
            </a:r>
            <a:b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endParaRPr lang="et-EE" sz="3200" dirty="0">
              <a:solidFill>
                <a:schemeClr val="tx2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14BBC72-BCBE-40B3-BA68-588B12A21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Valitseja peab määrama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iga oma esindatava ja juhitava korteriühistu jaoks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füüsilise isiku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(edaspidi </a:t>
            </a:r>
            <a:r>
              <a:rPr lang="et-EE" b="0" i="1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majahaldur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kes tegeleb valitseja ülesannete täitmisega selles korteriühistus.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Majahalduril peab olema kinnisvarahalduri, korteriühistujuhi või korterelamuhalduri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kutse kutseseaduse tähenduses.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61906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891B72F-A5B7-4247-A029-D30FD8D82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KOS § 23. 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Majanõukogu</a:t>
            </a:r>
            <a:br>
              <a:rPr lang="et-EE" b="1" i="0" dirty="0">
                <a:solidFill>
                  <a:srgbClr val="000000"/>
                </a:solidFill>
                <a:effectLst/>
                <a:latin typeface="+mn-lt"/>
              </a:rPr>
            </a:br>
            <a:endParaRPr lang="et-EE" dirty="0"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AC4D8E2-052E-45D4-AF1A-DC4C383D1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Korteriomanikud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võivad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oma otsusega nimetada ametisse </a:t>
            </a:r>
            <a:r>
              <a:rPr lang="et-EE" sz="28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majanõukogu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mis koosneb korteriomanikest. Majanõukogul on esimees ja kaks liiget. ……</a:t>
            </a:r>
          </a:p>
          <a:p>
            <a:pPr marL="0" indent="0" algn="l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Majanõukogu toetab </a:t>
            </a:r>
            <a:r>
              <a:rPr lang="et-EE" sz="280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valitsejat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tema ülesannete täitmisel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 kontrollib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valitseja tegevust.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65452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66651FD-C153-495F-9029-0EFFB009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36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§ 66.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Korteriomanike ühisused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21AFC15-4636-4732-AE74-E6DBD8025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</a:rPr>
              <a:t>(3) Kui korteriomanikud on nimetanud valitseja kuni käesoleva seaduse jõustumiseni kehtinud korteriomandiseaduse tähenduses, </a:t>
            </a:r>
            <a:r>
              <a:rPr lang="et-EE" b="1" i="0" dirty="0">
                <a:solidFill>
                  <a:srgbClr val="202020"/>
                </a:solidFill>
                <a:effectLst/>
              </a:rPr>
              <a:t>loetakse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füüsilisest isikust valitseja </a:t>
            </a:r>
            <a:r>
              <a:rPr lang="et-EE" b="1" i="0" dirty="0">
                <a:solidFill>
                  <a:srgbClr val="202020"/>
                </a:solidFill>
                <a:effectLst/>
              </a:rPr>
              <a:t>korteriühistu juhatuse liikmeks </a:t>
            </a:r>
            <a:r>
              <a:rPr lang="et-EE" b="0" i="0" dirty="0">
                <a:solidFill>
                  <a:srgbClr val="202020"/>
                </a:solidFill>
                <a:effectLst/>
              </a:rPr>
              <a:t>ja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juriidilisest isikust valitseja</a:t>
            </a:r>
            <a:r>
              <a:rPr lang="et-EE" b="0" i="0" dirty="0">
                <a:solidFill>
                  <a:srgbClr val="202020"/>
                </a:solidFill>
                <a:effectLst/>
              </a:rPr>
              <a:t> loetakse </a:t>
            </a:r>
            <a:r>
              <a:rPr lang="et-EE" b="1" i="0" dirty="0">
                <a:solidFill>
                  <a:srgbClr val="202020"/>
                </a:solidFill>
                <a:effectLst/>
              </a:rPr>
              <a:t>valitsejaks käesoleva seaduse tähenduses</a:t>
            </a:r>
            <a:r>
              <a:rPr lang="et-EE" b="0" i="0" dirty="0">
                <a:solidFill>
                  <a:srgbClr val="202020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210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75FA452-28D0-4B71-B1BA-2EC67209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err="1">
                <a:solidFill>
                  <a:schemeClr val="accent2"/>
                </a:solidFill>
              </a:rPr>
              <a:t>RKTKm</a:t>
            </a:r>
            <a:r>
              <a:rPr lang="et-EE" sz="3200" b="1" dirty="0">
                <a:solidFill>
                  <a:schemeClr val="accent2"/>
                </a:solidFill>
              </a:rPr>
              <a:t> 07.04.2021</a:t>
            </a:r>
            <a:r>
              <a:rPr lang="et-EE" sz="3200" b="1" dirty="0"/>
              <a:t>, </a:t>
            </a:r>
            <a:r>
              <a:rPr lang="et-EE" sz="3200" b="1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2-18-15391 </a:t>
            </a:r>
            <a:r>
              <a:rPr lang="et-EE" sz="3200" b="1" dirty="0">
                <a:effectLst/>
                <a:ea typeface="Times New Roman" panose="02020603050405020304" pitchFamily="18" charset="0"/>
              </a:rPr>
              <a:t>p 10</a:t>
            </a:r>
            <a:endParaRPr lang="et-EE" sz="32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856567B-3966-44C7-B647-7233CFF4A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b="0" i="0" dirty="0">
                <a:solidFill>
                  <a:srgbClr val="000000"/>
                </a:solidFill>
                <a:effectLst/>
              </a:rPr>
              <a:t>………Korteriomanditega seotud küsimusi reguleerib </a:t>
            </a:r>
            <a:r>
              <a:rPr lang="et-EE" b="1" i="0" dirty="0">
                <a:solidFill>
                  <a:srgbClr val="000000"/>
                </a:solidFill>
                <a:effectLst/>
              </a:rPr>
              <a:t>korteriomandi- ja korteriühistuseadus </a:t>
            </a:r>
            <a:r>
              <a:rPr lang="et-EE" b="0" i="0" dirty="0">
                <a:solidFill>
                  <a:srgbClr val="000000"/>
                </a:solidFill>
                <a:effectLst/>
              </a:rPr>
              <a:t>(</a:t>
            </a:r>
            <a:r>
              <a:rPr lang="et-EE" b="0" i="0" dirty="0" err="1">
                <a:solidFill>
                  <a:srgbClr val="000000"/>
                </a:solidFill>
                <a:effectLst/>
              </a:rPr>
              <a:t>KrtS</a:t>
            </a:r>
            <a:r>
              <a:rPr lang="et-EE" b="0" i="0" dirty="0">
                <a:solidFill>
                  <a:srgbClr val="000000"/>
                </a:solidFill>
                <a:effectLst/>
              </a:rPr>
              <a:t>). </a:t>
            </a:r>
          </a:p>
          <a:p>
            <a:pPr marL="0" indent="0">
              <a:buNone/>
            </a:pPr>
            <a:r>
              <a:rPr lang="et-EE" b="0" i="0" dirty="0">
                <a:solidFill>
                  <a:srgbClr val="000000"/>
                </a:solidFill>
                <a:effectLst/>
              </a:rPr>
              <a:t>Korteriomandite puhul </a:t>
            </a:r>
            <a:r>
              <a:rPr lang="et-EE" b="0" i="0" u="sng" dirty="0">
                <a:solidFill>
                  <a:srgbClr val="000000"/>
                </a:solidFill>
                <a:effectLst/>
              </a:rPr>
              <a:t>tuleb kohaldada eelkõige </a:t>
            </a:r>
            <a:r>
              <a:rPr lang="et-EE" b="0" i="0" dirty="0">
                <a:solidFill>
                  <a:srgbClr val="000000"/>
                </a:solidFill>
                <a:effectLst/>
              </a:rPr>
              <a:t>asjaomast eriseadust ning korteriomandi koosseisu kuuluva kaasomandi osa suhtes saavad kohalduda </a:t>
            </a:r>
            <a:r>
              <a:rPr lang="et-EE" b="1" i="0" dirty="0" err="1">
                <a:solidFill>
                  <a:srgbClr val="000000"/>
                </a:solidFill>
                <a:effectLst/>
              </a:rPr>
              <a:t>AÕS-i</a:t>
            </a:r>
            <a:r>
              <a:rPr lang="et-EE" b="1" i="0" dirty="0">
                <a:solidFill>
                  <a:srgbClr val="000000"/>
                </a:solidFill>
                <a:effectLst/>
              </a:rPr>
              <a:t> kaasomandi sätted </a:t>
            </a:r>
            <a:r>
              <a:rPr lang="et-EE" b="0" i="0" dirty="0">
                <a:solidFill>
                  <a:srgbClr val="000000"/>
                </a:solidFill>
                <a:effectLst/>
              </a:rPr>
              <a:t>(kui </a:t>
            </a:r>
            <a:r>
              <a:rPr lang="et-EE" b="0" i="0" dirty="0" err="1">
                <a:solidFill>
                  <a:srgbClr val="000000"/>
                </a:solidFill>
                <a:effectLst/>
              </a:rPr>
              <a:t>üldnormid</a:t>
            </a:r>
            <a:r>
              <a:rPr lang="et-EE" b="0" i="0" dirty="0">
                <a:solidFill>
                  <a:srgbClr val="000000"/>
                </a:solidFill>
                <a:effectLst/>
              </a:rPr>
              <a:t>) </a:t>
            </a:r>
            <a:r>
              <a:rPr lang="et-EE" b="0" i="0" u="sng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üksnes juhul ja üksnes ulatuses,</a:t>
            </a:r>
            <a:r>
              <a:rPr lang="et-EE" b="0" i="0" u="sng" dirty="0">
                <a:solidFill>
                  <a:srgbClr val="000000"/>
                </a:solidFill>
                <a:effectLst/>
              </a:rPr>
              <a:t> mis on </a:t>
            </a:r>
            <a:r>
              <a:rPr lang="et-EE" b="1" i="0" u="sng" dirty="0">
                <a:solidFill>
                  <a:srgbClr val="000000"/>
                </a:solidFill>
                <a:effectLst/>
              </a:rPr>
              <a:t>erinormidega reguleerimata</a:t>
            </a:r>
            <a:r>
              <a:rPr lang="et-EE" b="0" i="0" dirty="0">
                <a:solidFill>
                  <a:srgbClr val="000000"/>
                </a:solidFill>
                <a:effectLst/>
              </a:rPr>
              <a:t>. </a:t>
            </a:r>
          </a:p>
          <a:p>
            <a:pPr marL="0" indent="0">
              <a:buNone/>
            </a:pPr>
            <a:r>
              <a:rPr lang="et-EE" b="1" i="0" dirty="0">
                <a:solidFill>
                  <a:srgbClr val="000000"/>
                </a:solidFill>
                <a:effectLst/>
              </a:rPr>
              <a:t>Valdav osa</a:t>
            </a:r>
            <a:r>
              <a:rPr lang="et-EE" b="0" i="0" dirty="0">
                <a:solidFill>
                  <a:srgbClr val="000000"/>
                </a:solidFill>
                <a:effectLst/>
              </a:rPr>
              <a:t> korteriomandit ja </a:t>
            </a:r>
            <a:r>
              <a:rPr lang="et-EE" b="0" i="0" dirty="0" err="1">
                <a:solidFill>
                  <a:srgbClr val="000000"/>
                </a:solidFill>
                <a:effectLst/>
              </a:rPr>
              <a:t>korteriomanikevahelisi</a:t>
            </a:r>
            <a:r>
              <a:rPr lang="et-EE" b="0" i="0" dirty="0">
                <a:solidFill>
                  <a:srgbClr val="000000"/>
                </a:solidFill>
                <a:effectLst/>
              </a:rPr>
              <a:t> suhteid puudutavatest küsimustest on </a:t>
            </a:r>
            <a:r>
              <a:rPr lang="et-EE" b="0" i="0" dirty="0" err="1">
                <a:solidFill>
                  <a:srgbClr val="000000"/>
                </a:solidFill>
                <a:effectLst/>
              </a:rPr>
              <a:t>KrtS</a:t>
            </a:r>
            <a:r>
              <a:rPr lang="et-EE" b="0" i="0" dirty="0">
                <a:solidFill>
                  <a:srgbClr val="000000"/>
                </a:solidFill>
                <a:effectLst/>
              </a:rPr>
              <a:t>-iga </a:t>
            </a:r>
            <a:r>
              <a:rPr lang="et-EE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ammendavalt reguleeritud</a:t>
            </a:r>
            <a:r>
              <a:rPr lang="et-EE" b="0" i="0" dirty="0">
                <a:solidFill>
                  <a:srgbClr val="000000"/>
                </a:solidFill>
                <a:effectLst/>
              </a:rPr>
              <a:t>. </a:t>
            </a:r>
          </a:p>
          <a:p>
            <a:pPr marL="0" indent="0">
              <a:buNone/>
            </a:pPr>
            <a:r>
              <a:rPr lang="et-EE" b="1" i="0" dirty="0">
                <a:solidFill>
                  <a:srgbClr val="000000"/>
                </a:solidFill>
                <a:effectLst/>
              </a:rPr>
              <a:t>Juhul kui kohus kohaldab </a:t>
            </a:r>
            <a:r>
              <a:rPr lang="et-EE" b="0" i="0" dirty="0">
                <a:solidFill>
                  <a:srgbClr val="000000"/>
                </a:solidFill>
                <a:effectLst/>
              </a:rPr>
              <a:t>korteriomandite koosseisu kuuluva kaasomandi suhtes </a:t>
            </a:r>
            <a:r>
              <a:rPr lang="et-EE" b="0" i="0" dirty="0" err="1">
                <a:solidFill>
                  <a:srgbClr val="000000"/>
                </a:solidFill>
                <a:effectLst/>
              </a:rPr>
              <a:t>AÕS-i</a:t>
            </a:r>
            <a:r>
              <a:rPr lang="et-EE" b="0" i="0" dirty="0">
                <a:solidFill>
                  <a:srgbClr val="000000"/>
                </a:solidFill>
                <a:effectLst/>
              </a:rPr>
              <a:t>, </a:t>
            </a:r>
            <a:r>
              <a:rPr lang="et-EE" i="0" u="sng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tuleb </a:t>
            </a:r>
            <a:r>
              <a:rPr lang="et-EE" i="0" u="sng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üldnormi</a:t>
            </a:r>
            <a:r>
              <a:rPr lang="et-EE" i="0" u="sng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 rakendamise </a:t>
            </a:r>
            <a:r>
              <a:rPr lang="et-EE" b="1" i="0" u="sng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eeldusena põhjendada</a:t>
            </a:r>
            <a:r>
              <a:rPr lang="et-EE" b="1" i="0" dirty="0">
                <a:solidFill>
                  <a:srgbClr val="000000"/>
                </a:solidFill>
                <a:effectLst/>
              </a:rPr>
              <a:t>, </a:t>
            </a:r>
            <a:r>
              <a:rPr lang="et-EE" i="0" u="sng" dirty="0">
                <a:solidFill>
                  <a:srgbClr val="000000"/>
                </a:solidFill>
                <a:effectLst/>
              </a:rPr>
              <a:t>et konkreetne küsimus on erinormidega reguleerimata</a:t>
            </a:r>
            <a:r>
              <a:rPr lang="et-EE" b="1" i="0" dirty="0">
                <a:solidFill>
                  <a:srgbClr val="000000"/>
                </a:solidFill>
                <a:effectLst/>
              </a:rPr>
              <a:t>.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344830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C945989-9D97-49D7-9B5E-E30BD9FC1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3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  <a:t>§ 24.</a:t>
            </a:r>
            <a:r>
              <a:rPr lang="et-EE" sz="32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  <a:t>Juhatus</a:t>
            </a:r>
            <a:b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</a:br>
            <a:endParaRPr lang="et-EE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678DCC6-B42A-4361-8974-5F2772E96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</a:rPr>
              <a:t>(3) </a:t>
            </a:r>
            <a:r>
              <a:rPr lang="et-EE" b="0" i="0" u="sng" dirty="0">
                <a:solidFill>
                  <a:srgbClr val="202020"/>
                </a:solidFill>
                <a:effectLst/>
              </a:rPr>
              <a:t>Korteriühistul ei pea olema juhatust</a:t>
            </a:r>
            <a:r>
              <a:rPr lang="et-EE" b="0" i="0" dirty="0">
                <a:solidFill>
                  <a:srgbClr val="202020"/>
                </a:solidFill>
                <a:effectLst/>
              </a:rPr>
              <a:t>, kui korteriomandite </a:t>
            </a:r>
            <a:r>
              <a:rPr lang="et-EE" b="1" i="0" dirty="0">
                <a:solidFill>
                  <a:srgbClr val="202020"/>
                </a:solidFill>
                <a:effectLst/>
              </a:rPr>
              <a:t>arv ei ole suurem kui kümme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või kui </a:t>
            </a:r>
            <a:r>
              <a:rPr lang="et-EE" b="0" i="0" dirty="0">
                <a:solidFill>
                  <a:srgbClr val="202020"/>
                </a:solidFill>
                <a:effectLst/>
              </a:rPr>
              <a:t>kõik korteriomandid </a:t>
            </a:r>
            <a:r>
              <a:rPr lang="et-EE" b="1" i="0" dirty="0">
                <a:solidFill>
                  <a:srgbClr val="202020"/>
                </a:solidFill>
                <a:effectLst/>
              </a:rPr>
              <a:t>kuuluvad ühele isikule</a:t>
            </a:r>
            <a:r>
              <a:rPr lang="et-EE" b="0" i="0" dirty="0">
                <a:solidFill>
                  <a:srgbClr val="202020"/>
                </a:solidFill>
                <a:effectLst/>
              </a:rPr>
              <a:t>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</a:rPr>
              <a:t>(4) Juhatuse puudumisel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juhivad ja esindavad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korteriomanikud korteriühistut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ühiselt.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085116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960D8BB-A277-4D50-A4D8-3CE727EB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i="0" dirty="0" err="1">
                <a:solidFill>
                  <a:schemeClr val="tx2"/>
                </a:solidFill>
                <a:effectLst/>
                <a:latin typeface="+mn-lt"/>
              </a:rPr>
              <a:t>KrtS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  <a:t> § 17.</a:t>
            </a:r>
            <a:r>
              <a:rPr lang="et-EE" sz="32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  <a:t>Korteriühistu põhikiri</a:t>
            </a:r>
            <a:br>
              <a:rPr lang="et-EE" sz="3200" b="1" i="0" dirty="0">
                <a:solidFill>
                  <a:schemeClr val="tx2"/>
                </a:solidFill>
                <a:effectLst/>
                <a:latin typeface="+mn-lt"/>
              </a:rPr>
            </a:br>
            <a:endParaRPr lang="et-EE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84C5FFF-9B2D-48E3-9DDE-C01939A9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</a:rPr>
              <a:t>(1) Korteriühistul </a:t>
            </a:r>
            <a:r>
              <a:rPr lang="et-EE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võib olla </a:t>
            </a:r>
            <a:r>
              <a:rPr lang="et-EE" b="1" i="0" dirty="0">
                <a:solidFill>
                  <a:srgbClr val="202020"/>
                </a:solidFill>
                <a:effectLst/>
              </a:rPr>
              <a:t>põhikiri</a:t>
            </a:r>
            <a:r>
              <a:rPr lang="et-EE" b="0" i="0" dirty="0">
                <a:solidFill>
                  <a:srgbClr val="202020"/>
                </a:solidFill>
                <a:effectLst/>
              </a:rPr>
              <a:t>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</a:rPr>
              <a:t>(2) Põhikirjaga </a:t>
            </a:r>
            <a:r>
              <a:rPr lang="et-EE" b="0" i="0" u="sng" dirty="0">
                <a:solidFill>
                  <a:srgbClr val="202020"/>
                </a:solidFill>
                <a:effectLst/>
              </a:rPr>
              <a:t>võib ette näha tingimusi, mis ei ole </a:t>
            </a:r>
            <a:r>
              <a:rPr lang="et-EE" b="1" i="0" dirty="0">
                <a:solidFill>
                  <a:srgbClr val="202020"/>
                </a:solidFill>
                <a:effectLst/>
              </a:rPr>
              <a:t>vastuolus seadusega ega eriomandi kokkuleppega</a:t>
            </a:r>
            <a:r>
              <a:rPr lang="et-EE" b="0" i="0" dirty="0">
                <a:solidFill>
                  <a:srgbClr val="202020"/>
                </a:solidFill>
                <a:effectLst/>
              </a:rPr>
              <a:t>. </a:t>
            </a:r>
          </a:p>
          <a:p>
            <a:pPr marL="0" indent="0" algn="l">
              <a:buNone/>
            </a:pPr>
            <a:r>
              <a:rPr lang="et-EE" b="0" i="0" u="sng" dirty="0">
                <a:solidFill>
                  <a:srgbClr val="202020"/>
                </a:solidFill>
                <a:effectLst/>
              </a:rPr>
              <a:t>Kui põhikirja säte on vastuolus seadusega</a:t>
            </a:r>
            <a:r>
              <a:rPr lang="et-EE" b="0" i="0" dirty="0">
                <a:solidFill>
                  <a:srgbClr val="202020"/>
                </a:solidFill>
                <a:effectLst/>
              </a:rPr>
              <a:t>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kohaldatakse seaduses sätestatut</a:t>
            </a:r>
            <a:r>
              <a:rPr lang="et-EE" b="0" i="0" dirty="0">
                <a:solidFill>
                  <a:srgbClr val="202020"/>
                </a:solidFill>
                <a:effectLst/>
              </a:rPr>
              <a:t>. </a:t>
            </a:r>
          </a:p>
          <a:p>
            <a:pPr marL="0" indent="0" algn="l">
              <a:buNone/>
            </a:pPr>
            <a:r>
              <a:rPr lang="et-EE" b="0" i="0" u="sng" dirty="0">
                <a:solidFill>
                  <a:srgbClr val="202020"/>
                </a:solidFill>
                <a:effectLst/>
              </a:rPr>
              <a:t>Kui põhikirja säte on vastuolus eriomandi kokkuleppega</a:t>
            </a:r>
            <a:r>
              <a:rPr lang="et-EE" b="0" i="0" dirty="0">
                <a:solidFill>
                  <a:srgbClr val="202020"/>
                </a:solidFill>
                <a:effectLst/>
              </a:rPr>
              <a:t>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</a:rPr>
              <a:t>kohaldatakse kokkuleppes sätestatut.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35976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8A62BAF-414F-4AFD-83D7-CB95675C5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786210"/>
          </a:xfrm>
        </p:spPr>
        <p:txBody>
          <a:bodyPr>
            <a:noAutofit/>
          </a:bodyPr>
          <a:lstStyle/>
          <a:p>
            <a:br>
              <a:rPr lang="et-EE" sz="3200" b="1" dirty="0">
                <a:solidFill>
                  <a:schemeClr val="tx2"/>
                </a:solidFill>
              </a:rPr>
            </a:br>
            <a:r>
              <a:rPr lang="et-EE" sz="2400" b="1" i="0" u="none" strike="noStrike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24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40.</a:t>
            </a:r>
            <a:r>
              <a:rPr lang="fi-FI" sz="24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Kohustuste</a:t>
            </a:r>
            <a:r>
              <a:rPr lang="fi-FI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jaotus </a:t>
            </a:r>
            <a:r>
              <a:rPr lang="fi-FI" sz="24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korteriomanike</a:t>
            </a:r>
            <a:r>
              <a:rPr lang="fi-FI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24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vahel</a:t>
            </a:r>
            <a:r>
              <a:rPr lang="fi-FI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24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majandamiskulude</a:t>
            </a:r>
            <a:r>
              <a:rPr lang="fi-FI" sz="24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24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kandmisel</a:t>
            </a:r>
            <a:br>
              <a:rPr lang="fi-FI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sz="3200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EB6992B-92B8-43F3-96DD-75B83996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Korteriomanikud teevad majanduskava alusel </a:t>
            </a:r>
            <a:r>
              <a:rPr lang="et-EE" sz="2200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perioodilisi ettemakseid </a:t>
            </a:r>
            <a:r>
              <a:rPr lang="et-EE" sz="22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vastavalt oma kaasomandi osa suurusele.</a:t>
            </a:r>
          </a:p>
          <a:p>
            <a:pPr marL="0" indent="0" algn="l">
              <a:buNone/>
            </a:pP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</a:t>
            </a:r>
            <a:r>
              <a:rPr lang="et-EE" sz="2200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Korteriomanike kokkuleppe tingimusi arvestades </a:t>
            </a:r>
            <a:r>
              <a:rPr lang="et-EE" sz="22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võib korteriühistu </a:t>
            </a:r>
            <a:r>
              <a:rPr lang="et-EE" sz="2200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põhikirjaga ette näha </a:t>
            </a: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käesoleva paragrahvi lõikes 1 sätestatust </a:t>
            </a:r>
            <a:r>
              <a:rPr lang="et-EE" sz="22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erineva kohustuste jaotuse </a:t>
            </a: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aluse ja tasumise korra majandamiskulude kandmisel, kui see on kõiki asjaolusid arvestades mõistlik ega kahjusta ülemääraselt ühegi korteriomaniku õigustatud huve. </a:t>
            </a:r>
          </a:p>
          <a:p>
            <a:pPr marL="0" indent="0" algn="l">
              <a:buNone/>
            </a:pP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Eelkõige võib põhikirjaga ette näha, et </a:t>
            </a:r>
            <a:r>
              <a:rPr lang="et-EE" sz="22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tegelikust tarbimisest sõltuvad majandamiskulud </a:t>
            </a: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tasub korteriomanik </a:t>
            </a:r>
            <a:r>
              <a:rPr lang="et-EE" sz="22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pärast kulude suuruse selgumist</a:t>
            </a: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kas vastavalt oma kaasomandi osa suurusele </a:t>
            </a:r>
            <a:r>
              <a:rPr lang="et-EE" sz="22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või</a:t>
            </a:r>
            <a:r>
              <a:rPr lang="et-EE" sz="2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vastavalt tema poolt tarbitud teenuse mahule.</a:t>
            </a:r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2099280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97CE155-7A49-4A69-A86E-E70DC0ED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r>
              <a:rPr lang="et-EE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65.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Olemasolevad korteriomandid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084FD05-20B5-4BE7-94FC-0E2F0641E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Korteriomanditele, </a:t>
            </a:r>
            <a:r>
              <a:rPr lang="et-EE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mis on käesoleva seaduse jõustumisel kantud kinnistusraamatusse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kohaldatakse käesolevas seaduses korteriomandi kohta sätestatut.</a:t>
            </a:r>
            <a:endParaRPr lang="et-E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513871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4000" b="1" dirty="0">
                <a:solidFill>
                  <a:schemeClr val="tx2"/>
                </a:solidFill>
              </a:rPr>
            </a:br>
            <a:endParaRPr lang="et-EE" sz="4000" dirty="0">
              <a:solidFill>
                <a:schemeClr val="tx2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b="1" dirty="0" err="1">
                <a:solidFill>
                  <a:schemeClr val="tx2"/>
                </a:solidFill>
              </a:rPr>
              <a:t>RKTKm</a:t>
            </a:r>
            <a:r>
              <a:rPr lang="et-EE" b="1" dirty="0">
                <a:solidFill>
                  <a:schemeClr val="tx2"/>
                </a:solidFill>
              </a:rPr>
              <a:t> 16.01.2029, </a:t>
            </a:r>
            <a:r>
              <a:rPr lang="et-EE" b="1" dirty="0">
                <a:solidFill>
                  <a:srgbClr val="C00000"/>
                </a:solidFill>
              </a:rPr>
              <a:t>2-18-10407</a:t>
            </a:r>
            <a:r>
              <a:rPr lang="et-EE" b="1" dirty="0"/>
              <a:t> </a:t>
            </a:r>
            <a:r>
              <a:rPr lang="et-EE" b="1" dirty="0">
                <a:solidFill>
                  <a:schemeClr val="tx2"/>
                </a:solidFill>
              </a:rPr>
              <a:t>ja riigikohtunik V. Kõve eriarvamus </a:t>
            </a:r>
          </a:p>
          <a:p>
            <a:pPr marL="0" indent="0">
              <a:buNone/>
            </a:pPr>
            <a:endParaRPr lang="et-EE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t-EE" b="1" u="sng" dirty="0">
                <a:solidFill>
                  <a:srgbClr val="C00000"/>
                </a:solidFill>
              </a:rPr>
              <a:t>Probleem:</a:t>
            </a:r>
            <a:r>
              <a:rPr lang="et-EE" b="1" dirty="0"/>
              <a:t> </a:t>
            </a:r>
            <a:r>
              <a:rPr lang="et-EE" dirty="0"/>
              <a:t>enne 01.01.2018 loodud KÜ põhikiri sätestas, et</a:t>
            </a:r>
            <a:r>
              <a:rPr lang="et-EE" b="0" i="0" dirty="0">
                <a:solidFill>
                  <a:srgbClr val="000000"/>
                </a:solidFill>
                <a:effectLst/>
              </a:rPr>
              <a:t> teistkordne üldkoosolek otsustusvõimeline, kui sellest võtab osa </a:t>
            </a:r>
            <a:r>
              <a:rPr lang="et-EE" b="0" i="0" u="sng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vähemalt 1/3 </a:t>
            </a:r>
            <a:r>
              <a:rPr lang="et-EE" b="0" i="0" u="sng" dirty="0">
                <a:solidFill>
                  <a:srgbClr val="000000"/>
                </a:solidFill>
                <a:effectLst/>
              </a:rPr>
              <a:t>liikmete üldarvust</a:t>
            </a:r>
            <a:r>
              <a:rPr lang="et-EE" b="0" i="0" dirty="0">
                <a:solidFill>
                  <a:srgbClr val="000000"/>
                </a:solidFill>
                <a:effectLst/>
              </a:rPr>
              <a:t>. </a:t>
            </a:r>
            <a:r>
              <a:rPr lang="et-EE" b="1" i="0" dirty="0" err="1">
                <a:solidFill>
                  <a:srgbClr val="000000"/>
                </a:solidFill>
                <a:effectLst/>
              </a:rPr>
              <a:t>KrtS</a:t>
            </a:r>
            <a:r>
              <a:rPr lang="et-EE" b="1" i="0" dirty="0">
                <a:solidFill>
                  <a:srgbClr val="000000"/>
                </a:solidFill>
                <a:effectLst/>
              </a:rPr>
              <a:t> § 23 lg 1 </a:t>
            </a:r>
            <a:r>
              <a:rPr lang="et-EE" b="0" i="0" dirty="0">
                <a:solidFill>
                  <a:srgbClr val="000000"/>
                </a:solidFill>
                <a:effectLst/>
              </a:rPr>
              <a:t>järgi on teistkordne üldkoosolek otsustusvõimeline </a:t>
            </a:r>
            <a:r>
              <a:rPr lang="et-EE" b="0" i="0" u="sng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osalejate arvust olenemata</a:t>
            </a:r>
            <a:r>
              <a:rPr lang="et-EE" b="0" i="0" dirty="0">
                <a:solidFill>
                  <a:srgbClr val="000000"/>
                </a:solidFill>
                <a:effectLst/>
              </a:rPr>
              <a:t>.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0715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72F16F6-B0DD-4117-8E5D-FEAF621D7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err="1">
                <a:solidFill>
                  <a:schemeClr val="tx2"/>
                </a:solidFill>
                <a:latin typeface="+mn-lt"/>
              </a:rPr>
              <a:t>RKTKm</a:t>
            </a:r>
            <a:r>
              <a:rPr lang="et-EE" sz="3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t-EE" sz="3200" b="1" i="0" dirty="0">
                <a:solidFill>
                  <a:schemeClr val="accent2"/>
                </a:solidFill>
                <a:effectLst/>
                <a:latin typeface="+mn-lt"/>
              </a:rPr>
              <a:t>2-18-10407</a:t>
            </a:r>
            <a:endParaRPr lang="et-EE" sz="3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A146AA9-0BB6-444F-9024-E67141AA6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800" b="1" i="0" dirty="0">
                <a:solidFill>
                  <a:srgbClr val="000000"/>
                </a:solidFill>
                <a:effectLst/>
              </a:rPr>
              <a:t>12. …</a:t>
            </a:r>
            <a:r>
              <a:rPr lang="et-EE" sz="2800" b="1" i="0" dirty="0" err="1">
                <a:solidFill>
                  <a:srgbClr val="000000"/>
                </a:solidFill>
                <a:effectLst/>
              </a:rPr>
              <a:t>KrtS</a:t>
            </a:r>
            <a:r>
              <a:rPr lang="et-EE" sz="2800" b="1" i="0" dirty="0">
                <a:solidFill>
                  <a:srgbClr val="000000"/>
                </a:solidFill>
                <a:effectLst/>
              </a:rPr>
              <a:t> § 23 lg 1 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ei võimalda reguleerida põhikirjaga korduva koosoleku otsustusvõimelisust erinevalt seaduses sätestatust. </a:t>
            </a:r>
            <a:r>
              <a:rPr lang="et-EE" sz="2800" b="0" i="0" u="sng" dirty="0">
                <a:solidFill>
                  <a:srgbClr val="000000"/>
                </a:solidFill>
                <a:effectLst/>
              </a:rPr>
              <a:t>See kehtib ka olukorras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, kus korteriühistu põhikiri on vastu võetud enne 1. jaanuari 2018. </a:t>
            </a:r>
          </a:p>
          <a:p>
            <a:pPr marL="0" indent="0">
              <a:buNone/>
            </a:pPr>
            <a:r>
              <a:rPr lang="et-EE" sz="2800" b="0" i="0" dirty="0">
                <a:solidFill>
                  <a:srgbClr val="000000"/>
                </a:solidFill>
                <a:effectLst/>
              </a:rPr>
              <a:t>Kuna </a:t>
            </a:r>
            <a:r>
              <a:rPr lang="et-EE" sz="2800" b="0" i="0" u="sng" dirty="0">
                <a:solidFill>
                  <a:srgbClr val="000000"/>
                </a:solidFill>
                <a:effectLst/>
              </a:rPr>
              <a:t>avaldaja põhikirja p-s 6.10 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sätestatud korduva üldkoosoleku otsustusvõimelisuse </a:t>
            </a:r>
            <a:r>
              <a:rPr lang="et-EE" sz="28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kvoorumi nõue on vastuolus seadusega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, tuleb lähtuda </a:t>
            </a:r>
            <a:r>
              <a:rPr lang="et-EE" sz="2800" b="1" i="0" dirty="0" err="1">
                <a:solidFill>
                  <a:srgbClr val="000000"/>
                </a:solidFill>
                <a:effectLst/>
              </a:rPr>
              <a:t>KrtS</a:t>
            </a:r>
            <a:r>
              <a:rPr lang="et-EE" sz="2800" b="1" i="0" dirty="0">
                <a:solidFill>
                  <a:srgbClr val="000000"/>
                </a:solidFill>
                <a:effectLst/>
              </a:rPr>
              <a:t> § 17 lg 2 teise lause 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alusel </a:t>
            </a:r>
            <a:r>
              <a:rPr lang="et-EE" sz="2800" b="1" i="0" dirty="0" err="1">
                <a:solidFill>
                  <a:srgbClr val="000000"/>
                </a:solidFill>
                <a:effectLst/>
              </a:rPr>
              <a:t>KrtS</a:t>
            </a:r>
            <a:r>
              <a:rPr lang="et-EE" sz="2800" b="1" i="0" dirty="0">
                <a:solidFill>
                  <a:srgbClr val="000000"/>
                </a:solidFill>
                <a:effectLst/>
              </a:rPr>
              <a:t> § 23 </a:t>
            </a:r>
            <a:r>
              <a:rPr lang="et-EE" sz="2800" b="1" i="0" dirty="0" err="1">
                <a:solidFill>
                  <a:srgbClr val="000000"/>
                </a:solidFill>
                <a:effectLst/>
              </a:rPr>
              <a:t>lg-st</a:t>
            </a:r>
            <a:r>
              <a:rPr lang="et-EE" sz="2800" b="1" i="0" dirty="0">
                <a:solidFill>
                  <a:srgbClr val="000000"/>
                </a:solidFill>
                <a:effectLst/>
              </a:rPr>
              <a:t> 1, </a:t>
            </a:r>
            <a:r>
              <a:rPr lang="et-EE" sz="2800" b="0" i="0" dirty="0">
                <a:solidFill>
                  <a:srgbClr val="000000"/>
                </a:solidFill>
                <a:effectLst/>
              </a:rPr>
              <a:t>mille kohaselt </a:t>
            </a:r>
            <a:r>
              <a:rPr lang="et-EE" sz="2800" b="0" i="0" u="sng" dirty="0">
                <a:solidFill>
                  <a:srgbClr val="000000"/>
                </a:solidFill>
                <a:effectLst/>
              </a:rPr>
              <a:t>on sama päevakorraga kokku kutsutud uus üldkoosolek otsustusvõimeline osalejate arvust olenemata</a:t>
            </a:r>
            <a:r>
              <a:rPr lang="et-E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6803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6EAA535-E4CD-4525-953B-B69245A0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chemeClr val="tx2"/>
                </a:solidFill>
              </a:rPr>
              <a:t>Korteriomandite ja sellega seoses ka </a:t>
            </a:r>
            <a:r>
              <a:rPr lang="et-EE" sz="3200" b="1" u="sng" dirty="0">
                <a:solidFill>
                  <a:schemeClr val="tx2"/>
                </a:solidFill>
              </a:rPr>
              <a:t>korteriühistute tekitamise </a:t>
            </a:r>
            <a:r>
              <a:rPr lang="et-EE" sz="3200" b="1" dirty="0">
                <a:solidFill>
                  <a:schemeClr val="tx2"/>
                </a:solidFill>
              </a:rPr>
              <a:t>viisid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5CB6A34-08D8-4205-92E9-ED0A6EC73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t-EE" sz="28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t-EE" sz="2800" dirty="0">
                <a:highlight>
                  <a:srgbClr val="FFFF00"/>
                </a:highlight>
              </a:rPr>
              <a:t>1. </a:t>
            </a:r>
            <a:r>
              <a:rPr lang="et-EE" sz="2800" b="1" dirty="0"/>
              <a:t>Kaasomanike kokkulepe </a:t>
            </a:r>
            <a:r>
              <a:rPr lang="et-EE" sz="2800" dirty="0"/>
              <a:t>eriomandite loomiseks (</a:t>
            </a:r>
            <a:r>
              <a:rPr lang="et-EE" sz="2800" b="1" dirty="0" err="1">
                <a:solidFill>
                  <a:schemeClr val="tx2"/>
                </a:solidFill>
              </a:rPr>
              <a:t>KrtS</a:t>
            </a:r>
            <a:r>
              <a:rPr lang="et-EE" sz="2800" b="1" dirty="0">
                <a:solidFill>
                  <a:schemeClr val="tx2"/>
                </a:solidFill>
              </a:rPr>
              <a:t> §-d 2 ja 3</a:t>
            </a:r>
            <a:r>
              <a:rPr lang="et-EE" sz="2800" dirty="0"/>
              <a:t>)</a:t>
            </a:r>
          </a:p>
          <a:p>
            <a:pPr marL="0" indent="0">
              <a:buNone/>
            </a:pPr>
            <a:r>
              <a:rPr lang="et-EE" sz="2800" dirty="0">
                <a:highlight>
                  <a:srgbClr val="FFFF00"/>
                </a:highlight>
              </a:rPr>
              <a:t>2. </a:t>
            </a:r>
            <a:r>
              <a:rPr lang="et-EE" sz="2800" b="1" dirty="0"/>
              <a:t>Kinnisasja jagamine </a:t>
            </a:r>
            <a:r>
              <a:rPr lang="et-EE" sz="2800" dirty="0"/>
              <a:t>korteriomanditeks </a:t>
            </a:r>
            <a:r>
              <a:rPr lang="et-EE" sz="2800" b="1" dirty="0"/>
              <a:t>kinnisasja omaniku poolt </a:t>
            </a:r>
            <a:r>
              <a:rPr lang="et-EE" sz="2800" dirty="0"/>
              <a:t>(</a:t>
            </a:r>
            <a:r>
              <a:rPr lang="et-EE" sz="2800" b="1" dirty="0" err="1">
                <a:solidFill>
                  <a:schemeClr val="tx2"/>
                </a:solidFill>
              </a:rPr>
              <a:t>Krts</a:t>
            </a:r>
            <a:r>
              <a:rPr lang="et-EE" sz="2800" b="1" dirty="0">
                <a:solidFill>
                  <a:schemeClr val="tx2"/>
                </a:solidFill>
              </a:rPr>
              <a:t> §-d 2 ja 8</a:t>
            </a:r>
            <a:r>
              <a:rPr lang="et-EE" sz="2800" dirty="0"/>
              <a:t>)</a:t>
            </a:r>
          </a:p>
          <a:p>
            <a:pPr marL="0" indent="0">
              <a:buNone/>
            </a:pPr>
            <a:r>
              <a:rPr lang="et-EE" sz="2800" dirty="0">
                <a:highlight>
                  <a:srgbClr val="FFFF00"/>
                </a:highlight>
              </a:rPr>
              <a:t>3. </a:t>
            </a:r>
            <a:r>
              <a:rPr lang="et-EE" sz="2800" b="1" dirty="0"/>
              <a:t>Ühisomandisse kuuluva kinnisasja jagamine </a:t>
            </a:r>
            <a:r>
              <a:rPr lang="et-EE" sz="2800" dirty="0"/>
              <a:t>korteriomanditeks </a:t>
            </a:r>
            <a:r>
              <a:rPr lang="et-EE" sz="2800" b="1" dirty="0"/>
              <a:t>kohtulahendiga </a:t>
            </a:r>
            <a:r>
              <a:rPr lang="et-EE" sz="2800" dirty="0"/>
              <a:t>(</a:t>
            </a:r>
            <a:r>
              <a:rPr lang="et-EE" sz="2800" b="1" dirty="0">
                <a:solidFill>
                  <a:schemeClr val="tx2"/>
                </a:solidFill>
              </a:rPr>
              <a:t>AÕS §-d 70, 76 ja 77; PKS § 37 lg 3</a:t>
            </a:r>
            <a:r>
              <a:rPr lang="et-EE" sz="2800" dirty="0"/>
              <a:t>), </a:t>
            </a:r>
            <a:r>
              <a:rPr lang="et-EE" sz="2800" b="1" dirty="0"/>
              <a:t>vt</a:t>
            </a:r>
            <a:r>
              <a:rPr lang="et-EE" sz="2800" b="1" dirty="0">
                <a:solidFill>
                  <a:schemeClr val="tx2"/>
                </a:solidFill>
              </a:rPr>
              <a:t> </a:t>
            </a:r>
            <a:r>
              <a:rPr lang="et-EE" sz="2800" b="1" dirty="0" err="1">
                <a:solidFill>
                  <a:schemeClr val="tx2"/>
                </a:solidFill>
              </a:rPr>
              <a:t>RKTKo</a:t>
            </a:r>
            <a:r>
              <a:rPr lang="et-EE" sz="2800" b="1" dirty="0">
                <a:solidFill>
                  <a:schemeClr val="tx2"/>
                </a:solidFill>
              </a:rPr>
              <a:t> </a:t>
            </a:r>
            <a:r>
              <a:rPr lang="et-EE" sz="2800" b="1" dirty="0">
                <a:solidFill>
                  <a:schemeClr val="accent2"/>
                </a:solidFill>
              </a:rPr>
              <a:t>3-2-1-143-04 </a:t>
            </a:r>
            <a:r>
              <a:rPr lang="et-EE" sz="2800" b="1" dirty="0">
                <a:solidFill>
                  <a:schemeClr val="tx2"/>
                </a:solidFill>
              </a:rPr>
              <a:t>p 18.</a:t>
            </a:r>
          </a:p>
          <a:p>
            <a:pPr marL="0" indent="0">
              <a:buNone/>
            </a:pPr>
            <a:endParaRPr lang="et-EE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46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C815369-FD2D-42C9-98D8-FA3959D5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err="1">
                <a:solidFill>
                  <a:schemeClr val="tx2"/>
                </a:solidFill>
              </a:rPr>
              <a:t>KrtS</a:t>
            </a:r>
            <a:r>
              <a:rPr lang="et-EE" sz="3200" b="1" dirty="0">
                <a:solidFill>
                  <a:schemeClr val="tx2"/>
                </a:solidFill>
              </a:rPr>
              <a:t> § 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16.</a:t>
            </a:r>
            <a:r>
              <a:rPr lang="et-EE" sz="32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Korteriühistu õiguslik seisund</a:t>
            </a:r>
            <a:br>
              <a:rPr lang="et-EE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endParaRPr lang="et-EE" sz="3200" b="1" dirty="0">
              <a:solidFill>
                <a:schemeClr val="tx2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8910CC-0348-4536-A21C-AD1723023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</a:t>
            </a:r>
            <a:r>
              <a:rPr lang="et-EE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õigusvõime tekib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korteriomandite </a:t>
            </a:r>
            <a:r>
              <a:rPr lang="et-EE" b="1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registriosade avamisega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 </a:t>
            </a:r>
            <a:r>
              <a:rPr lang="et-EE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lõpeb 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korteriomandite </a:t>
            </a:r>
            <a:r>
              <a:rPr lang="et-EE" b="1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registriosade sulgemisega </a:t>
            </a:r>
            <a:r>
              <a:rPr lang="et-EE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kinnistusraamatus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Korteriühistut ei saa ümber kujundada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teist liiki juriidiliseks isikuks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397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5063E4C-B0E2-4DCD-A0D0-975F3686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§ 66.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Korteriomanike ühisused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75E7F5E-4D7A-4A6A-8F77-906AFE5F2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0" i="0" u="none" strike="noStrike" dirty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Kui korteriomandite kaasomandi osa valitsemiseks </a:t>
            </a:r>
            <a:r>
              <a:rPr lang="et-EE" sz="28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ei ole moodustatud korteriühistut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kuni käesoleva seaduse jõustumiseni kehtinud korteriühistuseaduse tähenduses,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tekib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korteriomandite valitsemiseks </a:t>
            </a:r>
            <a:r>
              <a:rPr lang="et-EE" sz="2800" b="1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käesoleva seaduse jõustumisel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t-EE" sz="2800" dirty="0">
                <a:solidFill>
                  <a:srgbClr val="202020"/>
                </a:solidFill>
                <a:latin typeface="Arial" panose="020B0604020202020204" pitchFamily="34" charset="0"/>
              </a:rPr>
              <a:t>…………..</a:t>
            </a:r>
          </a:p>
          <a:p>
            <a:pPr marL="0" indent="0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(4) </a:t>
            </a:r>
            <a:r>
              <a:rPr lang="et-EE" sz="28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Korteriühistu registrikaart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avatakse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t-EE" sz="2800" b="0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korteriühistute registris 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ametiülesande korras.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00806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66651FD-C153-495F-9029-0EFFB009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 b="1" dirty="0" err="1">
                <a:solidFill>
                  <a:schemeClr val="tx2"/>
                </a:solidFill>
                <a:latin typeface="+mn-lt"/>
              </a:rPr>
              <a:t>KrtS</a:t>
            </a:r>
            <a:r>
              <a:rPr lang="et-EE" sz="36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§ 66.</a:t>
            </a:r>
            <a:r>
              <a:rPr lang="et-EE" sz="3600" b="1" i="0" u="none" strike="noStrike" dirty="0">
                <a:solidFill>
                  <a:schemeClr val="tx2"/>
                </a:solidFill>
                <a:effectLst/>
                <a:latin typeface="+mn-lt"/>
              </a:rPr>
              <a:t>  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+mn-lt"/>
              </a:rPr>
              <a:t>Korteriomanike ühisused</a:t>
            </a:r>
            <a:br>
              <a:rPr lang="et-E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21AFC15-4636-4732-AE74-E6DBD8025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>
              <a:solidFill>
                <a:srgbClr val="20202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Korteriomanike </a:t>
            </a:r>
            <a:r>
              <a:rPr lang="et-EE" b="0" i="0" u="sng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ühisuse õigused ja kohustused </a:t>
            </a:r>
            <a:r>
              <a:rPr lang="et-EE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lähevad üle korteriühistule</a:t>
            </a:r>
            <a:r>
              <a:rPr lang="et-EE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 algn="l">
              <a:buNone/>
            </a:pPr>
            <a:endParaRPr lang="et-EE" b="0" i="0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8607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968F7A2-4FF3-4406-BF08-390793AF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r>
              <a:rPr lang="et-EE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KrtS</a:t>
            </a:r>
            <a:r>
              <a:rPr lang="et-EE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§ 57.</a:t>
            </a:r>
            <a:r>
              <a:rPr lang="fi-FI" sz="3600" b="1" i="0" u="none" strike="noStrike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fi-FI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Korteriomandite</a:t>
            </a:r>
            <a:r>
              <a:rPr lang="fi-FI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ja </a:t>
            </a:r>
            <a:r>
              <a:rPr lang="fi-FI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korteriühistu</a:t>
            </a:r>
            <a:r>
              <a:rPr lang="fi-FI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lõpetamise</a:t>
            </a:r>
            <a:r>
              <a:rPr lang="fi-FI" sz="36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3600" b="1" i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viisid</a:t>
            </a:r>
            <a:br>
              <a:rPr lang="fi-FI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E316EF7-79E3-457F-A0BB-BE31CF52D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Korteriomandid ja korteriühistu lõpetatakse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korteriomanike vahel sõlmitud eriomandi lõpetamise kokkuleppega </a:t>
            </a:r>
            <a:r>
              <a:rPr lang="et-EE" sz="28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või </a:t>
            </a:r>
            <a:r>
              <a:rPr lang="et-EE" sz="28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korteriomandite omaniku otsusega</a:t>
            </a: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t-EE" sz="28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Korteriühistu lõpetamine, </a:t>
            </a:r>
            <a:r>
              <a:rPr lang="et-EE" sz="2800" b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samuti sundlõpetamine </a:t>
            </a:r>
            <a:r>
              <a:rPr lang="et-EE" sz="2800" b="1" i="0" dirty="0">
                <a:solidFill>
                  <a:srgbClr val="20202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ilma korteriomandi eriomandi osa lõpetamiseta </a:t>
            </a:r>
            <a:r>
              <a:rPr lang="et-EE" sz="2800" b="0" i="0" u="sng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ei ole võimalik.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039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6295</TotalTime>
  <Words>2320</Words>
  <Application>Microsoft Office PowerPoint</Application>
  <PresentationFormat>Ekraaniseanss (4:3)</PresentationFormat>
  <Paragraphs>155</Paragraphs>
  <Slides>45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45</vt:i4>
      </vt:variant>
    </vt:vector>
  </HeadingPairs>
  <TitlesOfParts>
    <vt:vector size="50" baseType="lpstr">
      <vt:lpstr>Arial</vt:lpstr>
      <vt:lpstr>Calibri</vt:lpstr>
      <vt:lpstr>Segoe UI</vt:lpstr>
      <vt:lpstr>Times New Roman</vt:lpstr>
      <vt:lpstr>Office'i kujundus</vt:lpstr>
      <vt:lpstr>       Tuntud ja tundmatu korteriomandi - ja korteriühistu seadus     </vt:lpstr>
      <vt:lpstr>KrtS § 1. Korteriomand ja korteriühistu </vt:lpstr>
      <vt:lpstr>Mis seaduste sätteid KrtS § 1 lg-s 3 mõeldakse?</vt:lpstr>
      <vt:lpstr>RKTKm 07.04.2021, 2-18-15391 p 10</vt:lpstr>
      <vt:lpstr>Korteriomandite ja sellega seoses ka korteriühistute tekitamise viisid</vt:lpstr>
      <vt:lpstr>KrtS § 16.  Korteriühistu õiguslik seisund </vt:lpstr>
      <vt:lpstr>KrtS § 66.  Korteriomanike ühisused </vt:lpstr>
      <vt:lpstr>KrtS § 66.  Korteriomanike ühisused </vt:lpstr>
      <vt:lpstr> KrtS § 57.  Korteriomandite ja korteriühistu lõpetamise viisid </vt:lpstr>
      <vt:lpstr>   KrtS § 59.  Eriomandi lõpetamise nõudmine  </vt:lpstr>
      <vt:lpstr> KrtS § 60.  Korteriomandite registriosade ja korteriühistu registrikaardi sulgemine </vt:lpstr>
      <vt:lpstr> KrtS § 56.  Korteriühistut lõpetava majanduskava kehtestamine </vt:lpstr>
      <vt:lpstr>  KrtS § 68.  Mitme kinnisasja valitsemiseks asutatud korteriühistud  </vt:lpstr>
      <vt:lpstr>RKTKm 05.05.2020, 2-19-10050 </vt:lpstr>
      <vt:lpstr>Mis liiki juriidilise isikuga on meil korteriühistu (KÜ) näol tegemist?</vt:lpstr>
      <vt:lpstr>Mis liiki juriidilise isikuga on korteriühistu (KÜ) näol tegemist?</vt:lpstr>
      <vt:lpstr>KrtS § 1.  Korteriomand ja korteriühistu </vt:lpstr>
      <vt:lpstr>KÜS § 2.  Korteriühistu mõiste </vt:lpstr>
      <vt:lpstr>Eesti Vabariigi ühistuseadus </vt:lpstr>
      <vt:lpstr> Tulundusühistuseadus jõustumine 01.02.2002 </vt:lpstr>
      <vt:lpstr>KrtS § 20.  Korteriomanike üldkoosolek </vt:lpstr>
      <vt:lpstr>KrtS § 24.  Juhatus </vt:lpstr>
      <vt:lpstr>KrtS § 63.  Registri pidamine </vt:lpstr>
      <vt:lpstr> KeeleS § 8.  Õigus eestikeelsele suulisele ja kirjalikule asjaajamisele ja teabele </vt:lpstr>
      <vt:lpstr> KrtS § 65.  Olemasolevad korteriomandid  </vt:lpstr>
      <vt:lpstr>Kes on korteriühistu liikmed?</vt:lpstr>
      <vt:lpstr>KrtS § 20.  Korteriomanike üldkoosolek </vt:lpstr>
      <vt:lpstr>KrtS § 20.  Korteriomanike üldkoosolek</vt:lpstr>
      <vt:lpstr> KrtS § 22.  Hääleõigus üldkoosolekul </vt:lpstr>
      <vt:lpstr>MTÜS § 22.  Üldkoosoleku otsus </vt:lpstr>
      <vt:lpstr>RKTKm 29.01.2020, 2-19-10326 p 10</vt:lpstr>
      <vt:lpstr>MTÜS § 21.  Üldkoosoleku läbiviimine </vt:lpstr>
      <vt:lpstr> KrtS § 35.  Tavapärane valitsemine </vt:lpstr>
      <vt:lpstr>Kuidas luua toimiv süsteem, et kõik korterid osaleks maja koristamisgraafikus ka reaalselt?   </vt:lpstr>
      <vt:lpstr>KrtS § 26.  Valitseja </vt:lpstr>
      <vt:lpstr> KrtS § 27.  Valitseja juhatuse liikme vastutus </vt:lpstr>
      <vt:lpstr>KrtS § 28.  Majahaldur </vt:lpstr>
      <vt:lpstr>KOS § 23.   Majanõukogu </vt:lpstr>
      <vt:lpstr>KrtS § 66.  Korteriomanike ühisused </vt:lpstr>
      <vt:lpstr>KrtS § 24.  Juhatus </vt:lpstr>
      <vt:lpstr>KrtS § 17.  Korteriühistu põhikiri </vt:lpstr>
      <vt:lpstr> KrtS § 40.Kohustuste jaotus korteriomanike vahel majandamiskulude kandmisel </vt:lpstr>
      <vt:lpstr> KrtS § 65.  Olemasolevad korteriomandid </vt:lpstr>
      <vt:lpstr> </vt:lpstr>
      <vt:lpstr>RKTKm 2-18-10407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kasutaja</dc:creator>
  <cp:lastModifiedBy>Tambet Tampuu</cp:lastModifiedBy>
  <cp:revision>823</cp:revision>
  <cp:lastPrinted>2021-04-19T12:21:43Z</cp:lastPrinted>
  <dcterms:created xsi:type="dcterms:W3CDTF">2015-09-18T12:44:45Z</dcterms:created>
  <dcterms:modified xsi:type="dcterms:W3CDTF">2021-04-20T15:25:46Z</dcterms:modified>
</cp:coreProperties>
</file>