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0"/>
  </p:notesMasterIdLst>
  <p:handoutMasterIdLst>
    <p:handoutMasterId r:id="rId21"/>
  </p:handoutMasterIdLst>
  <p:sldIdLst>
    <p:sldId id="258" r:id="rId2"/>
    <p:sldId id="591" r:id="rId3"/>
    <p:sldId id="578" r:id="rId4"/>
    <p:sldId id="580" r:id="rId5"/>
    <p:sldId id="581" r:id="rId6"/>
    <p:sldId id="582" r:id="rId7"/>
    <p:sldId id="611" r:id="rId8"/>
    <p:sldId id="583" r:id="rId9"/>
    <p:sldId id="597" r:id="rId10"/>
    <p:sldId id="600" r:id="rId11"/>
    <p:sldId id="602" r:id="rId12"/>
    <p:sldId id="610" r:id="rId13"/>
    <p:sldId id="606" r:id="rId14"/>
    <p:sldId id="607" r:id="rId15"/>
    <p:sldId id="603" r:id="rId16"/>
    <p:sldId id="604" r:id="rId17"/>
    <p:sldId id="608" r:id="rId18"/>
    <p:sldId id="506" r:id="rId19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B0DCBF0-5AAF-4EFC-85EB-DEE1CF903CB4}">
          <p14:sldIdLst>
            <p14:sldId id="258"/>
            <p14:sldId id="591"/>
            <p14:sldId id="578"/>
            <p14:sldId id="580"/>
            <p14:sldId id="581"/>
            <p14:sldId id="582"/>
            <p14:sldId id="611"/>
            <p14:sldId id="583"/>
            <p14:sldId id="597"/>
            <p14:sldId id="600"/>
            <p14:sldId id="602"/>
            <p14:sldId id="610"/>
            <p14:sldId id="606"/>
            <p14:sldId id="607"/>
            <p14:sldId id="603"/>
            <p14:sldId id="604"/>
          </p14:sldIdLst>
        </p14:section>
        <p14:section name="Untitled Section" id="{9EC58EAC-3341-4BA2-80BE-B9F982523F15}">
          <p14:sldIdLst>
            <p14:sldId id="608"/>
            <p14:sldId id="50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CC3300"/>
    <a:srgbClr val="C0C0C0"/>
    <a:srgbClr val="5F5F5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66" autoAdjust="0"/>
    <p:restoredTop sz="99248" autoAdjust="0"/>
  </p:normalViewPr>
  <p:slideViewPr>
    <p:cSldViewPr>
      <p:cViewPr>
        <p:scale>
          <a:sx n="81" d="100"/>
          <a:sy n="81" d="100"/>
        </p:scale>
        <p:origin x="-1044" y="-43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37" tIns="45619" rIns="91237" bIns="4561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37" tIns="45619" rIns="91237" bIns="4561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37" tIns="45619" rIns="91237" bIns="4561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75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37" tIns="45619" rIns="91237" bIns="4561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fld id="{2FEB1C7B-264D-4756-88CF-955BF0D017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875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54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37" tIns="45619" rIns="91237" bIns="4561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88925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37" tIns="45619" rIns="91237" bIns="4561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6625" y="760413"/>
            <a:ext cx="4968875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65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716463"/>
            <a:ext cx="4943475" cy="448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37" tIns="45619" rIns="91237" bIns="456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365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65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37" tIns="45619" rIns="91237" bIns="4561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65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9432925"/>
            <a:ext cx="2889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37" tIns="45619" rIns="91237" bIns="4561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97E756-9D99-44DC-A1A1-41A1CAE22D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6020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EFBD6F33-4E24-48E5-98B8-C3CEE1125EA0}" type="slidenum">
              <a:rPr lang="en-GB" sz="1200" smtClean="0"/>
              <a:pPr eaLnBrk="1" hangingPunct="1"/>
              <a:t>1</a:t>
            </a:fld>
            <a:endParaRPr lang="en-GB" sz="1200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5"/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5" name="Group 71"/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8" name="Rectangle 3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9" name="Rectangle 4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10" name="Rectangle 5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12" name="Rectangle 7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13" name="Rectangle 8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14" name="Rectangle 9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15" name="Rectangle 10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16" name="Rectangle 11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17" name="Rectangle 12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18" name="Rectangle 13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19" name="Rectangle 14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20" name="Rectangle 15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21" name="Rectangle 16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22" name="Rectangle 17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23" name="Rectangle 18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24" name="Rectangle 19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25" name="Rectangle 20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26" name="Rectangle 21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27" name="Rectangle 22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28" name="Rectangle 23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29" name="Rectangle 24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30" name="Rectangle 25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31" name="Rectangle 26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32" name="Rectangle 27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33" name="Rectangle 28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34" name="Rectangle 29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35" name="Rectangle 30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36" name="Rectangle 31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37" name="Rectangle 32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38" name="Rectangle 33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39" name="Rectangle 34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40" name="Rectangle 35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41" name="Rectangle 36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42" name="Rectangle 37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43" name="Rectangle 38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44" name="Rectangle 39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45" name="Rectangle 40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46" name="Rectangle 41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47" name="Rectangle 42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48" name="Rectangle 43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49" name="Rectangle 44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0" name="Rectangle 45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1" name="Rectangle 46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2" name="Rectangle 47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3" name="Rectangle 48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4" name="Rectangle 49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5" name="Rectangle 50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6" name="Rectangle 51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7" name="Rectangle 52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8" name="Rectangle 53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59" name="Rectangle 54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60" name="Rectangle 55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61" name="Rectangle 56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62" name="Rectangle 57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63" name="Rectangle 58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64" name="Rectangle 59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65" name="Rectangle 60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66" name="Rectangle 61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  <p:sp>
            <p:nvSpPr>
              <p:cNvPr id="67" name="Rectangle 62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t-EE"/>
              </a:p>
            </p:txBody>
          </p:sp>
        </p:grpSp>
        <p:sp>
          <p:nvSpPr>
            <p:cNvPr id="6" name="Rectangle 63"/>
            <p:cNvSpPr>
              <a:spLocks noChangeArrowheads="1"/>
            </p:cNvSpPr>
            <p:nvPr userDrawn="1"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7" name="Rectangle 64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</p:grpSp>
      <p:sp>
        <p:nvSpPr>
          <p:cNvPr id="68" name="Rectangle 65"/>
          <p:cNvSpPr>
            <a:spLocks noChangeArrowheads="1"/>
          </p:cNvSpPr>
          <p:nvPr/>
        </p:nvSpPr>
        <p:spPr bwMode="auto">
          <a:xfrm>
            <a:off x="762000" y="1676400"/>
            <a:ext cx="4892675" cy="76200"/>
          </a:xfrm>
          <a:prstGeom prst="rect">
            <a:avLst/>
          </a:prstGeom>
          <a:solidFill>
            <a:schemeClr val="hlink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t-EE">
              <a:latin typeface="Verdana" pitchFamily="34" charset="0"/>
            </a:endParaRPr>
          </a:p>
        </p:txBody>
      </p:sp>
      <p:graphicFrame>
        <p:nvGraphicFramePr>
          <p:cNvPr id="69" name="Object 76"/>
          <p:cNvGraphicFramePr>
            <a:graphicFrameLocks noChangeAspect="1"/>
          </p:cNvGraphicFramePr>
          <p:nvPr/>
        </p:nvGraphicFramePr>
        <p:xfrm>
          <a:off x="0" y="1752600"/>
          <a:ext cx="928688" cy="485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36" name="CorelDRAW" r:id="rId3" imgW="954024" imgH="4879848" progId="">
                  <p:embed/>
                </p:oleObj>
              </mc:Choice>
              <mc:Fallback>
                <p:oleObj name="CorelDRAW" r:id="rId3" imgW="954024" imgH="4879848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752600"/>
                        <a:ext cx="928688" cy="485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33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609600"/>
            <a:ext cx="7678738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</a:t>
            </a:r>
          </a:p>
        </p:txBody>
      </p:sp>
      <p:sp>
        <p:nvSpPr>
          <p:cNvPr id="5433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14400" y="2667000"/>
            <a:ext cx="4437063" cy="3114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0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2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31661-9A2C-455A-9047-4504787E323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054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EB73C-C0AD-447A-9397-8CE4259DF3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072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994525" y="709613"/>
            <a:ext cx="2039938" cy="5386387"/>
          </a:xfrm>
        </p:spPr>
        <p:txBody>
          <a:bodyPr vert="eaVert"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871538" y="709613"/>
            <a:ext cx="5970587" cy="5386387"/>
          </a:xfrm>
        </p:spPr>
        <p:txBody>
          <a:bodyPr vert="eaVert"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DACF9A-139B-46A9-A863-AE804BA7897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063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EA9E5-0F31-42B6-BE4A-0086170868F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1301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54004-84B0-4C47-BABF-10729414D3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000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0E5726-76FC-49F3-AC80-05E20EC717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54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DB358-2DA7-4D03-A28B-AA35A85187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178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5B7AC-92EC-4723-B036-7DA280EA15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468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F0A55-D51D-422B-A8AB-FC63DB5680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125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9FE13-4C44-47D5-B094-4F02855AF1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540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t-EE" smtClean="0"/>
              <a:t>Klõpsake tiitlilaadi muutmiseks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t-EE" noProof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Klõpsake juhtslaidi teksti laadide redigeerimiseks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19360-1584-4FD2-9DA0-9F1C05EBDEE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763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1"/>
          <p:cNvGrpSpPr>
            <a:grpSpLocks/>
          </p:cNvGrpSpPr>
          <p:nvPr/>
        </p:nvGrpSpPr>
        <p:grpSpPr bwMode="auto">
          <a:xfrm>
            <a:off x="0" y="0"/>
            <a:ext cx="9147175" cy="6867525"/>
            <a:chOff x="0" y="0"/>
            <a:chExt cx="5762" cy="4326"/>
          </a:xfrm>
        </p:grpSpPr>
        <p:sp>
          <p:nvSpPr>
            <p:cNvPr id="1033" name="Rectangle 3"/>
            <p:cNvSpPr>
              <a:spLocks noChangeArrowheads="1"/>
            </p:cNvSpPr>
            <p:nvPr userDrawn="1"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34" name="Rectangle 4"/>
            <p:cNvSpPr>
              <a:spLocks noChangeArrowheads="1"/>
            </p:cNvSpPr>
            <p:nvPr userDrawn="1"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35" name="Rectangle 5"/>
            <p:cNvSpPr>
              <a:spLocks noChangeArrowheads="1"/>
            </p:cNvSpPr>
            <p:nvPr userDrawn="1"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36" name="Rectangle 6"/>
            <p:cNvSpPr>
              <a:spLocks noChangeArrowheads="1"/>
            </p:cNvSpPr>
            <p:nvPr userDrawn="1"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37" name="Rectangle 7"/>
            <p:cNvSpPr>
              <a:spLocks noChangeArrowheads="1"/>
            </p:cNvSpPr>
            <p:nvPr userDrawn="1"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38" name="Rectangle 8"/>
            <p:cNvSpPr>
              <a:spLocks noChangeArrowheads="1"/>
            </p:cNvSpPr>
            <p:nvPr userDrawn="1"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39" name="Rectangle 9"/>
            <p:cNvSpPr>
              <a:spLocks noChangeArrowheads="1"/>
            </p:cNvSpPr>
            <p:nvPr userDrawn="1"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40" name="Rectangle 10"/>
            <p:cNvSpPr>
              <a:spLocks noChangeArrowheads="1"/>
            </p:cNvSpPr>
            <p:nvPr userDrawn="1"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41" name="Rectangle 11"/>
            <p:cNvSpPr>
              <a:spLocks noChangeArrowheads="1"/>
            </p:cNvSpPr>
            <p:nvPr userDrawn="1"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42" name="Rectangle 12"/>
            <p:cNvSpPr>
              <a:spLocks noChangeArrowheads="1"/>
            </p:cNvSpPr>
            <p:nvPr userDrawn="1"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43" name="Rectangle 13"/>
            <p:cNvSpPr>
              <a:spLocks noChangeArrowheads="1"/>
            </p:cNvSpPr>
            <p:nvPr userDrawn="1"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44" name="Rectangle 14"/>
            <p:cNvSpPr>
              <a:spLocks noChangeArrowheads="1"/>
            </p:cNvSpPr>
            <p:nvPr userDrawn="1"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45" name="Rectangle 15"/>
            <p:cNvSpPr>
              <a:spLocks noChangeArrowheads="1"/>
            </p:cNvSpPr>
            <p:nvPr userDrawn="1"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46" name="Rectangle 16"/>
            <p:cNvSpPr>
              <a:spLocks noChangeArrowheads="1"/>
            </p:cNvSpPr>
            <p:nvPr userDrawn="1"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47" name="Rectangle 17"/>
            <p:cNvSpPr>
              <a:spLocks noChangeArrowheads="1"/>
            </p:cNvSpPr>
            <p:nvPr userDrawn="1"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48" name="Rectangle 18"/>
            <p:cNvSpPr>
              <a:spLocks noChangeArrowheads="1"/>
            </p:cNvSpPr>
            <p:nvPr userDrawn="1"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49" name="Rectangle 19"/>
            <p:cNvSpPr>
              <a:spLocks noChangeArrowheads="1"/>
            </p:cNvSpPr>
            <p:nvPr userDrawn="1"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50" name="Rectangle 20"/>
            <p:cNvSpPr>
              <a:spLocks noChangeArrowheads="1"/>
            </p:cNvSpPr>
            <p:nvPr userDrawn="1"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51" name="Rectangle 21"/>
            <p:cNvSpPr>
              <a:spLocks noChangeArrowheads="1"/>
            </p:cNvSpPr>
            <p:nvPr userDrawn="1"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52" name="Rectangle 22"/>
            <p:cNvSpPr>
              <a:spLocks noChangeArrowheads="1"/>
            </p:cNvSpPr>
            <p:nvPr userDrawn="1"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53" name="Rectangle 23"/>
            <p:cNvSpPr>
              <a:spLocks noChangeArrowheads="1"/>
            </p:cNvSpPr>
            <p:nvPr userDrawn="1"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54" name="Rectangle 24"/>
            <p:cNvSpPr>
              <a:spLocks noChangeArrowheads="1"/>
            </p:cNvSpPr>
            <p:nvPr userDrawn="1"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55" name="Rectangle 25"/>
            <p:cNvSpPr>
              <a:spLocks noChangeArrowheads="1"/>
            </p:cNvSpPr>
            <p:nvPr userDrawn="1"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56" name="Rectangle 26"/>
            <p:cNvSpPr>
              <a:spLocks noChangeArrowheads="1"/>
            </p:cNvSpPr>
            <p:nvPr userDrawn="1"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57" name="Rectangle 27"/>
            <p:cNvSpPr>
              <a:spLocks noChangeArrowheads="1"/>
            </p:cNvSpPr>
            <p:nvPr userDrawn="1"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58" name="Rectangle 28"/>
            <p:cNvSpPr>
              <a:spLocks noChangeArrowheads="1"/>
            </p:cNvSpPr>
            <p:nvPr userDrawn="1"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59" name="Rectangle 29"/>
            <p:cNvSpPr>
              <a:spLocks noChangeArrowheads="1"/>
            </p:cNvSpPr>
            <p:nvPr userDrawn="1"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60" name="Rectangle 30"/>
            <p:cNvSpPr>
              <a:spLocks noChangeArrowheads="1"/>
            </p:cNvSpPr>
            <p:nvPr userDrawn="1"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61" name="Rectangle 31"/>
            <p:cNvSpPr>
              <a:spLocks noChangeArrowheads="1"/>
            </p:cNvSpPr>
            <p:nvPr userDrawn="1"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62" name="Rectangle 32"/>
            <p:cNvSpPr>
              <a:spLocks noChangeArrowheads="1"/>
            </p:cNvSpPr>
            <p:nvPr userDrawn="1"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63" name="Rectangle 33"/>
            <p:cNvSpPr>
              <a:spLocks noChangeArrowheads="1"/>
            </p:cNvSpPr>
            <p:nvPr userDrawn="1"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64" name="Rectangle 34"/>
            <p:cNvSpPr>
              <a:spLocks noChangeArrowheads="1"/>
            </p:cNvSpPr>
            <p:nvPr userDrawn="1"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65" name="Rectangle 35"/>
            <p:cNvSpPr>
              <a:spLocks noChangeArrowheads="1"/>
            </p:cNvSpPr>
            <p:nvPr userDrawn="1"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66" name="Rectangle 36"/>
            <p:cNvSpPr>
              <a:spLocks noChangeArrowheads="1"/>
            </p:cNvSpPr>
            <p:nvPr userDrawn="1"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67" name="Rectangle 37"/>
            <p:cNvSpPr>
              <a:spLocks noChangeArrowheads="1"/>
            </p:cNvSpPr>
            <p:nvPr userDrawn="1"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68" name="Rectangle 38"/>
            <p:cNvSpPr>
              <a:spLocks noChangeArrowheads="1"/>
            </p:cNvSpPr>
            <p:nvPr userDrawn="1"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69" name="Rectangle 39"/>
            <p:cNvSpPr>
              <a:spLocks noChangeArrowheads="1"/>
            </p:cNvSpPr>
            <p:nvPr userDrawn="1"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70" name="Rectangle 40"/>
            <p:cNvSpPr>
              <a:spLocks noChangeArrowheads="1"/>
            </p:cNvSpPr>
            <p:nvPr userDrawn="1"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71" name="Rectangle 41"/>
            <p:cNvSpPr>
              <a:spLocks noChangeArrowheads="1"/>
            </p:cNvSpPr>
            <p:nvPr userDrawn="1"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72" name="Rectangle 42"/>
            <p:cNvSpPr>
              <a:spLocks noChangeArrowheads="1"/>
            </p:cNvSpPr>
            <p:nvPr userDrawn="1"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73" name="Rectangle 43"/>
            <p:cNvSpPr>
              <a:spLocks noChangeArrowheads="1"/>
            </p:cNvSpPr>
            <p:nvPr userDrawn="1"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74" name="Rectangle 44"/>
            <p:cNvSpPr>
              <a:spLocks noChangeArrowheads="1"/>
            </p:cNvSpPr>
            <p:nvPr userDrawn="1"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75" name="Rectangle 45"/>
            <p:cNvSpPr>
              <a:spLocks noChangeArrowheads="1"/>
            </p:cNvSpPr>
            <p:nvPr userDrawn="1"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76" name="Rectangle 46"/>
            <p:cNvSpPr>
              <a:spLocks noChangeArrowheads="1"/>
            </p:cNvSpPr>
            <p:nvPr userDrawn="1"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77" name="Rectangle 47"/>
            <p:cNvSpPr>
              <a:spLocks noChangeArrowheads="1"/>
            </p:cNvSpPr>
            <p:nvPr userDrawn="1"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78" name="Rectangle 48"/>
            <p:cNvSpPr>
              <a:spLocks noChangeArrowheads="1"/>
            </p:cNvSpPr>
            <p:nvPr userDrawn="1"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79" name="Rectangle 49"/>
            <p:cNvSpPr>
              <a:spLocks noChangeArrowheads="1"/>
            </p:cNvSpPr>
            <p:nvPr userDrawn="1"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80" name="Rectangle 50"/>
            <p:cNvSpPr>
              <a:spLocks noChangeArrowheads="1"/>
            </p:cNvSpPr>
            <p:nvPr userDrawn="1"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81" name="Rectangle 51"/>
            <p:cNvSpPr>
              <a:spLocks noChangeArrowheads="1"/>
            </p:cNvSpPr>
            <p:nvPr userDrawn="1"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82" name="Rectangle 52"/>
            <p:cNvSpPr>
              <a:spLocks noChangeArrowheads="1"/>
            </p:cNvSpPr>
            <p:nvPr userDrawn="1"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83" name="Rectangle 53"/>
            <p:cNvSpPr>
              <a:spLocks noChangeArrowheads="1"/>
            </p:cNvSpPr>
            <p:nvPr userDrawn="1"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84" name="Rectangle 54"/>
            <p:cNvSpPr>
              <a:spLocks noChangeArrowheads="1"/>
            </p:cNvSpPr>
            <p:nvPr userDrawn="1"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85" name="Rectangle 55"/>
            <p:cNvSpPr>
              <a:spLocks noChangeArrowheads="1"/>
            </p:cNvSpPr>
            <p:nvPr userDrawn="1"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86" name="Rectangle 56"/>
            <p:cNvSpPr>
              <a:spLocks noChangeArrowheads="1"/>
            </p:cNvSpPr>
            <p:nvPr userDrawn="1"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87" name="Rectangle 57"/>
            <p:cNvSpPr>
              <a:spLocks noChangeArrowheads="1"/>
            </p:cNvSpPr>
            <p:nvPr userDrawn="1"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88" name="Rectangle 58"/>
            <p:cNvSpPr>
              <a:spLocks noChangeArrowheads="1"/>
            </p:cNvSpPr>
            <p:nvPr userDrawn="1"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89" name="Rectangle 59"/>
            <p:cNvSpPr>
              <a:spLocks noChangeArrowheads="1"/>
            </p:cNvSpPr>
            <p:nvPr userDrawn="1"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90" name="Rectangle 60"/>
            <p:cNvSpPr>
              <a:spLocks noChangeArrowheads="1"/>
            </p:cNvSpPr>
            <p:nvPr userDrawn="1"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91" name="Rectangle 61"/>
            <p:cNvSpPr>
              <a:spLocks noChangeArrowheads="1"/>
            </p:cNvSpPr>
            <p:nvPr userDrawn="1"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92" name="Rectangle 62"/>
            <p:cNvSpPr>
              <a:spLocks noChangeArrowheads="1"/>
            </p:cNvSpPr>
            <p:nvPr userDrawn="1"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93" name="Rectangle 63"/>
            <p:cNvSpPr>
              <a:spLocks noChangeArrowheads="1"/>
            </p:cNvSpPr>
            <p:nvPr userDrawn="1"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  <p:sp>
          <p:nvSpPr>
            <p:cNvPr id="1094" name="Rectangle 64"/>
            <p:cNvSpPr>
              <a:spLocks noChangeArrowheads="1"/>
            </p:cNvSpPr>
            <p:nvPr userDrawn="1"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t-EE"/>
            </a:p>
          </p:txBody>
        </p:sp>
      </p:grpSp>
      <p:sp>
        <p:nvSpPr>
          <p:cNvPr id="1027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871538" y="709613"/>
            <a:ext cx="816292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t-EE" smtClean="0"/>
              <a:t>Pealkiri</a:t>
            </a:r>
            <a:endParaRPr lang="en-GB" smtClean="0"/>
          </a:p>
        </p:txBody>
      </p:sp>
      <p:sp>
        <p:nvSpPr>
          <p:cNvPr id="1028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3315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525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Verdan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3316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90925" y="6286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Verdan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3317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9925" y="6286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Verdana" pitchFamily="34" charset="0"/>
              </a:defRPr>
            </a:lvl1pPr>
          </a:lstStyle>
          <a:p>
            <a:pPr>
              <a:defRPr/>
            </a:pPr>
            <a:fld id="{4F28A545-CD23-4BEC-96EA-F7505299E0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aphicFrame>
        <p:nvGraphicFramePr>
          <p:cNvPr id="1032" name="Object 74"/>
          <p:cNvGraphicFramePr>
            <a:graphicFrameLocks noChangeAspect="1"/>
          </p:cNvGraphicFramePr>
          <p:nvPr/>
        </p:nvGraphicFramePr>
        <p:xfrm>
          <a:off x="0" y="1752600"/>
          <a:ext cx="928688" cy="485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" name="CorelDRAW" r:id="rId14" imgW="954024" imgH="4879848" progId="">
                  <p:embed/>
                </p:oleObj>
              </mc:Choice>
              <mc:Fallback>
                <p:oleObj name="CorelDRAW" r:id="rId14" imgW="954024" imgH="4879848" progId="">
                  <p:embed/>
                  <p:pic>
                    <p:nvPicPr>
                      <p:cNvPr id="0" name="Object 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752600"/>
                        <a:ext cx="928688" cy="485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6666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E6E6DA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4118" r:id="rId1"/>
    <p:sldLayoutId id="2147484108" r:id="rId2"/>
    <p:sldLayoutId id="2147484109" r:id="rId3"/>
    <p:sldLayoutId id="2147484110" r:id="rId4"/>
    <p:sldLayoutId id="2147484111" r:id="rId5"/>
    <p:sldLayoutId id="2147484112" r:id="rId6"/>
    <p:sldLayoutId id="2147484113" r:id="rId7"/>
    <p:sldLayoutId id="2147484114" r:id="rId8"/>
    <p:sldLayoutId id="2147484115" r:id="rId9"/>
    <p:sldLayoutId id="2147484116" r:id="rId10"/>
    <p:sldLayoutId id="214748411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holla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holla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holla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hollaSan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hollaSan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hollaSan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hollaSan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Cholla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m.ee/index.php?051295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785813" y="1066800"/>
            <a:ext cx="7678737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/>
          <a:p>
            <a:pPr algn="ctr"/>
            <a:r>
              <a:rPr lang="et-EE" sz="4000" dirty="0" smtClean="0">
                <a:latin typeface="+mj-lt"/>
              </a:rPr>
              <a:t>TA&amp;I strateegia ja toetusmeetmed 2014-2020 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1752600" y="3733800"/>
            <a:ext cx="6248400" cy="289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30000"/>
              </a:lnSpc>
            </a:pPr>
            <a:endParaRPr lang="et-EE" sz="2000" dirty="0" smtClean="0">
              <a:latin typeface="ChollaSans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et-EE" sz="2000" dirty="0" smtClean="0">
                <a:latin typeface="ChollaSans" pitchFamily="34" charset="0"/>
              </a:rPr>
              <a:t>Taivo Raud</a:t>
            </a:r>
          </a:p>
          <a:p>
            <a:pPr algn="ctr">
              <a:lnSpc>
                <a:spcPct val="130000"/>
              </a:lnSpc>
            </a:pPr>
            <a:r>
              <a:rPr lang="et-EE" sz="2000" dirty="0" smtClean="0">
                <a:latin typeface="ChollaSans" pitchFamily="34" charset="0"/>
              </a:rPr>
              <a:t>HTM teadusosakond</a:t>
            </a:r>
            <a:endParaRPr lang="et-EE" sz="2000" dirty="0">
              <a:latin typeface="ChollaSans" pitchFamily="34" charset="0"/>
            </a:endParaRPr>
          </a:p>
          <a:p>
            <a:pPr algn="ctr">
              <a:lnSpc>
                <a:spcPct val="130000"/>
              </a:lnSpc>
            </a:pPr>
            <a:endParaRPr lang="et-EE" sz="2000" dirty="0">
              <a:latin typeface="ChollaSans" pitchFamily="34" charset="0"/>
            </a:endParaRPr>
          </a:p>
          <a:p>
            <a:pPr algn="ctr">
              <a:lnSpc>
                <a:spcPct val="130000"/>
              </a:lnSpc>
            </a:pPr>
            <a:r>
              <a:rPr lang="et-EE" sz="2000" b="1" dirty="0"/>
              <a:t>XVIII lennundusseminar </a:t>
            </a:r>
            <a:endParaRPr lang="et-EE" sz="2000" b="1" dirty="0" smtClean="0"/>
          </a:p>
          <a:p>
            <a:pPr algn="ctr">
              <a:lnSpc>
                <a:spcPct val="130000"/>
              </a:lnSpc>
            </a:pPr>
            <a:r>
              <a:rPr lang="et-EE" sz="2000" dirty="0" smtClean="0">
                <a:latin typeface="ChollaSans" pitchFamily="34" charset="0"/>
              </a:rPr>
              <a:t>14.11.2013</a:t>
            </a:r>
          </a:p>
          <a:p>
            <a:pPr algn="ctr">
              <a:lnSpc>
                <a:spcPct val="130000"/>
              </a:lnSpc>
            </a:pPr>
            <a:r>
              <a:rPr lang="et-EE" sz="2000" dirty="0" smtClean="0">
                <a:latin typeface="ChollaSans" pitchFamily="34" charset="0"/>
              </a:rPr>
              <a:t>Ülenurme</a:t>
            </a:r>
            <a:endParaRPr lang="et-EE" sz="2000" dirty="0" smtClean="0">
              <a:latin typeface="ChollaSan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538" y="793016"/>
            <a:ext cx="8162925" cy="830997"/>
          </a:xfrm>
        </p:spPr>
        <p:txBody>
          <a:bodyPr/>
          <a:lstStyle/>
          <a:p>
            <a:r>
              <a:rPr lang="et-EE" sz="4800" dirty="0" smtClean="0"/>
              <a:t>Põhisõnumid (2)</a:t>
            </a:r>
            <a:endParaRPr lang="et-EE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800" dirty="0" smtClean="0"/>
              <a:t>Riiklike </a:t>
            </a:r>
            <a:r>
              <a:rPr lang="et-EE" sz="2800" dirty="0"/>
              <a:t>huvide </a:t>
            </a:r>
            <a:r>
              <a:rPr lang="et-EE" sz="2800" dirty="0" smtClean="0"/>
              <a:t>(prioriteetide) selgem käsitlus:</a:t>
            </a:r>
          </a:p>
          <a:p>
            <a:pPr lvl="1"/>
            <a:r>
              <a:rPr lang="et-EE" sz="2400" dirty="0" smtClean="0"/>
              <a:t>Majandusstruktuuri muutustele orienteeritud tegevused – kasvuvaldkondade arendamine ehk </a:t>
            </a:r>
            <a:r>
              <a:rPr lang="et-EE" sz="2400" i="1" dirty="0" smtClean="0">
                <a:solidFill>
                  <a:srgbClr val="00B0F0"/>
                </a:solidFill>
              </a:rPr>
              <a:t>nutikas spetsialiseerumine </a:t>
            </a:r>
            <a:r>
              <a:rPr lang="et-EE" sz="2400" dirty="0"/>
              <a:t>(OECD ja </a:t>
            </a:r>
            <a:r>
              <a:rPr lang="et-EE" sz="2400" dirty="0" smtClean="0"/>
              <a:t>EK)</a:t>
            </a:r>
          </a:p>
          <a:p>
            <a:pPr lvl="1"/>
            <a:r>
              <a:rPr lang="et-EE" sz="2400" dirty="0" smtClean="0"/>
              <a:t>Sotsiaal-majanduslikel eesmärkidel teostatavate (sh. rakenduslike) uuringute edendamine. </a:t>
            </a:r>
            <a:endParaRPr lang="et-EE" sz="2400" dirty="0" smtClean="0"/>
          </a:p>
          <a:p>
            <a:pPr lvl="2"/>
            <a:r>
              <a:rPr lang="et-EE" sz="2400" dirty="0" smtClean="0">
                <a:solidFill>
                  <a:srgbClr val="00B0F0"/>
                </a:solidFill>
              </a:rPr>
              <a:t>NB! Valdkondlike ministeeriumite vastutada!</a:t>
            </a:r>
            <a:endParaRPr lang="et-EE" sz="2400" dirty="0" smtClean="0">
              <a:solidFill>
                <a:srgbClr val="00B0F0"/>
              </a:solidFill>
            </a:endParaRPr>
          </a:p>
          <a:p>
            <a:r>
              <a:rPr lang="et-EE" sz="2800" dirty="0" smtClean="0"/>
              <a:t>Suurendada </a:t>
            </a:r>
            <a:r>
              <a:rPr lang="et-EE" sz="2800" dirty="0" smtClean="0"/>
              <a:t>teaduse rahvusvahelistumist</a:t>
            </a:r>
          </a:p>
          <a:p>
            <a:pPr lvl="1"/>
            <a:r>
              <a:rPr lang="et-EE" sz="2400" dirty="0" smtClean="0"/>
              <a:t>panustades globaalprobleemide lahendamisse ja osa saades teaduskoostöö viljadest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36620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71538" y="977682"/>
            <a:ext cx="8162925" cy="646331"/>
          </a:xfrm>
        </p:spPr>
        <p:txBody>
          <a:bodyPr/>
          <a:lstStyle/>
          <a:p>
            <a:r>
              <a:rPr lang="et-EE" sz="3600" b="1" dirty="0" smtClean="0"/>
              <a:t>2014-20 ELSF meetmete struktuur </a:t>
            </a:r>
            <a:endParaRPr lang="et-EE" sz="3600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052883"/>
              </p:ext>
            </p:extLst>
          </p:nvPr>
        </p:nvGraphicFramePr>
        <p:xfrm>
          <a:off x="914400" y="1905000"/>
          <a:ext cx="7543799" cy="4603582"/>
        </p:xfrm>
        <a:graphic>
          <a:graphicData uri="http://schemas.openxmlformats.org/drawingml/2006/table">
            <a:tbl>
              <a:tblPr/>
              <a:tblGrid>
                <a:gridCol w="3359235"/>
                <a:gridCol w="825329"/>
                <a:gridCol w="3359235"/>
              </a:tblGrid>
              <a:tr h="563558"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RES meede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EL toetuse summa (85%)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t-E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Alameede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579442">
                <a:tc rowSpan="3">
                  <a:txBody>
                    <a:bodyPr/>
                    <a:lstStyle/>
                    <a:p>
                      <a:pPr algn="l" fontAlgn="t"/>
                      <a:r>
                        <a:rPr lang="et-E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TA&amp;I süsteemi kohaliku sotsiaalmajandusliku mõju suurendamine ja nutikas spetsialiseerumine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t-EE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80 775 000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1. Riiklikud TA programmid nutika spetsialiseerumise kasvuvaldkondades</a:t>
                      </a:r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ja riigile sots.maj. olulistes valdkondades 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3400"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t-E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2. Kõrghariduse erialastipendiumid nutika spetsialiseerumise kasvuvaldkondades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86561"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t-E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3. Programm riigiasutuste TA-alase võimekuse tõstmine</a:t>
                      </a:r>
                      <a:r>
                        <a:rPr lang="et-E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, sh valdkondlike TA süsteemide loomine ja koolitused, poliitikaseire, infosüsteemid.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6439">
                <a:tc rowSpan="5">
                  <a:txBody>
                    <a:bodyPr/>
                    <a:lstStyle/>
                    <a:p>
                      <a:pPr algn="l" fontAlgn="t"/>
                      <a:r>
                        <a:rPr lang="et-E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Eesti T&amp;A rahvusvahelise konkurentsivõime suurendamine ja osalemine üle-euroopalistes teadusalgatustes (sh </a:t>
                      </a:r>
                      <a:r>
                        <a:rPr lang="et-EE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kõrgharidustaristu</a:t>
                      </a:r>
                      <a:r>
                        <a:rPr lang="et-E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)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t-EE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224 535 000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t-E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1. Institutsionaalne arendusprogramm TA asutustele ja kõrgkoolidele, sh </a:t>
                      </a:r>
                      <a:r>
                        <a:rPr lang="et-EE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kõrhariduse</a:t>
                      </a:r>
                      <a:r>
                        <a:rPr lang="et-E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ja teaduse </a:t>
                      </a:r>
                      <a:r>
                        <a:rPr lang="et-EE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taristu</a:t>
                      </a:r>
                      <a:endParaRPr lang="et-EE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561"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i-F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2. </a:t>
                      </a:r>
                      <a:r>
                        <a:rPr lang="fi-FI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Teaduse</a:t>
                      </a:r>
                      <a:r>
                        <a:rPr lang="fi-F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ja </a:t>
                      </a:r>
                      <a:r>
                        <a:rPr lang="fi-FI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kõrghariduse</a:t>
                      </a:r>
                      <a:r>
                        <a:rPr lang="fi-F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</a:t>
                      </a:r>
                      <a:r>
                        <a:rPr lang="fi-FI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rahvusvahelistumine</a:t>
                      </a:r>
                      <a:r>
                        <a:rPr lang="fi-F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, </a:t>
                      </a:r>
                      <a:r>
                        <a:rPr lang="fi-FI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mobiilsuse</a:t>
                      </a:r>
                      <a:r>
                        <a:rPr lang="fi-F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ja </a:t>
                      </a:r>
                      <a:r>
                        <a:rPr lang="fi-FI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järelkasvu</a:t>
                      </a:r>
                      <a:r>
                        <a:rPr lang="fi-F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</a:t>
                      </a:r>
                      <a:r>
                        <a:rPr lang="fi-FI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toetamine</a:t>
                      </a:r>
                      <a:r>
                        <a:rPr lang="fi-F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, </a:t>
                      </a:r>
                      <a:r>
                        <a:rPr lang="fi-FI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Euroopa</a:t>
                      </a:r>
                      <a:r>
                        <a:rPr lang="fi-FI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</a:t>
                      </a:r>
                      <a:r>
                        <a:rPr lang="fi-FI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Teadusruum</a:t>
                      </a:r>
                      <a:endParaRPr lang="fi-FI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04039"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t-E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3. Teaduse tippkeskuste</a:t>
                      </a:r>
                      <a:r>
                        <a:rPr lang="et-E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toetamine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3558"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t-E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4. Riikliku tähtsusega teaduse infrastruktuuri toetamine teekaardi alusel, sh osalemine ESFRI objektides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024"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t-E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5. Teaduse populariseerimine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366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>
          <a:xfrm>
            <a:off x="1066800" y="1828800"/>
            <a:ext cx="7753673" cy="4495800"/>
          </a:xfrm>
        </p:spPr>
        <p:txBody>
          <a:bodyPr>
            <a:noAutofit/>
          </a:bodyPr>
          <a:lstStyle/>
          <a:p>
            <a:r>
              <a:rPr lang="et-EE" sz="2400" dirty="0" smtClean="0"/>
              <a:t>Meetmed otseselt </a:t>
            </a:r>
            <a:r>
              <a:rPr lang="et-EE" sz="2400" dirty="0"/>
              <a:t>seotud </a:t>
            </a:r>
            <a:r>
              <a:rPr lang="et-EE" sz="2400" dirty="0">
                <a:solidFill>
                  <a:srgbClr val="00B0F0"/>
                </a:solidFill>
              </a:rPr>
              <a:t>TAI strateegia ning nutika spetsialiseerumisega</a:t>
            </a:r>
          </a:p>
          <a:p>
            <a:r>
              <a:rPr lang="et-EE" sz="2400" dirty="0" smtClean="0"/>
              <a:t>Teadust ja kõrgharidust on käsitletud tihedalt koos</a:t>
            </a:r>
          </a:p>
          <a:p>
            <a:r>
              <a:rPr lang="et-EE" sz="2400" dirty="0" smtClean="0"/>
              <a:t>Meetmed toetavad </a:t>
            </a:r>
            <a:r>
              <a:rPr lang="et-EE" sz="2400" dirty="0" smtClean="0">
                <a:solidFill>
                  <a:srgbClr val="00B0F0"/>
                </a:solidFill>
              </a:rPr>
              <a:t>kõrgharidusreformi lõpuleviimist</a:t>
            </a:r>
            <a:r>
              <a:rPr lang="et-EE" sz="2400" dirty="0" smtClean="0"/>
              <a:t>, sh vastutusvaldkondade tugevdamine ja erialastipid</a:t>
            </a:r>
          </a:p>
          <a:p>
            <a:r>
              <a:rPr lang="et-EE" sz="2400" dirty="0" smtClean="0">
                <a:solidFill>
                  <a:srgbClr val="00B0F0"/>
                </a:solidFill>
              </a:rPr>
              <a:t>Vähenenud </a:t>
            </a:r>
            <a:r>
              <a:rPr lang="et-EE" sz="2400" dirty="0" err="1">
                <a:solidFill>
                  <a:srgbClr val="00B0F0"/>
                </a:solidFill>
              </a:rPr>
              <a:t>taristu</a:t>
            </a:r>
            <a:r>
              <a:rPr lang="et-EE" sz="2400" dirty="0">
                <a:solidFill>
                  <a:srgbClr val="00B0F0"/>
                </a:solidFill>
              </a:rPr>
              <a:t> </a:t>
            </a:r>
            <a:r>
              <a:rPr lang="et-EE" sz="2400" dirty="0" smtClean="0">
                <a:solidFill>
                  <a:srgbClr val="00B0F0"/>
                </a:solidFill>
              </a:rPr>
              <a:t>investeeringute osakaal </a:t>
            </a:r>
            <a:r>
              <a:rPr lang="et-EE" sz="2400" dirty="0"/>
              <a:t>ning suurendatud </a:t>
            </a:r>
            <a:r>
              <a:rPr lang="et-EE" sz="2400" dirty="0" err="1" smtClean="0"/>
              <a:t>sisutegevusteste</a:t>
            </a:r>
            <a:r>
              <a:rPr lang="et-EE" sz="2400" dirty="0"/>
              <a:t> ja </a:t>
            </a:r>
            <a:r>
              <a:rPr lang="et-EE" sz="2400" dirty="0" smtClean="0"/>
              <a:t>inimestes osakaalu</a:t>
            </a:r>
          </a:p>
          <a:p>
            <a:r>
              <a:rPr lang="et-EE" sz="2400" dirty="0" smtClean="0"/>
              <a:t>Majade </a:t>
            </a:r>
            <a:r>
              <a:rPr lang="et-EE" sz="2400" dirty="0"/>
              <a:t>ehitamine </a:t>
            </a:r>
            <a:r>
              <a:rPr lang="et-EE" sz="2400" dirty="0" smtClean="0"/>
              <a:t>ja </a:t>
            </a:r>
            <a:r>
              <a:rPr lang="et-EE" sz="2400" dirty="0" err="1" smtClean="0"/>
              <a:t>kõrgharidustaristu</a:t>
            </a:r>
            <a:r>
              <a:rPr lang="et-EE" sz="2400" dirty="0" smtClean="0"/>
              <a:t> on kavandatud nn </a:t>
            </a:r>
            <a:r>
              <a:rPr lang="et-EE" sz="2400" i="1" dirty="0" smtClean="0"/>
              <a:t>institutsionaalse pakettmeetme </a:t>
            </a:r>
            <a:r>
              <a:rPr lang="et-EE" sz="2400" dirty="0" smtClean="0"/>
              <a:t>osana - sisuga seostatult</a:t>
            </a:r>
          </a:p>
          <a:p>
            <a:r>
              <a:rPr lang="et-EE" sz="2400" dirty="0" smtClean="0"/>
              <a:t>Meetmete arvu vähendatud ligi 40-lt umbes 10-ni.</a:t>
            </a:r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>
          <a:xfrm>
            <a:off x="871538" y="793016"/>
            <a:ext cx="8162925" cy="830997"/>
          </a:xfrm>
        </p:spPr>
        <p:txBody>
          <a:bodyPr/>
          <a:lstStyle/>
          <a:p>
            <a:r>
              <a:rPr lang="et-EE" sz="4800" dirty="0" smtClean="0"/>
              <a:t>Üldised põhimõtted</a:t>
            </a:r>
            <a:endParaRPr lang="et-EE" sz="4800" dirty="0"/>
          </a:p>
        </p:txBody>
      </p:sp>
    </p:spTree>
    <p:extLst>
      <p:ext uri="{BB962C8B-B14F-4D97-AF65-F5344CB8AC3E}">
        <p14:creationId xmlns:p14="http://schemas.microsoft.com/office/powerpoint/2010/main" val="12190523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415498"/>
            <a:ext cx="8162925" cy="1323439"/>
          </a:xfrm>
        </p:spPr>
        <p:txBody>
          <a:bodyPr/>
          <a:lstStyle/>
          <a:p>
            <a:r>
              <a:rPr lang="sv-SE" sz="4000" dirty="0" smtClean="0"/>
              <a:t>TA </a:t>
            </a:r>
            <a:r>
              <a:rPr lang="sv-SE" sz="4000" dirty="0"/>
              <a:t>programmid </a:t>
            </a:r>
            <a:r>
              <a:rPr lang="et-EE" sz="4000" dirty="0" smtClean="0"/>
              <a:t>NS </a:t>
            </a:r>
            <a:r>
              <a:rPr lang="sv-SE" sz="4000" dirty="0" smtClean="0"/>
              <a:t>valdkondades </a:t>
            </a:r>
            <a:r>
              <a:rPr lang="et-EE" sz="4000" dirty="0" smtClean="0"/>
              <a:t/>
            </a:r>
            <a:br>
              <a:rPr lang="et-EE" sz="4000" dirty="0" smtClean="0"/>
            </a:br>
            <a:r>
              <a:rPr lang="sv-SE" sz="4000" dirty="0" smtClean="0"/>
              <a:t>ja sots.maj</a:t>
            </a:r>
            <a:r>
              <a:rPr lang="sv-SE" sz="4000" dirty="0"/>
              <a:t>. olulistes valdkondades </a:t>
            </a:r>
            <a:endParaRPr lang="et-EE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800" u="sng" dirty="0" smtClean="0"/>
              <a:t>Tegevused:</a:t>
            </a:r>
            <a:r>
              <a:rPr lang="et-EE" sz="2800" dirty="0" smtClean="0"/>
              <a:t> </a:t>
            </a:r>
          </a:p>
          <a:p>
            <a:pPr lvl="1"/>
            <a:r>
              <a:rPr lang="et-EE" sz="2400" dirty="0" smtClean="0"/>
              <a:t>Rakendusuuringute </a:t>
            </a:r>
            <a:r>
              <a:rPr lang="et-EE" sz="2400" dirty="0" smtClean="0"/>
              <a:t>toetamine</a:t>
            </a:r>
            <a:endParaRPr lang="et-EE" sz="2400" dirty="0" smtClean="0"/>
          </a:p>
          <a:p>
            <a:pPr lvl="2"/>
            <a:r>
              <a:rPr lang="et-EE" sz="2400" dirty="0"/>
              <a:t>Nutika spetsialiseerumise </a:t>
            </a:r>
            <a:r>
              <a:rPr lang="et-EE" sz="2400" dirty="0" smtClean="0"/>
              <a:t>kasvuvaldkondades (</a:t>
            </a:r>
            <a:r>
              <a:rPr lang="et-EE" sz="2400" dirty="0" smtClean="0">
                <a:solidFill>
                  <a:srgbClr val="00B0F0"/>
                </a:solidFill>
              </a:rPr>
              <a:t>lähtuvalt ettevõtjate initsiatiivist ja panusest</a:t>
            </a:r>
            <a:r>
              <a:rPr lang="et-EE" sz="2400" dirty="0" smtClean="0"/>
              <a:t>)</a:t>
            </a:r>
            <a:endParaRPr lang="et-EE" sz="2400" dirty="0"/>
          </a:p>
          <a:p>
            <a:pPr lvl="2"/>
            <a:r>
              <a:rPr lang="et-EE" sz="2400" dirty="0"/>
              <a:t>Riigile </a:t>
            </a:r>
            <a:r>
              <a:rPr lang="et-EE" sz="2400" dirty="0" err="1"/>
              <a:t>sots.maj</a:t>
            </a:r>
            <a:r>
              <a:rPr lang="et-EE" sz="2400" dirty="0"/>
              <a:t>. olulistes valdkondades (</a:t>
            </a:r>
            <a:r>
              <a:rPr lang="et-EE" sz="2400" dirty="0">
                <a:solidFill>
                  <a:srgbClr val="00B0F0"/>
                </a:solidFill>
              </a:rPr>
              <a:t>lähtuvalt valdkondlike ministeeriumite </a:t>
            </a:r>
            <a:r>
              <a:rPr lang="et-EE" sz="2400" dirty="0" smtClean="0">
                <a:solidFill>
                  <a:srgbClr val="00B0F0"/>
                </a:solidFill>
              </a:rPr>
              <a:t>initsiatiivist</a:t>
            </a:r>
            <a:r>
              <a:rPr lang="et-EE" sz="2400" dirty="0" smtClean="0"/>
              <a:t>)</a:t>
            </a:r>
            <a:endParaRPr lang="et-EE" sz="2400" dirty="0"/>
          </a:p>
          <a:p>
            <a:pPr lvl="1"/>
            <a:r>
              <a:rPr lang="et-EE" sz="2400" dirty="0" smtClean="0"/>
              <a:t>Suunatud arendustegevused</a:t>
            </a:r>
          </a:p>
          <a:p>
            <a:r>
              <a:rPr lang="et-EE" sz="2800" u="sng" dirty="0" smtClean="0"/>
              <a:t>Sihtgrupp:</a:t>
            </a:r>
            <a:r>
              <a:rPr lang="et-EE" sz="2800" dirty="0" smtClean="0"/>
              <a:t> </a:t>
            </a:r>
            <a:r>
              <a:rPr lang="et-EE" sz="2800" dirty="0" smtClean="0"/>
              <a:t>teadus- </a:t>
            </a:r>
            <a:r>
              <a:rPr lang="et-EE" sz="2800" dirty="0"/>
              <a:t>ja kõrgharidusasutused</a:t>
            </a:r>
          </a:p>
          <a:p>
            <a:r>
              <a:rPr lang="et-EE" sz="2800" u="sng" dirty="0" smtClean="0"/>
              <a:t>Eelarve</a:t>
            </a:r>
            <a:r>
              <a:rPr lang="et-EE" sz="2800" dirty="0" smtClean="0"/>
              <a:t> 62,7 mln €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92702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538" y="916127"/>
            <a:ext cx="8162925" cy="707886"/>
          </a:xfrm>
        </p:spPr>
        <p:txBody>
          <a:bodyPr/>
          <a:lstStyle/>
          <a:p>
            <a:r>
              <a:rPr lang="et-EE" sz="4000" dirty="0"/>
              <a:t>Kõrghariduse </a:t>
            </a:r>
            <a:r>
              <a:rPr lang="et-EE" sz="4000" dirty="0" smtClean="0"/>
              <a:t>erialastipendiumid</a:t>
            </a:r>
            <a:endParaRPr lang="et-E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800" u="sng" dirty="0" smtClean="0"/>
              <a:t>Eesmärk</a:t>
            </a:r>
            <a:r>
              <a:rPr lang="et-EE" sz="2800" dirty="0" smtClean="0"/>
              <a:t>: </a:t>
            </a:r>
          </a:p>
          <a:p>
            <a:pPr lvl="1"/>
            <a:r>
              <a:rPr lang="et-EE" sz="2400" dirty="0" smtClean="0"/>
              <a:t>Motiveerida </a:t>
            </a:r>
            <a:r>
              <a:rPr lang="et-EE" sz="2400" dirty="0"/>
              <a:t>üliõpilasi täiskoormusega õppima riigile perspektiivikates valdkondades </a:t>
            </a:r>
            <a:r>
              <a:rPr lang="et-EE" sz="2400" dirty="0" smtClean="0"/>
              <a:t>(NS</a:t>
            </a:r>
            <a:r>
              <a:rPr lang="et-EE" sz="2400" dirty="0"/>
              <a:t>) </a:t>
            </a:r>
            <a:r>
              <a:rPr lang="et-EE" sz="2400" dirty="0" smtClean="0"/>
              <a:t>prioriteetsetel õppekavadel</a:t>
            </a:r>
            <a:endParaRPr lang="et-EE" sz="2400" dirty="0"/>
          </a:p>
          <a:p>
            <a:r>
              <a:rPr lang="et-EE" sz="2800" u="sng" dirty="0" smtClean="0"/>
              <a:t>Tegevused:</a:t>
            </a:r>
            <a:r>
              <a:rPr lang="et-EE" sz="2800" dirty="0" smtClean="0"/>
              <a:t> </a:t>
            </a:r>
          </a:p>
          <a:p>
            <a:pPr lvl="1"/>
            <a:r>
              <a:rPr lang="et-EE" sz="2400" dirty="0"/>
              <a:t>Stipendiumite maksmine </a:t>
            </a:r>
            <a:r>
              <a:rPr lang="et-EE" sz="2400" dirty="0" smtClean="0"/>
              <a:t>VV </a:t>
            </a:r>
            <a:r>
              <a:rPr lang="et-EE" sz="2400" dirty="0"/>
              <a:t>määruse „Üliõpilaste stipendiumite liigid, suurused ja nende määramise üldtingimused</a:t>
            </a:r>
            <a:r>
              <a:rPr lang="et-EE" sz="2400" dirty="0" smtClean="0"/>
              <a:t>” alusel</a:t>
            </a:r>
            <a:endParaRPr lang="et-EE" sz="2400" dirty="0"/>
          </a:p>
          <a:p>
            <a:r>
              <a:rPr lang="et-EE" sz="2800" u="sng" dirty="0" smtClean="0"/>
              <a:t>Eelarve:</a:t>
            </a:r>
            <a:r>
              <a:rPr lang="et-EE" sz="2800" dirty="0" smtClean="0"/>
              <a:t> 25,3 mln €</a:t>
            </a:r>
            <a:endParaRPr lang="et-EE" sz="2400" dirty="0" smtClean="0"/>
          </a:p>
          <a:p>
            <a:r>
              <a:rPr lang="et-EE" sz="2800" dirty="0" smtClean="0"/>
              <a:t>Al. 2018 järkjärguline väljumine tõukefondidest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14045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538" y="916127"/>
            <a:ext cx="8162925" cy="707886"/>
          </a:xfrm>
        </p:spPr>
        <p:txBody>
          <a:bodyPr/>
          <a:lstStyle/>
          <a:p>
            <a:r>
              <a:rPr lang="et-EE" sz="4000" dirty="0"/>
              <a:t>Institutsionaalne </a:t>
            </a:r>
            <a:r>
              <a:rPr lang="et-EE" sz="4000" dirty="0" smtClean="0"/>
              <a:t>arendusprogramm</a:t>
            </a:r>
            <a:endParaRPr lang="et-E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800" u="sng" dirty="0" smtClean="0"/>
              <a:t>Eesmärgid: </a:t>
            </a:r>
          </a:p>
          <a:p>
            <a:pPr lvl="1"/>
            <a:r>
              <a:rPr lang="et-EE" sz="2400" dirty="0" smtClean="0"/>
              <a:t>kõrghariduse </a:t>
            </a:r>
            <a:r>
              <a:rPr lang="et-EE" sz="2400" dirty="0"/>
              <a:t>vastutusvaldkondade ja </a:t>
            </a:r>
            <a:r>
              <a:rPr lang="et-EE" sz="2400" dirty="0" smtClean="0"/>
              <a:t>NS vajadustest vajalike </a:t>
            </a:r>
            <a:r>
              <a:rPr lang="et-EE" sz="2400" dirty="0"/>
              <a:t>struktuursete muudatuste läbiviimine ning arenguhüppe saavutamine. </a:t>
            </a:r>
            <a:endParaRPr lang="et-EE" sz="2400" dirty="0" smtClean="0"/>
          </a:p>
          <a:p>
            <a:pPr lvl="2"/>
            <a:r>
              <a:rPr lang="et-EE" sz="2400" dirty="0" err="1" smtClean="0"/>
              <a:t>Sh</a:t>
            </a:r>
            <a:r>
              <a:rPr lang="et-EE" sz="2400" dirty="0" smtClean="0"/>
              <a:t> ressursside koondamine ning olulistele erialadele </a:t>
            </a:r>
            <a:r>
              <a:rPr lang="et-EE" sz="2400" dirty="0" err="1" smtClean="0"/>
              <a:t>fokusseerumine</a:t>
            </a:r>
            <a:r>
              <a:rPr lang="et-EE" sz="2400" dirty="0" smtClean="0"/>
              <a:t> . </a:t>
            </a:r>
          </a:p>
          <a:p>
            <a:pPr lvl="1"/>
            <a:r>
              <a:rPr lang="et-EE" sz="2400" dirty="0" smtClean="0"/>
              <a:t>asutuste </a:t>
            </a:r>
            <a:r>
              <a:rPr lang="et-EE" sz="2400" dirty="0"/>
              <a:t>maastiku korrastamine ja dubleerimise vähendamine, motivatsiooni ja stiimulite pakkumine võimekuse tõstmiseks vajalikul nõrkade allüksuste ühinemisel ja struktuursete muutuste läbiviimisel. </a:t>
            </a:r>
            <a:endParaRPr lang="et-EE" sz="2400" dirty="0" smtClean="0"/>
          </a:p>
        </p:txBody>
      </p:sp>
    </p:spTree>
    <p:extLst>
      <p:ext uri="{BB962C8B-B14F-4D97-AF65-F5344CB8AC3E}">
        <p14:creationId xmlns:p14="http://schemas.microsoft.com/office/powerpoint/2010/main" val="103423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538" y="977682"/>
            <a:ext cx="8162925" cy="646331"/>
          </a:xfrm>
        </p:spPr>
        <p:txBody>
          <a:bodyPr/>
          <a:lstStyle/>
          <a:p>
            <a:r>
              <a:rPr lang="et-EE" sz="3600" dirty="0"/>
              <a:t>Institutsionaalne </a:t>
            </a:r>
            <a:r>
              <a:rPr lang="et-EE" sz="3600" dirty="0" smtClean="0"/>
              <a:t>arendusprogramm (2)</a:t>
            </a:r>
            <a:endParaRPr lang="et-E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800" u="sng" dirty="0" smtClean="0"/>
              <a:t>Tegevused</a:t>
            </a:r>
          </a:p>
          <a:p>
            <a:pPr lvl="1"/>
            <a:r>
              <a:rPr lang="et-EE" sz="2000" dirty="0"/>
              <a:t>Struktuursete muutuste ja/või ühinemiste korraldamine kõrgkoolides ning TA asutustes; </a:t>
            </a:r>
          </a:p>
          <a:p>
            <a:pPr lvl="1"/>
            <a:r>
              <a:rPr lang="et-EE" sz="2000" dirty="0"/>
              <a:t>Kõrgkoolide vastutusvaldkondade ning TA asutuste põhikirjaliste põhivaldkondade </a:t>
            </a:r>
            <a:r>
              <a:rPr lang="et-EE" sz="2000" dirty="0" smtClean="0"/>
              <a:t>arendamine</a:t>
            </a:r>
            <a:r>
              <a:rPr lang="et-EE" sz="2000" dirty="0"/>
              <a:t>;</a:t>
            </a:r>
          </a:p>
          <a:p>
            <a:pPr lvl="1"/>
            <a:r>
              <a:rPr lang="et-EE" sz="2000" u="sng" dirty="0"/>
              <a:t>Majade ehitus väga valitud ja põhjendatud </a:t>
            </a:r>
            <a:r>
              <a:rPr lang="et-EE" sz="2000" u="sng" dirty="0" smtClean="0"/>
              <a:t>juhtudel</a:t>
            </a:r>
            <a:r>
              <a:rPr lang="et-EE" sz="2000" dirty="0" smtClean="0"/>
              <a:t>;</a:t>
            </a:r>
            <a:endParaRPr lang="et-EE" sz="2000" dirty="0"/>
          </a:p>
          <a:p>
            <a:pPr lvl="1"/>
            <a:r>
              <a:rPr lang="et-EE" sz="2000" dirty="0"/>
              <a:t>Õppe ja teaduse aparatuurne infrastruktuur </a:t>
            </a:r>
            <a:endParaRPr lang="et-EE" sz="2000" dirty="0" smtClean="0"/>
          </a:p>
          <a:p>
            <a:pPr lvl="1"/>
            <a:r>
              <a:rPr lang="et-EE" sz="2000" dirty="0" smtClean="0"/>
              <a:t>Doktorikoolid (koostöötingimustega);</a:t>
            </a:r>
            <a:endParaRPr lang="et-EE" sz="2000" dirty="0"/>
          </a:p>
          <a:p>
            <a:pPr lvl="1"/>
            <a:r>
              <a:rPr lang="et-EE" sz="2000" dirty="0"/>
              <a:t>Rahvusvaheliste ja ühisõppekavade arendamine;</a:t>
            </a:r>
          </a:p>
          <a:p>
            <a:pPr lvl="1"/>
            <a:r>
              <a:rPr lang="en-GB" sz="2000" dirty="0" err="1"/>
              <a:t>Teenuste</a:t>
            </a:r>
            <a:r>
              <a:rPr lang="en-GB" sz="2000" dirty="0"/>
              <a:t> </a:t>
            </a:r>
            <a:r>
              <a:rPr lang="en-GB" sz="2000" dirty="0" err="1"/>
              <a:t>väljaarendamine</a:t>
            </a:r>
            <a:r>
              <a:rPr lang="en-GB" sz="2000" dirty="0"/>
              <a:t> </a:t>
            </a:r>
            <a:r>
              <a:rPr lang="en-GB" sz="2000" dirty="0" err="1"/>
              <a:t>ettevõtluskoostöö</a:t>
            </a:r>
            <a:r>
              <a:rPr lang="en-GB" sz="2000" dirty="0"/>
              <a:t> </a:t>
            </a:r>
            <a:r>
              <a:rPr lang="en-GB" sz="2000" dirty="0" err="1"/>
              <a:t>laiendamiseks</a:t>
            </a:r>
            <a:r>
              <a:rPr lang="en-GB" sz="2000" dirty="0"/>
              <a:t> (</a:t>
            </a:r>
            <a:r>
              <a:rPr lang="en-GB" sz="2000" dirty="0" err="1"/>
              <a:t>teadustaristu</a:t>
            </a:r>
            <a:r>
              <a:rPr lang="en-GB" sz="2000" dirty="0"/>
              <a:t> </a:t>
            </a:r>
            <a:r>
              <a:rPr lang="en-GB" sz="2000" dirty="0" err="1"/>
              <a:t>avamine</a:t>
            </a:r>
            <a:r>
              <a:rPr lang="en-GB" sz="2000" dirty="0"/>
              <a:t> </a:t>
            </a:r>
            <a:r>
              <a:rPr lang="en-GB" sz="2000" dirty="0" err="1"/>
              <a:t>ettevõtetele</a:t>
            </a:r>
            <a:r>
              <a:rPr lang="en-GB" sz="2000" dirty="0"/>
              <a:t>, </a:t>
            </a:r>
            <a:r>
              <a:rPr lang="en-GB" sz="2000" dirty="0" err="1"/>
              <a:t>rakendusuuringute</a:t>
            </a:r>
            <a:r>
              <a:rPr lang="en-GB" sz="2000" dirty="0"/>
              <a:t> </a:t>
            </a:r>
            <a:r>
              <a:rPr lang="en-GB" sz="2000" dirty="0" err="1"/>
              <a:t>võimekuse</a:t>
            </a:r>
            <a:r>
              <a:rPr lang="en-GB" sz="2000" dirty="0"/>
              <a:t> </a:t>
            </a:r>
            <a:r>
              <a:rPr lang="en-GB" sz="2000" dirty="0" err="1"/>
              <a:t>kasvatamine</a:t>
            </a:r>
            <a:r>
              <a:rPr lang="en-GB" sz="2000" dirty="0"/>
              <a:t> </a:t>
            </a:r>
            <a:r>
              <a:rPr lang="en-GB" sz="2000" dirty="0" err="1"/>
              <a:t>jm</a:t>
            </a:r>
            <a:r>
              <a:rPr lang="en-GB" sz="2000" dirty="0"/>
              <a:t>).</a:t>
            </a:r>
            <a:endParaRPr lang="et-EE" sz="2000" u="sng" dirty="0"/>
          </a:p>
          <a:p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20947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538" y="977682"/>
            <a:ext cx="8162925" cy="646331"/>
          </a:xfrm>
        </p:spPr>
        <p:txBody>
          <a:bodyPr/>
          <a:lstStyle/>
          <a:p>
            <a:r>
              <a:rPr lang="et-EE" sz="3600" dirty="0"/>
              <a:t>Institutsionaalne arendusprogramm </a:t>
            </a:r>
            <a:r>
              <a:rPr lang="et-EE" sz="3600" dirty="0" smtClean="0"/>
              <a:t>(3)</a:t>
            </a:r>
            <a:endParaRPr lang="et-E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400" u="sng" dirty="0" smtClean="0"/>
              <a:t>Rakendusskeem:</a:t>
            </a:r>
            <a:r>
              <a:rPr lang="et-EE" sz="2400" dirty="0" smtClean="0"/>
              <a:t> VV investeeringute kava </a:t>
            </a:r>
            <a:r>
              <a:rPr lang="et-EE" sz="2400" dirty="0" smtClean="0">
                <a:sym typeface="Wingdings" panose="05000000000000000000" pitchFamily="2" charset="2"/>
              </a:rPr>
              <a:t> </a:t>
            </a:r>
            <a:r>
              <a:rPr lang="et-EE" sz="2400" dirty="0" smtClean="0"/>
              <a:t>tulemuslepingud</a:t>
            </a:r>
          </a:p>
          <a:p>
            <a:r>
              <a:rPr lang="et-EE" sz="2400" u="sng" dirty="0" smtClean="0"/>
              <a:t>Sihtgrupp:</a:t>
            </a:r>
            <a:r>
              <a:rPr lang="et-EE" sz="2400" dirty="0" smtClean="0"/>
              <a:t> riigi ning avaõiguslikud teadus- </a:t>
            </a:r>
            <a:r>
              <a:rPr lang="et-EE" sz="2400" dirty="0"/>
              <a:t>ja </a:t>
            </a:r>
            <a:r>
              <a:rPr lang="et-EE" sz="2400" dirty="0" smtClean="0"/>
              <a:t>kõrgharidusasutused, rakenduskõrgkoolid</a:t>
            </a:r>
            <a:endParaRPr lang="et-EE" sz="2400" dirty="0" smtClean="0"/>
          </a:p>
          <a:p>
            <a:r>
              <a:rPr lang="et-EE" sz="2400" u="sng" dirty="0" smtClean="0"/>
              <a:t>Eelarve:</a:t>
            </a:r>
            <a:r>
              <a:rPr lang="et-EE" sz="2400" dirty="0" smtClean="0"/>
              <a:t> 129,4 </a:t>
            </a:r>
            <a:r>
              <a:rPr lang="et-EE" sz="2400" dirty="0"/>
              <a:t>mln </a:t>
            </a:r>
            <a:r>
              <a:rPr lang="et-EE" sz="2400" dirty="0" smtClean="0"/>
              <a:t>€</a:t>
            </a:r>
          </a:p>
          <a:p>
            <a:endParaRPr lang="et-EE" sz="2400" dirty="0" smtClean="0"/>
          </a:p>
          <a:p>
            <a:r>
              <a:rPr lang="et-EE" sz="2400" dirty="0" smtClean="0"/>
              <a:t>Kehtib </a:t>
            </a:r>
            <a:r>
              <a:rPr lang="et-EE" sz="2400" dirty="0"/>
              <a:t>printsiip „üks asutus = üks tervikprojekt“. Aga iga asutus ei pea tingimata oma projekti saama, kui investeerimisettepanekus pakutud tegevused ei ole riiklikul tasandil piisavalt prioriteetsed või põhjendatud</a:t>
            </a:r>
          </a:p>
          <a:p>
            <a:endParaRPr lang="et-EE" sz="2800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09806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7"/>
          <p:cNvSpPr txBox="1">
            <a:spLocks noChangeArrowheads="1"/>
          </p:cNvSpPr>
          <p:nvPr/>
        </p:nvSpPr>
        <p:spPr bwMode="auto">
          <a:xfrm>
            <a:off x="2209800" y="3657600"/>
            <a:ext cx="4752975" cy="224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t-EE" sz="2000" dirty="0" smtClean="0"/>
              <a:t>Taivo Raud</a:t>
            </a:r>
            <a:endParaRPr lang="et-EE" sz="2000" dirty="0"/>
          </a:p>
          <a:p>
            <a:pPr algn="ctr" eaLnBrk="1" hangingPunct="1">
              <a:spcBef>
                <a:spcPct val="50000"/>
              </a:spcBef>
            </a:pPr>
            <a:r>
              <a:rPr lang="et-EE" sz="2000" dirty="0" smtClean="0"/>
              <a:t>teadusosakonna juhataja</a:t>
            </a:r>
            <a:endParaRPr lang="et-EE" sz="2000" dirty="0"/>
          </a:p>
          <a:p>
            <a:pPr algn="ctr" eaLnBrk="1" hangingPunct="1">
              <a:spcBef>
                <a:spcPct val="50000"/>
              </a:spcBef>
            </a:pPr>
            <a:r>
              <a:rPr lang="et-EE" sz="2000" dirty="0"/>
              <a:t>Munga 18, Tartu</a:t>
            </a:r>
          </a:p>
          <a:p>
            <a:pPr algn="ctr" eaLnBrk="1" hangingPunct="1">
              <a:spcBef>
                <a:spcPct val="50000"/>
              </a:spcBef>
            </a:pPr>
            <a:r>
              <a:rPr lang="et-EE" sz="2000" dirty="0"/>
              <a:t>Tel.: (+372) </a:t>
            </a:r>
            <a:r>
              <a:rPr lang="et-EE" sz="2000" dirty="0" smtClean="0"/>
              <a:t>7350134</a:t>
            </a:r>
            <a:endParaRPr lang="et-EE" sz="2000" dirty="0"/>
          </a:p>
          <a:p>
            <a:pPr algn="ctr" eaLnBrk="1" hangingPunct="1">
              <a:spcBef>
                <a:spcPct val="50000"/>
              </a:spcBef>
            </a:pPr>
            <a:r>
              <a:rPr lang="et-EE" sz="2000" dirty="0"/>
              <a:t>E-mail: </a:t>
            </a:r>
            <a:r>
              <a:rPr lang="et-EE" sz="2000" dirty="0" smtClean="0"/>
              <a:t>taivo.raud</a:t>
            </a:r>
            <a:r>
              <a:rPr lang="et-EE" sz="2000" dirty="0" smtClean="0"/>
              <a:t>@hm.ee</a:t>
            </a:r>
            <a:endParaRPr lang="et-EE" sz="2000" dirty="0"/>
          </a:p>
        </p:txBody>
      </p:sp>
      <p:sp>
        <p:nvSpPr>
          <p:cNvPr id="14339" name="Text Box 8"/>
          <p:cNvSpPr txBox="1">
            <a:spLocks noChangeArrowheads="1"/>
          </p:cNvSpPr>
          <p:nvPr/>
        </p:nvSpPr>
        <p:spPr bwMode="auto">
          <a:xfrm>
            <a:off x="1547813" y="908050"/>
            <a:ext cx="6048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t-EE" sz="2800" b="1">
                <a:latin typeface="Times New Roman" pitchFamily="18" charset="0"/>
              </a:rPr>
              <a:t>Tänan tähelepanu eest!</a:t>
            </a:r>
            <a:endParaRPr lang="et-EE" b="1">
              <a:latin typeface="Times New Roman" pitchFamily="18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eaLnBrk="1" hangingPunct="1"/>
            <a:fld id="{0546BB87-62AB-4B68-AE27-BD3B92C8CFCE}" type="slidenum">
              <a:rPr lang="en-US" sz="1400" smtClean="0">
                <a:latin typeface="Verdana" pitchFamily="34" charset="0"/>
              </a:rPr>
              <a:pPr eaLnBrk="1" hangingPunct="1"/>
              <a:t>18</a:t>
            </a:fld>
            <a:endParaRPr lang="en-US" sz="1400" smtClean="0"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538" y="793016"/>
            <a:ext cx="8162925" cy="830997"/>
          </a:xfrm>
        </p:spPr>
        <p:txBody>
          <a:bodyPr/>
          <a:lstStyle/>
          <a:p>
            <a:r>
              <a:rPr lang="et-EE" sz="4800" dirty="0" smtClean="0"/>
              <a:t>TAI strateegia 2014-2020</a:t>
            </a:r>
            <a:endParaRPr lang="et-EE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800" dirty="0" smtClean="0"/>
              <a:t>VV kiitis 31.10.2013 heaks ja saatis Riigikogusse TAI strateegia „Teadmistepõhine Eesti 2014-2020“ </a:t>
            </a:r>
          </a:p>
          <a:p>
            <a:pPr lvl="1"/>
            <a:endParaRPr lang="et-EE" sz="2400" dirty="0" smtClean="0"/>
          </a:p>
          <a:p>
            <a:r>
              <a:rPr lang="et-EE" sz="2800" dirty="0" smtClean="0"/>
              <a:t>VV otsustas koostada strateegia 28.06.2012</a:t>
            </a:r>
          </a:p>
          <a:p>
            <a:pPr lvl="1"/>
            <a:r>
              <a:rPr lang="et-EE" sz="2400" dirty="0" smtClean="0"/>
              <a:t>Ettepanek ja ettevalmistusprotsessi ürituste materjalid </a:t>
            </a:r>
            <a:r>
              <a:rPr lang="et-EE" sz="2400" u="sng" dirty="0" smtClean="0">
                <a:hlinkClick r:id="rId2"/>
              </a:rPr>
              <a:t>http://www.hm.ee/index.php?0512958</a:t>
            </a:r>
            <a:endParaRPr lang="et-EE" sz="2400" u="sng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114039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71538" y="793016"/>
            <a:ext cx="8162925" cy="830997"/>
          </a:xfrm>
        </p:spPr>
        <p:txBody>
          <a:bodyPr/>
          <a:lstStyle/>
          <a:p>
            <a:r>
              <a:rPr lang="et-EE" sz="4800" dirty="0" smtClean="0"/>
              <a:t>Strateegia üldeesmärk</a:t>
            </a:r>
            <a:endParaRPr lang="et-EE" sz="48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5544616"/>
          </a:xfrm>
        </p:spPr>
        <p:txBody>
          <a:bodyPr>
            <a:normAutofit/>
          </a:bodyPr>
          <a:lstStyle/>
          <a:p>
            <a:r>
              <a:rPr lang="et-EE" sz="2800" dirty="0" smtClean="0"/>
              <a:t>Soodsate tingimuste loomine tootlikkuse ja elatustaseme kasvuks, heaks hariduseks ja kultuuriks, Eesti kestmiseks ja arenguks. </a:t>
            </a:r>
          </a:p>
          <a:p>
            <a:endParaRPr lang="et-EE" sz="2800" dirty="0" smtClean="0"/>
          </a:p>
          <a:p>
            <a:r>
              <a:rPr lang="et-EE" sz="2800" dirty="0" smtClean="0"/>
              <a:t>Indikaatorid</a:t>
            </a:r>
            <a:r>
              <a:rPr lang="et-EE" sz="2800" b="1" dirty="0" smtClean="0"/>
              <a:t>: </a:t>
            </a:r>
          </a:p>
          <a:p>
            <a:pPr lvl="1"/>
            <a:r>
              <a:rPr lang="et-EE" sz="2400" dirty="0" smtClean="0"/>
              <a:t>GERD vastavalt 3%, sh BERD 2%SKP-st (2011 vastavalt 2,41% ja 1,52% SKP-st)</a:t>
            </a:r>
          </a:p>
          <a:p>
            <a:pPr lvl="1"/>
            <a:r>
              <a:rPr lang="et-EE" sz="2400" dirty="0" smtClean="0"/>
              <a:t>Vähemalt 10. koht EL Innovaatilise Liidu Edetabelis (2011 14. koht)</a:t>
            </a:r>
          </a:p>
          <a:p>
            <a:pPr lvl="1"/>
            <a:r>
              <a:rPr lang="et-EE" sz="2400" dirty="0" smtClean="0"/>
              <a:t>tootlikkus hõivatu kohta 80% EL keskmisest (2011 68%)</a:t>
            </a:r>
          </a:p>
        </p:txBody>
      </p:sp>
    </p:spTree>
    <p:extLst>
      <p:ext uri="{BB962C8B-B14F-4D97-AF65-F5344CB8AC3E}">
        <p14:creationId xmlns:p14="http://schemas.microsoft.com/office/powerpoint/2010/main" val="106670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71538" y="793016"/>
            <a:ext cx="8162925" cy="830997"/>
          </a:xfrm>
        </p:spPr>
        <p:txBody>
          <a:bodyPr/>
          <a:lstStyle/>
          <a:p>
            <a:r>
              <a:rPr lang="et-EE" sz="4800" dirty="0" smtClean="0"/>
              <a:t>Alaeesmärk 1</a:t>
            </a:r>
            <a:endParaRPr lang="et-EE" sz="48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t-EE" b="1" dirty="0">
                <a:solidFill>
                  <a:srgbClr val="00B0F0"/>
                </a:solidFill>
              </a:rPr>
              <a:t>Eesti teadus on kõrgetasemeline ja </a:t>
            </a:r>
            <a:r>
              <a:rPr lang="et-EE" b="1" dirty="0" smtClean="0">
                <a:solidFill>
                  <a:srgbClr val="00B0F0"/>
                </a:solidFill>
              </a:rPr>
              <a:t>mitmekesine</a:t>
            </a:r>
            <a:r>
              <a:rPr lang="et-EE" b="1" dirty="0" smtClean="0"/>
              <a:t>. </a:t>
            </a:r>
          </a:p>
          <a:p>
            <a:pPr lvl="1"/>
            <a:r>
              <a:rPr lang="et-EE" dirty="0" smtClean="0"/>
              <a:t>See on rahvusvaheliselt </a:t>
            </a:r>
            <a:r>
              <a:rPr lang="et-EE" dirty="0"/>
              <a:t>konkurentsivõimeline ja nähtav ning katab põhilisi kõrgharidus- ja kultuurivaldkondi. Teadusasutuste võrk tegutseb tõhusalt. </a:t>
            </a:r>
            <a:r>
              <a:rPr lang="et-EE" dirty="0" err="1"/>
              <a:t>Taristu</a:t>
            </a:r>
            <a:r>
              <a:rPr lang="et-EE" dirty="0"/>
              <a:t> on nüüdisaegne. Teadlaste ja </a:t>
            </a:r>
            <a:r>
              <a:rPr lang="et-EE" dirty="0" err="1"/>
              <a:t>innovaatorite</a:t>
            </a:r>
            <a:r>
              <a:rPr lang="et-EE" dirty="0"/>
              <a:t> järelkasv on kindlustatud. Eesti on atraktiivne koht teadus- ja arendustööks ning teadlaskarjäär on </a:t>
            </a:r>
            <a:r>
              <a:rPr lang="et-EE" dirty="0" smtClean="0"/>
              <a:t>populaarne.</a:t>
            </a:r>
          </a:p>
          <a:p>
            <a:r>
              <a:rPr lang="et-EE" dirty="0" smtClean="0"/>
              <a:t> Indikaatorid : </a:t>
            </a:r>
          </a:p>
          <a:p>
            <a:pPr lvl="1"/>
            <a:r>
              <a:rPr lang="et-EE" dirty="0"/>
              <a:t>Eesti kõigist kõrgetasemelistest teaduspublikatsioonidest 11% kuulub maailmas 10% enimtsiteeritute teaduspublikatsioonide hulka (2008. aastal 7,5%);</a:t>
            </a:r>
            <a:endParaRPr lang="et-EE" sz="2400" dirty="0"/>
          </a:p>
          <a:p>
            <a:pPr lvl="1"/>
            <a:r>
              <a:rPr lang="et-EE" dirty="0"/>
              <a:t>doktorikraadi kaitsmiste arv </a:t>
            </a:r>
            <a:r>
              <a:rPr lang="et-EE" dirty="0" smtClean="0"/>
              <a:t>aastas </a:t>
            </a:r>
            <a:r>
              <a:rPr lang="et-EE" dirty="0"/>
              <a:t>300 (2012. aastal 190);</a:t>
            </a:r>
            <a:endParaRPr lang="et-EE" sz="2400" dirty="0"/>
          </a:p>
          <a:p>
            <a:pPr lvl="1"/>
            <a:r>
              <a:rPr lang="et-EE" dirty="0"/>
              <a:t>kõrgetasemeliste artiklite arv miljoni elaniku kohta 1600 (2012. aastal 1191).</a:t>
            </a:r>
          </a:p>
        </p:txBody>
      </p:sp>
    </p:spTree>
    <p:extLst>
      <p:ext uri="{BB962C8B-B14F-4D97-AF65-F5344CB8AC3E}">
        <p14:creationId xmlns:p14="http://schemas.microsoft.com/office/powerpoint/2010/main" val="2558913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71538" y="793016"/>
            <a:ext cx="8162925" cy="830997"/>
          </a:xfrm>
        </p:spPr>
        <p:txBody>
          <a:bodyPr/>
          <a:lstStyle/>
          <a:p>
            <a:r>
              <a:rPr lang="et-EE" sz="4800" dirty="0" smtClean="0"/>
              <a:t>Alaeesmärk 2</a:t>
            </a:r>
            <a:endParaRPr lang="et-EE" sz="48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685800" y="1905000"/>
            <a:ext cx="8229600" cy="5328592"/>
          </a:xfrm>
        </p:spPr>
        <p:txBody>
          <a:bodyPr>
            <a:normAutofit fontScale="77500" lnSpcReduction="20000"/>
          </a:bodyPr>
          <a:lstStyle/>
          <a:p>
            <a:r>
              <a:rPr lang="et-EE" b="1" dirty="0" smtClean="0">
                <a:solidFill>
                  <a:srgbClr val="00B0F0"/>
                </a:solidFill>
              </a:rPr>
              <a:t>Teadus- ja arendustegevus  toimib eesti ühiskonna ja majanduse huvides </a:t>
            </a:r>
          </a:p>
          <a:p>
            <a:pPr lvl="1"/>
            <a:r>
              <a:rPr lang="et-EE" dirty="0" smtClean="0"/>
              <a:t>lähtub </a:t>
            </a:r>
            <a:r>
              <a:rPr lang="et-EE" dirty="0"/>
              <a:t>ühiskonna ja majanduse vajadustest ning tähtsustab rakendusi. </a:t>
            </a:r>
            <a:endParaRPr lang="et-EE" dirty="0" smtClean="0"/>
          </a:p>
          <a:p>
            <a:pPr lvl="1"/>
            <a:r>
              <a:rPr lang="et-EE" dirty="0" smtClean="0"/>
              <a:t>Teadusasutused </a:t>
            </a:r>
            <a:r>
              <a:rPr lang="et-EE" dirty="0"/>
              <a:t>on motiveeritud rakendusuuringuteks ja </a:t>
            </a:r>
            <a:r>
              <a:rPr lang="et-EE" dirty="0" smtClean="0"/>
              <a:t>koostööks </a:t>
            </a:r>
            <a:r>
              <a:rPr lang="et-EE" dirty="0"/>
              <a:t>ettevõtjate ning valitsusasutustega. </a:t>
            </a:r>
            <a:endParaRPr lang="et-EE" dirty="0" smtClean="0"/>
          </a:p>
          <a:p>
            <a:pPr lvl="1"/>
            <a:r>
              <a:rPr lang="et-EE" dirty="0" smtClean="0"/>
              <a:t>Riik </a:t>
            </a:r>
            <a:r>
              <a:rPr lang="et-EE" dirty="0"/>
              <a:t>on rakenduslike uuringute ja arendustööde tark tellija. </a:t>
            </a:r>
            <a:endParaRPr lang="et-EE" dirty="0" smtClean="0"/>
          </a:p>
          <a:p>
            <a:pPr lvl="1"/>
            <a:r>
              <a:rPr lang="et-EE" dirty="0" smtClean="0"/>
              <a:t>Sotsiaal-majanduslikel </a:t>
            </a:r>
            <a:r>
              <a:rPr lang="et-EE" dirty="0"/>
              <a:t>eesmärkidel tehtavate uuringute korraldus on </a:t>
            </a:r>
            <a:r>
              <a:rPr lang="et-EE" dirty="0" smtClean="0"/>
              <a:t>tõhus. </a:t>
            </a:r>
          </a:p>
          <a:p>
            <a:r>
              <a:rPr lang="et-EE" dirty="0" smtClean="0"/>
              <a:t>Indikaatorid: </a:t>
            </a:r>
          </a:p>
          <a:p>
            <a:pPr lvl="1"/>
            <a:r>
              <a:rPr lang="et-EE" dirty="0" err="1" smtClean="0"/>
              <a:t>sots-maj</a:t>
            </a:r>
            <a:r>
              <a:rPr lang="et-EE" dirty="0" smtClean="0"/>
              <a:t> eesmärkidele (v.a akadeemilised uuringud) suunatud kulutuste osa on vähemalt 40% eelarves planeeritud TA eraldistest (2011. u 30%, (EL 45%));</a:t>
            </a:r>
          </a:p>
          <a:p>
            <a:pPr lvl="1"/>
            <a:r>
              <a:rPr lang="et-EE" dirty="0" smtClean="0"/>
              <a:t>erasektori </a:t>
            </a:r>
            <a:r>
              <a:rPr lang="et-EE" dirty="0"/>
              <a:t>rahastatavad avaliku sektori TA kulud moodustavad 7% avaliku sektori TA kogukuludest (2011. aastal 2,95</a:t>
            </a:r>
            <a:r>
              <a:rPr lang="et-EE" dirty="0" smtClean="0"/>
              <a:t>%)</a:t>
            </a:r>
          </a:p>
          <a:p>
            <a:pPr lvl="1"/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276011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71538" y="793016"/>
            <a:ext cx="8162925" cy="830997"/>
          </a:xfrm>
        </p:spPr>
        <p:txBody>
          <a:bodyPr/>
          <a:lstStyle/>
          <a:p>
            <a:r>
              <a:rPr lang="et-EE" sz="4800" dirty="0" smtClean="0"/>
              <a:t>Alaeesmärk 3</a:t>
            </a:r>
            <a:endParaRPr lang="et-EE" sz="48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t-EE" b="1" dirty="0">
                <a:solidFill>
                  <a:srgbClr val="00B0F0"/>
                </a:solidFill>
              </a:rPr>
              <a:t>TA muudab majandusstruktuuri </a:t>
            </a:r>
            <a:r>
              <a:rPr lang="et-EE" b="1" dirty="0" smtClean="0">
                <a:solidFill>
                  <a:srgbClr val="00B0F0"/>
                </a:solidFill>
              </a:rPr>
              <a:t>teadmistemahukamaks</a:t>
            </a:r>
          </a:p>
          <a:p>
            <a:pPr lvl="1"/>
            <a:r>
              <a:rPr lang="et-EE" b="1" dirty="0">
                <a:solidFill>
                  <a:srgbClr val="002060"/>
                </a:solidFill>
              </a:rPr>
              <a:t>Nutika spetsialiseerumise </a:t>
            </a:r>
            <a:r>
              <a:rPr lang="et-EE" dirty="0"/>
              <a:t>meetodil valitud ja juhitud TAI investeeringud soodustavad kasvuvaldkondade arengut ennaktempos. </a:t>
            </a:r>
            <a:endParaRPr lang="et-EE" dirty="0" smtClean="0"/>
          </a:p>
          <a:p>
            <a:pPr lvl="1"/>
            <a:r>
              <a:rPr lang="et-EE" dirty="0" smtClean="0"/>
              <a:t>Teadmusmahuka </a:t>
            </a:r>
            <a:r>
              <a:rPr lang="et-EE" dirty="0"/>
              <a:t>ettevõtluse osakaal majanduses ja ekspordi lisandväärtus kasvavad märgatavalt</a:t>
            </a:r>
            <a:r>
              <a:rPr lang="et-EE" dirty="0" smtClean="0"/>
              <a:t>.</a:t>
            </a:r>
          </a:p>
          <a:p>
            <a:r>
              <a:rPr lang="et-EE" dirty="0" smtClean="0"/>
              <a:t>Indikaatorid: </a:t>
            </a:r>
          </a:p>
          <a:p>
            <a:pPr lvl="1"/>
            <a:r>
              <a:rPr lang="et-EE" dirty="0"/>
              <a:t>kõrg- ja keskkõrgtehnoloogiliste sektorite hõive osakaal koguhõives 9% (2010. aastal 6%);</a:t>
            </a:r>
            <a:endParaRPr lang="et-EE" sz="2400" dirty="0"/>
          </a:p>
          <a:p>
            <a:pPr lvl="1"/>
            <a:r>
              <a:rPr lang="et-EE" dirty="0"/>
              <a:t>kõrgtehnoloogiliste toodete ja teenuste osakaal ekspordis 15% (2010. aastal 10,4</a:t>
            </a:r>
            <a:r>
              <a:rPr lang="et-EE" dirty="0" smtClean="0"/>
              <a:t>%).</a:t>
            </a:r>
          </a:p>
        </p:txBody>
      </p:sp>
    </p:spTree>
    <p:extLst>
      <p:ext uri="{BB962C8B-B14F-4D97-AF65-F5344CB8AC3E}">
        <p14:creationId xmlns:p14="http://schemas.microsoft.com/office/powerpoint/2010/main" val="264341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Kasvuvaldkonnad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>
                <a:latin typeface="ArialNarrow"/>
              </a:rPr>
              <a:t>1</a:t>
            </a:r>
            <a:r>
              <a:rPr lang="et-EE" dirty="0">
                <a:latin typeface="ArialNarrow"/>
              </a:rPr>
              <a:t>. Info- ja kommunikatsioonitehnoloogia (IKT) horisontaalselt läbi teiste </a:t>
            </a:r>
            <a:r>
              <a:rPr lang="et-EE" dirty="0" smtClean="0">
                <a:latin typeface="ArialNarrow"/>
              </a:rPr>
              <a:t>sektorite</a:t>
            </a:r>
          </a:p>
          <a:p>
            <a:pPr lvl="1"/>
            <a:r>
              <a:rPr lang="et-EE" sz="1200" dirty="0" smtClean="0">
                <a:latin typeface="ArialNarrow"/>
              </a:rPr>
              <a:t>Nt: </a:t>
            </a:r>
            <a:r>
              <a:rPr lang="fi-FI" sz="1200" dirty="0" smtClean="0">
                <a:latin typeface="ArialNarrow"/>
              </a:rPr>
              <a:t>IKT </a:t>
            </a:r>
            <a:r>
              <a:rPr lang="fi-FI" sz="1200" dirty="0" err="1">
                <a:latin typeface="ArialNarrow"/>
              </a:rPr>
              <a:t>kasutamine</a:t>
            </a:r>
            <a:r>
              <a:rPr lang="fi-FI" sz="1200" dirty="0">
                <a:latin typeface="ArialNarrow"/>
              </a:rPr>
              <a:t> </a:t>
            </a:r>
            <a:r>
              <a:rPr lang="fi-FI" sz="1200" dirty="0" err="1">
                <a:latin typeface="ArialNarrow"/>
              </a:rPr>
              <a:t>tööstuses</a:t>
            </a:r>
            <a:r>
              <a:rPr lang="fi-FI" sz="1200" dirty="0">
                <a:latin typeface="ArialNarrow"/>
              </a:rPr>
              <a:t> (sh </a:t>
            </a:r>
            <a:r>
              <a:rPr lang="fi-FI" sz="1200" dirty="0" err="1">
                <a:latin typeface="ArialNarrow"/>
              </a:rPr>
              <a:t>automatiseerimine</a:t>
            </a:r>
            <a:r>
              <a:rPr lang="fi-FI" sz="1200" dirty="0">
                <a:latin typeface="ArialNarrow"/>
              </a:rPr>
              <a:t> ja </a:t>
            </a:r>
            <a:r>
              <a:rPr lang="fi-FI" sz="1200" dirty="0" err="1">
                <a:latin typeface="ArialNarrow"/>
              </a:rPr>
              <a:t>robootika</a:t>
            </a:r>
            <a:r>
              <a:rPr lang="fi-FI" sz="1200" dirty="0">
                <a:latin typeface="ArialNarrow"/>
              </a:rPr>
              <a:t>), </a:t>
            </a:r>
            <a:r>
              <a:rPr lang="fi-FI" sz="1200" dirty="0" err="1" smtClean="0">
                <a:latin typeface="ArialNarrow"/>
              </a:rPr>
              <a:t>küberturvalisus</a:t>
            </a:r>
            <a:r>
              <a:rPr lang="fi-FI" sz="1200" dirty="0">
                <a:latin typeface="ArialNarrow"/>
              </a:rPr>
              <a:t>, </a:t>
            </a:r>
            <a:r>
              <a:rPr lang="fi-FI" sz="1200" dirty="0" err="1" smtClean="0">
                <a:latin typeface="ArialNarrow"/>
              </a:rPr>
              <a:t>tarkvara</a:t>
            </a:r>
            <a:r>
              <a:rPr lang="fi-FI" sz="1200" dirty="0" smtClean="0">
                <a:latin typeface="ArialNarrow"/>
              </a:rPr>
              <a:t> </a:t>
            </a:r>
            <a:r>
              <a:rPr lang="fi-FI" sz="1200" dirty="0" err="1">
                <a:latin typeface="ArialNarrow"/>
              </a:rPr>
              <a:t>arendamine</a:t>
            </a:r>
            <a:endParaRPr lang="et-EE" sz="1200" dirty="0">
              <a:latin typeface="ArialNarrow"/>
            </a:endParaRPr>
          </a:p>
          <a:p>
            <a:r>
              <a:rPr lang="et-EE" dirty="0">
                <a:latin typeface="ArialNarrow"/>
              </a:rPr>
              <a:t>2. Tervisetehnoloogiad ja </a:t>
            </a:r>
            <a:r>
              <a:rPr lang="et-EE" dirty="0" smtClean="0">
                <a:latin typeface="ArialNarrow"/>
              </a:rPr>
              <a:t>–teenused</a:t>
            </a:r>
          </a:p>
          <a:p>
            <a:pPr lvl="1"/>
            <a:r>
              <a:rPr lang="et-EE" sz="1200" dirty="0" smtClean="0">
                <a:latin typeface="ArialNarrow"/>
              </a:rPr>
              <a:t>Nt: biotehnoloogia</a:t>
            </a:r>
            <a:r>
              <a:rPr lang="et-EE" sz="1200" dirty="0">
                <a:latin typeface="ArialNarrow"/>
              </a:rPr>
              <a:t>, e-tervis (IT kasutamine meditsiiniteenuste ja -toodete arendamiseks</a:t>
            </a:r>
          </a:p>
          <a:p>
            <a:r>
              <a:rPr lang="et-EE" dirty="0">
                <a:latin typeface="ArialNarrow"/>
              </a:rPr>
              <a:t>3. Ressursside efektiivsem </a:t>
            </a:r>
            <a:r>
              <a:rPr lang="et-EE" dirty="0" smtClean="0">
                <a:latin typeface="ArialNarrow"/>
              </a:rPr>
              <a:t>kasutamine</a:t>
            </a:r>
            <a:endParaRPr lang="et-EE" dirty="0" smtClean="0"/>
          </a:p>
          <a:p>
            <a:pPr lvl="1"/>
            <a:r>
              <a:rPr lang="et-EE" sz="1200" dirty="0" smtClean="0">
                <a:latin typeface="ArialNarrow"/>
              </a:rPr>
              <a:t>Nt materjaliteadus- </a:t>
            </a:r>
            <a:r>
              <a:rPr lang="et-EE" sz="1200" dirty="0">
                <a:latin typeface="ArialNarrow"/>
              </a:rPr>
              <a:t>ja tööstus, innovaatiline ehitus ehk „tark maja”, tervist toetav toit, keemiatööstus (põlevkivi </a:t>
            </a:r>
            <a:r>
              <a:rPr lang="et-EE" sz="1200" dirty="0" smtClean="0">
                <a:latin typeface="ArialNarrow"/>
              </a:rPr>
              <a:t>efektiivsem kasutamine</a:t>
            </a:r>
            <a:r>
              <a:rPr lang="et-EE" sz="1200" dirty="0">
                <a:latin typeface="ArialNarrow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127600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71538" y="793016"/>
            <a:ext cx="8162925" cy="830997"/>
          </a:xfrm>
        </p:spPr>
        <p:txBody>
          <a:bodyPr/>
          <a:lstStyle/>
          <a:p>
            <a:r>
              <a:rPr lang="et-EE" sz="4800" dirty="0" smtClean="0"/>
              <a:t>Alaeesmärk 4</a:t>
            </a:r>
            <a:endParaRPr lang="et-EE" sz="48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914400" y="18288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t-EE" b="1" dirty="0">
                <a:solidFill>
                  <a:srgbClr val="00B0F0"/>
                </a:solidFill>
              </a:rPr>
              <a:t>Eesti on rahvusvahelises TAI alases koostöös aktiivne ja nähtav</a:t>
            </a:r>
            <a:endParaRPr lang="et-EE" b="1" dirty="0" smtClean="0">
              <a:solidFill>
                <a:srgbClr val="00B0F0"/>
              </a:solidFill>
            </a:endParaRPr>
          </a:p>
          <a:p>
            <a:pPr lvl="1"/>
            <a:r>
              <a:rPr lang="et-EE" dirty="0"/>
              <a:t>Riikideülene koostöö aitab lahendada Eesti ja maailma ees seisvaid ülesandeid. </a:t>
            </a:r>
            <a:endParaRPr lang="et-EE" dirty="0" smtClean="0"/>
          </a:p>
          <a:p>
            <a:pPr lvl="1"/>
            <a:r>
              <a:rPr lang="et-EE" dirty="0" smtClean="0"/>
              <a:t>Eesti </a:t>
            </a:r>
            <a:r>
              <a:rPr lang="et-EE" dirty="0"/>
              <a:t>osaleb partnerina Euroopa </a:t>
            </a:r>
            <a:r>
              <a:rPr lang="et-EE" dirty="0" smtClean="0"/>
              <a:t>Teadusruumi </a:t>
            </a:r>
            <a:r>
              <a:rPr lang="et-EE" dirty="0"/>
              <a:t>algatustes, sh teadustegevuse ühiskavandamises, Euroopa innovatsioonipartnerluses, Balti ja Põhjala ühisruumi algatustes, rahvusvahelistes </a:t>
            </a:r>
            <a:r>
              <a:rPr lang="et-EE" dirty="0" err="1"/>
              <a:t>teadustaristutes</a:t>
            </a:r>
            <a:r>
              <a:rPr lang="et-EE" dirty="0"/>
              <a:t>. </a:t>
            </a:r>
            <a:endParaRPr lang="et-EE" dirty="0" smtClean="0"/>
          </a:p>
          <a:p>
            <a:pPr lvl="1"/>
            <a:r>
              <a:rPr lang="et-EE" dirty="0" smtClean="0"/>
              <a:t>Ettevõtjatele </a:t>
            </a:r>
            <a:r>
              <a:rPr lang="et-EE" dirty="0"/>
              <a:t>on kättesaadavad maailma uusimad TAI tulemused, avatud koostöövõimalused ja </a:t>
            </a:r>
            <a:r>
              <a:rPr lang="et-EE" dirty="0" err="1"/>
              <a:t>taristu</a:t>
            </a:r>
            <a:endParaRPr lang="et-EE" dirty="0" smtClean="0"/>
          </a:p>
          <a:p>
            <a:r>
              <a:rPr lang="et-EE" dirty="0" smtClean="0"/>
              <a:t>Indikaatorid: </a:t>
            </a:r>
          </a:p>
          <a:p>
            <a:pPr lvl="1"/>
            <a:r>
              <a:rPr lang="et-EE" dirty="0" smtClean="0"/>
              <a:t>ELi raamprogrammi </a:t>
            </a:r>
            <a:r>
              <a:rPr lang="et-EE" dirty="0"/>
              <a:t>Horisont 2020 kaudu võidetud lepingute maht elaniku kohta, </a:t>
            </a:r>
            <a:r>
              <a:rPr lang="et-EE" dirty="0" smtClean="0"/>
              <a:t>100% EL keskmisest </a:t>
            </a:r>
            <a:r>
              <a:rPr lang="et-EE" dirty="0"/>
              <a:t>(</a:t>
            </a:r>
            <a:r>
              <a:rPr lang="et-EE" dirty="0" smtClean="0"/>
              <a:t>2011 </a:t>
            </a:r>
            <a:r>
              <a:rPr lang="et-EE" dirty="0"/>
              <a:t> </a:t>
            </a:r>
            <a:r>
              <a:rPr lang="et-EE" dirty="0" smtClean="0"/>
              <a:t>87</a:t>
            </a:r>
            <a:r>
              <a:rPr lang="et-EE" dirty="0"/>
              <a:t>% ELi keskmisest);</a:t>
            </a:r>
            <a:endParaRPr lang="et-EE" sz="2400" dirty="0"/>
          </a:p>
          <a:p>
            <a:pPr lvl="1"/>
            <a:r>
              <a:rPr lang="et-EE" dirty="0"/>
              <a:t>rahvusvaheliselt koordineeritud uurimistöö osakaal riigi rahastatud TAs 3% (2010. aastal 1,31%).</a:t>
            </a:r>
            <a:endParaRPr lang="et-EE" dirty="0" smtClean="0"/>
          </a:p>
          <a:p>
            <a:pPr lvl="1"/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20643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1538" y="793016"/>
            <a:ext cx="8162925" cy="830997"/>
          </a:xfrm>
        </p:spPr>
        <p:txBody>
          <a:bodyPr/>
          <a:lstStyle/>
          <a:p>
            <a:r>
              <a:rPr lang="et-EE" sz="4800" dirty="0" smtClean="0"/>
              <a:t>Põhisõnumid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800" dirty="0" smtClean="0"/>
              <a:t>Valikute strateegia, mitte ammendav loetelu</a:t>
            </a:r>
          </a:p>
          <a:p>
            <a:endParaRPr lang="et-EE" sz="2800" dirty="0" smtClean="0"/>
          </a:p>
          <a:p>
            <a:r>
              <a:rPr lang="et-EE" sz="2800" dirty="0" smtClean="0"/>
              <a:t>Rõhumuutus TAI </a:t>
            </a:r>
            <a:r>
              <a:rPr lang="et-EE" sz="2800" dirty="0"/>
              <a:t>potentsiaali </a:t>
            </a:r>
            <a:r>
              <a:rPr lang="et-EE" sz="2800" dirty="0" smtClean="0"/>
              <a:t>kasutamisele </a:t>
            </a:r>
            <a:r>
              <a:rPr lang="et-EE" sz="2800" dirty="0"/>
              <a:t>Eesti arengu ja majanduskasvu </a:t>
            </a:r>
            <a:r>
              <a:rPr lang="et-EE" sz="2800" dirty="0" smtClean="0"/>
              <a:t>heaks</a:t>
            </a:r>
          </a:p>
          <a:p>
            <a:pPr lvl="1"/>
            <a:r>
              <a:rPr lang="et-EE" sz="2400" dirty="0" smtClean="0"/>
              <a:t>Seni TAI </a:t>
            </a:r>
            <a:r>
              <a:rPr lang="et-EE" sz="2400" dirty="0"/>
              <a:t>võimekuse </a:t>
            </a:r>
            <a:r>
              <a:rPr lang="et-EE" sz="2400" dirty="0" smtClean="0"/>
              <a:t>arendamine. </a:t>
            </a:r>
          </a:p>
          <a:p>
            <a:endParaRPr lang="et-EE" sz="2800" dirty="0" smtClean="0"/>
          </a:p>
          <a:p>
            <a:r>
              <a:rPr lang="et-EE" sz="2800" dirty="0" smtClean="0"/>
              <a:t>Säilitatakse </a:t>
            </a:r>
            <a:r>
              <a:rPr lang="et-EE" sz="2800" dirty="0"/>
              <a:t>hästitoimivad elemendid – eelkõige kvaliteedihindamisel ja konkurentsil põhinev TA rahastamine</a:t>
            </a:r>
          </a:p>
          <a:p>
            <a:endParaRPr lang="et-EE" sz="2800" dirty="0" smtClean="0"/>
          </a:p>
        </p:txBody>
      </p:sp>
    </p:spTree>
    <p:extLst>
      <p:ext uri="{BB962C8B-B14F-4D97-AF65-F5344CB8AC3E}">
        <p14:creationId xmlns:p14="http://schemas.microsoft.com/office/powerpoint/2010/main" val="93084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TM presentatsioon">
  <a:themeElements>
    <a:clrScheme name="">
      <a:dk1>
        <a:srgbClr val="006666"/>
      </a:dk1>
      <a:lt1>
        <a:srgbClr val="FFFFCC"/>
      </a:lt1>
      <a:dk2>
        <a:srgbClr val="006666"/>
      </a:dk2>
      <a:lt2>
        <a:srgbClr val="E6E6DA"/>
      </a:lt2>
      <a:accent1>
        <a:srgbClr val="FFFFFF"/>
      </a:accent1>
      <a:accent2>
        <a:srgbClr val="F8F880"/>
      </a:accent2>
      <a:accent3>
        <a:srgbClr val="FFFFE2"/>
      </a:accent3>
      <a:accent4>
        <a:srgbClr val="005656"/>
      </a:accent4>
      <a:accent5>
        <a:srgbClr val="FFFFFF"/>
      </a:accent5>
      <a:accent6>
        <a:srgbClr val="E1E173"/>
      </a:accent6>
      <a:hlink>
        <a:srgbClr val="CC9900"/>
      </a:hlink>
      <a:folHlink>
        <a:srgbClr val="808080"/>
      </a:folHlink>
    </a:clrScheme>
    <a:fontScheme name="HTM presentatsioon">
      <a:majorFont>
        <a:latin typeface="ChollaSans"/>
        <a:ea typeface=""/>
        <a:cs typeface=""/>
      </a:majorFont>
      <a:minorFont>
        <a:latin typeface="Cholla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HTM presentatsioon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TM presentatsioon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TM presentatsioon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TM presentatsioon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'i kujundu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'i kujundu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C:\WINDOWS\Desktop\htm_power_uus_inglise[1].ppt</Template>
  <TotalTime>18136</TotalTime>
  <Words>1058</Words>
  <Application>Microsoft Office PowerPoint</Application>
  <PresentationFormat>Ekraaniseanss (4:3)</PresentationFormat>
  <Paragraphs>138</Paragraphs>
  <Slides>18</Slides>
  <Notes>1</Notes>
  <HiddenSlides>0</HiddenSlides>
  <MMClips>0</MMClips>
  <ScaleCrop>false</ScaleCrop>
  <HeadingPairs>
    <vt:vector size="6" baseType="variant">
      <vt:variant>
        <vt:lpstr>Kujundus</vt:lpstr>
      </vt:variant>
      <vt:variant>
        <vt:i4>1</vt:i4>
      </vt:variant>
      <vt:variant>
        <vt:lpstr>Manustatud OLE-serverid</vt:lpstr>
      </vt:variant>
      <vt:variant>
        <vt:i4>1</vt:i4>
      </vt:variant>
      <vt:variant>
        <vt:lpstr>Slaidipealkirjad</vt:lpstr>
      </vt:variant>
      <vt:variant>
        <vt:i4>18</vt:i4>
      </vt:variant>
    </vt:vector>
  </HeadingPairs>
  <TitlesOfParts>
    <vt:vector size="20" baseType="lpstr">
      <vt:lpstr>HTM presentatsioon</vt:lpstr>
      <vt:lpstr>CorelDRAW</vt:lpstr>
      <vt:lpstr>PowerPointi esitlus</vt:lpstr>
      <vt:lpstr>TAI strateegia 2014-2020</vt:lpstr>
      <vt:lpstr>Strateegia üldeesmärk</vt:lpstr>
      <vt:lpstr>Alaeesmärk 1</vt:lpstr>
      <vt:lpstr>Alaeesmärk 2</vt:lpstr>
      <vt:lpstr>Alaeesmärk 3</vt:lpstr>
      <vt:lpstr>Kasvuvaldkonnad</vt:lpstr>
      <vt:lpstr>Alaeesmärk 4</vt:lpstr>
      <vt:lpstr>Põhisõnumid</vt:lpstr>
      <vt:lpstr>Põhisõnumid (2)</vt:lpstr>
      <vt:lpstr>2014-20 ELSF meetmete struktuur </vt:lpstr>
      <vt:lpstr>Üldised põhimõtted</vt:lpstr>
      <vt:lpstr>TA programmid NS valdkondades  ja sots.maj. olulistes valdkondades </vt:lpstr>
      <vt:lpstr>Kõrghariduse erialastipendiumid</vt:lpstr>
      <vt:lpstr>Institutsionaalne arendusprogramm</vt:lpstr>
      <vt:lpstr>Institutsionaalne arendusprogramm (2)</vt:lpstr>
      <vt:lpstr>Institutsionaalne arendusprogramm (3)</vt:lpstr>
      <vt:lpstr>PowerPointi esitlus</vt:lpstr>
    </vt:vector>
  </TitlesOfParts>
  <Company>Haridusministeerium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parteo</dc:creator>
  <cp:lastModifiedBy>Taivo Raud</cp:lastModifiedBy>
  <cp:revision>666</cp:revision>
  <cp:lastPrinted>2013-10-16T13:22:33Z</cp:lastPrinted>
  <dcterms:created xsi:type="dcterms:W3CDTF">2003-10-24T11:29:29Z</dcterms:created>
  <dcterms:modified xsi:type="dcterms:W3CDTF">2013-11-14T09:34:43Z</dcterms:modified>
</cp:coreProperties>
</file>