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21.png"/><Relationship Id="rId13" Type="http://schemas.openxmlformats.org/officeDocument/2006/relationships/image" Target="../media/image29.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8.png"/><Relationship Id="rId15" Type="http://schemas.openxmlformats.org/officeDocument/2006/relationships/image" Target="../media/image18.png"/><Relationship Id="rId14" Type="http://schemas.openxmlformats.org/officeDocument/2006/relationships/image" Target="../media/image14.png"/><Relationship Id="rId16"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title"/>
          </p:nvPr>
        </p:nvSpPr>
        <p:spPr>
          <a:xfrm>
            <a:off x="838200" y="99390"/>
            <a:ext cx="10515600" cy="644055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E75B5"/>
              </a:buClr>
              <a:buSzPts val="5400"/>
              <a:buFont typeface="Calibri"/>
              <a:buNone/>
            </a:pPr>
            <a:r>
              <a:rPr b="1" lang="et-EE" sz="5400">
                <a:solidFill>
                  <a:srgbClr val="2E75B5"/>
                </a:solidFill>
                <a:latin typeface="Calibri"/>
                <a:ea typeface="Calibri"/>
                <a:cs typeface="Calibri"/>
                <a:sym typeface="Calibri"/>
              </a:rPr>
              <a:t>REGIONAL JET OÜ</a:t>
            </a:r>
            <a:br>
              <a:rPr lang="et-EE">
                <a:latin typeface="Calibri"/>
                <a:ea typeface="Calibri"/>
                <a:cs typeface="Calibri"/>
                <a:sym typeface="Calibri"/>
              </a:rPr>
            </a:br>
            <a:br>
              <a:rPr lang="et-EE">
                <a:latin typeface="Calibri"/>
                <a:ea typeface="Calibri"/>
                <a:cs typeface="Calibri"/>
                <a:sym typeface="Calibri"/>
              </a:rPr>
            </a:br>
            <a:br>
              <a:rPr lang="et-EE">
                <a:latin typeface="Calibri"/>
                <a:ea typeface="Calibri"/>
                <a:cs typeface="Calibri"/>
                <a:sym typeface="Calibri"/>
              </a:rPr>
            </a:br>
            <a:r>
              <a:rPr lang="et-EE" u="sng">
                <a:solidFill>
                  <a:srgbClr val="2E75B5"/>
                </a:solidFill>
                <a:latin typeface="Calibri"/>
                <a:ea typeface="Calibri"/>
                <a:cs typeface="Calibri"/>
                <a:sym typeface="Calibri"/>
              </a:rPr>
              <a:t>FUTURE BUSINESS CONCEPT</a:t>
            </a:r>
            <a:r>
              <a:rPr lang="et-EE">
                <a:solidFill>
                  <a:srgbClr val="2E75B5"/>
                </a:solidFill>
                <a:latin typeface="Calibri"/>
                <a:ea typeface="Calibri"/>
                <a:cs typeface="Calibri"/>
                <a:sym typeface="Calibri"/>
              </a:rPr>
              <a:t>  </a:t>
            </a:r>
            <a:br>
              <a:rPr lang="et-EE">
                <a:solidFill>
                  <a:srgbClr val="2E75B5"/>
                </a:solidFill>
                <a:latin typeface="Calibri"/>
                <a:ea typeface="Calibri"/>
                <a:cs typeface="Calibri"/>
                <a:sym typeface="Calibri"/>
              </a:rPr>
            </a:br>
            <a:br>
              <a:rPr lang="et-EE">
                <a:solidFill>
                  <a:srgbClr val="2E75B5"/>
                </a:solidFill>
                <a:latin typeface="Calibri"/>
                <a:ea typeface="Calibri"/>
                <a:cs typeface="Calibri"/>
                <a:sym typeface="Calibri"/>
              </a:rPr>
            </a:br>
            <a:r>
              <a:rPr lang="et-EE">
                <a:solidFill>
                  <a:srgbClr val="2E75B5"/>
                </a:solidFill>
                <a:latin typeface="Calibri"/>
                <a:ea typeface="Calibri"/>
                <a:cs typeface="Calibri"/>
                <a:sym typeface="Calibri"/>
              </a:rPr>
              <a:t>A CAPACITY PROVIDER AND LONG-TERM STRATEGIC PARTNER TO MAJOR AIRLINES</a:t>
            </a:r>
            <a:br>
              <a:rPr lang="et-EE">
                <a:solidFill>
                  <a:srgbClr val="2E75B5"/>
                </a:solidFill>
                <a:latin typeface="Calibri"/>
                <a:ea typeface="Calibri"/>
                <a:cs typeface="Calibri"/>
                <a:sym typeface="Calibri"/>
              </a:rPr>
            </a:br>
            <a:br>
              <a:rPr lang="et-EE">
                <a:solidFill>
                  <a:srgbClr val="2E75B5"/>
                </a:solidFill>
                <a:latin typeface="Calibri"/>
                <a:ea typeface="Calibri"/>
                <a:cs typeface="Calibri"/>
                <a:sym typeface="Calibri"/>
              </a:rPr>
            </a:br>
            <a:br>
              <a:rPr lang="et-EE">
                <a:solidFill>
                  <a:srgbClr val="2E75B5"/>
                </a:solidFill>
                <a:latin typeface="Calibri"/>
                <a:ea typeface="Calibri"/>
                <a:cs typeface="Calibri"/>
                <a:sym typeface="Calibri"/>
              </a:rPr>
            </a:br>
            <a:r>
              <a:rPr lang="et-EE">
                <a:solidFill>
                  <a:srgbClr val="FF0000"/>
                </a:solidFill>
                <a:latin typeface="Calibri"/>
                <a:ea typeface="Calibri"/>
                <a:cs typeface="Calibri"/>
                <a:sym typeface="Calibri"/>
              </a:rPr>
              <a:t>WHAT KIND OF BUSINESS IS THAT ?</a:t>
            </a:r>
            <a:endParaRPr>
              <a:solidFill>
                <a:srgbClr val="FF0000"/>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b="0" l="0" r="0" t="0"/>
          <a:stretch/>
        </p:blipFill>
        <p:spPr>
          <a:xfrm>
            <a:off x="0" y="-34787"/>
            <a:ext cx="2859272" cy="1603387"/>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9637555" y="0"/>
            <a:ext cx="2554445" cy="17862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88623" y="212077"/>
            <a:ext cx="6152188"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HOW IS IT DONE IN USA ?</a:t>
            </a:r>
            <a:endParaRPr>
              <a:latin typeface="Calibri"/>
              <a:ea typeface="Calibri"/>
              <a:cs typeface="Calibri"/>
              <a:sym typeface="Calibri"/>
            </a:endParaRPr>
          </a:p>
        </p:txBody>
      </p:sp>
      <p:pic>
        <p:nvPicPr>
          <p:cNvPr id="193" name="Google Shape;193;p22"/>
          <p:cNvPicPr preferRelativeResize="0"/>
          <p:nvPr/>
        </p:nvPicPr>
        <p:blipFill rotWithShape="1">
          <a:blip r:embed="rId3">
            <a:alphaModFix/>
          </a:blip>
          <a:srcRect b="0" l="0" r="0" t="0"/>
          <a:stretch/>
        </p:blipFill>
        <p:spPr>
          <a:xfrm>
            <a:off x="0" y="1728534"/>
            <a:ext cx="6329435" cy="4890927"/>
          </a:xfrm>
          <a:prstGeom prst="rect">
            <a:avLst/>
          </a:prstGeom>
          <a:noFill/>
          <a:ln>
            <a:noFill/>
          </a:ln>
        </p:spPr>
      </p:pic>
      <p:sp>
        <p:nvSpPr>
          <p:cNvPr id="194" name="Google Shape;194;p22"/>
          <p:cNvSpPr txBox="1"/>
          <p:nvPr>
            <p:ph idx="1" type="body"/>
          </p:nvPr>
        </p:nvSpPr>
        <p:spPr>
          <a:xfrm>
            <a:off x="6518062" y="212077"/>
            <a:ext cx="5401917" cy="6326714"/>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b="1" i="1" lang="et-EE" sz="2590"/>
              <a:t>SkyWest</a:t>
            </a:r>
            <a:r>
              <a:rPr lang="et-EE" sz="2590"/>
              <a:t> is the largest independant Regional Capacity Provider Airline in the world</a:t>
            </a:r>
            <a:endParaRPr/>
          </a:p>
          <a:p>
            <a:pPr indent="-228600" lvl="1" marL="685800" rtl="0" algn="l">
              <a:lnSpc>
                <a:spcPct val="80000"/>
              </a:lnSpc>
              <a:spcBef>
                <a:spcPts val="500"/>
              </a:spcBef>
              <a:spcAft>
                <a:spcPts val="0"/>
              </a:spcAft>
              <a:buClr>
                <a:schemeClr val="dk1"/>
              </a:buClr>
              <a:buSzPts val="2220"/>
              <a:buChar char="•"/>
            </a:pPr>
            <a:r>
              <a:rPr lang="et-EE" sz="2220"/>
              <a:t>Abt 500 aircraft</a:t>
            </a:r>
            <a:endParaRPr/>
          </a:p>
          <a:p>
            <a:pPr indent="-228600" lvl="1" marL="685800" rtl="0" algn="l">
              <a:lnSpc>
                <a:spcPct val="80000"/>
              </a:lnSpc>
              <a:spcBef>
                <a:spcPts val="500"/>
              </a:spcBef>
              <a:spcAft>
                <a:spcPts val="0"/>
              </a:spcAft>
              <a:buClr>
                <a:schemeClr val="dk1"/>
              </a:buClr>
              <a:buSzPts val="2220"/>
              <a:buChar char="•"/>
            </a:pPr>
            <a:r>
              <a:rPr lang="et-EE" sz="2220"/>
              <a:t>Mix of Embraer &amp; Bombardier</a:t>
            </a:r>
            <a:endParaRPr/>
          </a:p>
          <a:p>
            <a:pPr indent="-228600" lvl="1" marL="685800" rtl="0" algn="l">
              <a:lnSpc>
                <a:spcPct val="80000"/>
              </a:lnSpc>
              <a:spcBef>
                <a:spcPts val="500"/>
              </a:spcBef>
              <a:spcAft>
                <a:spcPts val="0"/>
              </a:spcAft>
              <a:buClr>
                <a:schemeClr val="dk1"/>
              </a:buClr>
              <a:buSzPts val="2220"/>
              <a:buChar char="•"/>
            </a:pPr>
            <a:r>
              <a:rPr lang="et-EE" sz="2220"/>
              <a:t>50 to 76 seats </a:t>
            </a:r>
            <a:endParaRPr/>
          </a:p>
          <a:p>
            <a:pPr indent="-228600" lvl="0" marL="228600" rtl="0" algn="l">
              <a:lnSpc>
                <a:spcPct val="80000"/>
              </a:lnSpc>
              <a:spcBef>
                <a:spcPts val="1000"/>
              </a:spcBef>
              <a:spcAft>
                <a:spcPts val="0"/>
              </a:spcAft>
              <a:buClr>
                <a:schemeClr val="dk1"/>
              </a:buClr>
              <a:buSzPts val="2590"/>
              <a:buChar char="•"/>
            </a:pPr>
            <a:r>
              <a:rPr lang="et-EE" sz="2590"/>
              <a:t>Operating for all of the Major’s</a:t>
            </a:r>
            <a:endParaRPr/>
          </a:p>
          <a:p>
            <a:pPr indent="-228600" lvl="0" marL="228600" rtl="0" algn="l">
              <a:lnSpc>
                <a:spcPct val="80000"/>
              </a:lnSpc>
              <a:spcBef>
                <a:spcPts val="1000"/>
              </a:spcBef>
              <a:spcAft>
                <a:spcPts val="0"/>
              </a:spcAft>
              <a:buClr>
                <a:schemeClr val="dk1"/>
              </a:buClr>
              <a:buSzPts val="2590"/>
              <a:buChar char="•"/>
            </a:pPr>
            <a:r>
              <a:rPr lang="et-EE" sz="2590"/>
              <a:t>Longterm contracts  – Normally described as Cost+</a:t>
            </a:r>
            <a:endParaRPr/>
          </a:p>
          <a:p>
            <a:pPr indent="-228600" lvl="0" marL="228600" rtl="0" algn="l">
              <a:lnSpc>
                <a:spcPct val="80000"/>
              </a:lnSpc>
              <a:spcBef>
                <a:spcPts val="1000"/>
              </a:spcBef>
              <a:spcAft>
                <a:spcPts val="0"/>
              </a:spcAft>
              <a:buClr>
                <a:schemeClr val="dk1"/>
              </a:buClr>
              <a:buSzPts val="2590"/>
              <a:buChar char="•"/>
            </a:pPr>
            <a:r>
              <a:rPr lang="et-EE" sz="2590"/>
              <a:t>Limits due to the Scope Clauses</a:t>
            </a:r>
            <a:endParaRPr/>
          </a:p>
          <a:p>
            <a:pPr indent="-228600" lvl="0" marL="228600" rtl="0" algn="l">
              <a:lnSpc>
                <a:spcPct val="80000"/>
              </a:lnSpc>
              <a:spcBef>
                <a:spcPts val="1000"/>
              </a:spcBef>
              <a:spcAft>
                <a:spcPts val="0"/>
              </a:spcAft>
              <a:buClr>
                <a:schemeClr val="dk1"/>
              </a:buClr>
              <a:buSzPts val="2590"/>
              <a:buChar char="•"/>
            </a:pPr>
            <a:r>
              <a:rPr lang="et-EE" sz="2590"/>
              <a:t>Chapter 11</a:t>
            </a:r>
            <a:endParaRPr/>
          </a:p>
          <a:p>
            <a:pPr indent="-228600" lvl="0" marL="228600" rtl="0" algn="l">
              <a:lnSpc>
                <a:spcPct val="80000"/>
              </a:lnSpc>
              <a:spcBef>
                <a:spcPts val="1000"/>
              </a:spcBef>
              <a:spcAft>
                <a:spcPts val="0"/>
              </a:spcAft>
              <a:buClr>
                <a:schemeClr val="dk1"/>
              </a:buClr>
              <a:buSzPts val="2590"/>
              <a:buChar char="•"/>
            </a:pPr>
            <a:r>
              <a:rPr lang="et-EE" sz="2590"/>
              <a:t>There are a number of other Capacity Providers, but a bit smaller:</a:t>
            </a:r>
            <a:endParaRPr/>
          </a:p>
          <a:p>
            <a:pPr indent="-228600" lvl="1" marL="685800" rtl="0" algn="l">
              <a:lnSpc>
                <a:spcPct val="80000"/>
              </a:lnSpc>
              <a:spcBef>
                <a:spcPts val="500"/>
              </a:spcBef>
              <a:spcAft>
                <a:spcPts val="0"/>
              </a:spcAft>
              <a:buClr>
                <a:schemeClr val="dk1"/>
              </a:buClr>
              <a:buSzPts val="2220"/>
              <a:buChar char="•"/>
            </a:pPr>
            <a:r>
              <a:rPr lang="et-EE" sz="2220"/>
              <a:t>MESA</a:t>
            </a:r>
            <a:endParaRPr/>
          </a:p>
          <a:p>
            <a:pPr indent="-228600" lvl="1" marL="685800" rtl="0" algn="l">
              <a:lnSpc>
                <a:spcPct val="80000"/>
              </a:lnSpc>
              <a:spcBef>
                <a:spcPts val="500"/>
              </a:spcBef>
              <a:spcAft>
                <a:spcPts val="0"/>
              </a:spcAft>
              <a:buClr>
                <a:schemeClr val="dk1"/>
              </a:buClr>
              <a:buSzPts val="2220"/>
              <a:buChar char="•"/>
            </a:pPr>
            <a:r>
              <a:rPr lang="et-EE" sz="2220"/>
              <a:t>Republic</a:t>
            </a:r>
            <a:endParaRPr/>
          </a:p>
          <a:p>
            <a:pPr indent="-228600" lvl="1" marL="685800" rtl="0" algn="l">
              <a:lnSpc>
                <a:spcPct val="80000"/>
              </a:lnSpc>
              <a:spcBef>
                <a:spcPts val="500"/>
              </a:spcBef>
              <a:spcAft>
                <a:spcPts val="0"/>
              </a:spcAft>
              <a:buClr>
                <a:schemeClr val="dk1"/>
              </a:buClr>
              <a:buSzPts val="2220"/>
              <a:buChar char="•"/>
            </a:pPr>
            <a:r>
              <a:rPr lang="et-EE" sz="2220"/>
              <a:t>Etc</a:t>
            </a:r>
            <a:endParaRPr sz="2220"/>
          </a:p>
          <a:p>
            <a:pPr indent="-87630" lvl="1" marL="685800" rtl="0" algn="l">
              <a:lnSpc>
                <a:spcPct val="80000"/>
              </a:lnSpc>
              <a:spcBef>
                <a:spcPts val="500"/>
              </a:spcBef>
              <a:spcAft>
                <a:spcPts val="0"/>
              </a:spcAft>
              <a:buClr>
                <a:schemeClr val="dk1"/>
              </a:buClr>
              <a:buSzPts val="2220"/>
              <a:buNone/>
            </a:pPr>
            <a:r>
              <a:t/>
            </a:r>
            <a:endParaRPr sz="2220"/>
          </a:p>
          <a:p>
            <a:pPr indent="-87630" lvl="1" marL="685800" rtl="0" algn="l">
              <a:lnSpc>
                <a:spcPct val="80000"/>
              </a:lnSpc>
              <a:spcBef>
                <a:spcPts val="500"/>
              </a:spcBef>
              <a:spcAft>
                <a:spcPts val="0"/>
              </a:spcAft>
              <a:buClr>
                <a:schemeClr val="dk1"/>
              </a:buClr>
              <a:buSzPts val="2220"/>
              <a:buNone/>
            </a:pPr>
            <a:r>
              <a:t/>
            </a:r>
            <a:endParaRPr sz="2220"/>
          </a:p>
          <a:p>
            <a:pPr indent="-87630" lvl="1" marL="685800" rtl="0" algn="l">
              <a:lnSpc>
                <a:spcPct val="80000"/>
              </a:lnSpc>
              <a:spcBef>
                <a:spcPts val="500"/>
              </a:spcBef>
              <a:spcAft>
                <a:spcPts val="0"/>
              </a:spcAft>
              <a:buClr>
                <a:schemeClr val="dk1"/>
              </a:buClr>
              <a:buSzPts val="2220"/>
              <a:buNone/>
            </a:pPr>
            <a:r>
              <a:t/>
            </a:r>
            <a:endParaRPr sz="22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500"/>
                                        <p:tgtEl>
                                          <p:spTgt spid="1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500"/>
                                        <p:tgtEl>
                                          <p:spTgt spid="1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500"/>
                                        <p:tgtEl>
                                          <p:spTgt spid="1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500"/>
                                        <p:tgtEl>
                                          <p:spTgt spid="19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 calcmode="lin" valueType="num">
                                      <p:cBhvr additive="base">
                                        <p:cTn dur="500"/>
                                        <p:tgtEl>
                                          <p:spTgt spid="19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 calcmode="lin" valueType="num">
                                      <p:cBhvr additive="base">
                                        <p:cTn dur="500"/>
                                        <p:tgtEl>
                                          <p:spTgt spid="19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 calcmode="lin" valueType="num">
                                      <p:cBhvr additive="base">
                                        <p:cTn dur="500"/>
                                        <p:tgtEl>
                                          <p:spTgt spid="19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anim calcmode="lin" valueType="num">
                                      <p:cBhvr additive="base">
                                        <p:cTn dur="500"/>
                                        <p:tgtEl>
                                          <p:spTgt spid="19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anim calcmode="lin" valueType="num">
                                      <p:cBhvr additive="base">
                                        <p:cTn dur="500"/>
                                        <p:tgtEl>
                                          <p:spTgt spid="19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9" st="9"/>
                                            </p:txEl>
                                          </p:spTgt>
                                        </p:tgtEl>
                                        <p:attrNameLst>
                                          <p:attrName>style.visibility</p:attrName>
                                        </p:attrNameLst>
                                      </p:cBhvr>
                                      <p:to>
                                        <p:strVal val="visible"/>
                                      </p:to>
                                    </p:set>
                                    <p:anim calcmode="lin" valueType="num">
                                      <p:cBhvr additive="base">
                                        <p:cTn dur="500"/>
                                        <p:tgtEl>
                                          <p:spTgt spid="19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0" st="10"/>
                                            </p:txEl>
                                          </p:spTgt>
                                        </p:tgtEl>
                                        <p:attrNameLst>
                                          <p:attrName>style.visibility</p:attrName>
                                        </p:attrNameLst>
                                      </p:cBhvr>
                                      <p:to>
                                        <p:strVal val="visible"/>
                                      </p:to>
                                    </p:set>
                                    <p:anim calcmode="lin" valueType="num">
                                      <p:cBhvr additive="base">
                                        <p:cTn dur="500"/>
                                        <p:tgtEl>
                                          <p:spTgt spid="19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1" st="11"/>
                                            </p:txEl>
                                          </p:spTgt>
                                        </p:tgtEl>
                                        <p:attrNameLst>
                                          <p:attrName>style.visibility</p:attrName>
                                        </p:attrNameLst>
                                      </p:cBhvr>
                                      <p:to>
                                        <p:strVal val="visible"/>
                                      </p:to>
                                    </p:set>
                                    <p:anim calcmode="lin" valueType="num">
                                      <p:cBhvr additive="base">
                                        <p:cTn dur="500"/>
                                        <p:tgtEl>
                                          <p:spTgt spid="194">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2" st="12"/>
                                            </p:txEl>
                                          </p:spTgt>
                                        </p:tgtEl>
                                        <p:attrNameLst>
                                          <p:attrName>style.visibility</p:attrName>
                                        </p:attrNameLst>
                                      </p:cBhvr>
                                      <p:to>
                                        <p:strVal val="visible"/>
                                      </p:to>
                                    </p:set>
                                    <p:anim calcmode="lin" valueType="num">
                                      <p:cBhvr additive="base">
                                        <p:cTn dur="500"/>
                                        <p:tgtEl>
                                          <p:spTgt spid="194">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3" st="13"/>
                                            </p:txEl>
                                          </p:spTgt>
                                        </p:tgtEl>
                                        <p:attrNameLst>
                                          <p:attrName>style.visibility</p:attrName>
                                        </p:attrNameLst>
                                      </p:cBhvr>
                                      <p:to>
                                        <p:strVal val="visible"/>
                                      </p:to>
                                    </p:set>
                                    <p:anim calcmode="lin" valueType="num">
                                      <p:cBhvr additive="base">
                                        <p:cTn dur="500"/>
                                        <p:tgtEl>
                                          <p:spTgt spid="194">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4" st="14"/>
                                            </p:txEl>
                                          </p:spTgt>
                                        </p:tgtEl>
                                        <p:attrNameLst>
                                          <p:attrName>style.visibility</p:attrName>
                                        </p:attrNameLst>
                                      </p:cBhvr>
                                      <p:to>
                                        <p:strVal val="visible"/>
                                      </p:to>
                                    </p:set>
                                    <p:anim calcmode="lin" valueType="num">
                                      <p:cBhvr additive="base">
                                        <p:cTn dur="500"/>
                                        <p:tgtEl>
                                          <p:spTgt spid="194">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p:nvPr/>
        </p:nvSpPr>
        <p:spPr>
          <a:xfrm>
            <a:off x="6013095" y="3291840"/>
            <a:ext cx="1411834" cy="1470355"/>
          </a:xfrm>
          <a:prstGeom prst="ellipse">
            <a:avLst/>
          </a:prstGeom>
          <a:noFill/>
          <a:ln cap="flat" cmpd="sng" w="349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3"/>
          <p:cNvSpPr txBox="1"/>
          <p:nvPr/>
        </p:nvSpPr>
        <p:spPr>
          <a:xfrm>
            <a:off x="5884450" y="5123054"/>
            <a:ext cx="56700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*Source 2018 RAA Annual Report</a:t>
            </a:r>
            <a:endParaRPr/>
          </a:p>
        </p:txBody>
      </p:sp>
      <p:sp>
        <p:nvSpPr>
          <p:cNvPr id="201" name="Google Shape;201;p23"/>
          <p:cNvSpPr txBox="1"/>
          <p:nvPr>
            <p:ph type="title"/>
          </p:nvPr>
        </p:nvSpPr>
        <p:spPr>
          <a:xfrm>
            <a:off x="838200" y="365125"/>
            <a:ext cx="10515600" cy="746721"/>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t-EE">
                <a:solidFill>
                  <a:schemeClr val="lt1"/>
                </a:solidFill>
                <a:latin typeface="Calibri"/>
                <a:ea typeface="Calibri"/>
                <a:cs typeface="Calibri"/>
                <a:sym typeface="Calibri"/>
              </a:rPr>
              <a:t>Current US Regional Airline Market</a:t>
            </a:r>
            <a:endParaRPr/>
          </a:p>
        </p:txBody>
      </p:sp>
      <p:sp>
        <p:nvSpPr>
          <p:cNvPr id="202" name="Google Shape;20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Char char="•"/>
            </a:pPr>
            <a:r>
              <a:rPr lang="et-EE" sz="1800"/>
              <a:t>Annual Departures				3.68 Million</a:t>
            </a:r>
            <a:endParaRPr/>
          </a:p>
          <a:p>
            <a:pPr indent="-285750" lvl="0" marL="285750" rtl="0" algn="l">
              <a:lnSpc>
                <a:spcPct val="90000"/>
              </a:lnSpc>
              <a:spcBef>
                <a:spcPts val="1000"/>
              </a:spcBef>
              <a:spcAft>
                <a:spcPts val="0"/>
              </a:spcAft>
              <a:buClr>
                <a:schemeClr val="dk1"/>
              </a:buClr>
              <a:buSzPts val="1800"/>
              <a:buChar char="•"/>
            </a:pPr>
            <a:r>
              <a:rPr lang="et-EE" sz="1800"/>
              <a:t>Daily Departures				10,081</a:t>
            </a:r>
            <a:endParaRPr/>
          </a:p>
          <a:p>
            <a:pPr indent="-285750" lvl="0" marL="285750" rtl="0" algn="l">
              <a:lnSpc>
                <a:spcPct val="90000"/>
              </a:lnSpc>
              <a:spcBef>
                <a:spcPts val="1000"/>
              </a:spcBef>
              <a:spcAft>
                <a:spcPts val="0"/>
              </a:spcAft>
              <a:buClr>
                <a:schemeClr val="dk1"/>
              </a:buClr>
              <a:buSzPts val="1800"/>
              <a:buChar char="•"/>
            </a:pPr>
            <a:r>
              <a:rPr lang="et-EE" sz="1800"/>
              <a:t>Average Number of Seats				64</a:t>
            </a:r>
            <a:endParaRPr/>
          </a:p>
          <a:p>
            <a:pPr indent="-285750" lvl="0" marL="285750" rtl="0" algn="l">
              <a:lnSpc>
                <a:spcPct val="90000"/>
              </a:lnSpc>
              <a:spcBef>
                <a:spcPts val="1000"/>
              </a:spcBef>
              <a:spcAft>
                <a:spcPts val="0"/>
              </a:spcAft>
              <a:buClr>
                <a:schemeClr val="dk1"/>
              </a:buClr>
              <a:buSzPts val="1800"/>
              <a:buChar char="•"/>
            </a:pPr>
            <a:r>
              <a:rPr lang="et-EE" sz="1800"/>
              <a:t>Total Passengers					153.25 Million</a:t>
            </a:r>
            <a:endParaRPr/>
          </a:p>
          <a:p>
            <a:pPr indent="-285750" lvl="0" marL="285750" rtl="0" algn="l">
              <a:lnSpc>
                <a:spcPct val="90000"/>
              </a:lnSpc>
              <a:spcBef>
                <a:spcPts val="1000"/>
              </a:spcBef>
              <a:spcAft>
                <a:spcPts val="0"/>
              </a:spcAft>
              <a:buClr>
                <a:schemeClr val="dk1"/>
              </a:buClr>
              <a:buSzPts val="1800"/>
              <a:buChar char="•"/>
            </a:pPr>
            <a:r>
              <a:rPr lang="et-EE" sz="1800"/>
              <a:t>Average Stage Length				487 miles</a:t>
            </a:r>
            <a:endParaRPr/>
          </a:p>
          <a:p>
            <a:pPr indent="-285750" lvl="0" marL="285750" rtl="0" algn="l">
              <a:lnSpc>
                <a:spcPct val="90000"/>
              </a:lnSpc>
              <a:spcBef>
                <a:spcPts val="1000"/>
              </a:spcBef>
              <a:spcAft>
                <a:spcPts val="0"/>
              </a:spcAft>
              <a:buClr>
                <a:schemeClr val="dk1"/>
              </a:buClr>
              <a:buSzPts val="1800"/>
              <a:buChar char="•"/>
            </a:pPr>
            <a:r>
              <a:rPr lang="et-EE" sz="1800"/>
              <a:t>Number of Airports with Regional Service		619</a:t>
            </a:r>
            <a:endParaRPr/>
          </a:p>
          <a:p>
            <a:pPr indent="-285750" lvl="0" marL="285750" rtl="0" algn="l">
              <a:lnSpc>
                <a:spcPct val="90000"/>
              </a:lnSpc>
              <a:spcBef>
                <a:spcPts val="1000"/>
              </a:spcBef>
              <a:spcAft>
                <a:spcPts val="0"/>
              </a:spcAft>
              <a:buClr>
                <a:schemeClr val="dk1"/>
              </a:buClr>
              <a:buSzPts val="1800"/>
              <a:buChar char="•"/>
            </a:pPr>
            <a:r>
              <a:rPr lang="et-EE" sz="1800"/>
              <a:t>Number of Airports served ONLY with Regional Jets	409 (63%)</a:t>
            </a:r>
            <a:endParaRPr/>
          </a:p>
          <a:p>
            <a:pPr indent="-285750" lvl="0" marL="285750" rtl="0" algn="l">
              <a:lnSpc>
                <a:spcPct val="90000"/>
              </a:lnSpc>
              <a:spcBef>
                <a:spcPts val="1000"/>
              </a:spcBef>
              <a:spcAft>
                <a:spcPts val="0"/>
              </a:spcAft>
              <a:buClr>
                <a:schemeClr val="dk1"/>
              </a:buClr>
              <a:buSzPts val="1800"/>
              <a:buChar char="•"/>
            </a:pPr>
            <a:r>
              <a:rPr lang="et-EE" sz="1800"/>
              <a:t>Percentage of US Departures that Regional Jets	41%</a:t>
            </a:r>
            <a:endParaRPr/>
          </a:p>
        </p:txBody>
      </p:sp>
      <p:sp>
        <p:nvSpPr>
          <p:cNvPr id="203" name="Google Shape;20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
        <p:nvSpPr>
          <p:cNvPr id="204" name="Google Shape;204;p23"/>
          <p:cNvSpPr txBox="1"/>
          <p:nvPr/>
        </p:nvSpPr>
        <p:spPr>
          <a:xfrm>
            <a:off x="1694622" y="5766745"/>
            <a:ext cx="7315464" cy="461665"/>
          </a:xfrm>
          <a:prstGeom prst="rect">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t-EE" sz="2400">
                <a:solidFill>
                  <a:schemeClr val="lt1"/>
                </a:solidFill>
                <a:latin typeface="Calibri"/>
                <a:ea typeface="Calibri"/>
                <a:cs typeface="Calibri"/>
                <a:sym typeface="Calibri"/>
              </a:rPr>
              <a:t>41% of all US departures are made by aircraft &lt; 76 seats !</a:t>
            </a:r>
            <a:endParaRPr sz="2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838200" y="126587"/>
            <a:ext cx="10515600" cy="822600"/>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HOW DOES IT LOOK LIKE IN EUROPE ?</a:t>
            </a:r>
            <a:endParaRPr>
              <a:latin typeface="Calibri"/>
              <a:ea typeface="Calibri"/>
              <a:cs typeface="Calibri"/>
              <a:sym typeface="Calibri"/>
            </a:endParaRPr>
          </a:p>
        </p:txBody>
      </p:sp>
      <p:sp>
        <p:nvSpPr>
          <p:cNvPr id="210" name="Google Shape;210;p24"/>
          <p:cNvSpPr txBox="1"/>
          <p:nvPr>
            <p:ph idx="1" type="body"/>
          </p:nvPr>
        </p:nvSpPr>
        <p:spPr>
          <a:xfrm>
            <a:off x="318051" y="4423267"/>
            <a:ext cx="4914901" cy="237509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t-EE" sz="2590"/>
              <a:t>Still mostly inhouse Regionals</a:t>
            </a:r>
            <a:endParaRPr/>
          </a:p>
          <a:p>
            <a:pPr indent="-228600" lvl="0" marL="228600" rtl="0" algn="l">
              <a:lnSpc>
                <a:spcPct val="80000"/>
              </a:lnSpc>
              <a:spcBef>
                <a:spcPts val="1000"/>
              </a:spcBef>
              <a:spcAft>
                <a:spcPts val="0"/>
              </a:spcAft>
              <a:buClr>
                <a:schemeClr val="dk1"/>
              </a:buClr>
              <a:buSzPts val="2590"/>
              <a:buChar char="•"/>
            </a:pPr>
            <a:r>
              <a:rPr lang="et-EE" sz="2590"/>
              <a:t>SAS the most advanced CP buyer</a:t>
            </a:r>
            <a:endParaRPr/>
          </a:p>
          <a:p>
            <a:pPr indent="-228600" lvl="0" marL="228600" rtl="0" algn="l">
              <a:lnSpc>
                <a:spcPct val="80000"/>
              </a:lnSpc>
              <a:spcBef>
                <a:spcPts val="1000"/>
              </a:spcBef>
              <a:spcAft>
                <a:spcPts val="0"/>
              </a:spcAft>
              <a:buClr>
                <a:schemeClr val="dk1"/>
              </a:buClr>
              <a:buSzPts val="2590"/>
              <a:buChar char="•"/>
            </a:pPr>
            <a:r>
              <a:rPr lang="et-EE" sz="2590"/>
              <a:t>Brussels has had a lot of ACMI’s and starting to plan more</a:t>
            </a:r>
            <a:endParaRPr sz="2590"/>
          </a:p>
          <a:p>
            <a:pPr indent="-228600" lvl="0" marL="228600" rtl="0" algn="l">
              <a:lnSpc>
                <a:spcPct val="80000"/>
              </a:lnSpc>
              <a:spcBef>
                <a:spcPts val="1000"/>
              </a:spcBef>
              <a:spcAft>
                <a:spcPts val="0"/>
              </a:spcAft>
              <a:buClr>
                <a:schemeClr val="dk1"/>
              </a:buClr>
              <a:buSzPts val="2590"/>
              <a:buChar char="•"/>
            </a:pPr>
            <a:r>
              <a:rPr lang="et-EE" sz="2590"/>
              <a:t>Lufthansa slowly moving against CP solutions. Cityline next ?</a:t>
            </a:r>
            <a:endParaRPr/>
          </a:p>
        </p:txBody>
      </p:sp>
      <p:sp>
        <p:nvSpPr>
          <p:cNvPr id="211" name="Google Shape;211;p24"/>
          <p:cNvSpPr txBox="1"/>
          <p:nvPr/>
        </p:nvSpPr>
        <p:spPr>
          <a:xfrm>
            <a:off x="6255024" y="4322219"/>
            <a:ext cx="4914901" cy="243639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590"/>
              <a:buFont typeface="Arial"/>
              <a:buChar char="•"/>
            </a:pPr>
            <a:r>
              <a:rPr lang="et-EE" sz="2590">
                <a:solidFill>
                  <a:schemeClr val="dk1"/>
                </a:solidFill>
                <a:latin typeface="Calibri"/>
                <a:ea typeface="Calibri"/>
                <a:cs typeface="Calibri"/>
                <a:sym typeface="Calibri"/>
              </a:rPr>
              <a:t>Austrian on the way to outsource Q400 operation and becoming more CP buyer.</a:t>
            </a:r>
            <a:endParaRPr sz="2590">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90"/>
              <a:buFont typeface="Arial"/>
              <a:buChar char="•"/>
            </a:pPr>
            <a:r>
              <a:rPr lang="et-EE" sz="2590">
                <a:solidFill>
                  <a:schemeClr val="dk1"/>
                </a:solidFill>
                <a:latin typeface="Calibri"/>
                <a:ea typeface="Calibri"/>
                <a:cs typeface="Calibri"/>
                <a:sym typeface="Calibri"/>
              </a:rPr>
              <a:t>LH sold out LGW and wetlease back = CP solution</a:t>
            </a:r>
            <a:endParaRPr sz="2590">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90"/>
              <a:buFont typeface="Arial"/>
              <a:buChar char="•"/>
            </a:pPr>
            <a:r>
              <a:rPr lang="et-EE" sz="2590">
                <a:solidFill>
                  <a:schemeClr val="dk1"/>
                </a:solidFill>
                <a:latin typeface="Calibri"/>
                <a:ea typeface="Calibri"/>
                <a:cs typeface="Calibri"/>
                <a:sym typeface="Calibri"/>
              </a:rPr>
              <a:t>KLM, AF, BA still very much union controlled</a:t>
            </a:r>
            <a:endParaRPr sz="2590">
              <a:solidFill>
                <a:schemeClr val="dk1"/>
              </a:solidFill>
              <a:latin typeface="Calibri"/>
              <a:ea typeface="Calibri"/>
              <a:cs typeface="Calibri"/>
              <a:sym typeface="Calibri"/>
            </a:endParaRPr>
          </a:p>
        </p:txBody>
      </p:sp>
      <p:pic>
        <p:nvPicPr>
          <p:cNvPr id="212" name="Google Shape;212;p24"/>
          <p:cNvPicPr preferRelativeResize="0"/>
          <p:nvPr/>
        </p:nvPicPr>
        <p:blipFill rotWithShape="1">
          <a:blip r:embed="rId3">
            <a:alphaModFix/>
          </a:blip>
          <a:srcRect b="0" l="0" r="0" t="0"/>
          <a:stretch/>
        </p:blipFill>
        <p:spPr>
          <a:xfrm>
            <a:off x="0" y="1338304"/>
            <a:ext cx="12192000" cy="26958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838199" y="178784"/>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WHAT IS A CAPACITY PROVIDER  ?</a:t>
            </a:r>
            <a:endParaRPr>
              <a:latin typeface="Calibri"/>
              <a:ea typeface="Calibri"/>
              <a:cs typeface="Calibri"/>
              <a:sym typeface="Calibri"/>
            </a:endParaRPr>
          </a:p>
        </p:txBody>
      </p:sp>
      <p:sp>
        <p:nvSpPr>
          <p:cNvPr id="218" name="Google Shape;218;p25"/>
          <p:cNvSpPr txBox="1"/>
          <p:nvPr>
            <p:ph idx="1" type="body"/>
          </p:nvPr>
        </p:nvSpPr>
        <p:spPr>
          <a:xfrm>
            <a:off x="953256" y="1535563"/>
            <a:ext cx="10790583" cy="483518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t-EE"/>
              <a:t>Strategic longterm partnership</a:t>
            </a:r>
            <a:endParaRPr/>
          </a:p>
          <a:p>
            <a:pPr indent="-228600" lvl="0" marL="228600" rtl="0" algn="l">
              <a:lnSpc>
                <a:spcPct val="80000"/>
              </a:lnSpc>
              <a:spcBef>
                <a:spcPts val="1000"/>
              </a:spcBef>
              <a:spcAft>
                <a:spcPts val="0"/>
              </a:spcAft>
              <a:buClr>
                <a:schemeClr val="dk1"/>
              </a:buClr>
              <a:buSzPts val="2800"/>
              <a:buChar char="•"/>
            </a:pPr>
            <a:r>
              <a:rPr lang="et-EE"/>
              <a:t>Contracts 6+ years (US 16 years = life of a new aircraft)</a:t>
            </a:r>
            <a:endParaRPr/>
          </a:p>
          <a:p>
            <a:pPr indent="-228600" lvl="0" marL="228600" rtl="0" algn="l">
              <a:lnSpc>
                <a:spcPct val="80000"/>
              </a:lnSpc>
              <a:spcBef>
                <a:spcPts val="1000"/>
              </a:spcBef>
              <a:spcAft>
                <a:spcPts val="0"/>
              </a:spcAft>
              <a:buClr>
                <a:schemeClr val="dk1"/>
              </a:buClr>
              <a:buSzPts val="2800"/>
              <a:buChar char="•"/>
            </a:pPr>
            <a:r>
              <a:rPr lang="et-EE"/>
              <a:t>BRAND</a:t>
            </a:r>
            <a:endParaRPr/>
          </a:p>
          <a:p>
            <a:pPr indent="-228600" lvl="0" marL="228600" rtl="0" algn="l">
              <a:lnSpc>
                <a:spcPct val="80000"/>
              </a:lnSpc>
              <a:spcBef>
                <a:spcPts val="1000"/>
              </a:spcBef>
              <a:spcAft>
                <a:spcPts val="0"/>
              </a:spcAft>
              <a:buClr>
                <a:schemeClr val="dk1"/>
              </a:buClr>
              <a:buSzPts val="2800"/>
              <a:buChar char="•"/>
            </a:pPr>
            <a:r>
              <a:rPr lang="et-EE"/>
              <a:t>Integrated planning processes </a:t>
            </a:r>
            <a:endParaRPr/>
          </a:p>
          <a:p>
            <a:pPr indent="-228600" lvl="0" marL="228600" rtl="0" algn="l">
              <a:lnSpc>
                <a:spcPct val="80000"/>
              </a:lnSpc>
              <a:spcBef>
                <a:spcPts val="1000"/>
              </a:spcBef>
              <a:spcAft>
                <a:spcPts val="0"/>
              </a:spcAft>
              <a:buClr>
                <a:schemeClr val="dk1"/>
              </a:buClr>
              <a:buSzPts val="2800"/>
              <a:buChar char="•"/>
            </a:pPr>
            <a:r>
              <a:rPr lang="et-EE"/>
              <a:t>Products and Services as mainline</a:t>
            </a:r>
            <a:endParaRPr/>
          </a:p>
          <a:p>
            <a:pPr indent="-228600" lvl="0" marL="228600" rtl="0" algn="l">
              <a:lnSpc>
                <a:spcPct val="80000"/>
              </a:lnSpc>
              <a:spcBef>
                <a:spcPts val="1000"/>
              </a:spcBef>
              <a:spcAft>
                <a:spcPts val="0"/>
              </a:spcAft>
              <a:buClr>
                <a:schemeClr val="dk1"/>
              </a:buClr>
              <a:buSzPts val="2800"/>
              <a:buChar char="•"/>
            </a:pPr>
            <a:r>
              <a:rPr lang="et-EE"/>
              <a:t>Livery, interior, uniforms, etc as mainline</a:t>
            </a:r>
            <a:endParaRPr/>
          </a:p>
          <a:p>
            <a:pPr indent="-228600" lvl="0" marL="228600" rtl="0" algn="l">
              <a:lnSpc>
                <a:spcPct val="80000"/>
              </a:lnSpc>
              <a:spcBef>
                <a:spcPts val="1000"/>
              </a:spcBef>
              <a:spcAft>
                <a:spcPts val="0"/>
              </a:spcAft>
              <a:buClr>
                <a:schemeClr val="dk1"/>
              </a:buClr>
              <a:buSzPts val="2800"/>
              <a:buChar char="•"/>
            </a:pPr>
            <a:r>
              <a:rPr lang="et-EE"/>
              <a:t>Safety, security, training not exactly as mainline but audited and agreed</a:t>
            </a:r>
            <a:endParaRPr/>
          </a:p>
          <a:p>
            <a:pPr indent="-228600" lvl="0" marL="228600" rtl="0" algn="l">
              <a:lnSpc>
                <a:spcPct val="80000"/>
              </a:lnSpc>
              <a:spcBef>
                <a:spcPts val="1000"/>
              </a:spcBef>
              <a:spcAft>
                <a:spcPts val="0"/>
              </a:spcAft>
              <a:buClr>
                <a:schemeClr val="dk1"/>
              </a:buClr>
              <a:buSzPts val="2800"/>
              <a:buChar char="•"/>
            </a:pPr>
            <a:r>
              <a:rPr lang="et-EE"/>
              <a:t>Collective agreements or similar working conditions required</a:t>
            </a:r>
            <a:endParaRPr/>
          </a:p>
          <a:p>
            <a:pPr indent="-228600" lvl="0" marL="228600" rtl="0" algn="l">
              <a:lnSpc>
                <a:spcPct val="80000"/>
              </a:lnSpc>
              <a:spcBef>
                <a:spcPts val="1000"/>
              </a:spcBef>
              <a:spcAft>
                <a:spcPts val="0"/>
              </a:spcAft>
              <a:buClr>
                <a:schemeClr val="dk1"/>
              </a:buClr>
              <a:buSzPts val="2800"/>
              <a:buChar char="•"/>
            </a:pPr>
            <a:r>
              <a:rPr lang="et-EE"/>
              <a:t>Pilot career opportunities can be beneficial for both parties</a:t>
            </a:r>
            <a:endParaRPr/>
          </a:p>
          <a:p>
            <a:pPr indent="-228600" lvl="0" marL="228600" rtl="0" algn="l">
              <a:lnSpc>
                <a:spcPct val="80000"/>
              </a:lnSpc>
              <a:spcBef>
                <a:spcPts val="1000"/>
              </a:spcBef>
              <a:spcAft>
                <a:spcPts val="0"/>
              </a:spcAft>
              <a:buClr>
                <a:schemeClr val="dk1"/>
              </a:buClr>
              <a:buSzPts val="2800"/>
              <a:buChar char="•"/>
            </a:pPr>
            <a:r>
              <a:rPr lang="et-EE"/>
              <a:t>Open book cost optimization for sustainable operation </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838200" y="275674"/>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WHY  IS CAPACITY PROVIDER THE FUTURE ?</a:t>
            </a:r>
            <a:endParaRPr/>
          </a:p>
        </p:txBody>
      </p:sp>
      <p:sp>
        <p:nvSpPr>
          <p:cNvPr id="224" name="Google Shape;224;p26"/>
          <p:cNvSpPr txBox="1"/>
          <p:nvPr>
            <p:ph idx="1" type="body"/>
          </p:nvPr>
        </p:nvSpPr>
        <p:spPr>
          <a:xfrm>
            <a:off x="838200" y="1644564"/>
            <a:ext cx="10515600" cy="483518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t-EE" sz="2590"/>
              <a:t>Basically the same reasons as in the USA </a:t>
            </a:r>
            <a:endParaRPr/>
          </a:p>
          <a:p>
            <a:pPr indent="-228600" lvl="1" marL="685800" rtl="0" algn="l">
              <a:lnSpc>
                <a:spcPct val="80000"/>
              </a:lnSpc>
              <a:spcBef>
                <a:spcPts val="500"/>
              </a:spcBef>
              <a:spcAft>
                <a:spcPts val="0"/>
              </a:spcAft>
              <a:buClr>
                <a:schemeClr val="dk1"/>
              </a:buClr>
              <a:buSzPts val="2220"/>
              <a:buChar char="•"/>
            </a:pPr>
            <a:r>
              <a:rPr lang="et-EE" sz="2220"/>
              <a:t>Cost advantage compared to inhouse solutions</a:t>
            </a:r>
            <a:endParaRPr/>
          </a:p>
          <a:p>
            <a:pPr indent="-228600" lvl="1" marL="685800" rtl="0" algn="l">
              <a:lnSpc>
                <a:spcPct val="80000"/>
              </a:lnSpc>
              <a:spcBef>
                <a:spcPts val="500"/>
              </a:spcBef>
              <a:spcAft>
                <a:spcPts val="0"/>
              </a:spcAft>
              <a:buClr>
                <a:schemeClr val="dk1"/>
              </a:buClr>
              <a:buSzPts val="2220"/>
              <a:buChar char="•"/>
            </a:pPr>
            <a:r>
              <a:rPr lang="et-EE" sz="2220"/>
              <a:t>Productivity – Not so many FTL restrictions</a:t>
            </a:r>
            <a:endParaRPr/>
          </a:p>
          <a:p>
            <a:pPr indent="-228600" lvl="1" marL="685800" rtl="0" algn="l">
              <a:lnSpc>
                <a:spcPct val="80000"/>
              </a:lnSpc>
              <a:spcBef>
                <a:spcPts val="500"/>
              </a:spcBef>
              <a:spcAft>
                <a:spcPts val="0"/>
              </a:spcAft>
              <a:buClr>
                <a:schemeClr val="dk1"/>
              </a:buClr>
              <a:buSzPts val="2220"/>
              <a:buChar char="•"/>
            </a:pPr>
            <a:r>
              <a:rPr lang="et-EE" sz="2220"/>
              <a:t>Flexibility, change of aircraft size, traffic programs, destinations, etc</a:t>
            </a:r>
            <a:endParaRPr/>
          </a:p>
          <a:p>
            <a:pPr indent="-228600" lvl="1" marL="685800" rtl="0" algn="l">
              <a:lnSpc>
                <a:spcPct val="80000"/>
              </a:lnSpc>
              <a:spcBef>
                <a:spcPts val="500"/>
              </a:spcBef>
              <a:spcAft>
                <a:spcPts val="0"/>
              </a:spcAft>
              <a:buClr>
                <a:schemeClr val="dk1"/>
              </a:buClr>
              <a:buSzPts val="2220"/>
              <a:buChar char="•"/>
            </a:pPr>
            <a:r>
              <a:rPr lang="et-EE" sz="2220"/>
              <a:t>Crew recruitment and training outsourced</a:t>
            </a:r>
            <a:endParaRPr/>
          </a:p>
          <a:p>
            <a:pPr indent="-228600" lvl="1" marL="685800" rtl="0" algn="l">
              <a:lnSpc>
                <a:spcPct val="80000"/>
              </a:lnSpc>
              <a:spcBef>
                <a:spcPts val="500"/>
              </a:spcBef>
              <a:spcAft>
                <a:spcPts val="0"/>
              </a:spcAft>
              <a:buClr>
                <a:schemeClr val="dk1"/>
              </a:buClr>
              <a:buSzPts val="2220"/>
              <a:buChar char="•"/>
            </a:pPr>
            <a:r>
              <a:rPr lang="et-EE" sz="2220"/>
              <a:t>Mainline can focus on where their real competition is - 200+ seat market</a:t>
            </a:r>
            <a:endParaRPr/>
          </a:p>
          <a:p>
            <a:pPr indent="-228600" lvl="0" marL="228600" rtl="0" algn="l">
              <a:lnSpc>
                <a:spcPct val="80000"/>
              </a:lnSpc>
              <a:spcBef>
                <a:spcPts val="1000"/>
              </a:spcBef>
              <a:spcAft>
                <a:spcPts val="0"/>
              </a:spcAft>
              <a:buClr>
                <a:schemeClr val="dk1"/>
              </a:buClr>
              <a:buSzPts val="2590"/>
              <a:buChar char="•"/>
            </a:pPr>
            <a:r>
              <a:rPr lang="et-EE" sz="2590"/>
              <a:t>Critical mass and risk balance</a:t>
            </a:r>
            <a:endParaRPr/>
          </a:p>
          <a:p>
            <a:pPr indent="-228600" lvl="1" marL="685800" rtl="0" algn="l">
              <a:lnSpc>
                <a:spcPct val="80000"/>
              </a:lnSpc>
              <a:spcBef>
                <a:spcPts val="500"/>
              </a:spcBef>
              <a:spcAft>
                <a:spcPts val="0"/>
              </a:spcAft>
              <a:buClr>
                <a:schemeClr val="dk1"/>
              </a:buClr>
              <a:buSzPts val="2220"/>
              <a:buChar char="•"/>
            </a:pPr>
            <a:r>
              <a:rPr lang="et-EE" sz="2220"/>
              <a:t>If the Major airline outsource only a few aircraft (&lt; 15) to a CP they will not utilize full scale effect on the cost side.</a:t>
            </a:r>
            <a:endParaRPr/>
          </a:p>
          <a:p>
            <a:pPr indent="-228600" lvl="1" marL="685800" rtl="0" algn="l">
              <a:lnSpc>
                <a:spcPct val="80000"/>
              </a:lnSpc>
              <a:spcBef>
                <a:spcPts val="500"/>
              </a:spcBef>
              <a:spcAft>
                <a:spcPts val="0"/>
              </a:spcAft>
              <a:buClr>
                <a:schemeClr val="dk1"/>
              </a:buClr>
              <a:buSzPts val="2220"/>
              <a:buChar char="•"/>
            </a:pPr>
            <a:r>
              <a:rPr lang="et-EE" sz="2220"/>
              <a:t>On the other hand if they outsource all aircraft operations to only one CP the risk exposure will increase</a:t>
            </a:r>
            <a:endParaRPr/>
          </a:p>
          <a:p>
            <a:pPr indent="-228600" lvl="1" marL="685800" rtl="0" algn="l">
              <a:lnSpc>
                <a:spcPct val="80000"/>
              </a:lnSpc>
              <a:spcBef>
                <a:spcPts val="500"/>
              </a:spcBef>
              <a:spcAft>
                <a:spcPts val="0"/>
              </a:spcAft>
              <a:buClr>
                <a:schemeClr val="dk1"/>
              </a:buClr>
              <a:buSzPts val="2220"/>
              <a:buChar char="•"/>
            </a:pPr>
            <a:r>
              <a:rPr lang="et-EE" sz="2220"/>
              <a:t>That is why we see Regionals working for all Majors in US </a:t>
            </a:r>
            <a:endParaRPr/>
          </a:p>
          <a:p>
            <a:pPr indent="-228600" lvl="1" marL="685800" rtl="0" algn="l">
              <a:lnSpc>
                <a:spcPct val="80000"/>
              </a:lnSpc>
              <a:spcBef>
                <a:spcPts val="500"/>
              </a:spcBef>
              <a:spcAft>
                <a:spcPts val="0"/>
              </a:spcAft>
              <a:buClr>
                <a:schemeClr val="dk1"/>
              </a:buClr>
              <a:buSzPts val="2220"/>
              <a:buChar char="•"/>
            </a:pPr>
            <a:r>
              <a:rPr lang="et-EE" sz="2220"/>
              <a:t>SAS has already 3 CP’s and they will most likely balance the number of aircraft between the providers.</a:t>
            </a:r>
            <a:endParaRPr/>
          </a:p>
          <a:p>
            <a:pPr indent="-87630" lvl="1" marL="685800" rtl="0" algn="l">
              <a:lnSpc>
                <a:spcPct val="80000"/>
              </a:lnSpc>
              <a:spcBef>
                <a:spcPts val="500"/>
              </a:spcBef>
              <a:spcAft>
                <a:spcPts val="0"/>
              </a:spcAft>
              <a:buClr>
                <a:schemeClr val="dk1"/>
              </a:buClr>
              <a:buSzPts val="2220"/>
              <a:buNone/>
            </a:pPr>
            <a:r>
              <a:t/>
            </a:r>
            <a:endParaRPr sz="222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1513907" y="96769"/>
            <a:ext cx="7175921" cy="787813"/>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HOW DOES IT WORK?</a:t>
            </a:r>
            <a:endParaRPr>
              <a:latin typeface="Calibri"/>
              <a:ea typeface="Calibri"/>
              <a:cs typeface="Calibri"/>
              <a:sym typeface="Calibri"/>
            </a:endParaRPr>
          </a:p>
        </p:txBody>
      </p:sp>
      <p:sp>
        <p:nvSpPr>
          <p:cNvPr id="230" name="Google Shape;230;p27"/>
          <p:cNvSpPr txBox="1"/>
          <p:nvPr>
            <p:ph idx="1" type="body"/>
          </p:nvPr>
        </p:nvSpPr>
        <p:spPr>
          <a:xfrm>
            <a:off x="549965" y="1063488"/>
            <a:ext cx="11347173" cy="5630516"/>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t-EE" sz="2590"/>
              <a:t>Our SAS contract in Denmark is an example on how it can look like:</a:t>
            </a:r>
            <a:endParaRPr/>
          </a:p>
          <a:p>
            <a:pPr indent="-166941" lvl="1" marL="685800" rtl="0" algn="l">
              <a:lnSpc>
                <a:spcPct val="80000"/>
              </a:lnSpc>
              <a:spcBef>
                <a:spcPts val="500"/>
              </a:spcBef>
              <a:spcAft>
                <a:spcPts val="0"/>
              </a:spcAft>
              <a:buClr>
                <a:schemeClr val="dk1"/>
              </a:buClr>
              <a:buSzPts val="971"/>
              <a:buNone/>
            </a:pPr>
            <a:r>
              <a:t/>
            </a:r>
            <a:endParaRPr sz="971"/>
          </a:p>
          <a:p>
            <a:pPr indent="-228600" lvl="1" marL="685800" rtl="0" algn="l">
              <a:lnSpc>
                <a:spcPct val="80000"/>
              </a:lnSpc>
              <a:spcBef>
                <a:spcPts val="500"/>
              </a:spcBef>
              <a:spcAft>
                <a:spcPts val="0"/>
              </a:spcAft>
              <a:buClr>
                <a:schemeClr val="dk1"/>
              </a:buClr>
              <a:buSzPts val="2220"/>
              <a:buChar char="•"/>
            </a:pPr>
            <a:r>
              <a:rPr lang="et-EE" sz="2220"/>
              <a:t>SAS came out with a RFP for 4 ATR72-600 operating as feeder to CPH hub</a:t>
            </a:r>
            <a:endParaRPr/>
          </a:p>
          <a:p>
            <a:pPr indent="-228600" lvl="1" marL="685800" rtl="0" algn="l">
              <a:lnSpc>
                <a:spcPct val="80000"/>
              </a:lnSpc>
              <a:spcBef>
                <a:spcPts val="500"/>
              </a:spcBef>
              <a:spcAft>
                <a:spcPts val="0"/>
              </a:spcAft>
              <a:buClr>
                <a:schemeClr val="dk1"/>
              </a:buClr>
              <a:buSzPts val="2220"/>
              <a:buChar char="•"/>
            </a:pPr>
            <a:r>
              <a:rPr lang="et-EE" sz="2220"/>
              <a:t>6 year contract with abt 2.500 BLHs per aircraft annualy</a:t>
            </a:r>
            <a:endParaRPr/>
          </a:p>
          <a:p>
            <a:pPr indent="-228600" lvl="1" marL="685800" rtl="0" algn="l">
              <a:lnSpc>
                <a:spcPct val="80000"/>
              </a:lnSpc>
              <a:spcBef>
                <a:spcPts val="500"/>
              </a:spcBef>
              <a:spcAft>
                <a:spcPts val="0"/>
              </a:spcAft>
              <a:buClr>
                <a:schemeClr val="dk1"/>
              </a:buClr>
              <a:buSzPts val="2220"/>
              <a:buChar char="•"/>
            </a:pPr>
            <a:r>
              <a:rPr lang="et-EE" sz="2220"/>
              <a:t>CLA requirement</a:t>
            </a:r>
            <a:endParaRPr/>
          </a:p>
          <a:p>
            <a:pPr indent="0" lvl="1" marL="457200" rtl="0" algn="l">
              <a:lnSpc>
                <a:spcPct val="80000"/>
              </a:lnSpc>
              <a:spcBef>
                <a:spcPts val="500"/>
              </a:spcBef>
              <a:spcAft>
                <a:spcPts val="0"/>
              </a:spcAft>
              <a:buClr>
                <a:schemeClr val="dk1"/>
              </a:buClr>
              <a:buSzPts val="1480"/>
              <a:buNone/>
            </a:pPr>
            <a:r>
              <a:t/>
            </a:r>
            <a:endParaRPr sz="1480"/>
          </a:p>
          <a:p>
            <a:pPr indent="-228600" lvl="1" marL="685800" rtl="0" algn="l">
              <a:lnSpc>
                <a:spcPct val="80000"/>
              </a:lnSpc>
              <a:spcBef>
                <a:spcPts val="500"/>
              </a:spcBef>
              <a:spcAft>
                <a:spcPts val="0"/>
              </a:spcAft>
              <a:buClr>
                <a:schemeClr val="dk1"/>
              </a:buClr>
              <a:buSzPts val="2220"/>
              <a:buChar char="•"/>
            </a:pPr>
            <a:r>
              <a:rPr lang="et-EE" sz="2220"/>
              <a:t>Crew bases CPH, BLL &amp; AAR</a:t>
            </a:r>
            <a:endParaRPr/>
          </a:p>
          <a:p>
            <a:pPr indent="-228600" lvl="1" marL="685800" rtl="0" algn="l">
              <a:lnSpc>
                <a:spcPct val="80000"/>
              </a:lnSpc>
              <a:spcBef>
                <a:spcPts val="500"/>
              </a:spcBef>
              <a:spcAft>
                <a:spcPts val="0"/>
              </a:spcAft>
              <a:buClr>
                <a:schemeClr val="dk1"/>
              </a:buClr>
              <a:buSzPts val="2220"/>
              <a:buChar char="•"/>
            </a:pPr>
            <a:r>
              <a:rPr lang="et-EE" sz="2220"/>
              <a:t>CLA with FPU, isolated for work in Denmark and SAS (New 2 year agreement)</a:t>
            </a:r>
            <a:endParaRPr/>
          </a:p>
          <a:p>
            <a:pPr indent="-228600" lvl="1" marL="685800" rtl="0" algn="l">
              <a:lnSpc>
                <a:spcPct val="80000"/>
              </a:lnSpc>
              <a:spcBef>
                <a:spcPts val="500"/>
              </a:spcBef>
              <a:spcAft>
                <a:spcPts val="0"/>
              </a:spcAft>
              <a:buClr>
                <a:schemeClr val="dk1"/>
              </a:buClr>
              <a:buSzPts val="2220"/>
              <a:buChar char="•"/>
            </a:pPr>
            <a:r>
              <a:rPr lang="et-EE" sz="2220"/>
              <a:t>Crews employed by local Danish Crewing Company PAS</a:t>
            </a:r>
            <a:endParaRPr/>
          </a:p>
          <a:p>
            <a:pPr indent="-228600" lvl="1" marL="685800" rtl="0" algn="l">
              <a:lnSpc>
                <a:spcPct val="80000"/>
              </a:lnSpc>
              <a:spcBef>
                <a:spcPts val="500"/>
              </a:spcBef>
              <a:spcAft>
                <a:spcPts val="0"/>
              </a:spcAft>
              <a:buClr>
                <a:schemeClr val="dk1"/>
              </a:buClr>
              <a:buSzPts val="2220"/>
              <a:buChar char="•"/>
            </a:pPr>
            <a:r>
              <a:rPr lang="et-EE" sz="2220"/>
              <a:t>Crews contracted by Regional Jet from PAS</a:t>
            </a:r>
            <a:endParaRPr/>
          </a:p>
          <a:p>
            <a:pPr indent="-228600" lvl="1" marL="685800" rtl="0" algn="l">
              <a:lnSpc>
                <a:spcPct val="80000"/>
              </a:lnSpc>
              <a:spcBef>
                <a:spcPts val="500"/>
              </a:spcBef>
              <a:spcAft>
                <a:spcPts val="0"/>
              </a:spcAft>
              <a:buClr>
                <a:schemeClr val="dk1"/>
              </a:buClr>
              <a:buSzPts val="2220"/>
              <a:buChar char="•"/>
            </a:pPr>
            <a:r>
              <a:rPr lang="et-EE" sz="2220"/>
              <a:t>Aircraft painted in SAS livery and interior as of SAS specification </a:t>
            </a:r>
            <a:endParaRPr/>
          </a:p>
          <a:p>
            <a:pPr indent="-228600" lvl="1" marL="685800" rtl="0" algn="l">
              <a:lnSpc>
                <a:spcPct val="80000"/>
              </a:lnSpc>
              <a:spcBef>
                <a:spcPts val="500"/>
              </a:spcBef>
              <a:spcAft>
                <a:spcPts val="0"/>
              </a:spcAft>
              <a:buClr>
                <a:schemeClr val="dk1"/>
              </a:buClr>
              <a:buSzPts val="2220"/>
              <a:buChar char="•"/>
            </a:pPr>
            <a:r>
              <a:rPr lang="et-EE" sz="2220"/>
              <a:t>Local Danish MRO contracted for Line Maintenance</a:t>
            </a:r>
            <a:endParaRPr/>
          </a:p>
          <a:p>
            <a:pPr indent="-228600" lvl="1" marL="685800" rtl="0" algn="l">
              <a:lnSpc>
                <a:spcPct val="80000"/>
              </a:lnSpc>
              <a:spcBef>
                <a:spcPts val="500"/>
              </a:spcBef>
              <a:spcAft>
                <a:spcPts val="0"/>
              </a:spcAft>
              <a:buClr>
                <a:schemeClr val="dk1"/>
              </a:buClr>
              <a:buSzPts val="2220"/>
              <a:buChar char="•"/>
            </a:pPr>
            <a:r>
              <a:rPr lang="et-EE" sz="2220"/>
              <a:t>Performance bonus/penalty for Lessor controllable reasons</a:t>
            </a:r>
            <a:endParaRPr/>
          </a:p>
          <a:p>
            <a:pPr indent="-228600" lvl="1" marL="685800" rtl="0" algn="l">
              <a:lnSpc>
                <a:spcPct val="80000"/>
              </a:lnSpc>
              <a:spcBef>
                <a:spcPts val="500"/>
              </a:spcBef>
              <a:spcAft>
                <a:spcPts val="0"/>
              </a:spcAft>
              <a:buClr>
                <a:schemeClr val="dk1"/>
              </a:buClr>
              <a:buSzPts val="2220"/>
              <a:buChar char="•"/>
            </a:pPr>
            <a:r>
              <a:rPr lang="et-EE" sz="2220"/>
              <a:t>Service concept and different SAS products to be developed</a:t>
            </a:r>
            <a:endParaRPr/>
          </a:p>
          <a:p>
            <a:pPr indent="-228600" lvl="1" marL="685800" rtl="0" algn="l">
              <a:lnSpc>
                <a:spcPct val="80000"/>
              </a:lnSpc>
              <a:spcBef>
                <a:spcPts val="500"/>
              </a:spcBef>
              <a:spcAft>
                <a:spcPts val="0"/>
              </a:spcAft>
              <a:buClr>
                <a:schemeClr val="dk1"/>
              </a:buClr>
              <a:buSzPts val="2220"/>
              <a:buChar char="•"/>
            </a:pPr>
            <a:r>
              <a:rPr lang="et-EE" sz="2220"/>
              <a:t>Close co-operation between RJ OPC and SAS OPC for IRR situations</a:t>
            </a:r>
            <a:endParaRPr/>
          </a:p>
          <a:p>
            <a:pPr indent="-228600" lvl="1" marL="685800" rtl="0" algn="l">
              <a:lnSpc>
                <a:spcPct val="80000"/>
              </a:lnSpc>
              <a:spcBef>
                <a:spcPts val="500"/>
              </a:spcBef>
              <a:spcAft>
                <a:spcPts val="0"/>
              </a:spcAft>
              <a:buClr>
                <a:schemeClr val="dk1"/>
              </a:buClr>
              <a:buSzPts val="2220"/>
              <a:buChar char="•"/>
            </a:pPr>
            <a:r>
              <a:rPr lang="et-EE" sz="2220"/>
              <a:t>Weekly operational meetings and close relation with SAS Management </a:t>
            </a:r>
            <a:endParaRPr/>
          </a:p>
          <a:p>
            <a:pPr indent="-228600" lvl="1" marL="685800" rtl="0" algn="l">
              <a:lnSpc>
                <a:spcPct val="80000"/>
              </a:lnSpc>
              <a:spcBef>
                <a:spcPts val="500"/>
              </a:spcBef>
              <a:spcAft>
                <a:spcPts val="0"/>
              </a:spcAft>
              <a:buClr>
                <a:schemeClr val="dk1"/>
              </a:buClr>
              <a:buSzPts val="2220"/>
              <a:buChar char="•"/>
            </a:pPr>
            <a:r>
              <a:rPr lang="et-EE" sz="2220"/>
              <a:t>Long-term planning for future capacity</a:t>
            </a:r>
            <a:endParaRPr sz="2220"/>
          </a:p>
          <a:p>
            <a:pPr indent="-87630" lvl="1" marL="685800" rtl="0" algn="l">
              <a:lnSpc>
                <a:spcPct val="80000"/>
              </a:lnSpc>
              <a:spcBef>
                <a:spcPts val="500"/>
              </a:spcBef>
              <a:spcAft>
                <a:spcPts val="0"/>
              </a:spcAft>
              <a:buClr>
                <a:schemeClr val="dk1"/>
              </a:buClr>
              <a:buSzPts val="2220"/>
              <a:buNone/>
            </a:pPr>
            <a:r>
              <a:t/>
            </a:r>
            <a:endParaRPr sz="2220"/>
          </a:p>
          <a:p>
            <a:pPr indent="-87630" lvl="1" marL="685800" rtl="0" algn="l">
              <a:lnSpc>
                <a:spcPct val="80000"/>
              </a:lnSpc>
              <a:spcBef>
                <a:spcPts val="500"/>
              </a:spcBef>
              <a:spcAft>
                <a:spcPts val="0"/>
              </a:spcAft>
              <a:buClr>
                <a:schemeClr val="dk1"/>
              </a:buClr>
              <a:buSzPts val="2220"/>
              <a:buNone/>
            </a:pPr>
            <a:r>
              <a:t/>
            </a:r>
            <a:endParaRPr sz="22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 calcmode="lin" valueType="num">
                                      <p:cBhvr additive="base">
                                        <p:cTn dur="500"/>
                                        <p:tgtEl>
                                          <p:spTgt spid="2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 calcmode="lin" valueType="num">
                                      <p:cBhvr additive="base">
                                        <p:cTn dur="500"/>
                                        <p:tgtEl>
                                          <p:spTgt spid="2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 calcmode="lin" valueType="num">
                                      <p:cBhvr additive="base">
                                        <p:cTn dur="500"/>
                                        <p:tgtEl>
                                          <p:spTgt spid="2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 calcmode="lin" valueType="num">
                                      <p:cBhvr additive="base">
                                        <p:cTn dur="500"/>
                                        <p:tgtEl>
                                          <p:spTgt spid="2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 calcmode="lin" valueType="num">
                                      <p:cBhvr additive="base">
                                        <p:cTn dur="500"/>
                                        <p:tgtEl>
                                          <p:spTgt spid="23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 calcmode="lin" valueType="num">
                                      <p:cBhvr additive="base">
                                        <p:cTn dur="500"/>
                                        <p:tgtEl>
                                          <p:spTgt spid="23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6" st="6"/>
                                            </p:txEl>
                                          </p:spTgt>
                                        </p:tgtEl>
                                        <p:attrNameLst>
                                          <p:attrName>style.visibility</p:attrName>
                                        </p:attrNameLst>
                                      </p:cBhvr>
                                      <p:to>
                                        <p:strVal val="visible"/>
                                      </p:to>
                                    </p:set>
                                    <p:anim calcmode="lin" valueType="num">
                                      <p:cBhvr additive="base">
                                        <p:cTn dur="500"/>
                                        <p:tgtEl>
                                          <p:spTgt spid="23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7" st="7"/>
                                            </p:txEl>
                                          </p:spTgt>
                                        </p:tgtEl>
                                        <p:attrNameLst>
                                          <p:attrName>style.visibility</p:attrName>
                                        </p:attrNameLst>
                                      </p:cBhvr>
                                      <p:to>
                                        <p:strVal val="visible"/>
                                      </p:to>
                                    </p:set>
                                    <p:anim calcmode="lin" valueType="num">
                                      <p:cBhvr additive="base">
                                        <p:cTn dur="500"/>
                                        <p:tgtEl>
                                          <p:spTgt spid="23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8" st="8"/>
                                            </p:txEl>
                                          </p:spTgt>
                                        </p:tgtEl>
                                        <p:attrNameLst>
                                          <p:attrName>style.visibility</p:attrName>
                                        </p:attrNameLst>
                                      </p:cBhvr>
                                      <p:to>
                                        <p:strVal val="visible"/>
                                      </p:to>
                                    </p:set>
                                    <p:anim calcmode="lin" valueType="num">
                                      <p:cBhvr additive="base">
                                        <p:cTn dur="500"/>
                                        <p:tgtEl>
                                          <p:spTgt spid="23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9" st="9"/>
                                            </p:txEl>
                                          </p:spTgt>
                                        </p:tgtEl>
                                        <p:attrNameLst>
                                          <p:attrName>style.visibility</p:attrName>
                                        </p:attrNameLst>
                                      </p:cBhvr>
                                      <p:to>
                                        <p:strVal val="visible"/>
                                      </p:to>
                                    </p:set>
                                    <p:anim calcmode="lin" valueType="num">
                                      <p:cBhvr additive="base">
                                        <p:cTn dur="500"/>
                                        <p:tgtEl>
                                          <p:spTgt spid="23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0" st="10"/>
                                            </p:txEl>
                                          </p:spTgt>
                                        </p:tgtEl>
                                        <p:attrNameLst>
                                          <p:attrName>style.visibility</p:attrName>
                                        </p:attrNameLst>
                                      </p:cBhvr>
                                      <p:to>
                                        <p:strVal val="visible"/>
                                      </p:to>
                                    </p:set>
                                    <p:anim calcmode="lin" valueType="num">
                                      <p:cBhvr additive="base">
                                        <p:cTn dur="500"/>
                                        <p:tgtEl>
                                          <p:spTgt spid="230">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1" st="11"/>
                                            </p:txEl>
                                          </p:spTgt>
                                        </p:tgtEl>
                                        <p:attrNameLst>
                                          <p:attrName>style.visibility</p:attrName>
                                        </p:attrNameLst>
                                      </p:cBhvr>
                                      <p:to>
                                        <p:strVal val="visible"/>
                                      </p:to>
                                    </p:set>
                                    <p:anim calcmode="lin" valueType="num">
                                      <p:cBhvr additive="base">
                                        <p:cTn dur="500"/>
                                        <p:tgtEl>
                                          <p:spTgt spid="230">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2" st="12"/>
                                            </p:txEl>
                                          </p:spTgt>
                                        </p:tgtEl>
                                        <p:attrNameLst>
                                          <p:attrName>style.visibility</p:attrName>
                                        </p:attrNameLst>
                                      </p:cBhvr>
                                      <p:to>
                                        <p:strVal val="visible"/>
                                      </p:to>
                                    </p:set>
                                    <p:anim calcmode="lin" valueType="num">
                                      <p:cBhvr additive="base">
                                        <p:cTn dur="500"/>
                                        <p:tgtEl>
                                          <p:spTgt spid="230">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3" st="13"/>
                                            </p:txEl>
                                          </p:spTgt>
                                        </p:tgtEl>
                                        <p:attrNameLst>
                                          <p:attrName>style.visibility</p:attrName>
                                        </p:attrNameLst>
                                      </p:cBhvr>
                                      <p:to>
                                        <p:strVal val="visible"/>
                                      </p:to>
                                    </p:set>
                                    <p:anim calcmode="lin" valueType="num">
                                      <p:cBhvr additive="base">
                                        <p:cTn dur="500"/>
                                        <p:tgtEl>
                                          <p:spTgt spid="230">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4" st="14"/>
                                            </p:txEl>
                                          </p:spTgt>
                                        </p:tgtEl>
                                        <p:attrNameLst>
                                          <p:attrName>style.visibility</p:attrName>
                                        </p:attrNameLst>
                                      </p:cBhvr>
                                      <p:to>
                                        <p:strVal val="visible"/>
                                      </p:to>
                                    </p:set>
                                    <p:anim calcmode="lin" valueType="num">
                                      <p:cBhvr additive="base">
                                        <p:cTn dur="500"/>
                                        <p:tgtEl>
                                          <p:spTgt spid="230">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5" st="15"/>
                                            </p:txEl>
                                          </p:spTgt>
                                        </p:tgtEl>
                                        <p:attrNameLst>
                                          <p:attrName>style.visibility</p:attrName>
                                        </p:attrNameLst>
                                      </p:cBhvr>
                                      <p:to>
                                        <p:strVal val="visible"/>
                                      </p:to>
                                    </p:set>
                                    <p:anim calcmode="lin" valueType="num">
                                      <p:cBhvr additive="base">
                                        <p:cTn dur="500"/>
                                        <p:tgtEl>
                                          <p:spTgt spid="230">
                                            <p:txEl>
                                              <p:pRg end="15" st="1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6" st="16"/>
                                            </p:txEl>
                                          </p:spTgt>
                                        </p:tgtEl>
                                        <p:attrNameLst>
                                          <p:attrName>style.visibility</p:attrName>
                                        </p:attrNameLst>
                                      </p:cBhvr>
                                      <p:to>
                                        <p:strVal val="visible"/>
                                      </p:to>
                                    </p:set>
                                    <p:anim calcmode="lin" valueType="num">
                                      <p:cBhvr additive="base">
                                        <p:cTn dur="500"/>
                                        <p:tgtEl>
                                          <p:spTgt spid="230">
                                            <p:txEl>
                                              <p:pRg end="16" st="1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7" st="17"/>
                                            </p:txEl>
                                          </p:spTgt>
                                        </p:tgtEl>
                                        <p:attrNameLst>
                                          <p:attrName>style.visibility</p:attrName>
                                        </p:attrNameLst>
                                      </p:cBhvr>
                                      <p:to>
                                        <p:strVal val="visible"/>
                                      </p:to>
                                    </p:set>
                                    <p:anim calcmode="lin" valueType="num">
                                      <p:cBhvr additive="base">
                                        <p:cTn dur="500"/>
                                        <p:tgtEl>
                                          <p:spTgt spid="230">
                                            <p:txEl>
                                              <p:pRg end="17" st="1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xEl>
                                              <p:pRg end="18" st="18"/>
                                            </p:txEl>
                                          </p:spTgt>
                                        </p:tgtEl>
                                        <p:attrNameLst>
                                          <p:attrName>style.visibility</p:attrName>
                                        </p:attrNameLst>
                                      </p:cBhvr>
                                      <p:to>
                                        <p:strVal val="visible"/>
                                      </p:to>
                                    </p:set>
                                    <p:anim calcmode="lin" valueType="num">
                                      <p:cBhvr additive="base">
                                        <p:cTn dur="500"/>
                                        <p:tgtEl>
                                          <p:spTgt spid="230">
                                            <p:txEl>
                                              <p:pRg end="18" st="1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623258" y="2362891"/>
            <a:ext cx="2670313" cy="99156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RJ TODAY</a:t>
            </a:r>
            <a:endParaRPr/>
          </a:p>
        </p:txBody>
      </p:sp>
      <p:sp>
        <p:nvSpPr>
          <p:cNvPr id="236" name="Google Shape;236;p28"/>
          <p:cNvSpPr txBox="1"/>
          <p:nvPr/>
        </p:nvSpPr>
        <p:spPr>
          <a:xfrm>
            <a:off x="553684" y="1527427"/>
            <a:ext cx="3531299" cy="3839703"/>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237" name="Google Shape;237;p28"/>
          <p:cNvPicPr preferRelativeResize="0"/>
          <p:nvPr>
            <p:ph idx="1" type="body"/>
          </p:nvPr>
        </p:nvPicPr>
        <p:blipFill rotWithShape="1">
          <a:blip r:embed="rId3">
            <a:alphaModFix/>
          </a:blip>
          <a:srcRect b="0" l="0" r="0" t="0"/>
          <a:stretch/>
        </p:blipFill>
        <p:spPr>
          <a:xfrm>
            <a:off x="3547695" y="-104362"/>
            <a:ext cx="7982697" cy="67586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793474" y="136527"/>
            <a:ext cx="10515600" cy="823493"/>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RJ REFERENCES</a:t>
            </a:r>
            <a:endParaRPr>
              <a:latin typeface="Calibri"/>
              <a:ea typeface="Calibri"/>
              <a:cs typeface="Calibri"/>
              <a:sym typeface="Calibri"/>
            </a:endParaRPr>
          </a:p>
        </p:txBody>
      </p:sp>
      <p:pic>
        <p:nvPicPr>
          <p:cNvPr id="243" name="Google Shape;243;p29"/>
          <p:cNvPicPr preferRelativeResize="0"/>
          <p:nvPr/>
        </p:nvPicPr>
        <p:blipFill rotWithShape="1">
          <a:blip r:embed="rId3">
            <a:alphaModFix/>
          </a:blip>
          <a:srcRect b="0" l="0" r="0" t="0"/>
          <a:stretch/>
        </p:blipFill>
        <p:spPr>
          <a:xfrm>
            <a:off x="9053098" y="3460861"/>
            <a:ext cx="1438275" cy="314325"/>
          </a:xfrm>
          <a:prstGeom prst="rect">
            <a:avLst/>
          </a:prstGeom>
          <a:noFill/>
          <a:ln>
            <a:noFill/>
          </a:ln>
        </p:spPr>
      </p:pic>
      <p:pic>
        <p:nvPicPr>
          <p:cNvPr id="244" name="Google Shape;244;p29"/>
          <p:cNvPicPr preferRelativeResize="0"/>
          <p:nvPr/>
        </p:nvPicPr>
        <p:blipFill rotWithShape="1">
          <a:blip r:embed="rId4">
            <a:alphaModFix/>
          </a:blip>
          <a:srcRect b="0" l="0" r="0" t="0"/>
          <a:stretch/>
        </p:blipFill>
        <p:spPr>
          <a:xfrm>
            <a:off x="6708705" y="3492155"/>
            <a:ext cx="1438275" cy="209550"/>
          </a:xfrm>
          <a:prstGeom prst="rect">
            <a:avLst/>
          </a:prstGeom>
          <a:noFill/>
          <a:ln>
            <a:noFill/>
          </a:ln>
        </p:spPr>
      </p:pic>
      <p:pic>
        <p:nvPicPr>
          <p:cNvPr id="245" name="Google Shape;245;p29"/>
          <p:cNvPicPr preferRelativeResize="0"/>
          <p:nvPr/>
        </p:nvPicPr>
        <p:blipFill rotWithShape="1">
          <a:blip r:embed="rId5">
            <a:alphaModFix/>
          </a:blip>
          <a:srcRect b="0" l="0" r="0" t="0"/>
          <a:stretch/>
        </p:blipFill>
        <p:spPr>
          <a:xfrm>
            <a:off x="5820187" y="4387713"/>
            <a:ext cx="1438275" cy="504825"/>
          </a:xfrm>
          <a:prstGeom prst="rect">
            <a:avLst/>
          </a:prstGeom>
          <a:noFill/>
          <a:ln>
            <a:noFill/>
          </a:ln>
        </p:spPr>
      </p:pic>
      <p:pic>
        <p:nvPicPr>
          <p:cNvPr id="246" name="Google Shape;246;p29"/>
          <p:cNvPicPr preferRelativeResize="0"/>
          <p:nvPr/>
        </p:nvPicPr>
        <p:blipFill rotWithShape="1">
          <a:blip r:embed="rId6">
            <a:alphaModFix/>
          </a:blip>
          <a:srcRect b="0" l="0" r="0" t="0"/>
          <a:stretch/>
        </p:blipFill>
        <p:spPr>
          <a:xfrm>
            <a:off x="7803438" y="4047934"/>
            <a:ext cx="1438275" cy="1076325"/>
          </a:xfrm>
          <a:prstGeom prst="rect">
            <a:avLst/>
          </a:prstGeom>
          <a:noFill/>
          <a:ln>
            <a:noFill/>
          </a:ln>
        </p:spPr>
      </p:pic>
      <p:pic>
        <p:nvPicPr>
          <p:cNvPr id="247" name="Google Shape;247;p29"/>
          <p:cNvPicPr preferRelativeResize="0"/>
          <p:nvPr/>
        </p:nvPicPr>
        <p:blipFill rotWithShape="1">
          <a:blip r:embed="rId7">
            <a:alphaModFix/>
          </a:blip>
          <a:srcRect b="0" l="0" r="0" t="0"/>
          <a:stretch/>
        </p:blipFill>
        <p:spPr>
          <a:xfrm>
            <a:off x="3662435" y="4363590"/>
            <a:ext cx="1438275" cy="581025"/>
          </a:xfrm>
          <a:prstGeom prst="rect">
            <a:avLst/>
          </a:prstGeom>
          <a:noFill/>
          <a:ln>
            <a:noFill/>
          </a:ln>
        </p:spPr>
      </p:pic>
      <p:pic>
        <p:nvPicPr>
          <p:cNvPr id="248" name="Google Shape;248;p29"/>
          <p:cNvPicPr preferRelativeResize="0"/>
          <p:nvPr/>
        </p:nvPicPr>
        <p:blipFill rotWithShape="1">
          <a:blip r:embed="rId8">
            <a:alphaModFix/>
          </a:blip>
          <a:srcRect b="0" l="0" r="0" t="0"/>
          <a:stretch/>
        </p:blipFill>
        <p:spPr>
          <a:xfrm>
            <a:off x="1555474" y="4425814"/>
            <a:ext cx="1438275" cy="428625"/>
          </a:xfrm>
          <a:prstGeom prst="rect">
            <a:avLst/>
          </a:prstGeom>
          <a:noFill/>
          <a:ln>
            <a:noFill/>
          </a:ln>
        </p:spPr>
      </p:pic>
      <p:pic>
        <p:nvPicPr>
          <p:cNvPr id="249" name="Google Shape;249;p29"/>
          <p:cNvPicPr preferRelativeResize="0"/>
          <p:nvPr/>
        </p:nvPicPr>
        <p:blipFill rotWithShape="1">
          <a:blip r:embed="rId9">
            <a:alphaModFix/>
          </a:blip>
          <a:srcRect b="0" l="0" r="0" t="0"/>
          <a:stretch/>
        </p:blipFill>
        <p:spPr>
          <a:xfrm>
            <a:off x="7940743" y="5708522"/>
            <a:ext cx="1428750" cy="295275"/>
          </a:xfrm>
          <a:prstGeom prst="rect">
            <a:avLst/>
          </a:prstGeom>
          <a:noFill/>
          <a:ln>
            <a:noFill/>
          </a:ln>
        </p:spPr>
      </p:pic>
      <p:pic>
        <p:nvPicPr>
          <p:cNvPr id="250" name="Google Shape;250;p29"/>
          <p:cNvPicPr preferRelativeResize="0"/>
          <p:nvPr/>
        </p:nvPicPr>
        <p:blipFill rotWithShape="1">
          <a:blip r:embed="rId10">
            <a:alphaModFix/>
          </a:blip>
          <a:srcRect b="0" l="0" r="0" t="0"/>
          <a:stretch/>
        </p:blipFill>
        <p:spPr>
          <a:xfrm>
            <a:off x="793474" y="3133168"/>
            <a:ext cx="2362897" cy="813713"/>
          </a:xfrm>
          <a:prstGeom prst="rect">
            <a:avLst/>
          </a:prstGeom>
          <a:noFill/>
          <a:ln>
            <a:noFill/>
          </a:ln>
        </p:spPr>
      </p:pic>
      <p:pic>
        <p:nvPicPr>
          <p:cNvPr id="251" name="Google Shape;251;p29"/>
          <p:cNvPicPr preferRelativeResize="0"/>
          <p:nvPr/>
        </p:nvPicPr>
        <p:blipFill rotWithShape="1">
          <a:blip r:embed="rId11">
            <a:alphaModFix/>
          </a:blip>
          <a:srcRect b="0" l="0" r="0" t="0"/>
          <a:stretch/>
        </p:blipFill>
        <p:spPr>
          <a:xfrm>
            <a:off x="7184980" y="1774905"/>
            <a:ext cx="2056733" cy="1021556"/>
          </a:xfrm>
          <a:prstGeom prst="rect">
            <a:avLst/>
          </a:prstGeom>
          <a:noFill/>
          <a:ln>
            <a:noFill/>
          </a:ln>
        </p:spPr>
      </p:pic>
      <p:pic>
        <p:nvPicPr>
          <p:cNvPr id="252" name="Google Shape;252;p29"/>
          <p:cNvPicPr preferRelativeResize="0"/>
          <p:nvPr/>
        </p:nvPicPr>
        <p:blipFill rotWithShape="1">
          <a:blip r:embed="rId12">
            <a:alphaModFix/>
          </a:blip>
          <a:srcRect b="0" l="0" r="0" t="0"/>
          <a:stretch/>
        </p:blipFill>
        <p:spPr>
          <a:xfrm>
            <a:off x="4899866" y="1720232"/>
            <a:ext cx="1947987" cy="896074"/>
          </a:xfrm>
          <a:prstGeom prst="rect">
            <a:avLst/>
          </a:prstGeom>
          <a:noFill/>
          <a:ln>
            <a:noFill/>
          </a:ln>
        </p:spPr>
      </p:pic>
      <p:pic>
        <p:nvPicPr>
          <p:cNvPr id="253" name="Google Shape;253;p29"/>
          <p:cNvPicPr preferRelativeResize="0"/>
          <p:nvPr/>
        </p:nvPicPr>
        <p:blipFill rotWithShape="1">
          <a:blip r:embed="rId13">
            <a:alphaModFix/>
          </a:blip>
          <a:srcRect b="0" l="0" r="0" t="0"/>
          <a:stretch/>
        </p:blipFill>
        <p:spPr>
          <a:xfrm>
            <a:off x="3004519" y="1624420"/>
            <a:ext cx="1017391" cy="1017391"/>
          </a:xfrm>
          <a:prstGeom prst="rect">
            <a:avLst/>
          </a:prstGeom>
          <a:noFill/>
          <a:ln>
            <a:noFill/>
          </a:ln>
        </p:spPr>
      </p:pic>
      <p:pic>
        <p:nvPicPr>
          <p:cNvPr id="254" name="Google Shape;254;p29"/>
          <p:cNvPicPr preferRelativeResize="0"/>
          <p:nvPr/>
        </p:nvPicPr>
        <p:blipFill rotWithShape="1">
          <a:blip r:embed="rId14">
            <a:alphaModFix/>
          </a:blip>
          <a:srcRect b="0" l="0" r="0" t="0"/>
          <a:stretch/>
        </p:blipFill>
        <p:spPr>
          <a:xfrm>
            <a:off x="3662435" y="3299927"/>
            <a:ext cx="2140152" cy="581101"/>
          </a:xfrm>
          <a:prstGeom prst="rect">
            <a:avLst/>
          </a:prstGeom>
          <a:noFill/>
          <a:ln>
            <a:noFill/>
          </a:ln>
        </p:spPr>
      </p:pic>
      <p:pic>
        <p:nvPicPr>
          <p:cNvPr id="255" name="Google Shape;255;p29"/>
          <p:cNvPicPr preferRelativeResize="0"/>
          <p:nvPr/>
        </p:nvPicPr>
        <p:blipFill rotWithShape="1">
          <a:blip r:embed="rId15">
            <a:alphaModFix/>
          </a:blip>
          <a:srcRect b="0" l="0" r="0" t="0"/>
          <a:stretch/>
        </p:blipFill>
        <p:spPr>
          <a:xfrm>
            <a:off x="1552018" y="5333372"/>
            <a:ext cx="627346" cy="1045576"/>
          </a:xfrm>
          <a:prstGeom prst="rect">
            <a:avLst/>
          </a:prstGeom>
          <a:noFill/>
          <a:ln>
            <a:noFill/>
          </a:ln>
        </p:spPr>
      </p:pic>
      <p:pic>
        <p:nvPicPr>
          <p:cNvPr id="256" name="Google Shape;256;p29"/>
          <p:cNvPicPr preferRelativeResize="0"/>
          <p:nvPr/>
        </p:nvPicPr>
        <p:blipFill rotWithShape="1">
          <a:blip r:embed="rId16">
            <a:alphaModFix/>
          </a:blip>
          <a:srcRect b="0" l="0" r="0" t="0"/>
          <a:stretch/>
        </p:blipFill>
        <p:spPr>
          <a:xfrm>
            <a:off x="2650849" y="5497738"/>
            <a:ext cx="1280078" cy="7168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pic>
        <p:nvPicPr>
          <p:cNvPr id="261" name="Google Shape;261;p30"/>
          <p:cNvPicPr preferRelativeResize="0"/>
          <p:nvPr/>
        </p:nvPicPr>
        <p:blipFill rotWithShape="1">
          <a:blip r:embed="rId3">
            <a:alphaModFix/>
          </a:blip>
          <a:srcRect b="0" l="0" r="0" t="0"/>
          <a:stretch/>
        </p:blipFill>
        <p:spPr>
          <a:xfrm>
            <a:off x="0" y="442003"/>
            <a:ext cx="12192000" cy="59739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838200" y="148506"/>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RJ POTENTIAL</a:t>
            </a:r>
            <a:endParaRPr>
              <a:latin typeface="Calibri"/>
              <a:ea typeface="Calibri"/>
              <a:cs typeface="Calibri"/>
              <a:sym typeface="Calibri"/>
            </a:endParaRPr>
          </a:p>
        </p:txBody>
      </p:sp>
      <p:sp>
        <p:nvSpPr>
          <p:cNvPr id="267" name="Google Shape;267;p31"/>
          <p:cNvSpPr txBox="1"/>
          <p:nvPr>
            <p:ph idx="1" type="body"/>
          </p:nvPr>
        </p:nvSpPr>
        <p:spPr>
          <a:xfrm>
            <a:off x="838200" y="1620342"/>
            <a:ext cx="10515600" cy="483518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t-EE"/>
              <a:t>We are already chosen as Strategic Capacity Provider Partner to SAS</a:t>
            </a:r>
            <a:endParaRPr/>
          </a:p>
          <a:p>
            <a:pPr indent="-228600" lvl="1" marL="685800" rtl="0" algn="l">
              <a:lnSpc>
                <a:spcPct val="90000"/>
              </a:lnSpc>
              <a:spcBef>
                <a:spcPts val="500"/>
              </a:spcBef>
              <a:spcAft>
                <a:spcPts val="0"/>
              </a:spcAft>
              <a:buClr>
                <a:schemeClr val="dk1"/>
              </a:buClr>
              <a:buSzPts val="2400"/>
              <a:buChar char="•"/>
            </a:pPr>
            <a:r>
              <a:rPr lang="et-EE"/>
              <a:t>Operating 4 ATRs and 2 CRJs at the moment</a:t>
            </a:r>
            <a:endParaRPr/>
          </a:p>
          <a:p>
            <a:pPr indent="-228600" lvl="1" marL="685800" rtl="0" algn="l">
              <a:lnSpc>
                <a:spcPct val="90000"/>
              </a:lnSpc>
              <a:spcBef>
                <a:spcPts val="500"/>
              </a:spcBef>
              <a:spcAft>
                <a:spcPts val="0"/>
              </a:spcAft>
              <a:buClr>
                <a:schemeClr val="dk1"/>
              </a:buClr>
              <a:buSzPts val="2400"/>
              <a:buChar char="•"/>
            </a:pPr>
            <a:r>
              <a:rPr lang="et-EE"/>
              <a:t>Before the end of 2019 another 4 ATRs</a:t>
            </a:r>
            <a:endParaRPr/>
          </a:p>
          <a:p>
            <a:pPr indent="-228600" lvl="1" marL="685800" rtl="0" algn="l">
              <a:lnSpc>
                <a:spcPct val="90000"/>
              </a:lnSpc>
              <a:spcBef>
                <a:spcPts val="500"/>
              </a:spcBef>
              <a:spcAft>
                <a:spcPts val="0"/>
              </a:spcAft>
              <a:buClr>
                <a:schemeClr val="dk1"/>
              </a:buClr>
              <a:buSzPts val="2400"/>
              <a:buChar char="•"/>
            </a:pPr>
            <a:r>
              <a:rPr lang="et-EE"/>
              <a:t>Before the Summer 2020 another 3 CRJs</a:t>
            </a:r>
            <a:endParaRPr/>
          </a:p>
          <a:p>
            <a:pPr indent="-228600" lvl="1" marL="685800" rtl="0" algn="l">
              <a:lnSpc>
                <a:spcPct val="90000"/>
              </a:lnSpc>
              <a:spcBef>
                <a:spcPts val="500"/>
              </a:spcBef>
              <a:spcAft>
                <a:spcPts val="0"/>
              </a:spcAft>
              <a:buClr>
                <a:schemeClr val="dk1"/>
              </a:buClr>
              <a:buSzPts val="2400"/>
              <a:buChar char="•"/>
            </a:pPr>
            <a:r>
              <a:rPr lang="et-EE"/>
              <a:t>Before the Summer 2021 another 3 CRJs</a:t>
            </a:r>
            <a:endParaRPr/>
          </a:p>
          <a:p>
            <a:pPr indent="-228600" lvl="1" marL="685800" rtl="0" algn="l">
              <a:lnSpc>
                <a:spcPct val="90000"/>
              </a:lnSpc>
              <a:spcBef>
                <a:spcPts val="500"/>
              </a:spcBef>
              <a:spcAft>
                <a:spcPts val="0"/>
              </a:spcAft>
              <a:buClr>
                <a:schemeClr val="dk1"/>
              </a:buClr>
              <a:buSzPts val="2400"/>
              <a:buChar char="•"/>
            </a:pPr>
            <a:r>
              <a:rPr lang="et-EE"/>
              <a:t>Looking forward to potentially operate either 10-15 Embraer E2’s or A220’s from 2022 – SAS is looking for replacement of older B737-600/700.</a:t>
            </a:r>
            <a:endParaRPr/>
          </a:p>
          <a:p>
            <a:pPr indent="-228600" lvl="0" marL="228600" rtl="0" algn="l">
              <a:lnSpc>
                <a:spcPct val="90000"/>
              </a:lnSpc>
              <a:spcBef>
                <a:spcPts val="1000"/>
              </a:spcBef>
              <a:spcAft>
                <a:spcPts val="0"/>
              </a:spcAft>
              <a:buClr>
                <a:schemeClr val="dk1"/>
              </a:buClr>
              <a:buSzPts val="2800"/>
              <a:buChar char="•"/>
            </a:pPr>
            <a:r>
              <a:rPr lang="et-EE"/>
              <a:t>Above is enough for some time but we would like:</a:t>
            </a:r>
            <a:endParaRPr/>
          </a:p>
          <a:p>
            <a:pPr indent="-228600" lvl="1" marL="685800" rtl="0" algn="l">
              <a:lnSpc>
                <a:spcPct val="90000"/>
              </a:lnSpc>
              <a:spcBef>
                <a:spcPts val="500"/>
              </a:spcBef>
              <a:spcAft>
                <a:spcPts val="0"/>
              </a:spcAft>
              <a:buClr>
                <a:schemeClr val="dk1"/>
              </a:buClr>
              <a:buSzPts val="2400"/>
              <a:buChar char="•"/>
            </a:pPr>
            <a:r>
              <a:rPr lang="et-EE"/>
              <a:t>LH Group with Brussels, Austrian and LH Cityline. CARA required.</a:t>
            </a:r>
            <a:endParaRPr/>
          </a:p>
          <a:p>
            <a:pPr indent="-228600" lvl="1" marL="685800" rtl="0" algn="l">
              <a:lnSpc>
                <a:spcPct val="90000"/>
              </a:lnSpc>
              <a:spcBef>
                <a:spcPts val="500"/>
              </a:spcBef>
              <a:spcAft>
                <a:spcPts val="0"/>
              </a:spcAft>
              <a:buClr>
                <a:schemeClr val="dk1"/>
              </a:buClr>
              <a:buSzPts val="2400"/>
              <a:buChar char="•"/>
            </a:pPr>
            <a:r>
              <a:rPr lang="et-EE"/>
              <a:t>LOT will go through an extensive transition in the near future.</a:t>
            </a:r>
            <a:endParaRPr/>
          </a:p>
          <a:p>
            <a:pPr indent="-228600" lvl="1" marL="685800" rtl="0" algn="l">
              <a:lnSpc>
                <a:spcPct val="90000"/>
              </a:lnSpc>
              <a:spcBef>
                <a:spcPts val="500"/>
              </a:spcBef>
              <a:spcAft>
                <a:spcPts val="0"/>
              </a:spcAft>
              <a:buClr>
                <a:schemeClr val="dk1"/>
              </a:buClr>
              <a:buSzPts val="2400"/>
              <a:buChar char="•"/>
            </a:pPr>
            <a:r>
              <a:rPr lang="et-EE"/>
              <a:t>There is also a number of PSO’s and Regional Connectivity Projects </a:t>
            </a:r>
            <a:endParaRPr/>
          </a:p>
          <a:p>
            <a:pPr indent="0" lvl="1" marL="4572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475421" y="201131"/>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TRENDS IN THE AVIATION INDUSTRY</a:t>
            </a:r>
            <a:endParaRPr>
              <a:solidFill>
                <a:schemeClr val="lt1"/>
              </a:solidFill>
              <a:latin typeface="Calibri"/>
              <a:ea typeface="Calibri"/>
              <a:cs typeface="Calibri"/>
              <a:sym typeface="Calibri"/>
            </a:endParaRPr>
          </a:p>
        </p:txBody>
      </p:sp>
      <p:sp>
        <p:nvSpPr>
          <p:cNvPr id="92" name="Google Shape;92;p14"/>
          <p:cNvSpPr txBox="1"/>
          <p:nvPr>
            <p:ph idx="1" type="body"/>
          </p:nvPr>
        </p:nvSpPr>
        <p:spPr>
          <a:xfrm>
            <a:off x="681312" y="1750176"/>
            <a:ext cx="10845249" cy="518822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t-EE"/>
              <a:t>Globalization means continues growth + 6% per Year = 250 million pax</a:t>
            </a:r>
            <a:endParaRPr/>
          </a:p>
          <a:p>
            <a:pPr indent="-228600" lvl="0" marL="228600" rtl="0" algn="l">
              <a:lnSpc>
                <a:spcPct val="90000"/>
              </a:lnSpc>
              <a:spcBef>
                <a:spcPts val="1000"/>
              </a:spcBef>
              <a:spcAft>
                <a:spcPts val="0"/>
              </a:spcAft>
              <a:buClr>
                <a:schemeClr val="dk1"/>
              </a:buClr>
              <a:buSzPts val="2800"/>
              <a:buChar char="•"/>
            </a:pPr>
            <a:r>
              <a:rPr lang="et-EE"/>
              <a:t>Network carriers and LCC’s will become just airlines</a:t>
            </a:r>
            <a:endParaRPr/>
          </a:p>
          <a:p>
            <a:pPr indent="-228600" lvl="0" marL="228600" rtl="0" algn="l">
              <a:lnSpc>
                <a:spcPct val="90000"/>
              </a:lnSpc>
              <a:spcBef>
                <a:spcPts val="1000"/>
              </a:spcBef>
              <a:spcAft>
                <a:spcPts val="0"/>
              </a:spcAft>
              <a:buClr>
                <a:schemeClr val="dk1"/>
              </a:buClr>
              <a:buSzPts val="2800"/>
              <a:buChar char="•"/>
            </a:pPr>
            <a:r>
              <a:rPr lang="et-EE"/>
              <a:t>Environment of course more and more important</a:t>
            </a:r>
            <a:endParaRPr/>
          </a:p>
          <a:p>
            <a:pPr indent="-228600" lvl="0" marL="228600" rtl="0" algn="l">
              <a:lnSpc>
                <a:spcPct val="90000"/>
              </a:lnSpc>
              <a:spcBef>
                <a:spcPts val="1000"/>
              </a:spcBef>
              <a:spcAft>
                <a:spcPts val="0"/>
              </a:spcAft>
              <a:buClr>
                <a:schemeClr val="dk1"/>
              </a:buClr>
              <a:buSzPts val="2800"/>
              <a:buChar char="•"/>
            </a:pPr>
            <a:r>
              <a:rPr lang="et-EE"/>
              <a:t>Global alliances – Ownership rules will change ....</a:t>
            </a:r>
            <a:endParaRPr/>
          </a:p>
          <a:p>
            <a:pPr indent="-228600" lvl="0" marL="228600" rtl="0" algn="l">
              <a:lnSpc>
                <a:spcPct val="90000"/>
              </a:lnSpc>
              <a:spcBef>
                <a:spcPts val="1000"/>
              </a:spcBef>
              <a:spcAft>
                <a:spcPts val="0"/>
              </a:spcAft>
              <a:buClr>
                <a:schemeClr val="dk1"/>
              </a:buClr>
              <a:buSzPts val="2800"/>
              <a:buChar char="•"/>
            </a:pPr>
            <a:r>
              <a:rPr lang="et-EE"/>
              <a:t>Consolidation will continue (Bankruptcies, Aquisitions or Mergers)</a:t>
            </a:r>
            <a:endParaRPr/>
          </a:p>
          <a:p>
            <a:pPr indent="-228600" lvl="0" marL="228600" rtl="0" algn="l">
              <a:lnSpc>
                <a:spcPct val="90000"/>
              </a:lnSpc>
              <a:spcBef>
                <a:spcPts val="1000"/>
              </a:spcBef>
              <a:spcAft>
                <a:spcPts val="0"/>
              </a:spcAft>
              <a:buClr>
                <a:schemeClr val="dk1"/>
              </a:buClr>
              <a:buSzPts val="2800"/>
              <a:buChar char="•"/>
            </a:pPr>
            <a:r>
              <a:rPr lang="et-EE"/>
              <a:t>Smaller independant airlines will have a hard time to survive</a:t>
            </a:r>
            <a:endParaRPr/>
          </a:p>
          <a:p>
            <a:pPr indent="-228600" lvl="0" marL="228600" rtl="0" algn="l">
              <a:lnSpc>
                <a:spcPct val="90000"/>
              </a:lnSpc>
              <a:spcBef>
                <a:spcPts val="1000"/>
              </a:spcBef>
              <a:spcAft>
                <a:spcPts val="0"/>
              </a:spcAft>
              <a:buClr>
                <a:schemeClr val="dk1"/>
              </a:buClr>
              <a:buSzPts val="2800"/>
              <a:buChar char="•"/>
            </a:pPr>
            <a:r>
              <a:rPr lang="et-EE"/>
              <a:t>Production will be more and more separated from ticket sales</a:t>
            </a:r>
            <a:endParaRPr/>
          </a:p>
          <a:p>
            <a:pPr indent="-228600" lvl="0" marL="228600" rtl="0" algn="l">
              <a:lnSpc>
                <a:spcPct val="90000"/>
              </a:lnSpc>
              <a:spcBef>
                <a:spcPts val="1000"/>
              </a:spcBef>
              <a:spcAft>
                <a:spcPts val="0"/>
              </a:spcAft>
              <a:buClr>
                <a:schemeClr val="dk1"/>
              </a:buClr>
              <a:buSzPts val="2800"/>
              <a:buChar char="•"/>
            </a:pPr>
            <a:r>
              <a:rPr lang="et-EE"/>
              <a:t>Who will sell tickets in the future – Airlines, Google,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 calcmode="lin" valueType="num">
                                      <p:cBhvr additive="base">
                                        <p:cTn dur="500"/>
                                        <p:tgtEl>
                                          <p:spTgt spid="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 calcmode="lin" valueType="num">
                                      <p:cBhvr additive="base">
                                        <p:cTn dur="500"/>
                                        <p:tgtEl>
                                          <p:spTgt spid="9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 calcmode="lin" valueType="num">
                                      <p:cBhvr additive="base">
                                        <p:cTn dur="500"/>
                                        <p:tgtEl>
                                          <p:spTgt spid="9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 calcmode="lin" valueType="num">
                                      <p:cBhvr additive="base">
                                        <p:cTn dur="500"/>
                                        <p:tgtEl>
                                          <p:spTgt spid="9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 calcmode="lin" valueType="num">
                                      <p:cBhvr additive="base">
                                        <p:cTn dur="500"/>
                                        <p:tgtEl>
                                          <p:spTgt spid="9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 calcmode="lin" valueType="num">
                                      <p:cBhvr additive="base">
                                        <p:cTn dur="500"/>
                                        <p:tgtEl>
                                          <p:spTgt spid="9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 calcmode="lin" valueType="num">
                                      <p:cBhvr additive="base">
                                        <p:cTn dur="500"/>
                                        <p:tgtEl>
                                          <p:spTgt spid="9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 calcmode="lin" valueType="num">
                                      <p:cBhvr additive="base">
                                        <p:cTn dur="500"/>
                                        <p:tgtEl>
                                          <p:spTgt spid="9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 calcmode="lin" valueType="num">
                                      <p:cBhvr additive="base">
                                        <p:cTn dur="500"/>
                                        <p:tgtEl>
                                          <p:spTgt spid="9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9" st="9"/>
                                            </p:txEl>
                                          </p:spTgt>
                                        </p:tgtEl>
                                        <p:attrNameLst>
                                          <p:attrName>style.visibility</p:attrName>
                                        </p:attrNameLst>
                                      </p:cBhvr>
                                      <p:to>
                                        <p:strVal val="visible"/>
                                      </p:to>
                                    </p:set>
                                    <p:anim calcmode="lin" valueType="num">
                                      <p:cBhvr additive="base">
                                        <p:cTn dur="500"/>
                                        <p:tgtEl>
                                          <p:spTgt spid="92">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838200" y="148506"/>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RJ MARKET POSITION</a:t>
            </a:r>
            <a:endParaRPr>
              <a:latin typeface="Calibri"/>
              <a:ea typeface="Calibri"/>
              <a:cs typeface="Calibri"/>
              <a:sym typeface="Calibri"/>
            </a:endParaRPr>
          </a:p>
        </p:txBody>
      </p:sp>
      <p:sp>
        <p:nvSpPr>
          <p:cNvPr id="273" name="Google Shape;273;p32"/>
          <p:cNvSpPr txBox="1"/>
          <p:nvPr>
            <p:ph idx="1" type="body"/>
          </p:nvPr>
        </p:nvSpPr>
        <p:spPr>
          <a:xfrm>
            <a:off x="838200" y="1620342"/>
            <a:ext cx="10515600" cy="483518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t-EE" sz="2590"/>
              <a:t>The potential CP market in Europe is 3+ billion EUR per Year.</a:t>
            </a:r>
            <a:endParaRPr/>
          </a:p>
          <a:p>
            <a:pPr indent="-228600" lvl="0" marL="228600" rtl="0" algn="l">
              <a:lnSpc>
                <a:spcPct val="80000"/>
              </a:lnSpc>
              <a:spcBef>
                <a:spcPts val="1000"/>
              </a:spcBef>
              <a:spcAft>
                <a:spcPts val="0"/>
              </a:spcAft>
              <a:buClr>
                <a:schemeClr val="dk1"/>
              </a:buClr>
              <a:buSzPts val="2590"/>
              <a:buChar char="•"/>
            </a:pPr>
            <a:r>
              <a:rPr lang="et-EE" sz="2590"/>
              <a:t>About 300 MEUR (10%) is already contracted </a:t>
            </a:r>
            <a:endParaRPr sz="2590"/>
          </a:p>
          <a:p>
            <a:pPr indent="-228600" lvl="0" marL="228600" rtl="0" algn="l">
              <a:lnSpc>
                <a:spcPct val="80000"/>
              </a:lnSpc>
              <a:spcBef>
                <a:spcPts val="1000"/>
              </a:spcBef>
              <a:spcAft>
                <a:spcPts val="0"/>
              </a:spcAft>
              <a:buClr>
                <a:schemeClr val="dk1"/>
              </a:buClr>
              <a:buSzPts val="2590"/>
              <a:buChar char="•"/>
            </a:pPr>
            <a:r>
              <a:rPr lang="et-EE" sz="2590"/>
              <a:t>RJ Market Share 10% of market and 3%  of the potential</a:t>
            </a:r>
            <a:endParaRPr sz="2590"/>
          </a:p>
          <a:p>
            <a:pPr indent="-228600" lvl="0" marL="228600" rtl="0" algn="l">
              <a:lnSpc>
                <a:spcPct val="80000"/>
              </a:lnSpc>
              <a:spcBef>
                <a:spcPts val="1000"/>
              </a:spcBef>
              <a:spcAft>
                <a:spcPts val="0"/>
              </a:spcAft>
              <a:buClr>
                <a:schemeClr val="dk1"/>
              </a:buClr>
              <a:buSzPts val="2590"/>
              <a:buChar char="•"/>
            </a:pPr>
            <a:r>
              <a:rPr lang="et-EE" sz="2590"/>
              <a:t>Huge potential for growth!!!</a:t>
            </a:r>
            <a:endParaRPr sz="2590"/>
          </a:p>
          <a:p>
            <a:pPr indent="-228600" lvl="0" marL="228600" rtl="0" algn="l">
              <a:lnSpc>
                <a:spcPct val="80000"/>
              </a:lnSpc>
              <a:spcBef>
                <a:spcPts val="1000"/>
              </a:spcBef>
              <a:spcAft>
                <a:spcPts val="0"/>
              </a:spcAft>
              <a:buClr>
                <a:schemeClr val="dk1"/>
              </a:buClr>
              <a:buSzPts val="2590"/>
              <a:buChar char="•"/>
            </a:pPr>
            <a:r>
              <a:rPr lang="et-EE" sz="2590"/>
              <a:t>Our Position for growth ?</a:t>
            </a:r>
            <a:endParaRPr/>
          </a:p>
          <a:p>
            <a:pPr indent="-228600" lvl="1" marL="685800" rtl="0" algn="l">
              <a:lnSpc>
                <a:spcPct val="80000"/>
              </a:lnSpc>
              <a:spcBef>
                <a:spcPts val="500"/>
              </a:spcBef>
              <a:spcAft>
                <a:spcPts val="0"/>
              </a:spcAft>
              <a:buClr>
                <a:schemeClr val="dk1"/>
              </a:buClr>
              <a:buSzPts val="2220"/>
              <a:buChar char="•"/>
            </a:pPr>
            <a:r>
              <a:rPr lang="et-EE" sz="2220"/>
              <a:t>Yes we are an independant CP/ACMI provider with no direct links to the commercial business of selling tickets</a:t>
            </a:r>
            <a:endParaRPr sz="2220"/>
          </a:p>
          <a:p>
            <a:pPr indent="-228600" lvl="1" marL="685800" rtl="0" algn="l">
              <a:lnSpc>
                <a:spcPct val="80000"/>
              </a:lnSpc>
              <a:spcBef>
                <a:spcPts val="500"/>
              </a:spcBef>
              <a:spcAft>
                <a:spcPts val="0"/>
              </a:spcAft>
              <a:buClr>
                <a:schemeClr val="dk1"/>
              </a:buClr>
              <a:buSzPts val="2220"/>
              <a:buChar char="•"/>
            </a:pPr>
            <a:r>
              <a:rPr lang="et-EE" sz="2220"/>
              <a:t>Yes we have a business structure which makes it easy to adapt to any specific requirement from any major airline</a:t>
            </a:r>
            <a:endParaRPr/>
          </a:p>
          <a:p>
            <a:pPr indent="-228600" lvl="1" marL="685800" rtl="0" algn="l">
              <a:lnSpc>
                <a:spcPct val="80000"/>
              </a:lnSpc>
              <a:spcBef>
                <a:spcPts val="500"/>
              </a:spcBef>
              <a:spcAft>
                <a:spcPts val="0"/>
              </a:spcAft>
              <a:buClr>
                <a:schemeClr val="dk1"/>
              </a:buClr>
              <a:buSzPts val="2220"/>
              <a:buChar char="•"/>
            </a:pPr>
            <a:r>
              <a:rPr lang="et-EE" sz="2220"/>
              <a:t>Yes we have already SAS as a super reference </a:t>
            </a:r>
            <a:endParaRPr/>
          </a:p>
          <a:p>
            <a:pPr indent="-228600" lvl="1" marL="685800" rtl="0" algn="l">
              <a:lnSpc>
                <a:spcPct val="80000"/>
              </a:lnSpc>
              <a:spcBef>
                <a:spcPts val="500"/>
              </a:spcBef>
              <a:spcAft>
                <a:spcPts val="0"/>
              </a:spcAft>
              <a:buClr>
                <a:schemeClr val="dk1"/>
              </a:buClr>
              <a:buSzPts val="2220"/>
              <a:buChar char="•"/>
            </a:pPr>
            <a:r>
              <a:rPr lang="et-EE" sz="2220"/>
              <a:t>Yes we have a very good track record among many of the potential CP customers</a:t>
            </a:r>
            <a:endParaRPr/>
          </a:p>
          <a:p>
            <a:pPr indent="-228600" lvl="1" marL="685800" rtl="0" algn="l">
              <a:lnSpc>
                <a:spcPct val="80000"/>
              </a:lnSpc>
              <a:spcBef>
                <a:spcPts val="500"/>
              </a:spcBef>
              <a:spcAft>
                <a:spcPts val="0"/>
              </a:spcAft>
              <a:buClr>
                <a:schemeClr val="dk1"/>
              </a:buClr>
              <a:buSzPts val="2220"/>
              <a:buChar char="•"/>
            </a:pPr>
            <a:r>
              <a:rPr lang="et-EE" sz="2220"/>
              <a:t>Very few competitors, at least at the moment. </a:t>
            </a:r>
            <a:endParaRPr sz="2220"/>
          </a:p>
          <a:p>
            <a:pPr indent="-228600" lvl="1" marL="685800" rtl="0" algn="l">
              <a:lnSpc>
                <a:spcPct val="80000"/>
              </a:lnSpc>
              <a:spcBef>
                <a:spcPts val="500"/>
              </a:spcBef>
              <a:spcAft>
                <a:spcPts val="0"/>
              </a:spcAft>
              <a:buClr>
                <a:schemeClr val="dk1"/>
              </a:buClr>
              <a:buSzPts val="2220"/>
              <a:buChar char="•"/>
            </a:pPr>
            <a:r>
              <a:rPr lang="et-EE" sz="2220"/>
              <a:t>No major airline will put all eggs in one basket, so just to be an alternative is good.</a:t>
            </a:r>
            <a:endParaRPr sz="2220"/>
          </a:p>
          <a:p>
            <a:pPr indent="-87630" lvl="1" marL="685800" rtl="0" algn="l">
              <a:lnSpc>
                <a:spcPct val="80000"/>
              </a:lnSpc>
              <a:spcBef>
                <a:spcPts val="500"/>
              </a:spcBef>
              <a:spcAft>
                <a:spcPts val="0"/>
              </a:spcAft>
              <a:buClr>
                <a:schemeClr val="dk1"/>
              </a:buClr>
              <a:buSzPts val="2220"/>
              <a:buNone/>
            </a:pPr>
            <a:r>
              <a:t/>
            </a:r>
            <a:endParaRPr sz="2220"/>
          </a:p>
          <a:p>
            <a:pPr indent="-87630" lvl="1" marL="685800" rtl="0" algn="l">
              <a:lnSpc>
                <a:spcPct val="80000"/>
              </a:lnSpc>
              <a:spcBef>
                <a:spcPts val="500"/>
              </a:spcBef>
              <a:spcAft>
                <a:spcPts val="0"/>
              </a:spcAft>
              <a:buClr>
                <a:schemeClr val="dk1"/>
              </a:buClr>
              <a:buSzPts val="2220"/>
              <a:buNone/>
            </a:pPr>
            <a:r>
              <a:t/>
            </a:r>
            <a:endParaRPr sz="222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793474" y="136527"/>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NEEDED FOR GROWTH &amp; SUSTAINABILITY</a:t>
            </a:r>
            <a:endParaRPr>
              <a:latin typeface="Calibri"/>
              <a:ea typeface="Calibri"/>
              <a:cs typeface="Calibri"/>
              <a:sym typeface="Calibri"/>
            </a:endParaRPr>
          </a:p>
        </p:txBody>
      </p:sp>
      <p:sp>
        <p:nvSpPr>
          <p:cNvPr id="279" name="Google Shape;279;p33"/>
          <p:cNvSpPr txBox="1"/>
          <p:nvPr>
            <p:ph idx="1" type="body"/>
          </p:nvPr>
        </p:nvSpPr>
        <p:spPr>
          <a:xfrm>
            <a:off x="501926" y="1441900"/>
            <a:ext cx="11098696" cy="483518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t-EE" sz="2590"/>
              <a:t>A very important and growing activity - HR &amp; Legal</a:t>
            </a:r>
            <a:endParaRPr/>
          </a:p>
          <a:p>
            <a:pPr indent="-228600" lvl="1" marL="685800" rtl="0" algn="l">
              <a:lnSpc>
                <a:spcPct val="80000"/>
              </a:lnSpc>
              <a:spcBef>
                <a:spcPts val="500"/>
              </a:spcBef>
              <a:spcAft>
                <a:spcPts val="0"/>
              </a:spcAft>
              <a:buClr>
                <a:schemeClr val="dk1"/>
              </a:buClr>
              <a:buSzPts val="2220"/>
              <a:buChar char="•"/>
            </a:pPr>
            <a:r>
              <a:rPr lang="et-EE" sz="2220"/>
              <a:t>Recruitment of Competent and Experienced aviation people, both Crews and Office people. </a:t>
            </a:r>
            <a:endParaRPr sz="2220"/>
          </a:p>
          <a:p>
            <a:pPr indent="-228600" lvl="1" marL="685800" rtl="0" algn="l">
              <a:lnSpc>
                <a:spcPct val="80000"/>
              </a:lnSpc>
              <a:spcBef>
                <a:spcPts val="500"/>
              </a:spcBef>
              <a:spcAft>
                <a:spcPts val="0"/>
              </a:spcAft>
              <a:buClr>
                <a:schemeClr val="dk1"/>
              </a:buClr>
              <a:buSzPts val="2220"/>
              <a:buChar char="•"/>
            </a:pPr>
            <a:r>
              <a:rPr lang="et-EE" sz="2220"/>
              <a:t>We need to become more European - Different labor laws and tax rules in every country as well as Culture, Contact's, Behavior, etc</a:t>
            </a:r>
            <a:endParaRPr sz="2220"/>
          </a:p>
          <a:p>
            <a:pPr indent="-228600" lvl="1" marL="685800" rtl="0" algn="l">
              <a:lnSpc>
                <a:spcPct val="80000"/>
              </a:lnSpc>
              <a:spcBef>
                <a:spcPts val="500"/>
              </a:spcBef>
              <a:spcAft>
                <a:spcPts val="0"/>
              </a:spcAft>
              <a:buClr>
                <a:schemeClr val="dk1"/>
              </a:buClr>
              <a:buSzPts val="2220"/>
              <a:buChar char="•"/>
            </a:pPr>
            <a:r>
              <a:rPr lang="et-EE" sz="2220"/>
              <a:t>CLA negotiation competence and experience, especially related to SAS at the moment</a:t>
            </a:r>
            <a:endParaRPr/>
          </a:p>
          <a:p>
            <a:pPr indent="-228600" lvl="0" marL="228600" rtl="0" algn="l">
              <a:lnSpc>
                <a:spcPct val="80000"/>
              </a:lnSpc>
              <a:spcBef>
                <a:spcPts val="1000"/>
              </a:spcBef>
              <a:spcAft>
                <a:spcPts val="0"/>
              </a:spcAft>
              <a:buClr>
                <a:schemeClr val="dk1"/>
              </a:buClr>
              <a:buSzPts val="2590"/>
              <a:buChar char="•"/>
            </a:pPr>
            <a:r>
              <a:rPr lang="et-EE" sz="2590"/>
              <a:t>We need to be able to meet the highest professional expectations from our customers, like SAS, NAG, LOT, LH Group, etc concerning Flight Safety!!!!</a:t>
            </a:r>
            <a:endParaRPr/>
          </a:p>
          <a:p>
            <a:pPr indent="-228600" lvl="0" marL="228600" rtl="0" algn="l">
              <a:lnSpc>
                <a:spcPct val="80000"/>
              </a:lnSpc>
              <a:spcBef>
                <a:spcPts val="1000"/>
              </a:spcBef>
              <a:spcAft>
                <a:spcPts val="0"/>
              </a:spcAft>
              <a:buClr>
                <a:schemeClr val="dk1"/>
              </a:buClr>
              <a:buSzPts val="2590"/>
              <a:buChar char="•"/>
            </a:pPr>
            <a:r>
              <a:rPr lang="et-EE" sz="2590"/>
              <a:t>Performance !!! </a:t>
            </a:r>
            <a:endParaRPr sz="2590"/>
          </a:p>
          <a:p>
            <a:pPr indent="-228600" lvl="0" marL="228600" rtl="0" algn="l">
              <a:lnSpc>
                <a:spcPct val="80000"/>
              </a:lnSpc>
              <a:spcBef>
                <a:spcPts val="1000"/>
              </a:spcBef>
              <a:spcAft>
                <a:spcPts val="0"/>
              </a:spcAft>
              <a:buClr>
                <a:schemeClr val="dk1"/>
              </a:buClr>
              <a:buSzPts val="2590"/>
              <a:buChar char="•"/>
            </a:pPr>
            <a:r>
              <a:rPr lang="et-EE" sz="2590"/>
              <a:t>To be able to stay cost-effective and profitable over time we need to have deep understanding of the aviation industry in general, especially the leasing of aircraft market and the reqruitment and training of crews, since there are not so many major cost items we can control and do something about.</a:t>
            </a:r>
            <a:endParaRPr/>
          </a:p>
          <a:p>
            <a:pPr indent="-64135" lvl="0" marL="228600" rtl="0" algn="l">
              <a:lnSpc>
                <a:spcPct val="80000"/>
              </a:lnSpc>
              <a:spcBef>
                <a:spcPts val="1000"/>
              </a:spcBef>
              <a:spcAft>
                <a:spcPts val="0"/>
              </a:spcAft>
              <a:buClr>
                <a:schemeClr val="dk1"/>
              </a:buClr>
              <a:buSzPts val="2590"/>
              <a:buNone/>
            </a:pPr>
            <a:r>
              <a:t/>
            </a:r>
            <a:endParaRPr sz="2590"/>
          </a:p>
          <a:p>
            <a:pPr indent="-64135" lvl="0" marL="228600" rtl="0" algn="l">
              <a:lnSpc>
                <a:spcPct val="80000"/>
              </a:lnSpc>
              <a:spcBef>
                <a:spcPts val="1000"/>
              </a:spcBef>
              <a:spcAft>
                <a:spcPts val="0"/>
              </a:spcAft>
              <a:buClr>
                <a:schemeClr val="dk1"/>
              </a:buClr>
              <a:buSzPts val="2590"/>
              <a:buNone/>
            </a:pPr>
            <a:r>
              <a:t/>
            </a:r>
            <a:endParaRPr sz="2590"/>
          </a:p>
          <a:p>
            <a:pPr indent="-87630" lvl="1" marL="685800" rtl="0" algn="l">
              <a:lnSpc>
                <a:spcPct val="80000"/>
              </a:lnSpc>
              <a:spcBef>
                <a:spcPts val="500"/>
              </a:spcBef>
              <a:spcAft>
                <a:spcPts val="0"/>
              </a:spcAft>
              <a:buClr>
                <a:schemeClr val="dk1"/>
              </a:buClr>
              <a:buSzPts val="2220"/>
              <a:buNone/>
            </a:pPr>
            <a:r>
              <a:t/>
            </a:r>
            <a:endParaRPr sz="2220"/>
          </a:p>
          <a:p>
            <a:pPr indent="-87630" lvl="1" marL="685800" rtl="0" algn="l">
              <a:lnSpc>
                <a:spcPct val="80000"/>
              </a:lnSpc>
              <a:spcBef>
                <a:spcPts val="500"/>
              </a:spcBef>
              <a:spcAft>
                <a:spcPts val="0"/>
              </a:spcAft>
              <a:buClr>
                <a:schemeClr val="dk1"/>
              </a:buClr>
              <a:buSzPts val="2220"/>
              <a:buNone/>
            </a:pPr>
            <a:r>
              <a:t/>
            </a:r>
            <a:endParaRPr sz="222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4"/>
          <p:cNvSpPr txBox="1"/>
          <p:nvPr>
            <p:ph type="title"/>
          </p:nvPr>
        </p:nvSpPr>
        <p:spPr>
          <a:xfrm>
            <a:off x="977019" y="167553"/>
            <a:ext cx="10457951"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t-EE">
                <a:solidFill>
                  <a:schemeClr val="lt1"/>
                </a:solidFill>
                <a:latin typeface="Calibri"/>
                <a:ea typeface="Calibri"/>
                <a:cs typeface="Calibri"/>
                <a:sym typeface="Calibri"/>
              </a:rPr>
              <a:t>IMPORTANT WHEN BEING A CP </a:t>
            </a:r>
            <a:endParaRPr b="1">
              <a:latin typeface="Calibri"/>
              <a:ea typeface="Calibri"/>
              <a:cs typeface="Calibri"/>
              <a:sym typeface="Calibri"/>
            </a:endParaRPr>
          </a:p>
        </p:txBody>
      </p:sp>
      <p:sp>
        <p:nvSpPr>
          <p:cNvPr id="285" name="Google Shape;285;p34"/>
          <p:cNvSpPr txBox="1"/>
          <p:nvPr>
            <p:ph idx="1" type="body"/>
          </p:nvPr>
        </p:nvSpPr>
        <p:spPr>
          <a:xfrm>
            <a:off x="553683" y="1527427"/>
            <a:ext cx="10841530" cy="4835180"/>
          </a:xfrm>
          <a:prstGeom prst="rect">
            <a:avLst/>
          </a:prstGeom>
          <a:noFill/>
          <a:ln>
            <a:noFill/>
          </a:ln>
        </p:spPr>
        <p:txBody>
          <a:bodyPr anchorCtr="0" anchor="t" bIns="45700" lIns="91425" spcFirstLastPara="1" rIns="91425" wrap="square" tIns="45700">
            <a:noAutofit/>
          </a:bodyPr>
          <a:lstStyle/>
          <a:p>
            <a:pPr indent="-228600" lvl="0" marL="228600" rtl="0" algn="ctr">
              <a:lnSpc>
                <a:spcPct val="80000"/>
              </a:lnSpc>
              <a:spcBef>
                <a:spcPts val="0"/>
              </a:spcBef>
              <a:spcAft>
                <a:spcPts val="0"/>
              </a:spcAft>
              <a:buClr>
                <a:schemeClr val="dk1"/>
              </a:buClr>
              <a:buSzPts val="2800"/>
              <a:buChar char="•"/>
            </a:pPr>
            <a:r>
              <a:rPr b="1" lang="et-EE"/>
              <a:t>To become The leading CP in Europe  = Our Target ?</a:t>
            </a:r>
            <a:endParaRPr/>
          </a:p>
          <a:p>
            <a:pPr indent="-50800" lvl="0" marL="228600" rtl="0" algn="ctr">
              <a:lnSpc>
                <a:spcPct val="80000"/>
              </a:lnSpc>
              <a:spcBef>
                <a:spcPts val="1000"/>
              </a:spcBef>
              <a:spcAft>
                <a:spcPts val="0"/>
              </a:spcAft>
              <a:buClr>
                <a:schemeClr val="dk1"/>
              </a:buClr>
              <a:buSzPts val="2800"/>
              <a:buNone/>
            </a:pPr>
            <a:r>
              <a:t/>
            </a:r>
            <a:endParaRPr b="1"/>
          </a:p>
          <a:p>
            <a:pPr indent="-228600" lvl="1" marL="685800" rtl="0" algn="l">
              <a:lnSpc>
                <a:spcPct val="80000"/>
              </a:lnSpc>
              <a:spcBef>
                <a:spcPts val="500"/>
              </a:spcBef>
              <a:spcAft>
                <a:spcPts val="0"/>
              </a:spcAft>
              <a:buClr>
                <a:schemeClr val="dk1"/>
              </a:buClr>
              <a:buSzPts val="2400"/>
              <a:buChar char="•"/>
            </a:pPr>
            <a:r>
              <a:rPr b="1" lang="et-EE"/>
              <a:t>A</a:t>
            </a:r>
            <a:r>
              <a:rPr lang="et-EE"/>
              <a:t>ircraft 			We need to get the AC cost on par at all time</a:t>
            </a:r>
            <a:endParaRPr/>
          </a:p>
          <a:p>
            <a:pPr indent="-228600" lvl="1" marL="685800" rtl="0" algn="l">
              <a:lnSpc>
                <a:spcPct val="80000"/>
              </a:lnSpc>
              <a:spcBef>
                <a:spcPts val="500"/>
              </a:spcBef>
              <a:spcAft>
                <a:spcPts val="0"/>
              </a:spcAft>
              <a:buClr>
                <a:schemeClr val="dk1"/>
              </a:buClr>
              <a:buSzPts val="2400"/>
              <a:buChar char="•"/>
            </a:pPr>
            <a:r>
              <a:rPr b="1" lang="et-EE"/>
              <a:t>C</a:t>
            </a:r>
            <a:r>
              <a:rPr lang="et-EE"/>
              <a:t>rew			We need to be able to attract and produce crews </a:t>
            </a:r>
            <a:endParaRPr/>
          </a:p>
          <a:p>
            <a:pPr indent="-228600" lvl="1" marL="685800" rtl="0" algn="l">
              <a:lnSpc>
                <a:spcPct val="80000"/>
              </a:lnSpc>
              <a:spcBef>
                <a:spcPts val="500"/>
              </a:spcBef>
              <a:spcAft>
                <a:spcPts val="0"/>
              </a:spcAft>
              <a:buClr>
                <a:schemeClr val="dk1"/>
              </a:buClr>
              <a:buSzPts val="2400"/>
              <a:buChar char="•"/>
            </a:pPr>
            <a:r>
              <a:rPr b="1" lang="et-EE"/>
              <a:t>M</a:t>
            </a:r>
            <a:r>
              <a:rPr lang="et-EE"/>
              <a:t>aintenance		We need to be the best since this is a „black hole“</a:t>
            </a:r>
            <a:endParaRPr/>
          </a:p>
          <a:p>
            <a:pPr indent="-228600" lvl="1" marL="685800" rtl="0" algn="l">
              <a:lnSpc>
                <a:spcPct val="80000"/>
              </a:lnSpc>
              <a:spcBef>
                <a:spcPts val="500"/>
              </a:spcBef>
              <a:spcAft>
                <a:spcPts val="0"/>
              </a:spcAft>
              <a:buClr>
                <a:schemeClr val="dk1"/>
              </a:buClr>
              <a:buSzPts val="2400"/>
              <a:buChar char="•"/>
            </a:pPr>
            <a:r>
              <a:rPr b="1" lang="et-EE"/>
              <a:t>I</a:t>
            </a:r>
            <a:r>
              <a:rPr lang="et-EE"/>
              <a:t>nsurance		We are ok</a:t>
            </a:r>
            <a:endParaRPr/>
          </a:p>
          <a:p>
            <a:pPr indent="-228600" lvl="1" marL="685800" rtl="0" algn="l">
              <a:lnSpc>
                <a:spcPct val="80000"/>
              </a:lnSpc>
              <a:spcBef>
                <a:spcPts val="500"/>
              </a:spcBef>
              <a:spcAft>
                <a:spcPts val="0"/>
              </a:spcAft>
              <a:buClr>
                <a:schemeClr val="dk1"/>
              </a:buClr>
              <a:buSzPts val="2400"/>
              <a:buChar char="•"/>
            </a:pPr>
            <a:r>
              <a:rPr b="1" lang="et-EE"/>
              <a:t>O</a:t>
            </a:r>
            <a:r>
              <a:rPr lang="et-EE"/>
              <a:t>perations		Planning, OPC and Crew Control = Heart of business</a:t>
            </a:r>
            <a:endParaRPr/>
          </a:p>
          <a:p>
            <a:pPr indent="-228600" lvl="1" marL="685800" rtl="0" algn="l">
              <a:lnSpc>
                <a:spcPct val="80000"/>
              </a:lnSpc>
              <a:spcBef>
                <a:spcPts val="500"/>
              </a:spcBef>
              <a:spcAft>
                <a:spcPts val="0"/>
              </a:spcAft>
              <a:buClr>
                <a:schemeClr val="dk1"/>
              </a:buClr>
              <a:buSzPts val="2400"/>
              <a:buChar char="•"/>
            </a:pPr>
            <a:r>
              <a:rPr b="1" lang="et-EE"/>
              <a:t>P</a:t>
            </a:r>
            <a:r>
              <a:rPr lang="et-EE"/>
              <a:t>erformance		We need to meet Industry expectations </a:t>
            </a:r>
            <a:endParaRPr/>
          </a:p>
          <a:p>
            <a:pPr indent="-228600" lvl="1" marL="685800" rtl="0" algn="l">
              <a:lnSpc>
                <a:spcPct val="80000"/>
              </a:lnSpc>
              <a:spcBef>
                <a:spcPts val="500"/>
              </a:spcBef>
              <a:spcAft>
                <a:spcPts val="0"/>
              </a:spcAft>
              <a:buClr>
                <a:schemeClr val="dk1"/>
              </a:buClr>
              <a:buSzPts val="2400"/>
              <a:buChar char="•"/>
            </a:pPr>
            <a:r>
              <a:rPr b="1" lang="et-EE"/>
              <a:t>C</a:t>
            </a:r>
            <a:r>
              <a:rPr lang="et-EE"/>
              <a:t>ost-effectivness	For sure</a:t>
            </a:r>
            <a:endParaRPr/>
          </a:p>
          <a:p>
            <a:pPr indent="-228600" lvl="1" marL="685800" rtl="0" algn="l">
              <a:lnSpc>
                <a:spcPct val="80000"/>
              </a:lnSpc>
              <a:spcBef>
                <a:spcPts val="500"/>
              </a:spcBef>
              <a:spcAft>
                <a:spcPts val="0"/>
              </a:spcAft>
              <a:buClr>
                <a:schemeClr val="dk1"/>
              </a:buClr>
              <a:buSzPts val="2400"/>
              <a:buChar char="•"/>
            </a:pPr>
            <a:r>
              <a:rPr b="1" lang="et-EE"/>
              <a:t>P</a:t>
            </a:r>
            <a:r>
              <a:rPr lang="et-EE"/>
              <a:t>roductivity		Customer demands will be higher than we can deliver</a:t>
            </a:r>
            <a:endParaRPr/>
          </a:p>
          <a:p>
            <a:pPr indent="-228600" lvl="1" marL="685800" rtl="0" algn="l">
              <a:lnSpc>
                <a:spcPct val="80000"/>
              </a:lnSpc>
              <a:spcBef>
                <a:spcPts val="500"/>
              </a:spcBef>
              <a:spcAft>
                <a:spcPts val="0"/>
              </a:spcAft>
              <a:buClr>
                <a:schemeClr val="dk1"/>
              </a:buClr>
              <a:buSzPts val="2400"/>
              <a:buChar char="•"/>
            </a:pPr>
            <a:r>
              <a:rPr b="1" lang="et-EE"/>
              <a:t>R</a:t>
            </a:r>
            <a:r>
              <a:rPr lang="et-EE"/>
              <a:t>elations		Trust, open book, fair treatment, experience, etc</a:t>
            </a:r>
            <a:endParaRPr/>
          </a:p>
          <a:p>
            <a:pPr indent="-228600" lvl="1" marL="685800" rtl="0" algn="l">
              <a:lnSpc>
                <a:spcPct val="80000"/>
              </a:lnSpc>
              <a:spcBef>
                <a:spcPts val="500"/>
              </a:spcBef>
              <a:spcAft>
                <a:spcPts val="0"/>
              </a:spcAft>
              <a:buClr>
                <a:schemeClr val="dk1"/>
              </a:buClr>
              <a:buSzPts val="2400"/>
              <a:buChar char="•"/>
            </a:pPr>
            <a:r>
              <a:rPr b="1" lang="et-EE"/>
              <a:t>M</a:t>
            </a:r>
            <a:r>
              <a:rPr lang="et-EE"/>
              <a:t>arketing		Owners support and track record </a:t>
            </a:r>
            <a:endParaRPr/>
          </a:p>
          <a:p>
            <a:pPr indent="0" lvl="0" marL="0" rtl="0" algn="l">
              <a:lnSpc>
                <a:spcPct val="80000"/>
              </a:lnSpc>
              <a:spcBef>
                <a:spcPts val="1000"/>
              </a:spcBef>
              <a:spcAft>
                <a:spcPts val="0"/>
              </a:spcAft>
              <a:buClr>
                <a:schemeClr val="dk1"/>
              </a:buClr>
              <a:buSzPts val="2800"/>
              <a:buNone/>
            </a:pPr>
            <a:r>
              <a:t/>
            </a:r>
            <a:endParaRPr/>
          </a:p>
          <a:p>
            <a:pPr indent="-76200" lvl="1" marL="685800" rtl="0" algn="l">
              <a:lnSpc>
                <a:spcPct val="80000"/>
              </a:lnSpc>
              <a:spcBef>
                <a:spcPts val="500"/>
              </a:spcBef>
              <a:spcAft>
                <a:spcPts val="0"/>
              </a:spcAft>
              <a:buClr>
                <a:schemeClr val="dk1"/>
              </a:buClr>
              <a:buSzPts val="2400"/>
              <a:buNone/>
            </a:pPr>
            <a:r>
              <a:t/>
            </a:r>
            <a:endParaRPr/>
          </a:p>
          <a:p>
            <a:pPr indent="-76200" lvl="1" marL="685800" rtl="0" algn="l">
              <a:lnSpc>
                <a:spcPct val="80000"/>
              </a:lnSpc>
              <a:spcBef>
                <a:spcPts val="500"/>
              </a:spcBef>
              <a:spcAft>
                <a:spcPts val="0"/>
              </a:spcAft>
              <a:buClr>
                <a:schemeClr val="dk1"/>
              </a:buClr>
              <a:buSzPts val="2400"/>
              <a:buNone/>
            </a:pPr>
            <a:r>
              <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 calcmode="lin" valueType="num">
                                      <p:cBhvr additive="base">
                                        <p:cTn dur="500"/>
                                        <p:tgtEl>
                                          <p:spTgt spid="28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 calcmode="lin" valueType="num">
                                      <p:cBhvr additive="base">
                                        <p:cTn dur="500"/>
                                        <p:tgtEl>
                                          <p:spTgt spid="28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 calcmode="lin" valueType="num">
                                      <p:cBhvr additive="base">
                                        <p:cTn dur="500"/>
                                        <p:tgtEl>
                                          <p:spTgt spid="28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anim calcmode="lin" valueType="num">
                                      <p:cBhvr additive="base">
                                        <p:cTn dur="500"/>
                                        <p:tgtEl>
                                          <p:spTgt spid="28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anim calcmode="lin" valueType="num">
                                      <p:cBhvr additive="base">
                                        <p:cTn dur="500"/>
                                        <p:tgtEl>
                                          <p:spTgt spid="28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anim calcmode="lin" valueType="num">
                                      <p:cBhvr additive="base">
                                        <p:cTn dur="500"/>
                                        <p:tgtEl>
                                          <p:spTgt spid="28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6" st="6"/>
                                            </p:txEl>
                                          </p:spTgt>
                                        </p:tgtEl>
                                        <p:attrNameLst>
                                          <p:attrName>style.visibility</p:attrName>
                                        </p:attrNameLst>
                                      </p:cBhvr>
                                      <p:to>
                                        <p:strVal val="visible"/>
                                      </p:to>
                                    </p:set>
                                    <p:anim calcmode="lin" valueType="num">
                                      <p:cBhvr additive="base">
                                        <p:cTn dur="500"/>
                                        <p:tgtEl>
                                          <p:spTgt spid="28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7" st="7"/>
                                            </p:txEl>
                                          </p:spTgt>
                                        </p:tgtEl>
                                        <p:attrNameLst>
                                          <p:attrName>style.visibility</p:attrName>
                                        </p:attrNameLst>
                                      </p:cBhvr>
                                      <p:to>
                                        <p:strVal val="visible"/>
                                      </p:to>
                                    </p:set>
                                    <p:anim calcmode="lin" valueType="num">
                                      <p:cBhvr additive="base">
                                        <p:cTn dur="500"/>
                                        <p:tgtEl>
                                          <p:spTgt spid="28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8" st="8"/>
                                            </p:txEl>
                                          </p:spTgt>
                                        </p:tgtEl>
                                        <p:attrNameLst>
                                          <p:attrName>style.visibility</p:attrName>
                                        </p:attrNameLst>
                                      </p:cBhvr>
                                      <p:to>
                                        <p:strVal val="visible"/>
                                      </p:to>
                                    </p:set>
                                    <p:anim calcmode="lin" valueType="num">
                                      <p:cBhvr additive="base">
                                        <p:cTn dur="500"/>
                                        <p:tgtEl>
                                          <p:spTgt spid="28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9" st="9"/>
                                            </p:txEl>
                                          </p:spTgt>
                                        </p:tgtEl>
                                        <p:attrNameLst>
                                          <p:attrName>style.visibility</p:attrName>
                                        </p:attrNameLst>
                                      </p:cBhvr>
                                      <p:to>
                                        <p:strVal val="visible"/>
                                      </p:to>
                                    </p:set>
                                    <p:anim calcmode="lin" valueType="num">
                                      <p:cBhvr additive="base">
                                        <p:cTn dur="500"/>
                                        <p:tgtEl>
                                          <p:spTgt spid="28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0" st="10"/>
                                            </p:txEl>
                                          </p:spTgt>
                                        </p:tgtEl>
                                        <p:attrNameLst>
                                          <p:attrName>style.visibility</p:attrName>
                                        </p:attrNameLst>
                                      </p:cBhvr>
                                      <p:to>
                                        <p:strVal val="visible"/>
                                      </p:to>
                                    </p:set>
                                    <p:anim calcmode="lin" valueType="num">
                                      <p:cBhvr additive="base">
                                        <p:cTn dur="500"/>
                                        <p:tgtEl>
                                          <p:spTgt spid="28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1" st="11"/>
                                            </p:txEl>
                                          </p:spTgt>
                                        </p:tgtEl>
                                        <p:attrNameLst>
                                          <p:attrName>style.visibility</p:attrName>
                                        </p:attrNameLst>
                                      </p:cBhvr>
                                      <p:to>
                                        <p:strVal val="visible"/>
                                      </p:to>
                                    </p:set>
                                    <p:anim calcmode="lin" valueType="num">
                                      <p:cBhvr additive="base">
                                        <p:cTn dur="500"/>
                                        <p:tgtEl>
                                          <p:spTgt spid="285">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2" st="12"/>
                                            </p:txEl>
                                          </p:spTgt>
                                        </p:tgtEl>
                                        <p:attrNameLst>
                                          <p:attrName>style.visibility</p:attrName>
                                        </p:attrNameLst>
                                      </p:cBhvr>
                                      <p:to>
                                        <p:strVal val="visible"/>
                                      </p:to>
                                    </p:set>
                                    <p:anim calcmode="lin" valueType="num">
                                      <p:cBhvr additive="base">
                                        <p:cTn dur="500"/>
                                        <p:tgtEl>
                                          <p:spTgt spid="285">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3" st="13"/>
                                            </p:txEl>
                                          </p:spTgt>
                                        </p:tgtEl>
                                        <p:attrNameLst>
                                          <p:attrName>style.visibility</p:attrName>
                                        </p:attrNameLst>
                                      </p:cBhvr>
                                      <p:to>
                                        <p:strVal val="visible"/>
                                      </p:to>
                                    </p:set>
                                    <p:anim calcmode="lin" valueType="num">
                                      <p:cBhvr additive="base">
                                        <p:cTn dur="500"/>
                                        <p:tgtEl>
                                          <p:spTgt spid="285">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4" st="14"/>
                                            </p:txEl>
                                          </p:spTgt>
                                        </p:tgtEl>
                                        <p:attrNameLst>
                                          <p:attrName>style.visibility</p:attrName>
                                        </p:attrNameLst>
                                      </p:cBhvr>
                                      <p:to>
                                        <p:strVal val="visible"/>
                                      </p:to>
                                    </p:set>
                                    <p:anim calcmode="lin" valueType="num">
                                      <p:cBhvr additive="base">
                                        <p:cTn dur="500"/>
                                        <p:tgtEl>
                                          <p:spTgt spid="285">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xEl>
                                              <p:pRg end="15" st="15"/>
                                            </p:txEl>
                                          </p:spTgt>
                                        </p:tgtEl>
                                        <p:attrNameLst>
                                          <p:attrName>style.visibility</p:attrName>
                                        </p:attrNameLst>
                                      </p:cBhvr>
                                      <p:to>
                                        <p:strVal val="visible"/>
                                      </p:to>
                                    </p:set>
                                    <p:anim calcmode="lin" valueType="num">
                                      <p:cBhvr additive="base">
                                        <p:cTn dur="500"/>
                                        <p:tgtEl>
                                          <p:spTgt spid="285">
                                            <p:txEl>
                                              <p:pRg end="15" st="1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35"/>
          <p:cNvPicPr preferRelativeResize="0"/>
          <p:nvPr/>
        </p:nvPicPr>
        <p:blipFill rotWithShape="1">
          <a:blip r:embed="rId3">
            <a:alphaModFix/>
          </a:blip>
          <a:srcRect b="0" l="0" r="0" t="0"/>
          <a:stretch/>
        </p:blipFill>
        <p:spPr>
          <a:xfrm>
            <a:off x="211621" y="172899"/>
            <a:ext cx="5970374" cy="3139261"/>
          </a:xfrm>
          <a:prstGeom prst="rect">
            <a:avLst/>
          </a:prstGeom>
          <a:noFill/>
          <a:ln>
            <a:noFill/>
          </a:ln>
        </p:spPr>
      </p:pic>
      <p:pic>
        <p:nvPicPr>
          <p:cNvPr id="291" name="Google Shape;291;p35"/>
          <p:cNvPicPr preferRelativeResize="0"/>
          <p:nvPr>
            <p:ph idx="1" type="body"/>
          </p:nvPr>
        </p:nvPicPr>
        <p:blipFill rotWithShape="1">
          <a:blip r:embed="rId4">
            <a:alphaModFix/>
          </a:blip>
          <a:srcRect b="0" l="0" r="0" t="0"/>
          <a:stretch/>
        </p:blipFill>
        <p:spPr>
          <a:xfrm>
            <a:off x="285750" y="242473"/>
            <a:ext cx="1464424" cy="1327910"/>
          </a:xfrm>
          <a:prstGeom prst="rect">
            <a:avLst/>
          </a:prstGeom>
          <a:noFill/>
          <a:ln>
            <a:noFill/>
          </a:ln>
        </p:spPr>
      </p:pic>
      <p:sp>
        <p:nvSpPr>
          <p:cNvPr descr="Bildresultat fÃ¶r aviation academy in tartu" id="292" name="Google Shape;292;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5"/>
          <p:cNvSpPr txBox="1"/>
          <p:nvPr/>
        </p:nvSpPr>
        <p:spPr>
          <a:xfrm>
            <a:off x="501926" y="4000500"/>
            <a:ext cx="11098696" cy="22765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800"/>
              <a:buFont typeface="Arial"/>
              <a:buChar char="•"/>
            </a:pPr>
            <a:r>
              <a:rPr lang="et-EE" sz="2800">
                <a:solidFill>
                  <a:schemeClr val="dk1"/>
                </a:solidFill>
                <a:latin typeface="Calibri"/>
                <a:ea typeface="Calibri"/>
                <a:cs typeface="Calibri"/>
                <a:sym typeface="Calibri"/>
              </a:rPr>
              <a:t>The Academy is an important and amazing source for our development</a:t>
            </a:r>
            <a:endParaRPr/>
          </a:p>
          <a:p>
            <a:pPr indent="-228600" lvl="0" marL="228600" marR="0" rtl="0" algn="l">
              <a:lnSpc>
                <a:spcPct val="80000"/>
              </a:lnSpc>
              <a:spcBef>
                <a:spcPts val="1000"/>
              </a:spcBef>
              <a:spcAft>
                <a:spcPts val="0"/>
              </a:spcAft>
              <a:buClr>
                <a:schemeClr val="dk1"/>
              </a:buClr>
              <a:buSzPts val="2800"/>
              <a:buFont typeface="Arial"/>
              <a:buChar char="•"/>
            </a:pPr>
            <a:r>
              <a:rPr lang="et-EE" sz="2800">
                <a:solidFill>
                  <a:schemeClr val="dk1"/>
                </a:solidFill>
                <a:latin typeface="Calibri"/>
                <a:ea typeface="Calibri"/>
                <a:cs typeface="Calibri"/>
                <a:sym typeface="Calibri"/>
              </a:rPr>
              <a:t>We already have a lot of people in Regional Jet from the Academy</a:t>
            </a:r>
            <a:endParaRPr/>
          </a:p>
          <a:p>
            <a:pPr indent="-228600" lvl="0" marL="228600" marR="0" rtl="0" algn="l">
              <a:lnSpc>
                <a:spcPct val="80000"/>
              </a:lnSpc>
              <a:spcBef>
                <a:spcPts val="1000"/>
              </a:spcBef>
              <a:spcAft>
                <a:spcPts val="0"/>
              </a:spcAft>
              <a:buClr>
                <a:schemeClr val="dk1"/>
              </a:buClr>
              <a:buSzPts val="2800"/>
              <a:buFont typeface="Arial"/>
              <a:buChar char="•"/>
            </a:pPr>
            <a:r>
              <a:rPr lang="et-EE" sz="2800">
                <a:solidFill>
                  <a:schemeClr val="dk1"/>
                </a:solidFill>
                <a:latin typeface="Calibri"/>
                <a:ea typeface="Calibri"/>
                <a:cs typeface="Calibri"/>
                <a:sym typeface="Calibri"/>
              </a:rPr>
              <a:t>I am 100% sure we will be able to offer some interesting possibilities for some of your students. </a:t>
            </a:r>
            <a:endParaRPr/>
          </a:p>
          <a:p>
            <a:pPr indent="-228600" lvl="0" marL="228600" marR="0" rtl="0" algn="l">
              <a:lnSpc>
                <a:spcPct val="80000"/>
              </a:lnSpc>
              <a:spcBef>
                <a:spcPts val="1000"/>
              </a:spcBef>
              <a:spcAft>
                <a:spcPts val="0"/>
              </a:spcAft>
              <a:buClr>
                <a:schemeClr val="dk1"/>
              </a:buClr>
              <a:buSzPts val="2800"/>
              <a:buFont typeface="Arial"/>
              <a:buChar char="•"/>
            </a:pPr>
            <a:r>
              <a:rPr lang="et-EE" sz="2800">
                <a:solidFill>
                  <a:schemeClr val="dk1"/>
                </a:solidFill>
                <a:latin typeface="Calibri"/>
                <a:ea typeface="Calibri"/>
                <a:cs typeface="Calibri"/>
                <a:sym typeface="Calibri"/>
              </a:rPr>
              <a:t>We certainly appreciate a close cooperation with the Academy</a:t>
            </a:r>
            <a:endParaRPr/>
          </a:p>
          <a:p>
            <a:pPr indent="-76200" lvl="1" marL="685800" marR="0" rtl="0" algn="l">
              <a:lnSpc>
                <a:spcPct val="8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76200" lvl="1" marL="685800" marR="0" rtl="0" algn="l">
              <a:lnSpc>
                <a:spcPct val="8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0" marL="228600" marR="0" rtl="0" algn="l">
              <a:lnSpc>
                <a:spcPct val="8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294" name="Google Shape;294;p35"/>
          <p:cNvPicPr preferRelativeResize="0"/>
          <p:nvPr/>
        </p:nvPicPr>
        <p:blipFill rotWithShape="1">
          <a:blip r:embed="rId5">
            <a:alphaModFix/>
          </a:blip>
          <a:srcRect b="0" l="0" r="0" t="0"/>
          <a:stretch/>
        </p:blipFill>
        <p:spPr>
          <a:xfrm>
            <a:off x="6141947" y="172899"/>
            <a:ext cx="5598150" cy="31392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1676400" y="4474956"/>
            <a:ext cx="313413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t-EE"/>
              <a:t>Thank you</a:t>
            </a:r>
            <a:endParaRPr/>
          </a:p>
        </p:txBody>
      </p:sp>
      <p:pic>
        <p:nvPicPr>
          <p:cNvPr id="300" name="Google Shape;300;p36"/>
          <p:cNvPicPr preferRelativeResize="0"/>
          <p:nvPr>
            <p:ph idx="1" type="body"/>
          </p:nvPr>
        </p:nvPicPr>
        <p:blipFill rotWithShape="1">
          <a:blip r:embed="rId3">
            <a:alphaModFix/>
          </a:blip>
          <a:srcRect b="0" l="0" r="0" t="0"/>
          <a:stretch/>
        </p:blipFill>
        <p:spPr>
          <a:xfrm>
            <a:off x="-51131" y="-44726"/>
            <a:ext cx="7379023" cy="41396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b="0" l="0" r="0" t="0"/>
          <a:stretch/>
        </p:blipFill>
        <p:spPr>
          <a:xfrm>
            <a:off x="366319" y="817069"/>
            <a:ext cx="4950507" cy="5831101"/>
          </a:xfrm>
          <a:prstGeom prst="rect">
            <a:avLst/>
          </a:prstGeom>
          <a:noFill/>
          <a:ln>
            <a:noFill/>
          </a:ln>
        </p:spPr>
      </p:pic>
      <p:pic>
        <p:nvPicPr>
          <p:cNvPr id="98" name="Google Shape;98;p15"/>
          <p:cNvPicPr preferRelativeResize="0"/>
          <p:nvPr/>
        </p:nvPicPr>
        <p:blipFill rotWithShape="1">
          <a:blip r:embed="rId4">
            <a:alphaModFix/>
          </a:blip>
          <a:srcRect b="0" l="0" r="0" t="0"/>
          <a:stretch/>
        </p:blipFill>
        <p:spPr>
          <a:xfrm>
            <a:off x="6247848" y="817069"/>
            <a:ext cx="5612235" cy="5829319"/>
          </a:xfrm>
          <a:prstGeom prst="rect">
            <a:avLst/>
          </a:prstGeom>
          <a:noFill/>
          <a:ln>
            <a:noFill/>
          </a:ln>
        </p:spPr>
      </p:pic>
      <p:pic>
        <p:nvPicPr>
          <p:cNvPr id="99" name="Google Shape;99;p15"/>
          <p:cNvPicPr preferRelativeResize="0"/>
          <p:nvPr/>
        </p:nvPicPr>
        <p:blipFill rotWithShape="1">
          <a:blip r:embed="rId5">
            <a:alphaModFix/>
          </a:blip>
          <a:srcRect b="0" l="0" r="0" t="0"/>
          <a:stretch/>
        </p:blipFill>
        <p:spPr>
          <a:xfrm>
            <a:off x="1297341" y="1666680"/>
            <a:ext cx="2481557" cy="1762320"/>
          </a:xfrm>
          <a:prstGeom prst="rect">
            <a:avLst/>
          </a:prstGeom>
          <a:noFill/>
          <a:ln>
            <a:noFill/>
          </a:ln>
        </p:spPr>
      </p:pic>
      <p:sp>
        <p:nvSpPr>
          <p:cNvPr id="100" name="Google Shape;100;p15"/>
          <p:cNvSpPr/>
          <p:nvPr/>
        </p:nvSpPr>
        <p:spPr>
          <a:xfrm>
            <a:off x="7131859" y="2743200"/>
            <a:ext cx="2907880" cy="335902"/>
          </a:xfrm>
          <a:prstGeom prst="roundRect">
            <a:avLst>
              <a:gd fmla="val 16667" name="adj"/>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6"/>
          <p:cNvPicPr preferRelativeResize="0"/>
          <p:nvPr>
            <p:ph idx="1" type="body"/>
          </p:nvPr>
        </p:nvPicPr>
        <p:blipFill rotWithShape="1">
          <a:blip r:embed="rId3">
            <a:alphaModFix/>
          </a:blip>
          <a:srcRect b="0" l="0" r="0" t="0"/>
          <a:stretch/>
        </p:blipFill>
        <p:spPr>
          <a:xfrm>
            <a:off x="297713" y="192768"/>
            <a:ext cx="2452571" cy="4351338"/>
          </a:xfrm>
          <a:prstGeom prst="rect">
            <a:avLst/>
          </a:prstGeom>
          <a:noFill/>
          <a:ln>
            <a:noFill/>
          </a:ln>
        </p:spPr>
      </p:pic>
      <p:pic>
        <p:nvPicPr>
          <p:cNvPr id="106" name="Google Shape;106;p16"/>
          <p:cNvPicPr preferRelativeResize="0"/>
          <p:nvPr/>
        </p:nvPicPr>
        <p:blipFill rotWithShape="1">
          <a:blip r:embed="rId4">
            <a:alphaModFix/>
          </a:blip>
          <a:srcRect b="0" l="0" r="0" t="0"/>
          <a:stretch/>
        </p:blipFill>
        <p:spPr>
          <a:xfrm>
            <a:off x="198990" y="834660"/>
            <a:ext cx="11455377" cy="63891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cxnSp>
        <p:nvCxnSpPr>
          <p:cNvPr id="111" name="Google Shape;111;p17"/>
          <p:cNvCxnSpPr/>
          <p:nvPr/>
        </p:nvCxnSpPr>
        <p:spPr>
          <a:xfrm rot="10800000">
            <a:off x="4096140" y="2326216"/>
            <a:ext cx="1406" cy="957189"/>
          </a:xfrm>
          <a:prstGeom prst="straightConnector1">
            <a:avLst/>
          </a:prstGeom>
          <a:noFill/>
          <a:ln cap="flat" cmpd="sng" w="12700">
            <a:solidFill>
              <a:srgbClr val="FFC000"/>
            </a:solidFill>
            <a:prstDash val="solid"/>
            <a:miter lim="800000"/>
            <a:headEnd len="sm" w="sm" type="none"/>
            <a:tailEnd len="med" w="med" type="triangle"/>
          </a:ln>
        </p:spPr>
      </p:cxnSp>
      <p:sp>
        <p:nvSpPr>
          <p:cNvPr id="112" name="Google Shape;112;p17"/>
          <p:cNvSpPr txBox="1"/>
          <p:nvPr>
            <p:ph type="title"/>
          </p:nvPr>
        </p:nvSpPr>
        <p:spPr>
          <a:xfrm>
            <a:off x="861185" y="73541"/>
            <a:ext cx="10515600" cy="931643"/>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00"/>
              <a:buFont typeface="Verdana"/>
              <a:buNone/>
            </a:pPr>
            <a:r>
              <a:rPr lang="et-EE" sz="3000">
                <a:solidFill>
                  <a:schemeClr val="lt1"/>
                </a:solidFill>
                <a:latin typeface="Verdana"/>
                <a:ea typeface="Verdana"/>
                <a:cs typeface="Verdana"/>
                <a:sym typeface="Verdana"/>
              </a:rPr>
              <a:t>Regional Jet OÜ – Structure designed for CP </a:t>
            </a:r>
            <a:endParaRPr b="1" sz="3000">
              <a:latin typeface="Verdana"/>
              <a:ea typeface="Verdana"/>
              <a:cs typeface="Verdana"/>
              <a:sym typeface="Verdana"/>
            </a:endParaRPr>
          </a:p>
        </p:txBody>
      </p:sp>
      <p:grpSp>
        <p:nvGrpSpPr>
          <p:cNvPr id="113" name="Google Shape;113;p17"/>
          <p:cNvGrpSpPr/>
          <p:nvPr/>
        </p:nvGrpSpPr>
        <p:grpSpPr>
          <a:xfrm>
            <a:off x="2068138" y="1382308"/>
            <a:ext cx="9831431" cy="4647436"/>
            <a:chOff x="2080250" y="1862087"/>
            <a:chExt cx="9831431" cy="4236055"/>
          </a:xfrm>
        </p:grpSpPr>
        <p:sp>
          <p:nvSpPr>
            <p:cNvPr id="114" name="Google Shape;114;p17"/>
            <p:cNvSpPr/>
            <p:nvPr/>
          </p:nvSpPr>
          <p:spPr>
            <a:xfrm>
              <a:off x="2080250" y="3010909"/>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5B9BD5"/>
            </a:solidFill>
            <a:ln cap="flat" cmpd="sng" w="9525">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t-EE" sz="1200" u="none" cap="none" strike="noStrike">
                  <a:solidFill>
                    <a:schemeClr val="lt1"/>
                  </a:solidFill>
                  <a:latin typeface="Calibri"/>
                  <a:ea typeface="Calibri"/>
                  <a:cs typeface="Calibri"/>
                  <a:sym typeface="Calibri"/>
                </a:rPr>
                <a:t>Republic of Estonia</a:t>
              </a:r>
              <a:endParaRPr b="1" i="0" sz="1200" u="none" cap="none" strike="noStrike">
                <a:solidFill>
                  <a:schemeClr val="lt1"/>
                </a:solidFill>
                <a:latin typeface="Calibri"/>
                <a:ea typeface="Calibri"/>
                <a:cs typeface="Calibri"/>
                <a:sym typeface="Calibri"/>
              </a:endParaRPr>
            </a:p>
          </p:txBody>
        </p:sp>
        <p:sp>
          <p:nvSpPr>
            <p:cNvPr id="115" name="Google Shape;115;p17"/>
            <p:cNvSpPr/>
            <p:nvPr/>
          </p:nvSpPr>
          <p:spPr>
            <a:xfrm>
              <a:off x="2680142" y="2642573"/>
              <a:ext cx="758754" cy="12716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t-EE" sz="1200" u="none" cap="none" strike="noStrike">
                  <a:solidFill>
                    <a:schemeClr val="dk1"/>
                  </a:solidFill>
                  <a:latin typeface="Calibri"/>
                  <a:ea typeface="Calibri"/>
                  <a:cs typeface="Calibri"/>
                  <a:sym typeface="Calibri"/>
                </a:rPr>
                <a:t>100%</a:t>
              </a:r>
              <a:endParaRPr b="1" i="0" sz="1200" u="none" cap="none" strike="noStrike">
                <a:solidFill>
                  <a:schemeClr val="dk1"/>
                </a:solidFill>
                <a:latin typeface="Calibri"/>
                <a:ea typeface="Calibri"/>
                <a:cs typeface="Calibri"/>
                <a:sym typeface="Calibri"/>
              </a:endParaRPr>
            </a:p>
          </p:txBody>
        </p:sp>
        <p:sp>
          <p:nvSpPr>
            <p:cNvPr id="116" name="Google Shape;116;p17"/>
            <p:cNvSpPr/>
            <p:nvPr/>
          </p:nvSpPr>
          <p:spPr>
            <a:xfrm>
              <a:off x="9675682" y="5721416"/>
              <a:ext cx="201613" cy="55563"/>
            </a:xfrm>
            <a:custGeom>
              <a:rect b="b" l="l" r="r" t="t"/>
              <a:pathLst>
                <a:path extrusionOk="0" h="35" w="127">
                  <a:moveTo>
                    <a:pt x="0" y="24"/>
                  </a:moveTo>
                  <a:lnTo>
                    <a:pt x="12" y="24"/>
                  </a:lnTo>
                  <a:lnTo>
                    <a:pt x="23" y="24"/>
                  </a:lnTo>
                  <a:lnTo>
                    <a:pt x="29" y="24"/>
                  </a:lnTo>
                  <a:lnTo>
                    <a:pt x="34" y="24"/>
                  </a:lnTo>
                  <a:lnTo>
                    <a:pt x="39" y="24"/>
                  </a:lnTo>
                  <a:lnTo>
                    <a:pt x="39" y="24"/>
                  </a:lnTo>
                  <a:lnTo>
                    <a:pt x="44" y="23"/>
                  </a:lnTo>
                  <a:lnTo>
                    <a:pt x="48" y="23"/>
                  </a:lnTo>
                  <a:lnTo>
                    <a:pt x="52" y="23"/>
                  </a:lnTo>
                  <a:lnTo>
                    <a:pt x="55" y="23"/>
                  </a:lnTo>
                  <a:lnTo>
                    <a:pt x="58" y="23"/>
                  </a:lnTo>
                  <a:lnTo>
                    <a:pt x="60" y="23"/>
                  </a:lnTo>
                  <a:lnTo>
                    <a:pt x="62" y="23"/>
                  </a:lnTo>
                  <a:lnTo>
                    <a:pt x="64" y="23"/>
                  </a:lnTo>
                  <a:lnTo>
                    <a:pt x="64" y="23"/>
                  </a:lnTo>
                  <a:lnTo>
                    <a:pt x="65" y="23"/>
                  </a:lnTo>
                  <a:lnTo>
                    <a:pt x="64" y="23"/>
                  </a:lnTo>
                  <a:lnTo>
                    <a:pt x="65" y="23"/>
                  </a:lnTo>
                  <a:lnTo>
                    <a:pt x="67" y="22"/>
                  </a:lnTo>
                  <a:lnTo>
                    <a:pt x="67" y="22"/>
                  </a:lnTo>
                  <a:lnTo>
                    <a:pt x="69" y="22"/>
                  </a:lnTo>
                  <a:lnTo>
                    <a:pt x="69" y="22"/>
                  </a:lnTo>
                  <a:lnTo>
                    <a:pt x="72" y="22"/>
                  </a:lnTo>
                  <a:lnTo>
                    <a:pt x="72" y="22"/>
                  </a:lnTo>
                  <a:lnTo>
                    <a:pt x="75" y="22"/>
                  </a:lnTo>
                  <a:lnTo>
                    <a:pt x="79" y="22"/>
                  </a:lnTo>
                  <a:lnTo>
                    <a:pt x="79" y="22"/>
                  </a:lnTo>
                  <a:lnTo>
                    <a:pt x="83" y="22"/>
                  </a:lnTo>
                  <a:lnTo>
                    <a:pt x="88" y="22"/>
                  </a:lnTo>
                  <a:lnTo>
                    <a:pt x="88" y="22"/>
                  </a:lnTo>
                  <a:lnTo>
                    <a:pt x="98" y="22"/>
                  </a:lnTo>
                  <a:lnTo>
                    <a:pt x="98" y="13"/>
                  </a:lnTo>
                  <a:lnTo>
                    <a:pt x="88" y="13"/>
                  </a:lnTo>
                  <a:lnTo>
                    <a:pt x="83" y="13"/>
                  </a:lnTo>
                  <a:lnTo>
                    <a:pt x="83" y="13"/>
                  </a:lnTo>
                  <a:lnTo>
                    <a:pt x="79" y="13"/>
                  </a:lnTo>
                  <a:lnTo>
                    <a:pt x="75" y="13"/>
                  </a:lnTo>
                  <a:lnTo>
                    <a:pt x="72" y="13"/>
                  </a:lnTo>
                  <a:lnTo>
                    <a:pt x="69" y="13"/>
                  </a:lnTo>
                  <a:lnTo>
                    <a:pt x="66" y="14"/>
                  </a:lnTo>
                  <a:lnTo>
                    <a:pt x="64" y="14"/>
                  </a:lnTo>
                  <a:lnTo>
                    <a:pt x="63" y="14"/>
                  </a:lnTo>
                  <a:lnTo>
                    <a:pt x="62" y="14"/>
                  </a:lnTo>
                  <a:lnTo>
                    <a:pt x="62" y="14"/>
                  </a:lnTo>
                  <a:lnTo>
                    <a:pt x="63" y="14"/>
                  </a:lnTo>
                  <a:lnTo>
                    <a:pt x="62" y="14"/>
                  </a:lnTo>
                  <a:lnTo>
                    <a:pt x="60" y="14"/>
                  </a:lnTo>
                  <a:lnTo>
                    <a:pt x="60" y="14"/>
                  </a:lnTo>
                  <a:lnTo>
                    <a:pt x="58" y="14"/>
                  </a:lnTo>
                  <a:lnTo>
                    <a:pt x="58" y="14"/>
                  </a:lnTo>
                  <a:lnTo>
                    <a:pt x="55" y="14"/>
                  </a:lnTo>
                  <a:lnTo>
                    <a:pt x="55" y="14"/>
                  </a:lnTo>
                  <a:lnTo>
                    <a:pt x="52" y="14"/>
                  </a:lnTo>
                  <a:lnTo>
                    <a:pt x="48" y="14"/>
                  </a:lnTo>
                  <a:lnTo>
                    <a:pt x="43" y="15"/>
                  </a:lnTo>
                  <a:lnTo>
                    <a:pt x="44" y="15"/>
                  </a:lnTo>
                  <a:lnTo>
                    <a:pt x="39" y="15"/>
                  </a:lnTo>
                  <a:lnTo>
                    <a:pt x="34" y="15"/>
                  </a:lnTo>
                  <a:lnTo>
                    <a:pt x="34" y="15"/>
                  </a:lnTo>
                  <a:lnTo>
                    <a:pt x="29" y="15"/>
                  </a:lnTo>
                  <a:lnTo>
                    <a:pt x="23" y="15"/>
                  </a:lnTo>
                  <a:lnTo>
                    <a:pt x="23" y="15"/>
                  </a:lnTo>
                  <a:lnTo>
                    <a:pt x="12" y="15"/>
                  </a:lnTo>
                  <a:lnTo>
                    <a:pt x="0" y="15"/>
                  </a:lnTo>
                  <a:lnTo>
                    <a:pt x="0" y="24"/>
                  </a:lnTo>
                  <a:close/>
                  <a:moveTo>
                    <a:pt x="92" y="35"/>
                  </a:moveTo>
                  <a:lnTo>
                    <a:pt x="127" y="17"/>
                  </a:lnTo>
                  <a:lnTo>
                    <a:pt x="92" y="0"/>
                  </a:lnTo>
                  <a:lnTo>
                    <a:pt x="92" y="35"/>
                  </a:lnTo>
                  <a:close/>
                </a:path>
              </a:pathLst>
            </a:cu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7"/>
            <p:cNvSpPr/>
            <p:nvPr/>
          </p:nvSpPr>
          <p:spPr>
            <a:xfrm>
              <a:off x="9924920" y="5656864"/>
              <a:ext cx="1805623" cy="1846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t-EE" sz="1200" u="none">
                  <a:solidFill>
                    <a:schemeClr val="dk1"/>
                  </a:solidFill>
                  <a:latin typeface="Calibri"/>
                  <a:ea typeface="Calibri"/>
                  <a:cs typeface="Calibri"/>
                  <a:sym typeface="Calibri"/>
                </a:rPr>
                <a:t>Services-based relationships</a:t>
              </a:r>
              <a:endParaRPr b="0" sz="1200" u="none">
                <a:solidFill>
                  <a:schemeClr val="dk1"/>
                </a:solidFill>
                <a:latin typeface="Arial"/>
                <a:ea typeface="Arial"/>
                <a:cs typeface="Arial"/>
                <a:sym typeface="Arial"/>
              </a:endParaRPr>
            </a:p>
          </p:txBody>
        </p:sp>
        <p:sp>
          <p:nvSpPr>
            <p:cNvPr id="118" name="Google Shape;118;p17"/>
            <p:cNvSpPr/>
            <p:nvPr/>
          </p:nvSpPr>
          <p:spPr>
            <a:xfrm>
              <a:off x="9675682" y="5973977"/>
              <a:ext cx="201613" cy="53975"/>
            </a:xfrm>
            <a:custGeom>
              <a:rect b="b" l="l" r="r" t="t"/>
              <a:pathLst>
                <a:path extrusionOk="0" h="34" w="127">
                  <a:moveTo>
                    <a:pt x="0" y="23"/>
                  </a:moveTo>
                  <a:lnTo>
                    <a:pt x="12" y="23"/>
                  </a:lnTo>
                  <a:lnTo>
                    <a:pt x="23" y="23"/>
                  </a:lnTo>
                  <a:lnTo>
                    <a:pt x="29" y="23"/>
                  </a:lnTo>
                  <a:lnTo>
                    <a:pt x="34" y="23"/>
                  </a:lnTo>
                  <a:lnTo>
                    <a:pt x="39" y="23"/>
                  </a:lnTo>
                  <a:lnTo>
                    <a:pt x="39" y="23"/>
                  </a:lnTo>
                  <a:lnTo>
                    <a:pt x="44" y="23"/>
                  </a:lnTo>
                  <a:lnTo>
                    <a:pt x="48" y="23"/>
                  </a:lnTo>
                  <a:lnTo>
                    <a:pt x="52" y="23"/>
                  </a:lnTo>
                  <a:lnTo>
                    <a:pt x="55" y="23"/>
                  </a:lnTo>
                  <a:lnTo>
                    <a:pt x="58" y="22"/>
                  </a:lnTo>
                  <a:lnTo>
                    <a:pt x="60" y="22"/>
                  </a:lnTo>
                  <a:lnTo>
                    <a:pt x="62" y="22"/>
                  </a:lnTo>
                  <a:lnTo>
                    <a:pt x="64" y="22"/>
                  </a:lnTo>
                  <a:lnTo>
                    <a:pt x="64" y="22"/>
                  </a:lnTo>
                  <a:lnTo>
                    <a:pt x="65" y="22"/>
                  </a:lnTo>
                  <a:lnTo>
                    <a:pt x="64" y="22"/>
                  </a:lnTo>
                  <a:lnTo>
                    <a:pt x="65" y="22"/>
                  </a:lnTo>
                  <a:lnTo>
                    <a:pt x="67" y="22"/>
                  </a:lnTo>
                  <a:lnTo>
                    <a:pt x="67" y="22"/>
                  </a:lnTo>
                  <a:lnTo>
                    <a:pt x="69" y="22"/>
                  </a:lnTo>
                  <a:lnTo>
                    <a:pt x="69" y="22"/>
                  </a:lnTo>
                  <a:lnTo>
                    <a:pt x="72" y="22"/>
                  </a:lnTo>
                  <a:lnTo>
                    <a:pt x="72" y="22"/>
                  </a:lnTo>
                  <a:lnTo>
                    <a:pt x="75" y="22"/>
                  </a:lnTo>
                  <a:lnTo>
                    <a:pt x="79" y="21"/>
                  </a:lnTo>
                  <a:lnTo>
                    <a:pt x="79" y="21"/>
                  </a:lnTo>
                  <a:lnTo>
                    <a:pt x="83" y="21"/>
                  </a:lnTo>
                  <a:lnTo>
                    <a:pt x="88" y="21"/>
                  </a:lnTo>
                  <a:lnTo>
                    <a:pt x="88" y="21"/>
                  </a:lnTo>
                  <a:lnTo>
                    <a:pt x="98" y="21"/>
                  </a:lnTo>
                  <a:lnTo>
                    <a:pt x="98" y="12"/>
                  </a:lnTo>
                  <a:lnTo>
                    <a:pt x="88" y="12"/>
                  </a:lnTo>
                  <a:lnTo>
                    <a:pt x="83" y="12"/>
                  </a:lnTo>
                  <a:lnTo>
                    <a:pt x="83" y="12"/>
                  </a:lnTo>
                  <a:lnTo>
                    <a:pt x="79" y="12"/>
                  </a:lnTo>
                  <a:lnTo>
                    <a:pt x="75" y="13"/>
                  </a:lnTo>
                  <a:lnTo>
                    <a:pt x="72" y="13"/>
                  </a:lnTo>
                  <a:lnTo>
                    <a:pt x="69" y="13"/>
                  </a:lnTo>
                  <a:lnTo>
                    <a:pt x="66" y="13"/>
                  </a:lnTo>
                  <a:lnTo>
                    <a:pt x="64" y="13"/>
                  </a:lnTo>
                  <a:lnTo>
                    <a:pt x="63" y="13"/>
                  </a:lnTo>
                  <a:lnTo>
                    <a:pt x="62" y="13"/>
                  </a:lnTo>
                  <a:lnTo>
                    <a:pt x="62" y="13"/>
                  </a:lnTo>
                  <a:lnTo>
                    <a:pt x="63" y="13"/>
                  </a:lnTo>
                  <a:lnTo>
                    <a:pt x="62" y="13"/>
                  </a:lnTo>
                  <a:lnTo>
                    <a:pt x="60" y="13"/>
                  </a:lnTo>
                  <a:lnTo>
                    <a:pt x="60" y="13"/>
                  </a:lnTo>
                  <a:lnTo>
                    <a:pt x="58" y="14"/>
                  </a:lnTo>
                  <a:lnTo>
                    <a:pt x="58" y="14"/>
                  </a:lnTo>
                  <a:lnTo>
                    <a:pt x="55" y="14"/>
                  </a:lnTo>
                  <a:lnTo>
                    <a:pt x="55" y="14"/>
                  </a:lnTo>
                  <a:lnTo>
                    <a:pt x="52" y="14"/>
                  </a:lnTo>
                  <a:lnTo>
                    <a:pt x="48" y="14"/>
                  </a:lnTo>
                  <a:lnTo>
                    <a:pt x="43" y="14"/>
                  </a:lnTo>
                  <a:lnTo>
                    <a:pt x="44" y="14"/>
                  </a:lnTo>
                  <a:lnTo>
                    <a:pt x="39" y="14"/>
                  </a:lnTo>
                  <a:lnTo>
                    <a:pt x="34" y="14"/>
                  </a:lnTo>
                  <a:lnTo>
                    <a:pt x="34" y="14"/>
                  </a:lnTo>
                  <a:lnTo>
                    <a:pt x="29" y="14"/>
                  </a:lnTo>
                  <a:lnTo>
                    <a:pt x="23" y="14"/>
                  </a:lnTo>
                  <a:lnTo>
                    <a:pt x="23" y="14"/>
                  </a:lnTo>
                  <a:lnTo>
                    <a:pt x="12" y="14"/>
                  </a:lnTo>
                  <a:lnTo>
                    <a:pt x="0" y="14"/>
                  </a:lnTo>
                  <a:lnTo>
                    <a:pt x="0" y="23"/>
                  </a:lnTo>
                  <a:close/>
                  <a:moveTo>
                    <a:pt x="92" y="34"/>
                  </a:moveTo>
                  <a:lnTo>
                    <a:pt x="127" y="17"/>
                  </a:lnTo>
                  <a:lnTo>
                    <a:pt x="92" y="0"/>
                  </a:lnTo>
                  <a:lnTo>
                    <a:pt x="92" y="34"/>
                  </a:lnTo>
                  <a:close/>
                </a:path>
              </a:pathLst>
            </a:custGeom>
            <a:solidFill>
              <a:srgbClr val="5B9BD5"/>
            </a:solidFill>
            <a:ln cap="flat" cmpd="sng" w="9525">
              <a:solidFill>
                <a:srgbClr val="5B9BD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7"/>
            <p:cNvSpPr/>
            <p:nvPr/>
          </p:nvSpPr>
          <p:spPr>
            <a:xfrm>
              <a:off x="3555713" y="2048024"/>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5B9BD5"/>
            </a:solidFill>
            <a:ln cap="flat" cmpd="sng" w="9525">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Nordica</a:t>
              </a:r>
              <a:endParaRPr b="1" sz="1200">
                <a:solidFill>
                  <a:schemeClr val="lt1"/>
                </a:solidFill>
                <a:latin typeface="Calibri"/>
                <a:ea typeface="Calibri"/>
                <a:cs typeface="Calibri"/>
                <a:sym typeface="Calibri"/>
              </a:endParaRPr>
            </a:p>
          </p:txBody>
        </p:sp>
        <p:cxnSp>
          <p:nvCxnSpPr>
            <p:cNvPr id="120" name="Google Shape;120;p17"/>
            <p:cNvCxnSpPr>
              <a:stCxn id="114" idx="3"/>
              <a:endCxn id="119" idx="7"/>
            </p:cNvCxnSpPr>
            <p:nvPr/>
          </p:nvCxnSpPr>
          <p:spPr>
            <a:xfrm flipH="1" rot="10800000">
              <a:off x="3155260" y="2558222"/>
              <a:ext cx="400500" cy="554700"/>
            </a:xfrm>
            <a:prstGeom prst="straightConnector1">
              <a:avLst/>
            </a:prstGeom>
            <a:noFill/>
            <a:ln cap="flat" cmpd="sng" w="9525">
              <a:solidFill>
                <a:schemeClr val="accent1"/>
              </a:solidFill>
              <a:prstDash val="solid"/>
              <a:miter lim="800000"/>
              <a:headEnd len="sm" w="sm" type="none"/>
              <a:tailEnd len="med" w="med" type="triangle"/>
            </a:ln>
          </p:spPr>
        </p:cxnSp>
        <p:sp>
          <p:nvSpPr>
            <p:cNvPr id="121" name="Google Shape;121;p17"/>
            <p:cNvSpPr/>
            <p:nvPr/>
          </p:nvSpPr>
          <p:spPr>
            <a:xfrm>
              <a:off x="5503661" y="4244385"/>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FF0000"/>
            </a:solidFill>
            <a:ln cap="flat" cmpd="sng" w="9525">
              <a:solidFill>
                <a:srgbClr val="BBD6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400">
                  <a:solidFill>
                    <a:schemeClr val="lt1"/>
                  </a:solidFill>
                  <a:latin typeface="Calibri"/>
                  <a:ea typeface="Calibri"/>
                  <a:cs typeface="Calibri"/>
                  <a:sym typeface="Calibri"/>
                </a:rPr>
                <a:t>Regional Jet</a:t>
              </a:r>
              <a:endParaRPr/>
            </a:p>
            <a:p>
              <a:pPr indent="0" lvl="0" marL="0" marR="0" rtl="0" algn="ctr">
                <a:spcBef>
                  <a:spcPts val="0"/>
                </a:spcBef>
                <a:spcAft>
                  <a:spcPts val="0"/>
                </a:spcAft>
                <a:buNone/>
              </a:pPr>
              <a:r>
                <a:rPr b="1" lang="et-EE" sz="1400">
                  <a:solidFill>
                    <a:schemeClr val="lt1"/>
                  </a:solidFill>
                  <a:latin typeface="Calibri"/>
                  <a:ea typeface="Calibri"/>
                  <a:cs typeface="Calibri"/>
                  <a:sym typeface="Calibri"/>
                </a:rPr>
                <a:t>(AOC)</a:t>
              </a:r>
              <a:endParaRPr b="1" sz="1400">
                <a:solidFill>
                  <a:schemeClr val="lt1"/>
                </a:solidFill>
                <a:latin typeface="Calibri"/>
                <a:ea typeface="Calibri"/>
                <a:cs typeface="Calibri"/>
                <a:sym typeface="Calibri"/>
              </a:endParaRPr>
            </a:p>
          </p:txBody>
        </p:sp>
        <p:cxnSp>
          <p:nvCxnSpPr>
            <p:cNvPr id="122" name="Google Shape;122;p17"/>
            <p:cNvCxnSpPr/>
            <p:nvPr/>
          </p:nvCxnSpPr>
          <p:spPr>
            <a:xfrm>
              <a:off x="4302140" y="2653202"/>
              <a:ext cx="1311137" cy="1610616"/>
            </a:xfrm>
            <a:prstGeom prst="straightConnector1">
              <a:avLst/>
            </a:prstGeom>
            <a:noFill/>
            <a:ln cap="flat" cmpd="sng" w="9525">
              <a:solidFill>
                <a:schemeClr val="accent1"/>
              </a:solidFill>
              <a:prstDash val="solid"/>
              <a:miter lim="800000"/>
              <a:headEnd len="sm" w="sm" type="none"/>
              <a:tailEnd len="med" w="med" type="triangle"/>
            </a:ln>
          </p:spPr>
        </p:cxnSp>
        <p:sp>
          <p:nvSpPr>
            <p:cNvPr id="123" name="Google Shape;123;p17"/>
            <p:cNvSpPr/>
            <p:nvPr/>
          </p:nvSpPr>
          <p:spPr>
            <a:xfrm>
              <a:off x="4412281" y="3182365"/>
              <a:ext cx="758754" cy="12716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51%</a:t>
              </a:r>
              <a:endParaRPr b="1" sz="1200">
                <a:solidFill>
                  <a:schemeClr val="dk1"/>
                </a:solidFill>
                <a:latin typeface="Calibri"/>
                <a:ea typeface="Calibri"/>
                <a:cs typeface="Calibri"/>
                <a:sym typeface="Calibri"/>
              </a:endParaRPr>
            </a:p>
          </p:txBody>
        </p:sp>
        <p:cxnSp>
          <p:nvCxnSpPr>
            <p:cNvPr id="124" name="Google Shape;124;p17"/>
            <p:cNvCxnSpPr>
              <a:endCxn id="121" idx="2"/>
            </p:cNvCxnSpPr>
            <p:nvPr/>
          </p:nvCxnSpPr>
          <p:spPr>
            <a:xfrm flipH="1">
              <a:off x="6485746" y="2642573"/>
              <a:ext cx="1057500" cy="1601700"/>
            </a:xfrm>
            <a:prstGeom prst="straightConnector1">
              <a:avLst/>
            </a:prstGeom>
            <a:noFill/>
            <a:ln cap="flat" cmpd="sng" w="9525">
              <a:solidFill>
                <a:schemeClr val="accent1"/>
              </a:solidFill>
              <a:prstDash val="solid"/>
              <a:miter lim="800000"/>
              <a:headEnd len="sm" w="sm" type="none"/>
              <a:tailEnd len="med" w="med" type="triangle"/>
            </a:ln>
          </p:spPr>
        </p:cxnSp>
        <p:sp>
          <p:nvSpPr>
            <p:cNvPr id="125" name="Google Shape;125;p17"/>
            <p:cNvSpPr/>
            <p:nvPr/>
          </p:nvSpPr>
          <p:spPr>
            <a:xfrm>
              <a:off x="6816454" y="3189777"/>
              <a:ext cx="758754" cy="12716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49%</a:t>
              </a:r>
              <a:endParaRPr b="1" sz="1200">
                <a:solidFill>
                  <a:schemeClr val="dk1"/>
                </a:solidFill>
                <a:latin typeface="Calibri"/>
                <a:ea typeface="Calibri"/>
                <a:cs typeface="Calibri"/>
                <a:sym typeface="Calibri"/>
              </a:endParaRPr>
            </a:p>
          </p:txBody>
        </p:sp>
        <p:sp>
          <p:nvSpPr>
            <p:cNvPr id="126" name="Google Shape;126;p17"/>
            <p:cNvSpPr/>
            <p:nvPr/>
          </p:nvSpPr>
          <p:spPr>
            <a:xfrm>
              <a:off x="7071215" y="2048024"/>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LOT Polish Airlines</a:t>
              </a:r>
              <a:endParaRPr b="1" sz="1200">
                <a:solidFill>
                  <a:schemeClr val="lt1"/>
                </a:solidFill>
                <a:latin typeface="Calibri"/>
                <a:ea typeface="Calibri"/>
                <a:cs typeface="Calibri"/>
                <a:sym typeface="Calibri"/>
              </a:endParaRPr>
            </a:p>
          </p:txBody>
        </p:sp>
        <p:cxnSp>
          <p:nvCxnSpPr>
            <p:cNvPr id="127" name="Google Shape;127;p17"/>
            <p:cNvCxnSpPr>
              <a:stCxn id="126" idx="0"/>
              <a:endCxn id="119" idx="3"/>
            </p:cNvCxnSpPr>
            <p:nvPr/>
          </p:nvCxnSpPr>
          <p:spPr>
            <a:xfrm rot="10800000">
              <a:off x="4630715" y="2150036"/>
              <a:ext cx="2440500" cy="0"/>
            </a:xfrm>
            <a:prstGeom prst="straightConnector1">
              <a:avLst/>
            </a:prstGeom>
            <a:noFill/>
            <a:ln cap="flat" cmpd="sng" w="12700">
              <a:solidFill>
                <a:srgbClr val="FFC000"/>
              </a:solidFill>
              <a:prstDash val="solid"/>
              <a:miter lim="800000"/>
              <a:headEnd len="sm" w="sm" type="none"/>
              <a:tailEnd len="med" w="med" type="triangle"/>
            </a:ln>
          </p:spPr>
        </p:cxnSp>
        <p:sp>
          <p:nvSpPr>
            <p:cNvPr id="128" name="Google Shape;128;p17"/>
            <p:cNvSpPr/>
            <p:nvPr/>
          </p:nvSpPr>
          <p:spPr>
            <a:xfrm>
              <a:off x="3601565" y="5481222"/>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009DF4"/>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SAS ATR/CRJ CP/ACMI</a:t>
              </a:r>
              <a:endParaRPr b="1" sz="1200">
                <a:solidFill>
                  <a:schemeClr val="lt1"/>
                </a:solidFill>
                <a:latin typeface="Calibri"/>
                <a:ea typeface="Calibri"/>
                <a:cs typeface="Calibri"/>
                <a:sym typeface="Calibri"/>
              </a:endParaRPr>
            </a:p>
          </p:txBody>
        </p:sp>
        <p:sp>
          <p:nvSpPr>
            <p:cNvPr id="129" name="Google Shape;129;p17"/>
            <p:cNvSpPr/>
            <p:nvPr/>
          </p:nvSpPr>
          <p:spPr>
            <a:xfrm>
              <a:off x="4860253" y="5481221"/>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122084"/>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Air Serbia ACMI</a:t>
              </a:r>
              <a:endParaRPr b="1" sz="1200">
                <a:solidFill>
                  <a:schemeClr val="lt1"/>
                </a:solidFill>
                <a:latin typeface="Calibri"/>
                <a:ea typeface="Calibri"/>
                <a:cs typeface="Calibri"/>
                <a:sym typeface="Calibri"/>
              </a:endParaRPr>
            </a:p>
          </p:txBody>
        </p:sp>
        <p:sp>
          <p:nvSpPr>
            <p:cNvPr id="130" name="Google Shape;130;p17"/>
            <p:cNvSpPr/>
            <p:nvPr/>
          </p:nvSpPr>
          <p:spPr>
            <a:xfrm>
              <a:off x="7383083" y="5486067"/>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122084"/>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Gällivare Arvidsjaur PSO</a:t>
              </a:r>
              <a:endParaRPr b="1" sz="1200">
                <a:solidFill>
                  <a:schemeClr val="lt1"/>
                </a:solidFill>
                <a:latin typeface="Calibri"/>
                <a:ea typeface="Calibri"/>
                <a:cs typeface="Calibri"/>
                <a:sym typeface="Calibri"/>
              </a:endParaRPr>
            </a:p>
          </p:txBody>
        </p:sp>
        <p:cxnSp>
          <p:nvCxnSpPr>
            <p:cNvPr id="131" name="Google Shape;131;p17"/>
            <p:cNvCxnSpPr>
              <a:stCxn id="121" idx="6"/>
              <a:endCxn id="128" idx="2"/>
            </p:cNvCxnSpPr>
            <p:nvPr/>
          </p:nvCxnSpPr>
          <p:spPr>
            <a:xfrm flipH="1">
              <a:off x="4583773" y="4856460"/>
              <a:ext cx="1012800" cy="624900"/>
            </a:xfrm>
            <a:prstGeom prst="straightConnector1">
              <a:avLst/>
            </a:prstGeom>
            <a:noFill/>
            <a:ln cap="flat" cmpd="sng" w="12700">
              <a:solidFill>
                <a:srgbClr val="FFC000"/>
              </a:solidFill>
              <a:prstDash val="solid"/>
              <a:miter lim="800000"/>
              <a:headEnd len="sm" w="sm" type="none"/>
              <a:tailEnd len="med" w="med" type="triangle"/>
            </a:ln>
          </p:spPr>
        </p:cxnSp>
        <p:cxnSp>
          <p:nvCxnSpPr>
            <p:cNvPr id="132" name="Google Shape;132;p17"/>
            <p:cNvCxnSpPr>
              <a:stCxn id="121" idx="5"/>
              <a:endCxn id="130" idx="1"/>
            </p:cNvCxnSpPr>
            <p:nvPr/>
          </p:nvCxnSpPr>
          <p:spPr>
            <a:xfrm>
              <a:off x="6485760" y="4856460"/>
              <a:ext cx="990300" cy="629700"/>
            </a:xfrm>
            <a:prstGeom prst="straightConnector1">
              <a:avLst/>
            </a:prstGeom>
            <a:noFill/>
            <a:ln cap="flat" cmpd="sng" w="12700">
              <a:solidFill>
                <a:srgbClr val="FFC000"/>
              </a:solidFill>
              <a:prstDash val="solid"/>
              <a:miter lim="800000"/>
              <a:headEnd len="sm" w="sm" type="none"/>
              <a:tailEnd len="med" w="med" type="triangle"/>
            </a:ln>
          </p:spPr>
        </p:cxnSp>
        <p:cxnSp>
          <p:nvCxnSpPr>
            <p:cNvPr id="133" name="Google Shape;133;p17"/>
            <p:cNvCxnSpPr/>
            <p:nvPr/>
          </p:nvCxnSpPr>
          <p:spPr>
            <a:xfrm flipH="1">
              <a:off x="5431006" y="4856459"/>
              <a:ext cx="577620" cy="624761"/>
            </a:xfrm>
            <a:prstGeom prst="straightConnector1">
              <a:avLst/>
            </a:prstGeom>
            <a:noFill/>
            <a:ln cap="flat" cmpd="sng" w="12700">
              <a:solidFill>
                <a:srgbClr val="FFC000"/>
              </a:solidFill>
              <a:prstDash val="solid"/>
              <a:miter lim="800000"/>
              <a:headEnd len="sm" w="sm" type="none"/>
              <a:tailEnd len="med" w="med" type="triangle"/>
            </a:ln>
          </p:spPr>
        </p:cxnSp>
        <p:sp>
          <p:nvSpPr>
            <p:cNvPr id="134" name="Google Shape;134;p17"/>
            <p:cNvSpPr/>
            <p:nvPr/>
          </p:nvSpPr>
          <p:spPr>
            <a:xfrm>
              <a:off x="9924919" y="5908631"/>
              <a:ext cx="1986762" cy="1846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t-EE" sz="1200" u="none">
                  <a:solidFill>
                    <a:schemeClr val="dk1"/>
                  </a:solidFill>
                  <a:latin typeface="Calibri"/>
                  <a:ea typeface="Calibri"/>
                  <a:cs typeface="Calibri"/>
                  <a:sym typeface="Calibri"/>
                </a:rPr>
                <a:t>Ownership-based relationships</a:t>
              </a:r>
              <a:endParaRPr b="0" sz="1200" u="none">
                <a:solidFill>
                  <a:schemeClr val="dk1"/>
                </a:solidFill>
                <a:latin typeface="Arial"/>
                <a:ea typeface="Arial"/>
                <a:cs typeface="Arial"/>
                <a:sym typeface="Arial"/>
              </a:endParaRPr>
            </a:p>
          </p:txBody>
        </p:sp>
        <p:sp>
          <p:nvSpPr>
            <p:cNvPr id="135" name="Google Shape;135;p17"/>
            <p:cNvSpPr/>
            <p:nvPr/>
          </p:nvSpPr>
          <p:spPr>
            <a:xfrm>
              <a:off x="5091440" y="1862087"/>
              <a:ext cx="1600220" cy="114300"/>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Commercial Agreement</a:t>
              </a:r>
              <a:endParaRPr b="1" sz="1200">
                <a:solidFill>
                  <a:schemeClr val="dk1"/>
                </a:solidFill>
                <a:latin typeface="Calibri"/>
                <a:ea typeface="Calibri"/>
                <a:cs typeface="Calibri"/>
                <a:sym typeface="Calibri"/>
              </a:endParaRPr>
            </a:p>
          </p:txBody>
        </p:sp>
        <p:sp>
          <p:nvSpPr>
            <p:cNvPr id="136" name="Google Shape;136;p17"/>
            <p:cNvSpPr/>
            <p:nvPr/>
          </p:nvSpPr>
          <p:spPr>
            <a:xfrm>
              <a:off x="5034261" y="3651881"/>
              <a:ext cx="863619" cy="22072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„ACMI“</a:t>
              </a:r>
              <a:endParaRPr b="1" sz="1200">
                <a:solidFill>
                  <a:schemeClr val="dk1"/>
                </a:solidFill>
                <a:latin typeface="Calibri"/>
                <a:ea typeface="Calibri"/>
                <a:cs typeface="Calibri"/>
                <a:sym typeface="Calibri"/>
              </a:endParaRPr>
            </a:p>
          </p:txBody>
        </p:sp>
        <p:sp>
          <p:nvSpPr>
            <p:cNvPr id="137" name="Google Shape;137;p17"/>
            <p:cNvSpPr/>
            <p:nvPr/>
          </p:nvSpPr>
          <p:spPr>
            <a:xfrm>
              <a:off x="8519932" y="3010908"/>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Republic of Poland</a:t>
              </a:r>
              <a:endParaRPr b="1" sz="1200">
                <a:solidFill>
                  <a:schemeClr val="lt1"/>
                </a:solidFill>
                <a:latin typeface="Calibri"/>
                <a:ea typeface="Calibri"/>
                <a:cs typeface="Calibri"/>
                <a:sym typeface="Calibri"/>
              </a:endParaRPr>
            </a:p>
          </p:txBody>
        </p:sp>
        <p:cxnSp>
          <p:nvCxnSpPr>
            <p:cNvPr id="138" name="Google Shape;138;p17"/>
            <p:cNvCxnSpPr>
              <a:stCxn id="137" idx="0"/>
              <a:endCxn id="126" idx="4"/>
            </p:cNvCxnSpPr>
            <p:nvPr/>
          </p:nvCxnSpPr>
          <p:spPr>
            <a:xfrm rot="10800000">
              <a:off x="8146131" y="2558220"/>
              <a:ext cx="373800" cy="554700"/>
            </a:xfrm>
            <a:prstGeom prst="straightConnector1">
              <a:avLst/>
            </a:prstGeom>
            <a:noFill/>
            <a:ln cap="flat" cmpd="sng" w="9525">
              <a:solidFill>
                <a:schemeClr val="accent1"/>
              </a:solidFill>
              <a:prstDash val="solid"/>
              <a:miter lim="800000"/>
              <a:headEnd len="sm" w="sm" type="none"/>
              <a:tailEnd len="med" w="med" type="triangle"/>
            </a:ln>
          </p:spPr>
        </p:cxnSp>
        <p:sp>
          <p:nvSpPr>
            <p:cNvPr id="139" name="Google Shape;139;p17"/>
            <p:cNvSpPr/>
            <p:nvPr/>
          </p:nvSpPr>
          <p:spPr>
            <a:xfrm>
              <a:off x="8352302" y="2642573"/>
              <a:ext cx="1159403" cy="12716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Majority ownership</a:t>
              </a:r>
              <a:endParaRPr b="1" sz="1200">
                <a:solidFill>
                  <a:schemeClr val="dk1"/>
                </a:solidFill>
                <a:latin typeface="Calibri"/>
                <a:ea typeface="Calibri"/>
                <a:cs typeface="Calibri"/>
                <a:sym typeface="Calibri"/>
              </a:endParaRPr>
            </a:p>
          </p:txBody>
        </p:sp>
        <p:sp>
          <p:nvSpPr>
            <p:cNvPr id="140" name="Google Shape;140;p17"/>
            <p:cNvSpPr/>
            <p:nvPr/>
          </p:nvSpPr>
          <p:spPr>
            <a:xfrm>
              <a:off x="3555713" y="4243051"/>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BFBFB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Lessors</a:t>
              </a:r>
              <a:endParaRPr b="1" sz="1200">
                <a:solidFill>
                  <a:schemeClr val="lt1"/>
                </a:solidFill>
                <a:latin typeface="Calibri"/>
                <a:ea typeface="Calibri"/>
                <a:cs typeface="Calibri"/>
                <a:sym typeface="Calibri"/>
              </a:endParaRPr>
            </a:p>
          </p:txBody>
        </p:sp>
        <p:cxnSp>
          <p:nvCxnSpPr>
            <p:cNvPr id="141" name="Google Shape;141;p17"/>
            <p:cNvCxnSpPr/>
            <p:nvPr/>
          </p:nvCxnSpPr>
          <p:spPr>
            <a:xfrm>
              <a:off x="4646564" y="4692728"/>
              <a:ext cx="872937" cy="1334"/>
            </a:xfrm>
            <a:prstGeom prst="straightConnector1">
              <a:avLst/>
            </a:prstGeom>
            <a:noFill/>
            <a:ln cap="flat" cmpd="sng" w="12700">
              <a:solidFill>
                <a:srgbClr val="FFC000"/>
              </a:solidFill>
              <a:prstDash val="solid"/>
              <a:miter lim="800000"/>
              <a:headEnd len="sm" w="sm" type="none"/>
              <a:tailEnd len="med" w="med" type="triangle"/>
            </a:ln>
          </p:spPr>
        </p:cxnSp>
        <p:sp>
          <p:nvSpPr>
            <p:cNvPr id="142" name="Google Shape;142;p17"/>
            <p:cNvSpPr/>
            <p:nvPr/>
          </p:nvSpPr>
          <p:spPr>
            <a:xfrm>
              <a:off x="4692823" y="4458127"/>
              <a:ext cx="810838" cy="258126"/>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Aircraft</a:t>
              </a:r>
              <a:endParaRPr b="1" sz="1200">
                <a:solidFill>
                  <a:schemeClr val="dk1"/>
                </a:solidFill>
                <a:latin typeface="Calibri"/>
                <a:ea typeface="Calibri"/>
                <a:cs typeface="Calibri"/>
                <a:sym typeface="Calibri"/>
              </a:endParaRPr>
            </a:p>
          </p:txBody>
        </p:sp>
        <p:sp>
          <p:nvSpPr>
            <p:cNvPr id="143" name="Google Shape;143;p17"/>
            <p:cNvSpPr/>
            <p:nvPr/>
          </p:nvSpPr>
          <p:spPr>
            <a:xfrm>
              <a:off x="7382649" y="4248320"/>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BFBFB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Local Crewing Agencies</a:t>
              </a:r>
              <a:endParaRPr b="1" sz="1200">
                <a:solidFill>
                  <a:schemeClr val="lt1"/>
                </a:solidFill>
                <a:latin typeface="Calibri"/>
                <a:ea typeface="Calibri"/>
                <a:cs typeface="Calibri"/>
                <a:sym typeface="Calibri"/>
              </a:endParaRPr>
            </a:p>
          </p:txBody>
        </p:sp>
        <p:cxnSp>
          <p:nvCxnSpPr>
            <p:cNvPr id="144" name="Google Shape;144;p17"/>
            <p:cNvCxnSpPr/>
            <p:nvPr/>
          </p:nvCxnSpPr>
          <p:spPr>
            <a:xfrm rot="10800000">
              <a:off x="6571787" y="4671057"/>
              <a:ext cx="803977" cy="3935"/>
            </a:xfrm>
            <a:prstGeom prst="straightConnector1">
              <a:avLst/>
            </a:prstGeom>
            <a:noFill/>
            <a:ln cap="flat" cmpd="sng" w="12700">
              <a:solidFill>
                <a:srgbClr val="FFC000"/>
              </a:solidFill>
              <a:prstDash val="solid"/>
              <a:miter lim="800000"/>
              <a:headEnd len="sm" w="sm" type="none"/>
              <a:tailEnd len="med" w="med" type="triangle"/>
            </a:ln>
          </p:spPr>
        </p:cxnSp>
        <p:sp>
          <p:nvSpPr>
            <p:cNvPr id="145" name="Google Shape;145;p17"/>
            <p:cNvSpPr/>
            <p:nvPr/>
          </p:nvSpPr>
          <p:spPr>
            <a:xfrm>
              <a:off x="6623691" y="4461664"/>
              <a:ext cx="717493" cy="247597"/>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Crew</a:t>
              </a:r>
              <a:endParaRPr b="1" sz="1200">
                <a:solidFill>
                  <a:schemeClr val="dk1"/>
                </a:solidFill>
                <a:latin typeface="Calibri"/>
                <a:ea typeface="Calibri"/>
                <a:cs typeface="Calibri"/>
                <a:sym typeface="Calibri"/>
              </a:endParaRPr>
            </a:p>
          </p:txBody>
        </p:sp>
        <p:sp>
          <p:nvSpPr>
            <p:cNvPr id="146" name="Google Shape;146;p17"/>
            <p:cNvSpPr/>
            <p:nvPr/>
          </p:nvSpPr>
          <p:spPr>
            <a:xfrm>
              <a:off x="3555713" y="3537006"/>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5B9BD5"/>
            </a:solidFill>
            <a:ln cap="flat" cmpd="sng" w="9525">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TVH</a:t>
              </a:r>
              <a:endParaRPr b="1" sz="1200">
                <a:solidFill>
                  <a:schemeClr val="lt1"/>
                </a:solidFill>
                <a:latin typeface="Calibri"/>
                <a:ea typeface="Calibri"/>
                <a:cs typeface="Calibri"/>
                <a:sym typeface="Calibri"/>
              </a:endParaRPr>
            </a:p>
          </p:txBody>
        </p:sp>
        <p:cxnSp>
          <p:nvCxnSpPr>
            <p:cNvPr id="147" name="Google Shape;147;p17"/>
            <p:cNvCxnSpPr>
              <a:stCxn id="114" idx="4"/>
              <a:endCxn id="146" idx="7"/>
            </p:cNvCxnSpPr>
            <p:nvPr/>
          </p:nvCxnSpPr>
          <p:spPr>
            <a:xfrm>
              <a:off x="3155260" y="3520972"/>
              <a:ext cx="400500" cy="526200"/>
            </a:xfrm>
            <a:prstGeom prst="straightConnector1">
              <a:avLst/>
            </a:prstGeom>
            <a:noFill/>
            <a:ln cap="flat" cmpd="sng" w="9525">
              <a:solidFill>
                <a:schemeClr val="accent1"/>
              </a:solidFill>
              <a:prstDash val="solid"/>
              <a:miter lim="800000"/>
              <a:headEnd len="sm" w="sm" type="none"/>
              <a:tailEnd len="med" w="med" type="triangle"/>
            </a:ln>
          </p:spPr>
        </p:cxnSp>
        <p:sp>
          <p:nvSpPr>
            <p:cNvPr id="148" name="Google Shape;148;p17"/>
            <p:cNvSpPr/>
            <p:nvPr/>
          </p:nvSpPr>
          <p:spPr>
            <a:xfrm>
              <a:off x="4620166" y="2758200"/>
              <a:ext cx="937069" cy="247597"/>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6xCRJ900</a:t>
              </a:r>
              <a:endParaRPr b="1" sz="1200">
                <a:solidFill>
                  <a:schemeClr val="dk1"/>
                </a:solidFill>
                <a:latin typeface="Calibri"/>
                <a:ea typeface="Calibri"/>
                <a:cs typeface="Calibri"/>
                <a:sym typeface="Calibri"/>
              </a:endParaRPr>
            </a:p>
          </p:txBody>
        </p:sp>
        <p:sp>
          <p:nvSpPr>
            <p:cNvPr id="149" name="Google Shape;149;p17"/>
            <p:cNvSpPr/>
            <p:nvPr/>
          </p:nvSpPr>
          <p:spPr>
            <a:xfrm>
              <a:off x="3388271" y="3376042"/>
              <a:ext cx="1360960" cy="1673392"/>
            </a:xfrm>
            <a:prstGeom prst="roundRect">
              <a:avLst>
                <a:gd fmla="val 16667" name="adj"/>
              </a:avLst>
            </a:prstGeom>
            <a:no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2680142" y="3800568"/>
              <a:ext cx="758754" cy="127168"/>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100%</a:t>
              </a:r>
              <a:endParaRPr b="1" sz="1200">
                <a:solidFill>
                  <a:schemeClr val="dk1"/>
                </a:solidFill>
                <a:latin typeface="Calibri"/>
                <a:ea typeface="Calibri"/>
                <a:cs typeface="Calibri"/>
                <a:sym typeface="Calibri"/>
              </a:endParaRPr>
            </a:p>
          </p:txBody>
        </p:sp>
        <p:sp>
          <p:nvSpPr>
            <p:cNvPr id="151" name="Google Shape;151;p17"/>
            <p:cNvSpPr/>
            <p:nvPr/>
          </p:nvSpPr>
          <p:spPr>
            <a:xfrm>
              <a:off x="6120820" y="5481220"/>
              <a:ext cx="1075011" cy="612075"/>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122084"/>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Adria, Logan ACMI</a:t>
              </a:r>
              <a:endParaRPr b="1" sz="1200">
                <a:solidFill>
                  <a:schemeClr val="lt1"/>
                </a:solidFill>
                <a:latin typeface="Calibri"/>
                <a:ea typeface="Calibri"/>
                <a:cs typeface="Calibri"/>
                <a:sym typeface="Calibri"/>
              </a:endParaRPr>
            </a:p>
          </p:txBody>
        </p:sp>
        <p:cxnSp>
          <p:nvCxnSpPr>
            <p:cNvPr id="152" name="Google Shape;152;p17"/>
            <p:cNvCxnSpPr/>
            <p:nvPr/>
          </p:nvCxnSpPr>
          <p:spPr>
            <a:xfrm>
              <a:off x="6118941" y="4855126"/>
              <a:ext cx="500452" cy="626093"/>
            </a:xfrm>
            <a:prstGeom prst="straightConnector1">
              <a:avLst/>
            </a:prstGeom>
            <a:noFill/>
            <a:ln cap="flat" cmpd="sng" w="12700">
              <a:solidFill>
                <a:srgbClr val="FFC000"/>
              </a:solidFill>
              <a:prstDash val="solid"/>
              <a:miter lim="800000"/>
              <a:headEnd len="sm" w="sm" type="none"/>
              <a:tailEnd len="med" w="med" type="triangle"/>
            </a:ln>
          </p:spPr>
        </p:cxnSp>
        <p:sp>
          <p:nvSpPr>
            <p:cNvPr id="153" name="Google Shape;153;p17"/>
            <p:cNvSpPr/>
            <p:nvPr/>
          </p:nvSpPr>
          <p:spPr>
            <a:xfrm>
              <a:off x="3570272" y="2903309"/>
              <a:ext cx="937069" cy="247597"/>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7xCRJ900</a:t>
              </a:r>
              <a:endParaRPr b="1" sz="1200">
                <a:solidFill>
                  <a:schemeClr val="dk1"/>
                </a:solidFill>
                <a:latin typeface="Calibri"/>
                <a:ea typeface="Calibri"/>
                <a:cs typeface="Calibri"/>
                <a:sym typeface="Calibri"/>
              </a:endParaRPr>
            </a:p>
          </p:txBody>
        </p:sp>
      </p:grpSp>
      <p:sp>
        <p:nvSpPr>
          <p:cNvPr id="154" name="Google Shape;154;p17"/>
          <p:cNvSpPr/>
          <p:nvPr/>
        </p:nvSpPr>
        <p:spPr>
          <a:xfrm>
            <a:off x="7875192" y="3950977"/>
            <a:ext cx="1075011" cy="671516"/>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BFBFB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Local Crewing Agencies</a:t>
            </a:r>
            <a:endParaRPr b="1" sz="1200">
              <a:solidFill>
                <a:schemeClr val="lt1"/>
              </a:solidFill>
              <a:latin typeface="Calibri"/>
              <a:ea typeface="Calibri"/>
              <a:cs typeface="Calibri"/>
              <a:sym typeface="Calibri"/>
            </a:endParaRPr>
          </a:p>
        </p:txBody>
      </p:sp>
      <p:sp>
        <p:nvSpPr>
          <p:cNvPr id="155" name="Google Shape;155;p17"/>
          <p:cNvSpPr/>
          <p:nvPr/>
        </p:nvSpPr>
        <p:spPr>
          <a:xfrm>
            <a:off x="8270296" y="3833277"/>
            <a:ext cx="1075011" cy="671516"/>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rgbClr val="BFBFB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lt1"/>
                </a:solidFill>
                <a:latin typeface="Calibri"/>
                <a:ea typeface="Calibri"/>
                <a:cs typeface="Calibri"/>
                <a:sym typeface="Calibri"/>
              </a:rPr>
              <a:t>Local Crewing Agencies</a:t>
            </a:r>
            <a:endParaRPr b="1" sz="1200">
              <a:solidFill>
                <a:schemeClr val="lt1"/>
              </a:solidFill>
              <a:latin typeface="Calibri"/>
              <a:ea typeface="Calibri"/>
              <a:cs typeface="Calibri"/>
              <a:sym typeface="Calibri"/>
            </a:endParaRPr>
          </a:p>
        </p:txBody>
      </p:sp>
      <p:cxnSp>
        <p:nvCxnSpPr>
          <p:cNvPr id="156" name="Google Shape;156;p17"/>
          <p:cNvCxnSpPr>
            <a:endCxn id="126" idx="6"/>
          </p:cNvCxnSpPr>
          <p:nvPr/>
        </p:nvCxnSpPr>
        <p:spPr>
          <a:xfrm flipH="1" rot="10800000">
            <a:off x="6151861" y="2257845"/>
            <a:ext cx="1000200" cy="1732800"/>
          </a:xfrm>
          <a:prstGeom prst="straightConnector1">
            <a:avLst/>
          </a:prstGeom>
          <a:noFill/>
          <a:ln cap="flat" cmpd="sng" w="12700">
            <a:solidFill>
              <a:srgbClr val="FFC000"/>
            </a:solidFill>
            <a:prstDash val="solid"/>
            <a:miter lim="800000"/>
            <a:headEnd len="sm" w="sm" type="none"/>
            <a:tailEnd len="med" w="med" type="triangle"/>
          </a:ln>
        </p:spPr>
      </p:cxnSp>
      <p:sp>
        <p:nvSpPr>
          <p:cNvPr id="157" name="Google Shape;157;p17"/>
          <p:cNvSpPr/>
          <p:nvPr/>
        </p:nvSpPr>
        <p:spPr>
          <a:xfrm>
            <a:off x="6118985" y="3331177"/>
            <a:ext cx="629501" cy="271642"/>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ACMI</a:t>
            </a:r>
            <a:endParaRPr b="1" sz="1200">
              <a:solidFill>
                <a:schemeClr val="dk1"/>
              </a:solidFill>
              <a:latin typeface="Calibri"/>
              <a:ea typeface="Calibri"/>
              <a:cs typeface="Calibri"/>
              <a:sym typeface="Calibri"/>
            </a:endParaRPr>
          </a:p>
        </p:txBody>
      </p:sp>
      <p:cxnSp>
        <p:nvCxnSpPr>
          <p:cNvPr id="158" name="Google Shape;158;p17"/>
          <p:cNvCxnSpPr/>
          <p:nvPr/>
        </p:nvCxnSpPr>
        <p:spPr>
          <a:xfrm rot="10800000">
            <a:off x="4590795" y="2218083"/>
            <a:ext cx="1315723" cy="1764101"/>
          </a:xfrm>
          <a:prstGeom prst="straightConnector1">
            <a:avLst/>
          </a:prstGeom>
          <a:noFill/>
          <a:ln cap="flat" cmpd="sng" w="12700">
            <a:solidFill>
              <a:srgbClr val="FFC000"/>
            </a:solidFill>
            <a:prstDash val="solid"/>
            <a:miter lim="800000"/>
            <a:headEnd len="sm" w="sm" type="none"/>
            <a:tailEnd len="med" w="med" type="triangle"/>
          </a:ln>
        </p:spPr>
      </p:cxnSp>
      <p:sp>
        <p:nvSpPr>
          <p:cNvPr id="159" name="Google Shape;159;p17"/>
          <p:cNvSpPr/>
          <p:nvPr/>
        </p:nvSpPr>
        <p:spPr>
          <a:xfrm>
            <a:off x="6240431" y="2316863"/>
            <a:ext cx="937069" cy="271642"/>
          </a:xfrm>
          <a:custGeom>
            <a:rect b="b" l="l" r="r" t="t"/>
            <a:pathLst>
              <a:path extrusionOk="0" h="5808" w="11200">
                <a:moveTo>
                  <a:pt x="0" y="968"/>
                </a:moveTo>
                <a:cubicBezTo>
                  <a:pt x="0" y="434"/>
                  <a:pt x="434" y="0"/>
                  <a:pt x="968" y="0"/>
                </a:cubicBezTo>
                <a:lnTo>
                  <a:pt x="10232" y="0"/>
                </a:lnTo>
                <a:cubicBezTo>
                  <a:pt x="10767" y="0"/>
                  <a:pt x="11200" y="434"/>
                  <a:pt x="11200" y="968"/>
                </a:cubicBezTo>
                <a:lnTo>
                  <a:pt x="11200" y="4840"/>
                </a:lnTo>
                <a:cubicBezTo>
                  <a:pt x="11200" y="5375"/>
                  <a:pt x="10767" y="5808"/>
                  <a:pt x="10232" y="5808"/>
                </a:cubicBezTo>
                <a:lnTo>
                  <a:pt x="968" y="5808"/>
                </a:lnTo>
                <a:cubicBezTo>
                  <a:pt x="434" y="5808"/>
                  <a:pt x="0" y="5375"/>
                  <a:pt x="0" y="4840"/>
                </a:cubicBezTo>
                <a:lnTo>
                  <a:pt x="0" y="968"/>
                </a:lnTo>
                <a:close/>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200">
                <a:solidFill>
                  <a:schemeClr val="dk1"/>
                </a:solidFill>
                <a:latin typeface="Calibri"/>
                <a:ea typeface="Calibri"/>
                <a:cs typeface="Calibri"/>
                <a:sym typeface="Calibri"/>
              </a:rPr>
              <a:t>4xCRJ900</a:t>
            </a:r>
            <a:endParaRPr b="1"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65187" y="135440"/>
            <a:ext cx="10515600" cy="852417"/>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TRENDS RELATED TO REGIONAL JET</a:t>
            </a:r>
            <a:endParaRPr/>
          </a:p>
        </p:txBody>
      </p:sp>
      <p:sp>
        <p:nvSpPr>
          <p:cNvPr id="165" name="Google Shape;165;p18"/>
          <p:cNvSpPr txBox="1"/>
          <p:nvPr>
            <p:ph idx="1" type="body"/>
          </p:nvPr>
        </p:nvSpPr>
        <p:spPr>
          <a:xfrm>
            <a:off x="460513" y="1212574"/>
            <a:ext cx="10515600" cy="518822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590"/>
              <a:buChar char="•"/>
            </a:pPr>
            <a:r>
              <a:rPr lang="et-EE" sz="2590"/>
              <a:t>Pax Growth will continue on high level as we saw</a:t>
            </a:r>
            <a:endParaRPr/>
          </a:p>
          <a:p>
            <a:pPr indent="-228600" lvl="0" marL="228600" rtl="0" algn="l">
              <a:lnSpc>
                <a:spcPct val="90000"/>
              </a:lnSpc>
              <a:spcBef>
                <a:spcPts val="1000"/>
              </a:spcBef>
              <a:spcAft>
                <a:spcPts val="0"/>
              </a:spcAft>
              <a:buClr>
                <a:schemeClr val="dk1"/>
              </a:buClr>
              <a:buSzPts val="2590"/>
              <a:buChar char="•"/>
            </a:pPr>
            <a:r>
              <a:rPr lang="et-EE" sz="2590"/>
              <a:t>Pilots, engineers and technicians will continue to be a bottle neck</a:t>
            </a:r>
            <a:endParaRPr/>
          </a:p>
          <a:p>
            <a:pPr indent="-228600" lvl="0" marL="228600" rtl="0" algn="l">
              <a:lnSpc>
                <a:spcPct val="90000"/>
              </a:lnSpc>
              <a:spcBef>
                <a:spcPts val="1000"/>
              </a:spcBef>
              <a:spcAft>
                <a:spcPts val="0"/>
              </a:spcAft>
              <a:buClr>
                <a:schemeClr val="dk1"/>
              </a:buClr>
              <a:buSzPts val="2590"/>
              <a:buChar char="•"/>
            </a:pPr>
            <a:r>
              <a:rPr lang="et-EE" sz="2590"/>
              <a:t>Regional feed is important to support growing hubs</a:t>
            </a:r>
            <a:endParaRPr/>
          </a:p>
          <a:p>
            <a:pPr indent="-228600" lvl="0" marL="228600" rtl="0" algn="l">
              <a:lnSpc>
                <a:spcPct val="90000"/>
              </a:lnSpc>
              <a:spcBef>
                <a:spcPts val="1000"/>
              </a:spcBef>
              <a:spcAft>
                <a:spcPts val="0"/>
              </a:spcAft>
              <a:buClr>
                <a:schemeClr val="dk1"/>
              </a:buClr>
              <a:buSzPts val="2590"/>
              <a:buChar char="•"/>
            </a:pPr>
            <a:r>
              <a:rPr lang="et-EE" sz="2590"/>
              <a:t>Legacy carriers will not operate aircraft below 130-140 seats</a:t>
            </a:r>
            <a:endParaRPr/>
          </a:p>
          <a:p>
            <a:pPr indent="-228600" lvl="0" marL="228600" rtl="0" algn="l">
              <a:lnSpc>
                <a:spcPct val="90000"/>
              </a:lnSpc>
              <a:spcBef>
                <a:spcPts val="1000"/>
              </a:spcBef>
              <a:spcAft>
                <a:spcPts val="0"/>
              </a:spcAft>
              <a:buClr>
                <a:schemeClr val="dk1"/>
              </a:buClr>
              <a:buSzPts val="2590"/>
              <a:buChar char="•"/>
            </a:pPr>
            <a:r>
              <a:rPr lang="et-EE" sz="2590"/>
              <a:t>Focus on competition in the 200+ seat market segment</a:t>
            </a:r>
            <a:endParaRPr/>
          </a:p>
          <a:p>
            <a:pPr indent="-228600" lvl="0" marL="228600" rtl="0" algn="l">
              <a:lnSpc>
                <a:spcPct val="90000"/>
              </a:lnSpc>
              <a:spcBef>
                <a:spcPts val="1000"/>
              </a:spcBef>
              <a:spcAft>
                <a:spcPts val="0"/>
              </a:spcAft>
              <a:buClr>
                <a:schemeClr val="dk1"/>
              </a:buClr>
              <a:buSzPts val="2590"/>
              <a:buChar char="•"/>
            </a:pPr>
            <a:r>
              <a:rPr lang="et-EE" sz="2590"/>
              <a:t>LCC’s have started to create transfer time tables – Hub’s</a:t>
            </a:r>
            <a:endParaRPr/>
          </a:p>
          <a:p>
            <a:pPr indent="-228600" lvl="0" marL="228600" rtl="0" algn="l">
              <a:lnSpc>
                <a:spcPct val="90000"/>
              </a:lnSpc>
              <a:spcBef>
                <a:spcPts val="1000"/>
              </a:spcBef>
              <a:spcAft>
                <a:spcPts val="0"/>
              </a:spcAft>
              <a:buClr>
                <a:schemeClr val="dk1"/>
              </a:buClr>
              <a:buSzPts val="2590"/>
              <a:buChar char="•"/>
            </a:pPr>
            <a:r>
              <a:rPr lang="et-EE" sz="2590"/>
              <a:t>Legacy carriers want it to look like their own products and brands</a:t>
            </a:r>
            <a:endParaRPr/>
          </a:p>
          <a:p>
            <a:pPr indent="-228600" lvl="0" marL="228600" rtl="0" algn="l">
              <a:lnSpc>
                <a:spcPct val="90000"/>
              </a:lnSpc>
              <a:spcBef>
                <a:spcPts val="1000"/>
              </a:spcBef>
              <a:spcAft>
                <a:spcPts val="0"/>
              </a:spcAft>
              <a:buClr>
                <a:schemeClr val="dk1"/>
              </a:buClr>
              <a:buSzPts val="2590"/>
              <a:buChar char="•"/>
            </a:pPr>
            <a:r>
              <a:rPr lang="et-EE" sz="2590"/>
              <a:t>Wetleasing are normally too short to become cost effective and sustainable</a:t>
            </a:r>
            <a:endParaRPr/>
          </a:p>
          <a:p>
            <a:pPr indent="-228600" lvl="0" marL="228600" rtl="0" algn="l">
              <a:lnSpc>
                <a:spcPct val="90000"/>
              </a:lnSpc>
              <a:spcBef>
                <a:spcPts val="1000"/>
              </a:spcBef>
              <a:spcAft>
                <a:spcPts val="0"/>
              </a:spcAft>
              <a:buClr>
                <a:schemeClr val="dk1"/>
              </a:buClr>
              <a:buSzPts val="2590"/>
              <a:buChar char="•"/>
            </a:pPr>
            <a:r>
              <a:rPr lang="et-EE" sz="2590"/>
              <a:t>Europe will develop similar to US.</a:t>
            </a:r>
            <a:endParaRPr/>
          </a:p>
          <a:p>
            <a:pPr indent="-228600" lvl="0" marL="228600" rtl="0" algn="l">
              <a:lnSpc>
                <a:spcPct val="90000"/>
              </a:lnSpc>
              <a:spcBef>
                <a:spcPts val="1000"/>
              </a:spcBef>
              <a:spcAft>
                <a:spcPts val="0"/>
              </a:spcAft>
              <a:buClr>
                <a:schemeClr val="dk1"/>
              </a:buClr>
              <a:buSzPts val="2590"/>
              <a:buChar char="•"/>
            </a:pPr>
            <a:r>
              <a:rPr lang="et-EE" sz="2590"/>
              <a:t>Not exactly the same, but sub-contracting for longterm strategic Capacity Provider Operations.</a:t>
            </a:r>
            <a:endParaRPr/>
          </a:p>
          <a:p>
            <a:pPr indent="-64135" lvl="0" marL="228600" rtl="0" algn="l">
              <a:lnSpc>
                <a:spcPct val="90000"/>
              </a:lnSpc>
              <a:spcBef>
                <a:spcPts val="1000"/>
              </a:spcBef>
              <a:spcAft>
                <a:spcPts val="0"/>
              </a:spcAft>
              <a:buClr>
                <a:schemeClr val="dk1"/>
              </a:buClr>
              <a:buSzPts val="2590"/>
              <a:buNone/>
            </a:pPr>
            <a:r>
              <a:t/>
            </a:r>
            <a:endParaRPr sz="259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 calcmode="lin" valueType="num">
                                      <p:cBhvr additive="base">
                                        <p:cTn dur="500"/>
                                        <p:tgtEl>
                                          <p:spTgt spid="1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 calcmode="lin" valueType="num">
                                      <p:cBhvr additive="base">
                                        <p:cTn dur="500"/>
                                        <p:tgtEl>
                                          <p:spTgt spid="16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 calcmode="lin" valueType="num">
                                      <p:cBhvr additive="base">
                                        <p:cTn dur="500"/>
                                        <p:tgtEl>
                                          <p:spTgt spid="16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 calcmode="lin" valueType="num">
                                      <p:cBhvr additive="base">
                                        <p:cTn dur="500"/>
                                        <p:tgtEl>
                                          <p:spTgt spid="16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 calcmode="lin" valueType="num">
                                      <p:cBhvr additive="base">
                                        <p:cTn dur="500"/>
                                        <p:tgtEl>
                                          <p:spTgt spid="16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 calcmode="lin" valueType="num">
                                      <p:cBhvr additive="base">
                                        <p:cTn dur="500"/>
                                        <p:tgtEl>
                                          <p:spTgt spid="16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 calcmode="lin" valueType="num">
                                      <p:cBhvr additive="base">
                                        <p:cTn dur="500"/>
                                        <p:tgtEl>
                                          <p:spTgt spid="16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 calcmode="lin" valueType="num">
                                      <p:cBhvr additive="base">
                                        <p:cTn dur="500"/>
                                        <p:tgtEl>
                                          <p:spTgt spid="16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 calcmode="lin" valueType="num">
                                      <p:cBhvr additive="base">
                                        <p:cTn dur="500"/>
                                        <p:tgtEl>
                                          <p:spTgt spid="16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9" st="9"/>
                                            </p:txEl>
                                          </p:spTgt>
                                        </p:tgtEl>
                                        <p:attrNameLst>
                                          <p:attrName>style.visibility</p:attrName>
                                        </p:attrNameLst>
                                      </p:cBhvr>
                                      <p:to>
                                        <p:strVal val="visible"/>
                                      </p:to>
                                    </p:set>
                                    <p:anim calcmode="lin" valueType="num">
                                      <p:cBhvr additive="base">
                                        <p:cTn dur="500"/>
                                        <p:tgtEl>
                                          <p:spTgt spid="16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xEl>
                                              <p:pRg end="10" st="10"/>
                                            </p:txEl>
                                          </p:spTgt>
                                        </p:tgtEl>
                                        <p:attrNameLst>
                                          <p:attrName>style.visibility</p:attrName>
                                        </p:attrNameLst>
                                      </p:cBhvr>
                                      <p:to>
                                        <p:strVal val="visible"/>
                                      </p:to>
                                    </p:set>
                                    <p:anim calcmode="lin" valueType="num">
                                      <p:cBhvr additive="base">
                                        <p:cTn dur="500"/>
                                        <p:tgtEl>
                                          <p:spTgt spid="16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569229" y="280644"/>
            <a:ext cx="10844205"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t-EE" u="sng">
                <a:solidFill>
                  <a:schemeClr val="lt1"/>
                </a:solidFill>
                <a:latin typeface="Calibri"/>
                <a:ea typeface="Calibri"/>
                <a:cs typeface="Calibri"/>
                <a:sym typeface="Calibri"/>
              </a:rPr>
              <a:t>CAPACITY PROVIDER</a:t>
            </a:r>
            <a:r>
              <a:rPr b="1" lang="et-EE">
                <a:solidFill>
                  <a:schemeClr val="lt1"/>
                </a:solidFill>
                <a:latin typeface="Calibri"/>
                <a:ea typeface="Calibri"/>
                <a:cs typeface="Calibri"/>
                <a:sym typeface="Calibri"/>
              </a:rPr>
              <a:t> </a:t>
            </a:r>
            <a:r>
              <a:rPr lang="et-EE">
                <a:solidFill>
                  <a:schemeClr val="lt1"/>
                </a:solidFill>
                <a:latin typeface="Calibri"/>
                <a:ea typeface="Calibri"/>
                <a:cs typeface="Calibri"/>
                <a:sym typeface="Calibri"/>
              </a:rPr>
              <a:t>= </a:t>
            </a:r>
            <a:r>
              <a:rPr b="1" lang="et-EE" u="sng">
                <a:solidFill>
                  <a:schemeClr val="lt1"/>
                </a:solidFill>
                <a:latin typeface="Calibri"/>
                <a:ea typeface="Calibri"/>
                <a:cs typeface="Calibri"/>
                <a:sym typeface="Calibri"/>
              </a:rPr>
              <a:t>WETLEASING</a:t>
            </a:r>
            <a:r>
              <a:rPr lang="et-EE">
                <a:solidFill>
                  <a:schemeClr val="lt1"/>
                </a:solidFill>
                <a:latin typeface="Calibri"/>
                <a:ea typeface="Calibri"/>
                <a:cs typeface="Calibri"/>
                <a:sym typeface="Calibri"/>
              </a:rPr>
              <a:t> (ACMI) ?</a:t>
            </a:r>
            <a:endParaRPr/>
          </a:p>
        </p:txBody>
      </p:sp>
      <p:sp>
        <p:nvSpPr>
          <p:cNvPr id="171" name="Google Shape;171;p19"/>
          <p:cNvSpPr txBox="1"/>
          <p:nvPr>
            <p:ph idx="1" type="body"/>
          </p:nvPr>
        </p:nvSpPr>
        <p:spPr>
          <a:xfrm>
            <a:off x="897834" y="1704560"/>
            <a:ext cx="10515600" cy="498944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t-EE" sz="3600"/>
              <a:t>YES in principle, but actually NO – Far from it !!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lang="et-EE" sz="3200"/>
              <a:t>Simple definition of ACMI’s (Wetleases)</a:t>
            </a:r>
            <a:endParaRPr/>
          </a:p>
          <a:p>
            <a:pPr indent="0" lvl="0" marL="0" rtl="0" algn="l">
              <a:lnSpc>
                <a:spcPct val="90000"/>
              </a:lnSpc>
              <a:spcBef>
                <a:spcPts val="1000"/>
              </a:spcBef>
              <a:spcAft>
                <a:spcPts val="0"/>
              </a:spcAft>
              <a:buClr>
                <a:schemeClr val="dk1"/>
              </a:buClr>
              <a:buSzPts val="800"/>
              <a:buNone/>
            </a:pPr>
            <a:r>
              <a:t/>
            </a:r>
            <a:endParaRPr sz="800"/>
          </a:p>
          <a:p>
            <a:pPr indent="-228600" lvl="1" marL="685800" rtl="0" algn="l">
              <a:lnSpc>
                <a:spcPct val="90000"/>
              </a:lnSpc>
              <a:spcBef>
                <a:spcPts val="500"/>
              </a:spcBef>
              <a:spcAft>
                <a:spcPts val="0"/>
              </a:spcAft>
              <a:buClr>
                <a:schemeClr val="dk1"/>
              </a:buClr>
              <a:buSzPts val="2400"/>
              <a:buChar char="•"/>
            </a:pPr>
            <a:r>
              <a:rPr lang="et-EE"/>
              <a:t>ACMI = Aircraft &amp; Insurance cost + Crew Cost + Maintenance Cost + Profit</a:t>
            </a:r>
            <a:endParaRPr/>
          </a:p>
          <a:p>
            <a:pPr indent="-228600" lvl="1" marL="685800" rtl="0" algn="l">
              <a:lnSpc>
                <a:spcPct val="90000"/>
              </a:lnSpc>
              <a:spcBef>
                <a:spcPts val="500"/>
              </a:spcBef>
              <a:spcAft>
                <a:spcPts val="0"/>
              </a:spcAft>
              <a:buClr>
                <a:schemeClr val="dk1"/>
              </a:buClr>
              <a:buSzPts val="2400"/>
              <a:buChar char="•"/>
            </a:pPr>
            <a:r>
              <a:rPr lang="et-EE"/>
              <a:t>Period, Traffic Program, Time Table, Base, Flight hours defined will be the base for calculating the ACMI rate.</a:t>
            </a:r>
            <a:endParaRPr/>
          </a:p>
          <a:p>
            <a:pPr indent="-228600" lvl="1" marL="685800" rtl="0" algn="l">
              <a:lnSpc>
                <a:spcPct val="90000"/>
              </a:lnSpc>
              <a:spcBef>
                <a:spcPts val="500"/>
              </a:spcBef>
              <a:spcAft>
                <a:spcPts val="0"/>
              </a:spcAft>
              <a:buClr>
                <a:schemeClr val="dk1"/>
              </a:buClr>
              <a:buSzPts val="2400"/>
              <a:buChar char="•"/>
            </a:pPr>
            <a:r>
              <a:rPr lang="et-EE"/>
              <a:t>Normally in the range of 1.500 € - 2.500 € per BLH. </a:t>
            </a:r>
            <a:endParaRPr/>
          </a:p>
          <a:p>
            <a:pPr indent="-228600" lvl="1" marL="685800" rtl="0" algn="l">
              <a:lnSpc>
                <a:spcPct val="90000"/>
              </a:lnSpc>
              <a:spcBef>
                <a:spcPts val="500"/>
              </a:spcBef>
              <a:spcAft>
                <a:spcPts val="0"/>
              </a:spcAft>
              <a:buClr>
                <a:schemeClr val="dk1"/>
              </a:buClr>
              <a:buSzPts val="2400"/>
              <a:buChar char="•"/>
            </a:pPr>
            <a:r>
              <a:rPr lang="et-EE"/>
              <a:t>Production typically 200 – 350 BLH’s per month</a:t>
            </a:r>
            <a:endParaRPr/>
          </a:p>
          <a:p>
            <a:pPr indent="-228600" lvl="1" marL="685800" rtl="0" algn="l">
              <a:lnSpc>
                <a:spcPct val="90000"/>
              </a:lnSpc>
              <a:spcBef>
                <a:spcPts val="500"/>
              </a:spcBef>
              <a:spcAft>
                <a:spcPts val="0"/>
              </a:spcAft>
              <a:buClr>
                <a:schemeClr val="dk1"/>
              </a:buClr>
              <a:buSzPts val="2400"/>
              <a:buChar char="•"/>
            </a:pPr>
            <a:r>
              <a:rPr lang="et-EE"/>
              <a:t>Performance requirements, Minimum Blockhours, Drop-down rate, Deposits, Payment terms, Extension options, DOC cost, Overnight Cost, Per diems, etc..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 calcmode="lin" valueType="num">
                                      <p:cBhvr additive="base">
                                        <p:cTn dur="500"/>
                                        <p:tgtEl>
                                          <p:spTgt spid="1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 calcmode="lin" valueType="num">
                                      <p:cBhvr additive="base">
                                        <p:cTn dur="500"/>
                                        <p:tgtEl>
                                          <p:spTgt spid="17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 calcmode="lin" valueType="num">
                                      <p:cBhvr additive="base">
                                        <p:cTn dur="500"/>
                                        <p:tgtEl>
                                          <p:spTgt spid="17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 calcmode="lin" valueType="num">
                                      <p:cBhvr additive="base">
                                        <p:cTn dur="500"/>
                                        <p:tgtEl>
                                          <p:spTgt spid="17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 calcmode="lin" valueType="num">
                                      <p:cBhvr additive="base">
                                        <p:cTn dur="500"/>
                                        <p:tgtEl>
                                          <p:spTgt spid="17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 calcmode="lin" valueType="num">
                                      <p:cBhvr additive="base">
                                        <p:cTn dur="500"/>
                                        <p:tgtEl>
                                          <p:spTgt spid="17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 calcmode="lin" valueType="num">
                                      <p:cBhvr additive="base">
                                        <p:cTn dur="500"/>
                                        <p:tgtEl>
                                          <p:spTgt spid="17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 calcmode="lin" valueType="num">
                                      <p:cBhvr additive="base">
                                        <p:cTn dur="500"/>
                                        <p:tgtEl>
                                          <p:spTgt spid="17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9" st="9"/>
                                            </p:txEl>
                                          </p:spTgt>
                                        </p:tgtEl>
                                        <p:attrNameLst>
                                          <p:attrName>style.visibility</p:attrName>
                                        </p:attrNameLst>
                                      </p:cBhvr>
                                      <p:to>
                                        <p:strVal val="visible"/>
                                      </p:to>
                                    </p:set>
                                    <p:anim calcmode="lin" valueType="num">
                                      <p:cBhvr additive="base">
                                        <p:cTn dur="500"/>
                                        <p:tgtEl>
                                          <p:spTgt spid="17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674698" y="172729"/>
            <a:ext cx="10515600" cy="99653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TYPICAL WETLEASE PROJECTS IN EUROPE</a:t>
            </a:r>
            <a:endParaRPr>
              <a:latin typeface="Calibri"/>
              <a:ea typeface="Calibri"/>
              <a:cs typeface="Calibri"/>
              <a:sym typeface="Calibri"/>
            </a:endParaRPr>
          </a:p>
        </p:txBody>
      </p:sp>
      <p:sp>
        <p:nvSpPr>
          <p:cNvPr id="177" name="Google Shape;177;p20"/>
          <p:cNvSpPr txBox="1"/>
          <p:nvPr>
            <p:ph idx="1" type="body"/>
          </p:nvPr>
        </p:nvSpPr>
        <p:spPr>
          <a:xfrm>
            <a:off x="818782" y="1712591"/>
            <a:ext cx="10515600" cy="463660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t-EE"/>
              <a:t>Normal terms  1-24 months</a:t>
            </a:r>
            <a:endParaRPr/>
          </a:p>
          <a:p>
            <a:pPr indent="-228600" lvl="0" marL="228600" rtl="0" algn="l">
              <a:lnSpc>
                <a:spcPct val="90000"/>
              </a:lnSpc>
              <a:spcBef>
                <a:spcPts val="1000"/>
              </a:spcBef>
              <a:spcAft>
                <a:spcPts val="0"/>
              </a:spcAft>
              <a:buClr>
                <a:schemeClr val="dk1"/>
              </a:buClr>
              <a:buSzPts val="2800"/>
              <a:buChar char="•"/>
            </a:pPr>
            <a:r>
              <a:rPr lang="et-EE"/>
              <a:t>Reasons are normally the following:</a:t>
            </a:r>
            <a:endParaRPr/>
          </a:p>
          <a:p>
            <a:pPr indent="-228600" lvl="1" marL="685800" rtl="0" algn="l">
              <a:lnSpc>
                <a:spcPct val="90000"/>
              </a:lnSpc>
              <a:spcBef>
                <a:spcPts val="500"/>
              </a:spcBef>
              <a:spcAft>
                <a:spcPts val="0"/>
              </a:spcAft>
              <a:buClr>
                <a:schemeClr val="dk1"/>
              </a:buClr>
              <a:buSzPts val="2400"/>
              <a:buChar char="•"/>
            </a:pPr>
            <a:r>
              <a:rPr lang="et-EE"/>
              <a:t>Summer season requirements </a:t>
            </a:r>
            <a:endParaRPr/>
          </a:p>
          <a:p>
            <a:pPr indent="-228600" lvl="1" marL="685800" rtl="0" algn="l">
              <a:lnSpc>
                <a:spcPct val="90000"/>
              </a:lnSpc>
              <a:spcBef>
                <a:spcPts val="500"/>
              </a:spcBef>
              <a:spcAft>
                <a:spcPts val="0"/>
              </a:spcAft>
              <a:buClr>
                <a:schemeClr val="dk1"/>
              </a:buClr>
              <a:buSzPts val="2400"/>
              <a:buChar char="•"/>
            </a:pPr>
            <a:r>
              <a:rPr lang="et-EE"/>
              <a:t>Cover for Heavy maintenance or AOG’s</a:t>
            </a:r>
            <a:endParaRPr/>
          </a:p>
          <a:p>
            <a:pPr indent="-228600" lvl="1" marL="685800" rtl="0" algn="l">
              <a:lnSpc>
                <a:spcPct val="90000"/>
              </a:lnSpc>
              <a:spcBef>
                <a:spcPts val="500"/>
              </a:spcBef>
              <a:spcAft>
                <a:spcPts val="0"/>
              </a:spcAft>
              <a:buClr>
                <a:schemeClr val="dk1"/>
              </a:buClr>
              <a:buSzPts val="2400"/>
              <a:buChar char="•"/>
            </a:pPr>
            <a:r>
              <a:rPr lang="et-EE"/>
              <a:t>Start-up of new routes </a:t>
            </a:r>
            <a:endParaRPr/>
          </a:p>
          <a:p>
            <a:pPr indent="-228600" lvl="0" marL="228600" rtl="0" algn="l">
              <a:lnSpc>
                <a:spcPct val="90000"/>
              </a:lnSpc>
              <a:spcBef>
                <a:spcPts val="1000"/>
              </a:spcBef>
              <a:spcAft>
                <a:spcPts val="0"/>
              </a:spcAft>
              <a:buClr>
                <a:schemeClr val="dk1"/>
              </a:buClr>
              <a:buSzPts val="2800"/>
              <a:buChar char="•"/>
            </a:pPr>
            <a:r>
              <a:rPr lang="et-EE"/>
              <a:t>No special requirements for branding, livery, interior, service concepts or products, but of course audits from a safety point of view</a:t>
            </a:r>
            <a:endParaRPr/>
          </a:p>
          <a:p>
            <a:pPr indent="-228600" lvl="0" marL="228600" rtl="0" algn="l">
              <a:lnSpc>
                <a:spcPct val="90000"/>
              </a:lnSpc>
              <a:spcBef>
                <a:spcPts val="1000"/>
              </a:spcBef>
              <a:spcAft>
                <a:spcPts val="0"/>
              </a:spcAft>
              <a:buClr>
                <a:schemeClr val="dk1"/>
              </a:buClr>
              <a:buSzPts val="2800"/>
              <a:buChar char="•"/>
            </a:pPr>
            <a:r>
              <a:rPr lang="et-EE"/>
              <a:t>IOSA basic requirement and also CARA for LH Group</a:t>
            </a:r>
            <a:endParaRPr/>
          </a:p>
          <a:p>
            <a:pPr indent="-228600" lvl="0" marL="228600" rtl="0" algn="l">
              <a:lnSpc>
                <a:spcPct val="90000"/>
              </a:lnSpc>
              <a:spcBef>
                <a:spcPts val="1000"/>
              </a:spcBef>
              <a:spcAft>
                <a:spcPts val="0"/>
              </a:spcAft>
              <a:buClr>
                <a:schemeClr val="dk1"/>
              </a:buClr>
              <a:buSzPts val="2800"/>
              <a:buChar char="•"/>
            </a:pPr>
            <a:r>
              <a:rPr lang="et-EE"/>
              <a:t>Pilot Unions have a lot of influence on restricting wetleases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 calcmode="lin" valueType="num">
                                      <p:cBhvr additive="base">
                                        <p:cTn dur="500"/>
                                        <p:tgtEl>
                                          <p:spTgt spid="1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 calcmode="lin" valueType="num">
                                      <p:cBhvr additive="base">
                                        <p:cTn dur="500"/>
                                        <p:tgtEl>
                                          <p:spTgt spid="1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 calcmode="lin" valueType="num">
                                      <p:cBhvr additive="base">
                                        <p:cTn dur="500"/>
                                        <p:tgtEl>
                                          <p:spTgt spid="17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 calcmode="lin" valueType="num">
                                      <p:cBhvr additive="base">
                                        <p:cTn dur="500"/>
                                        <p:tgtEl>
                                          <p:spTgt spid="17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 calcmode="lin" valueType="num">
                                      <p:cBhvr additive="base">
                                        <p:cTn dur="500"/>
                                        <p:tgtEl>
                                          <p:spTgt spid="17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 calcmode="lin" valueType="num">
                                      <p:cBhvr additive="base">
                                        <p:cTn dur="500"/>
                                        <p:tgtEl>
                                          <p:spTgt spid="17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 calcmode="lin" valueType="num">
                                      <p:cBhvr additive="base">
                                        <p:cTn dur="500"/>
                                        <p:tgtEl>
                                          <p:spTgt spid="17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 calcmode="lin" valueType="num">
                                      <p:cBhvr additive="base">
                                        <p:cTn dur="500"/>
                                        <p:tgtEl>
                                          <p:spTgt spid="17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 calcmode="lin" valueType="num">
                                      <p:cBhvr additive="base">
                                        <p:cTn dur="500"/>
                                        <p:tgtEl>
                                          <p:spTgt spid="17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9" st="9"/>
                                            </p:txEl>
                                          </p:spTgt>
                                        </p:tgtEl>
                                        <p:attrNameLst>
                                          <p:attrName>style.visibility</p:attrName>
                                        </p:attrNameLst>
                                      </p:cBhvr>
                                      <p:to>
                                        <p:strVal val="visible"/>
                                      </p:to>
                                    </p:set>
                                    <p:anim calcmode="lin" valueType="num">
                                      <p:cBhvr additive="base">
                                        <p:cTn dur="500"/>
                                        <p:tgtEl>
                                          <p:spTgt spid="17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xEl>
                                              <p:pRg end="10" st="10"/>
                                            </p:txEl>
                                          </p:spTgt>
                                        </p:tgtEl>
                                        <p:attrNameLst>
                                          <p:attrName>style.visibility</p:attrName>
                                        </p:attrNameLst>
                                      </p:cBhvr>
                                      <p:to>
                                        <p:strVal val="visible"/>
                                      </p:to>
                                    </p:set>
                                    <p:anim calcmode="lin" valueType="num">
                                      <p:cBhvr additive="base">
                                        <p:cTn dur="500"/>
                                        <p:tgtEl>
                                          <p:spTgt spid="17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1"/>
          <p:cNvPicPr preferRelativeResize="0"/>
          <p:nvPr>
            <p:ph idx="1" type="body"/>
          </p:nvPr>
        </p:nvPicPr>
        <p:blipFill rotWithShape="1">
          <a:blip r:embed="rId3">
            <a:alphaModFix/>
          </a:blip>
          <a:srcRect b="0" l="0" r="0" t="0"/>
          <a:stretch/>
        </p:blipFill>
        <p:spPr>
          <a:xfrm>
            <a:off x="6627981" y="2412034"/>
            <a:ext cx="5416350" cy="4351338"/>
          </a:xfrm>
          <a:prstGeom prst="rect">
            <a:avLst/>
          </a:prstGeom>
          <a:noFill/>
          <a:ln>
            <a:noFill/>
          </a:ln>
        </p:spPr>
      </p:pic>
      <p:sp>
        <p:nvSpPr>
          <p:cNvPr id="183" name="Google Shape;183;p21"/>
          <p:cNvSpPr txBox="1"/>
          <p:nvPr>
            <p:ph type="title"/>
          </p:nvPr>
        </p:nvSpPr>
        <p:spPr>
          <a:xfrm>
            <a:off x="2274642" y="137533"/>
            <a:ext cx="7142685" cy="727171"/>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t-EE">
                <a:solidFill>
                  <a:schemeClr val="lt1"/>
                </a:solidFill>
                <a:latin typeface="Calibri"/>
                <a:ea typeface="Calibri"/>
                <a:cs typeface="Calibri"/>
                <a:sym typeface="Calibri"/>
              </a:rPr>
              <a:t>HOW IS IT DONE IN USA ?</a:t>
            </a:r>
            <a:endParaRPr>
              <a:latin typeface="Calibri"/>
              <a:ea typeface="Calibri"/>
              <a:cs typeface="Calibri"/>
              <a:sym typeface="Calibri"/>
            </a:endParaRPr>
          </a:p>
        </p:txBody>
      </p:sp>
      <p:pic>
        <p:nvPicPr>
          <p:cNvPr id="184" name="Google Shape;184;p21"/>
          <p:cNvPicPr preferRelativeResize="0"/>
          <p:nvPr/>
        </p:nvPicPr>
        <p:blipFill rotWithShape="1">
          <a:blip r:embed="rId4">
            <a:alphaModFix/>
          </a:blip>
          <a:srcRect b="0" l="0" r="0" t="0"/>
          <a:stretch/>
        </p:blipFill>
        <p:spPr>
          <a:xfrm>
            <a:off x="278212" y="2412035"/>
            <a:ext cx="5163595" cy="4287118"/>
          </a:xfrm>
          <a:prstGeom prst="rect">
            <a:avLst/>
          </a:prstGeom>
          <a:noFill/>
          <a:ln>
            <a:noFill/>
          </a:ln>
        </p:spPr>
      </p:pic>
      <p:sp>
        <p:nvSpPr>
          <p:cNvPr id="185" name="Google Shape;185;p21"/>
          <p:cNvSpPr txBox="1"/>
          <p:nvPr/>
        </p:nvSpPr>
        <p:spPr>
          <a:xfrm>
            <a:off x="2422687" y="2087218"/>
            <a:ext cx="8746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2000</a:t>
            </a:r>
            <a:endParaRPr sz="1800">
              <a:solidFill>
                <a:schemeClr val="dk1"/>
              </a:solidFill>
              <a:latin typeface="Calibri"/>
              <a:ea typeface="Calibri"/>
              <a:cs typeface="Calibri"/>
              <a:sym typeface="Calibri"/>
            </a:endParaRPr>
          </a:p>
        </p:txBody>
      </p:sp>
      <p:sp>
        <p:nvSpPr>
          <p:cNvPr id="186" name="Google Shape;186;p21"/>
          <p:cNvSpPr txBox="1"/>
          <p:nvPr/>
        </p:nvSpPr>
        <p:spPr>
          <a:xfrm>
            <a:off x="9244244" y="2087218"/>
            <a:ext cx="8746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2015</a:t>
            </a:r>
            <a:endParaRPr sz="1800">
              <a:solidFill>
                <a:schemeClr val="dk1"/>
              </a:solidFill>
              <a:latin typeface="Calibri"/>
              <a:ea typeface="Calibri"/>
              <a:cs typeface="Calibri"/>
              <a:sym typeface="Calibri"/>
            </a:endParaRPr>
          </a:p>
        </p:txBody>
      </p:sp>
      <p:sp>
        <p:nvSpPr>
          <p:cNvPr id="187" name="Google Shape;187;p21"/>
          <p:cNvSpPr txBox="1"/>
          <p:nvPr/>
        </p:nvSpPr>
        <p:spPr>
          <a:xfrm>
            <a:off x="2459935" y="1336813"/>
            <a:ext cx="609275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2400">
                <a:solidFill>
                  <a:schemeClr val="dk1"/>
                </a:solidFill>
                <a:latin typeface="Calibri"/>
                <a:ea typeface="Calibri"/>
                <a:cs typeface="Calibri"/>
                <a:sym typeface="Calibri"/>
              </a:rPr>
              <a:t>DELTA uses several Regional Capacity Providers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