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95" r:id="rId3"/>
    <p:sldId id="299" r:id="rId4"/>
    <p:sldId id="312" r:id="rId5"/>
    <p:sldId id="313" r:id="rId6"/>
    <p:sldId id="314" r:id="rId7"/>
    <p:sldId id="328" r:id="rId8"/>
    <p:sldId id="318" r:id="rId9"/>
    <p:sldId id="327" r:id="rId10"/>
    <p:sldId id="321" r:id="rId11"/>
    <p:sldId id="322" r:id="rId12"/>
    <p:sldId id="320" r:id="rId13"/>
    <p:sldId id="323" r:id="rId14"/>
    <p:sldId id="324" r:id="rId15"/>
    <p:sldId id="325" r:id="rId16"/>
    <p:sldId id="326" r:id="rId17"/>
    <p:sldId id="316" r:id="rId18"/>
    <p:sldId id="317" r:id="rId19"/>
    <p:sldId id="26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67" autoAdjust="0"/>
    <p:restoredTop sz="95501" autoAdjust="0"/>
  </p:normalViewPr>
  <p:slideViewPr>
    <p:cSldViewPr snapToObjects="1">
      <p:cViewPr varScale="1">
        <p:scale>
          <a:sx n="92" d="100"/>
          <a:sy n="92" d="100"/>
        </p:scale>
        <p:origin x="106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86865C-246F-4A4F-AB08-D41FDB53626A}" type="datetime1">
              <a:rPr lang="en-US" smtClean="0"/>
              <a:t>11/14/2014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9EE530-A4F0-4741-86FF-55DFEB95FA72}" type="slidenum">
              <a:rPr lang="en-US" smtClean="0"/>
              <a:pPr/>
              <a:t>‹#›</a:t>
            </a:fld>
            <a:endParaRPr lang="en-US"/>
          </a:p>
        </p:txBody>
      </p:sp>
    </p:spTree>
    <p:extLst>
      <p:ext uri="{BB962C8B-B14F-4D97-AF65-F5344CB8AC3E}">
        <p14:creationId xmlns:p14="http://schemas.microsoft.com/office/powerpoint/2010/main" val="163954703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491972-B6BB-4D87-91B7-66ED383B9323}" type="datetime1">
              <a:rPr lang="en-US" smtClean="0"/>
              <a:t>11/14/2014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32736-D535-1F4F-B80C-38EBC6F45F77}" type="slidenum">
              <a:rPr lang="en-US" smtClean="0"/>
              <a:pPr/>
              <a:t>‹#›</a:t>
            </a:fld>
            <a:endParaRPr lang="en-US"/>
          </a:p>
        </p:txBody>
      </p:sp>
    </p:spTree>
    <p:extLst>
      <p:ext uri="{BB962C8B-B14F-4D97-AF65-F5344CB8AC3E}">
        <p14:creationId xmlns:p14="http://schemas.microsoft.com/office/powerpoint/2010/main" val="1543140617"/>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Recent developments in regional security</a:t>
            </a:r>
            <a:r>
              <a:rPr lang="en-US" baseline="0" noProof="0" dirty="0" smtClean="0"/>
              <a:t> environment has made society worried. Foreign military aircraft flying in the vicinity of our borders more than usually and disobeying </a:t>
            </a:r>
          </a:p>
          <a:p>
            <a:r>
              <a:rPr lang="en-US" baseline="0" noProof="0" dirty="0" smtClean="0"/>
              <a:t>simple flight rules, causing several flight safety issues. </a:t>
            </a:r>
          </a:p>
          <a:p>
            <a:r>
              <a:rPr lang="en-US" baseline="0" noProof="0" dirty="0" smtClean="0"/>
              <a:t>There has been doubts about whether NATO will be able to keep the situation under control.</a:t>
            </a:r>
          </a:p>
          <a:p>
            <a:r>
              <a:rPr lang="en-US" baseline="0" noProof="0" dirty="0" smtClean="0"/>
              <a:t>Therefor I would like to introduce the System called NATINAMDS.</a:t>
            </a:r>
            <a:endParaRPr lang="en-US" noProof="0" dirty="0"/>
          </a:p>
        </p:txBody>
      </p:sp>
      <p:sp>
        <p:nvSpPr>
          <p:cNvPr id="4" name="Date Placeholder 3"/>
          <p:cNvSpPr>
            <a:spLocks noGrp="1"/>
          </p:cNvSpPr>
          <p:nvPr>
            <p:ph type="dt" idx="10"/>
          </p:nvPr>
        </p:nvSpPr>
        <p:spPr/>
        <p:txBody>
          <a:bodyPr/>
          <a:lstStyle/>
          <a:p>
            <a:fld id="{4364E67F-32CB-420B-BA19-5CCBF5ADAE21}" type="datetime1">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2736-D535-1F4F-B80C-38EBC6F45F77}" type="slidenum">
              <a:rPr lang="en-US" smtClean="0"/>
              <a:pPr/>
              <a:t>1</a:t>
            </a:fld>
            <a:endParaRPr lang="en-US"/>
          </a:p>
        </p:txBody>
      </p:sp>
    </p:spTree>
    <p:extLst>
      <p:ext uri="{BB962C8B-B14F-4D97-AF65-F5344CB8AC3E}">
        <p14:creationId xmlns:p14="http://schemas.microsoft.com/office/powerpoint/2010/main" val="134872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Passive AD consists of all other measures taken to minimize the effects of hostile air action.</a:t>
            </a:r>
            <a:endParaRPr lang="en-US" b="1" dirty="0"/>
          </a:p>
        </p:txBody>
      </p:sp>
      <p:sp>
        <p:nvSpPr>
          <p:cNvPr id="4" name="Date Placeholder 3"/>
          <p:cNvSpPr>
            <a:spLocks noGrp="1"/>
          </p:cNvSpPr>
          <p:nvPr>
            <p:ph type="dt" idx="10"/>
          </p:nvPr>
        </p:nvSpPr>
        <p:spPr/>
        <p:txBody>
          <a:bodyPr/>
          <a:lstStyle/>
          <a:p>
            <a:fld id="{402B362C-2537-49CC-9CF7-E9663E5FA9C3}" type="datetime1">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2736-D535-1F4F-B80C-38EBC6F45F77}" type="slidenum">
              <a:rPr lang="en-US" smtClean="0"/>
              <a:pPr/>
              <a:t>11</a:t>
            </a:fld>
            <a:endParaRPr lang="en-US"/>
          </a:p>
        </p:txBody>
      </p:sp>
    </p:spTree>
    <p:extLst>
      <p:ext uri="{BB962C8B-B14F-4D97-AF65-F5344CB8AC3E}">
        <p14:creationId xmlns:p14="http://schemas.microsoft.com/office/powerpoint/2010/main" val="3586920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sz="1200" b="1" i="0" kern="1200" baseline="0" dirty="0" smtClean="0">
              <a:solidFill>
                <a:schemeClr val="tx1"/>
              </a:solidFill>
              <a:effectLst/>
              <a:latin typeface="+mn-lt"/>
              <a:ea typeface="+mn-ea"/>
              <a:cs typeface="+mn-cs"/>
            </a:endParaRPr>
          </a:p>
          <a:p>
            <a:r>
              <a:rPr lang="et-EE" sz="1200" b="1" i="0" kern="1200" baseline="0" dirty="0" smtClean="0">
                <a:solidFill>
                  <a:schemeClr val="tx1"/>
                </a:solidFill>
                <a:effectLst/>
                <a:latin typeface="+mn-lt"/>
                <a:ea typeface="+mn-ea"/>
                <a:cs typeface="+mn-cs"/>
              </a:rPr>
              <a:t>- </a:t>
            </a:r>
            <a:r>
              <a:rPr lang="et-EE" sz="1200" b="1" i="0" kern="1200" baseline="0" dirty="0" err="1" smtClean="0">
                <a:solidFill>
                  <a:schemeClr val="tx1"/>
                </a:solidFill>
                <a:effectLst/>
                <a:latin typeface="+mn-lt"/>
                <a:ea typeface="+mn-ea"/>
                <a:cs typeface="+mn-cs"/>
              </a:rPr>
              <a:t>It</a:t>
            </a:r>
            <a:r>
              <a:rPr lang="et-EE" sz="1200" b="1" i="0" kern="1200" baseline="0" dirty="0" smtClean="0">
                <a:solidFill>
                  <a:schemeClr val="tx1"/>
                </a:solidFill>
                <a:effectLst/>
                <a:latin typeface="+mn-lt"/>
                <a:ea typeface="+mn-ea"/>
                <a:cs typeface="+mn-cs"/>
              </a:rPr>
              <a:t> </a:t>
            </a:r>
            <a:r>
              <a:rPr lang="et-EE" sz="1200" b="1" i="0" kern="1200" baseline="0" dirty="0" err="1" smtClean="0">
                <a:solidFill>
                  <a:schemeClr val="tx1"/>
                </a:solidFill>
                <a:effectLst/>
                <a:latin typeface="+mn-lt"/>
                <a:ea typeface="+mn-ea"/>
                <a:cs typeface="+mn-cs"/>
              </a:rPr>
              <a:t>is</a:t>
            </a:r>
            <a:r>
              <a:rPr lang="et-EE" sz="1200" b="1" i="0" kern="1200" baseline="0" dirty="0" smtClean="0">
                <a:solidFill>
                  <a:schemeClr val="tx1"/>
                </a:solidFill>
                <a:effectLst/>
                <a:latin typeface="+mn-lt"/>
                <a:ea typeface="+mn-ea"/>
                <a:cs typeface="+mn-cs"/>
              </a:rPr>
              <a:t> a </a:t>
            </a:r>
            <a:r>
              <a:rPr lang="et-EE" sz="1200" b="1" i="0" kern="1200" baseline="0" dirty="0" err="1" smtClean="0">
                <a:solidFill>
                  <a:schemeClr val="tx1"/>
                </a:solidFill>
                <a:effectLst/>
                <a:latin typeface="+mn-lt"/>
                <a:ea typeface="+mn-ea"/>
                <a:cs typeface="+mn-cs"/>
              </a:rPr>
              <a:t>combination</a:t>
            </a:r>
            <a:r>
              <a:rPr lang="et-EE" sz="1200" b="1" i="0" kern="1200" baseline="0" dirty="0" smtClean="0">
                <a:solidFill>
                  <a:schemeClr val="tx1"/>
                </a:solidFill>
                <a:effectLst/>
                <a:latin typeface="+mn-lt"/>
                <a:ea typeface="+mn-ea"/>
                <a:cs typeface="+mn-cs"/>
              </a:rPr>
              <a:t> of AD </a:t>
            </a:r>
            <a:r>
              <a:rPr lang="et-EE" sz="1200" b="1" i="0" kern="1200" baseline="0" dirty="0" err="1" smtClean="0">
                <a:solidFill>
                  <a:schemeClr val="tx1"/>
                </a:solidFill>
                <a:effectLst/>
                <a:latin typeface="+mn-lt"/>
                <a:ea typeface="+mn-ea"/>
                <a:cs typeface="+mn-cs"/>
              </a:rPr>
              <a:t>asstets</a:t>
            </a:r>
            <a:r>
              <a:rPr lang="et-EE" sz="1200" b="1" i="0" kern="1200" baseline="0" dirty="0" smtClean="0">
                <a:solidFill>
                  <a:schemeClr val="tx1"/>
                </a:solidFill>
                <a:effectLst/>
                <a:latin typeface="+mn-lt"/>
                <a:ea typeface="+mn-ea"/>
                <a:cs typeface="+mn-cs"/>
              </a:rPr>
              <a:t> </a:t>
            </a:r>
            <a:r>
              <a:rPr lang="et-EE" sz="1200" b="1" i="0" kern="1200" baseline="0" dirty="0" err="1" smtClean="0">
                <a:solidFill>
                  <a:schemeClr val="tx1"/>
                </a:solidFill>
                <a:effectLst/>
                <a:latin typeface="+mn-lt"/>
                <a:ea typeface="+mn-ea"/>
                <a:cs typeface="+mn-cs"/>
              </a:rPr>
              <a:t>to</a:t>
            </a:r>
            <a:r>
              <a:rPr lang="et-EE" sz="1200" b="1" i="0" kern="1200" baseline="0" dirty="0" smtClean="0">
                <a:solidFill>
                  <a:schemeClr val="tx1"/>
                </a:solidFill>
                <a:effectLst/>
                <a:latin typeface="+mn-lt"/>
                <a:ea typeface="+mn-ea"/>
                <a:cs typeface="+mn-cs"/>
              </a:rPr>
              <a:t> </a:t>
            </a:r>
            <a:r>
              <a:rPr lang="en-US" sz="1200" b="1" i="0" kern="1200" baseline="0" dirty="0" smtClean="0">
                <a:solidFill>
                  <a:schemeClr val="tx1"/>
                </a:solidFill>
                <a:effectLst/>
                <a:latin typeface="+mn-lt"/>
                <a:ea typeface="+mn-ea"/>
                <a:cs typeface="+mn-cs"/>
              </a:rPr>
              <a:t>nullify or reduce the air threat</a:t>
            </a:r>
            <a:r>
              <a:rPr lang="et-EE" sz="1200" b="1" i="0" kern="1200" baseline="0" dirty="0" smtClean="0">
                <a:solidFill>
                  <a:schemeClr val="tx1"/>
                </a:solidFill>
                <a:effectLst/>
                <a:latin typeface="+mn-lt"/>
                <a:ea typeface="+mn-ea"/>
                <a:cs typeface="+mn-cs"/>
              </a:rPr>
              <a:t>.</a:t>
            </a:r>
          </a:p>
          <a:p>
            <a:endParaRPr lang="et-EE" sz="1200" b="0" i="0" kern="1200" baseline="0" dirty="0" smtClean="0">
              <a:solidFill>
                <a:schemeClr val="tx1"/>
              </a:solidFill>
              <a:effectLst/>
              <a:latin typeface="+mn-lt"/>
              <a:ea typeface="+mn-ea"/>
              <a:cs typeface="+mn-cs"/>
            </a:endParaRPr>
          </a:p>
          <a:p>
            <a:r>
              <a:rPr lang="et-EE" sz="1200" b="1"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Air </a:t>
            </a:r>
            <a:r>
              <a:rPr lang="et-EE" sz="1200" b="1" i="0" kern="1200" dirty="0" smtClean="0">
                <a:solidFill>
                  <a:schemeClr val="tx1"/>
                </a:solidFill>
                <a:effectLst/>
                <a:latin typeface="+mn-lt"/>
                <a:ea typeface="+mn-ea"/>
                <a:cs typeface="+mn-cs"/>
              </a:rPr>
              <a:t>B</a:t>
            </a:r>
            <a:r>
              <a:rPr lang="en-US" sz="1200" b="1" i="0" kern="1200" dirty="0" err="1" smtClean="0">
                <a:solidFill>
                  <a:schemeClr val="tx1"/>
                </a:solidFill>
                <a:effectLst/>
                <a:latin typeface="+mn-lt"/>
                <a:ea typeface="+mn-ea"/>
                <a:cs typeface="+mn-cs"/>
              </a:rPr>
              <a:t>attle</a:t>
            </a:r>
            <a:r>
              <a:rPr lang="en-US" sz="1200" b="1" i="0" kern="1200" dirty="0" smtClean="0">
                <a:solidFill>
                  <a:schemeClr val="tx1"/>
                </a:solidFill>
                <a:effectLst/>
                <a:latin typeface="+mn-lt"/>
                <a:ea typeface="+mn-ea"/>
                <a:cs typeface="+mn-cs"/>
              </a:rPr>
              <a:t> </a:t>
            </a:r>
            <a:r>
              <a:rPr lang="et-EE" sz="1200" b="1" i="0" kern="1200" dirty="0" smtClean="0">
                <a:solidFill>
                  <a:schemeClr val="tx1"/>
                </a:solidFill>
                <a:effectLst/>
                <a:latin typeface="+mn-lt"/>
                <a:ea typeface="+mn-ea"/>
                <a:cs typeface="+mn-cs"/>
              </a:rPr>
              <a:t>M</a:t>
            </a:r>
            <a:r>
              <a:rPr lang="en-US" sz="1200" b="1" i="0" kern="1200" dirty="0" err="1" smtClean="0">
                <a:solidFill>
                  <a:schemeClr val="tx1"/>
                </a:solidFill>
                <a:effectLst/>
                <a:latin typeface="+mn-lt"/>
                <a:ea typeface="+mn-ea"/>
                <a:cs typeface="+mn-cs"/>
              </a:rPr>
              <a:t>anagement</a:t>
            </a:r>
            <a:r>
              <a:rPr lang="en-US" sz="1200" b="1" i="0" kern="1200" dirty="0" smtClean="0">
                <a:solidFill>
                  <a:schemeClr val="tx1"/>
                </a:solidFill>
                <a:effectLst/>
                <a:latin typeface="+mn-lt"/>
                <a:ea typeface="+mn-ea"/>
                <a:cs typeface="+mn-cs"/>
              </a:rPr>
              <a:t> allows interception</a:t>
            </a:r>
            <a:r>
              <a:rPr lang="et-EE" sz="1200" b="1" i="0" kern="1200" dirty="0" smtClean="0">
                <a:solidFill>
                  <a:schemeClr val="tx1"/>
                </a:solidFill>
                <a:effectLst/>
                <a:latin typeface="+mn-lt"/>
                <a:ea typeface="+mn-ea"/>
                <a:cs typeface="+mn-cs"/>
              </a:rPr>
              <a:t> (</a:t>
            </a:r>
            <a:r>
              <a:rPr lang="et-EE" sz="1200" b="1" i="0" kern="1200" dirty="0" err="1" smtClean="0">
                <a:solidFill>
                  <a:schemeClr val="tx1"/>
                </a:solidFill>
                <a:effectLst/>
                <a:latin typeface="+mn-lt"/>
                <a:ea typeface="+mn-ea"/>
                <a:cs typeface="+mn-cs"/>
              </a:rPr>
              <a:t>meaning</a:t>
            </a:r>
            <a:r>
              <a:rPr lang="et-EE" sz="1200" b="1" i="0" kern="1200" baseline="0" dirty="0" smtClean="0">
                <a:solidFill>
                  <a:schemeClr val="tx1"/>
                </a:solidFill>
                <a:effectLst/>
                <a:latin typeface="+mn-lt"/>
                <a:ea typeface="+mn-ea"/>
                <a:cs typeface="+mn-cs"/>
              </a:rPr>
              <a:t> </a:t>
            </a:r>
            <a:r>
              <a:rPr lang="et-EE" sz="1200" b="1" i="0" kern="1200" dirty="0" smtClean="0">
                <a:solidFill>
                  <a:schemeClr val="tx1"/>
                </a:solidFill>
                <a:effectLst/>
                <a:latin typeface="+mn-lt"/>
                <a:ea typeface="+mn-ea"/>
                <a:cs typeface="+mn-cs"/>
              </a:rPr>
              <a:t>Air </a:t>
            </a:r>
            <a:r>
              <a:rPr lang="et-EE" sz="1200" b="1" i="0" kern="1200" dirty="0" err="1" smtClean="0">
                <a:solidFill>
                  <a:schemeClr val="tx1"/>
                </a:solidFill>
                <a:effectLst/>
                <a:latin typeface="+mn-lt"/>
                <a:ea typeface="+mn-ea"/>
                <a:cs typeface="+mn-cs"/>
              </a:rPr>
              <a:t>Policing</a:t>
            </a:r>
            <a:r>
              <a:rPr lang="et-EE" sz="1200" b="1"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 marking, covering and engagement of potential air and space targets</a:t>
            </a:r>
            <a:r>
              <a:rPr lang="et-EE" sz="1200" b="1" i="0" kern="1200" dirty="0" smtClean="0">
                <a:solidFill>
                  <a:schemeClr val="tx1"/>
                </a:solidFill>
                <a:effectLst/>
                <a:latin typeface="+mn-lt"/>
                <a:ea typeface="+mn-ea"/>
                <a:cs typeface="+mn-cs"/>
              </a:rPr>
              <a:t>.</a:t>
            </a:r>
          </a:p>
          <a:p>
            <a:endParaRPr lang="et-EE" sz="1200" b="1"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t-EE" sz="1200" b="1" i="0" kern="1200" dirty="0" smtClean="0">
                <a:solidFill>
                  <a:schemeClr val="tx1"/>
                </a:solidFill>
                <a:effectLst/>
                <a:latin typeface="+mn-lt"/>
                <a:ea typeface="+mn-ea"/>
                <a:cs typeface="+mn-cs"/>
              </a:rPr>
              <a:t>-</a:t>
            </a:r>
            <a:r>
              <a:rPr lang="et-EE" sz="1200" b="1" i="0" kern="1200" baseline="0" dirty="0" smtClean="0">
                <a:solidFill>
                  <a:schemeClr val="tx1"/>
                </a:solidFill>
                <a:effectLst/>
                <a:latin typeface="+mn-lt"/>
                <a:ea typeface="+mn-ea"/>
                <a:cs typeface="+mn-cs"/>
              </a:rPr>
              <a:t> P</a:t>
            </a:r>
            <a:r>
              <a:rPr lang="en-US" sz="1200" b="1" i="0" kern="1200" dirty="0" err="1" smtClean="0">
                <a:solidFill>
                  <a:schemeClr val="tx1"/>
                </a:solidFill>
                <a:effectLst/>
                <a:latin typeface="+mn-lt"/>
                <a:ea typeface="+mn-ea"/>
                <a:cs typeface="+mn-cs"/>
              </a:rPr>
              <a:t>ositive</a:t>
            </a:r>
            <a:r>
              <a:rPr lang="en-US" sz="1200" b="1" i="0" kern="1200" dirty="0" smtClean="0">
                <a:solidFill>
                  <a:schemeClr val="tx1"/>
                </a:solidFill>
                <a:effectLst/>
                <a:latin typeface="+mn-lt"/>
                <a:ea typeface="+mn-ea"/>
                <a:cs typeface="+mn-cs"/>
              </a:rPr>
              <a:t> and/or procedural</a:t>
            </a:r>
            <a:r>
              <a:rPr lang="et-EE"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Airspace Control</a:t>
            </a:r>
            <a:endParaRPr lang="et-EE" sz="1200" b="1"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t-EE" sz="1200" b="1" i="0" kern="1200" dirty="0" smtClean="0">
              <a:solidFill>
                <a:schemeClr val="tx1"/>
              </a:solidFill>
              <a:effectLst/>
              <a:latin typeface="+mn-lt"/>
              <a:ea typeface="+mn-ea"/>
              <a:cs typeface="+mn-cs"/>
            </a:endParaRPr>
          </a:p>
          <a:p>
            <a:r>
              <a:rPr lang="et-EE" sz="1200" b="1"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Compilation and dissemination of a RAP which allows detection, tracking and identification of potential air and space targets</a:t>
            </a:r>
            <a:r>
              <a:rPr lang="et-EE" sz="1200" b="1" i="0" kern="1200" dirty="0" smtClean="0">
                <a:solidFill>
                  <a:schemeClr val="tx1"/>
                </a:solidFill>
                <a:effectLst/>
                <a:latin typeface="+mn-lt"/>
                <a:ea typeface="+mn-ea"/>
                <a:cs typeface="+mn-cs"/>
              </a:rPr>
              <a:t>.</a:t>
            </a:r>
          </a:p>
          <a:p>
            <a:endParaRPr lang="et-EE" sz="1200" b="1" i="0" kern="1200" dirty="0" smtClean="0">
              <a:solidFill>
                <a:schemeClr val="tx1"/>
              </a:solidFill>
              <a:effectLst/>
              <a:latin typeface="+mn-lt"/>
              <a:ea typeface="+mn-ea"/>
              <a:cs typeface="+mn-cs"/>
            </a:endParaRPr>
          </a:p>
          <a:p>
            <a:r>
              <a:rPr lang="et-EE" sz="1200" b="1"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Assigning weapons and/or aircraft and placing them under appropriate tactical control</a:t>
            </a:r>
            <a:r>
              <a:rPr lang="et-EE" sz="1200" b="1" i="0" kern="1200" dirty="0" smtClean="0">
                <a:solidFill>
                  <a:schemeClr val="tx1"/>
                </a:solidFill>
                <a:effectLst/>
                <a:latin typeface="+mn-lt"/>
                <a:ea typeface="+mn-ea"/>
                <a:cs typeface="+mn-cs"/>
              </a:rPr>
              <a:t>.</a:t>
            </a:r>
          </a:p>
          <a:p>
            <a:endParaRPr lang="et-EE" sz="1200" b="1" i="0" kern="1200" dirty="0" smtClean="0">
              <a:solidFill>
                <a:schemeClr val="tx1"/>
              </a:solidFill>
              <a:effectLst/>
              <a:latin typeface="+mn-lt"/>
              <a:ea typeface="+mn-ea"/>
              <a:cs typeface="+mn-cs"/>
            </a:endParaRPr>
          </a:p>
          <a:p>
            <a:endParaRPr lang="et-EE" sz="1200" b="1" i="0" kern="1200" dirty="0" smtClean="0">
              <a:solidFill>
                <a:schemeClr val="tx1"/>
              </a:solidFill>
              <a:effectLst/>
              <a:latin typeface="+mn-lt"/>
              <a:ea typeface="+mn-ea"/>
              <a:cs typeface="+mn-cs"/>
            </a:endParaRPr>
          </a:p>
          <a:p>
            <a:endParaRPr lang="en-US" b="1" dirty="0"/>
          </a:p>
        </p:txBody>
      </p:sp>
      <p:sp>
        <p:nvSpPr>
          <p:cNvPr id="4" name="Date Placeholder 3"/>
          <p:cNvSpPr>
            <a:spLocks noGrp="1"/>
          </p:cNvSpPr>
          <p:nvPr>
            <p:ph type="dt" idx="10"/>
          </p:nvPr>
        </p:nvSpPr>
        <p:spPr/>
        <p:txBody>
          <a:bodyPr/>
          <a:lstStyle/>
          <a:p>
            <a:fld id="{1E9239F3-4380-4A5D-8809-404357C68CDF}" type="datetime1">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2736-D535-1F4F-B80C-38EBC6F45F77}" type="slidenum">
              <a:rPr lang="en-US" smtClean="0"/>
              <a:pPr/>
              <a:t>12</a:t>
            </a:fld>
            <a:endParaRPr lang="en-US"/>
          </a:p>
        </p:txBody>
      </p:sp>
    </p:spTree>
    <p:extLst>
      <p:ext uri="{BB962C8B-B14F-4D97-AF65-F5344CB8AC3E}">
        <p14:creationId xmlns:p14="http://schemas.microsoft.com/office/powerpoint/2010/main" val="185534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NATO </a:t>
            </a:r>
            <a:r>
              <a:rPr lang="et-EE" sz="1200" b="1" i="0" kern="1200" dirty="0" smtClean="0">
                <a:solidFill>
                  <a:schemeClr val="tx1"/>
                </a:solidFill>
                <a:effectLst/>
                <a:latin typeface="+mn-lt"/>
                <a:ea typeface="+mn-ea"/>
                <a:cs typeface="+mn-cs"/>
              </a:rPr>
              <a:t>A</a:t>
            </a:r>
            <a:r>
              <a:rPr lang="en-US" sz="1200" b="1" i="0" kern="1200" dirty="0" err="1" smtClean="0">
                <a:solidFill>
                  <a:schemeClr val="tx1"/>
                </a:solidFill>
                <a:effectLst/>
                <a:latin typeface="+mn-lt"/>
                <a:ea typeface="+mn-ea"/>
                <a:cs typeface="+mn-cs"/>
              </a:rPr>
              <a:t>ir</a:t>
            </a:r>
            <a:r>
              <a:rPr lang="en-US" sz="1200" b="1" i="0" kern="1200" dirty="0" smtClean="0">
                <a:solidFill>
                  <a:schemeClr val="tx1"/>
                </a:solidFill>
                <a:effectLst/>
                <a:latin typeface="+mn-lt"/>
                <a:ea typeface="+mn-ea"/>
                <a:cs typeface="+mn-cs"/>
              </a:rPr>
              <a:t> </a:t>
            </a:r>
            <a:r>
              <a:rPr lang="et-EE" sz="1200" b="1" i="0" kern="1200" dirty="0" smtClean="0">
                <a:solidFill>
                  <a:schemeClr val="tx1"/>
                </a:solidFill>
                <a:effectLst/>
                <a:latin typeface="+mn-lt"/>
                <a:ea typeface="+mn-ea"/>
                <a:cs typeface="+mn-cs"/>
              </a:rPr>
              <a:t>P</a:t>
            </a:r>
            <a:r>
              <a:rPr lang="en-US" sz="1200" b="1" i="0" kern="1200" dirty="0" err="1" smtClean="0">
                <a:solidFill>
                  <a:schemeClr val="tx1"/>
                </a:solidFill>
                <a:effectLst/>
                <a:latin typeface="+mn-lt"/>
                <a:ea typeface="+mn-ea"/>
                <a:cs typeface="+mn-cs"/>
              </a:rPr>
              <a:t>olicing</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NATO air policing is a peacetime mission which requires an Air Surveillance and Control System (ASACS), an Air Command and Control (Air C2) structure and Quick Reaction Alert (Interceptor) (QRA(I)) aircraft to be available on a 24/7 basis.. This enables the Alliance to detect, track and identify to the greatest extent possible all aerial objects approaching or operating within NATO airspace so that violations and infringements can be recognized, and the appropriate action taken.</a:t>
            </a:r>
          </a:p>
          <a:p>
            <a:r>
              <a:rPr lang="en-US" sz="1200" b="0" i="0" kern="1200" dirty="0" smtClean="0">
                <a:solidFill>
                  <a:schemeClr val="tx1"/>
                </a:solidFill>
                <a:effectLst/>
                <a:latin typeface="+mn-lt"/>
                <a:ea typeface="+mn-ea"/>
                <a:cs typeface="+mn-cs"/>
              </a:rPr>
              <a:t>Although not all Allies possess the necessary means to provide air policing of their airspace, other countries provide assistance when needed to ensure that no country is left at a disadvantage and equality of security is provided for all.</a:t>
            </a:r>
          </a:p>
          <a:p>
            <a:r>
              <a:rPr lang="en-US" sz="1200" b="0" i="0" kern="1200" dirty="0" smtClean="0">
                <a:solidFill>
                  <a:schemeClr val="tx1"/>
                </a:solidFill>
                <a:effectLst/>
                <a:latin typeface="+mn-lt"/>
                <a:ea typeface="+mn-ea"/>
                <a:cs typeface="+mn-cs"/>
              </a:rPr>
              <a:t>SACEUR is responsible for the conduct of the NATO air policing mission..</a:t>
            </a:r>
          </a:p>
          <a:p>
            <a:endParaRPr lang="en-US" b="1" dirty="0"/>
          </a:p>
        </p:txBody>
      </p:sp>
      <p:sp>
        <p:nvSpPr>
          <p:cNvPr id="4" name="Date Placeholder 3"/>
          <p:cNvSpPr>
            <a:spLocks noGrp="1"/>
          </p:cNvSpPr>
          <p:nvPr>
            <p:ph type="dt" idx="10"/>
          </p:nvPr>
        </p:nvSpPr>
        <p:spPr/>
        <p:txBody>
          <a:bodyPr/>
          <a:lstStyle/>
          <a:p>
            <a:fld id="{497A49A6-4CFD-4802-A76A-9C692B9A8377}" type="datetime1">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2736-D535-1F4F-B80C-38EBC6F45F77}" type="slidenum">
              <a:rPr lang="en-US" smtClean="0"/>
              <a:pPr/>
              <a:t>13</a:t>
            </a:fld>
            <a:endParaRPr lang="en-US"/>
          </a:p>
        </p:txBody>
      </p:sp>
    </p:spTree>
    <p:extLst>
      <p:ext uri="{BB962C8B-B14F-4D97-AF65-F5344CB8AC3E}">
        <p14:creationId xmlns:p14="http://schemas.microsoft.com/office/powerpoint/2010/main" val="2665881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2491972-B6BB-4D87-91B7-66ED383B9323}" type="datetime1">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2736-D535-1F4F-B80C-38EBC6F45F77}" type="slidenum">
              <a:rPr lang="en-US" smtClean="0"/>
              <a:pPr/>
              <a:t>14</a:t>
            </a:fld>
            <a:endParaRPr lang="en-US"/>
          </a:p>
        </p:txBody>
      </p:sp>
    </p:spTree>
    <p:extLst>
      <p:ext uri="{BB962C8B-B14F-4D97-AF65-F5344CB8AC3E}">
        <p14:creationId xmlns:p14="http://schemas.microsoft.com/office/powerpoint/2010/main" val="3730945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EC358934-7F96-4B20-9097-9C70F29F41A4}" type="slidenum">
              <a:rPr lang="et-EE" smtClean="0"/>
              <a:t>16</a:t>
            </a:fld>
            <a:endParaRPr lang="et-EE"/>
          </a:p>
        </p:txBody>
      </p:sp>
    </p:spTree>
    <p:extLst>
      <p:ext uri="{BB962C8B-B14F-4D97-AF65-F5344CB8AC3E}">
        <p14:creationId xmlns:p14="http://schemas.microsoft.com/office/powerpoint/2010/main" val="3929708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Date Placeholder 3"/>
          <p:cNvSpPr>
            <a:spLocks noGrp="1"/>
          </p:cNvSpPr>
          <p:nvPr>
            <p:ph type="dt" idx="10"/>
          </p:nvPr>
        </p:nvSpPr>
        <p:spPr/>
        <p:txBody>
          <a:bodyPr/>
          <a:lstStyle/>
          <a:p>
            <a:fld id="{9E642464-70DD-44BE-B36F-60972C9848FB}" type="datetime1">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2736-D535-1F4F-B80C-38EBC6F45F77}" type="slidenum">
              <a:rPr lang="en-US" smtClean="0"/>
              <a:pPr/>
              <a:t>17</a:t>
            </a:fld>
            <a:endParaRPr lang="en-US"/>
          </a:p>
        </p:txBody>
      </p:sp>
    </p:spTree>
    <p:extLst>
      <p:ext uri="{BB962C8B-B14F-4D97-AF65-F5344CB8AC3E}">
        <p14:creationId xmlns:p14="http://schemas.microsoft.com/office/powerpoint/2010/main" val="3064449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dirty="0" smtClean="0">
                <a:solidFill>
                  <a:schemeClr val="tx1"/>
                </a:solidFill>
                <a:effectLst/>
                <a:latin typeface="+mn-lt"/>
                <a:ea typeface="+mn-ea"/>
                <a:cs typeface="+mn-cs"/>
              </a:rPr>
              <a:t>The Russian aircraft were flying in the Gulf of Finland and were intercepted by German Typhoon fighter jets from NATO’s Baltic Air Policing Mission in order to identify the aircraft and protect Allied air space.  The Russian aircraft formation included 2x MiG-31 Foxhound, 2x Su-34 Fullback, 1x Su-27 Flanker and 2x Su-24 Fencer jets.</a:t>
            </a:r>
            <a:r>
              <a:rPr lang="en-US" sz="1200" b="0" i="0" kern="1200" baseline="0" dirty="0" smtClean="0">
                <a:solidFill>
                  <a:schemeClr val="tx1"/>
                </a:solidFill>
                <a:effectLst/>
                <a:latin typeface="+mn-lt"/>
                <a:ea typeface="+mn-ea"/>
                <a:cs typeface="+mn-cs"/>
              </a:rPr>
              <a:t> They </a:t>
            </a:r>
            <a:r>
              <a:rPr lang="en-US" sz="1200" b="0" i="0" kern="1200" dirty="0" smtClean="0">
                <a:solidFill>
                  <a:schemeClr val="tx1"/>
                </a:solidFill>
                <a:effectLst/>
                <a:latin typeface="+mn-lt"/>
                <a:ea typeface="+mn-ea"/>
                <a:cs typeface="+mn-cs"/>
              </a:rPr>
              <a:t>continued into the Baltic Sea and were also intercepted by fighters from Finland and Sweden, which are not members of NATO.  The Russian fighters continued to the Kaliningrad Oblast.  These combat aircraft had filed a flight plan with Air Traffic Control authorities, </a:t>
            </a:r>
            <a:r>
              <a:rPr lang="et-EE" sz="1200" b="0" i="0" kern="1200" dirty="0" err="1" smtClean="0">
                <a:solidFill>
                  <a:schemeClr val="tx1"/>
                </a:solidFill>
                <a:effectLst/>
                <a:latin typeface="+mn-lt"/>
                <a:ea typeface="+mn-ea"/>
                <a:cs typeface="+mn-cs"/>
              </a:rPr>
              <a:t>they</a:t>
            </a:r>
            <a:r>
              <a:rPr lang="et-EE"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were using transponders, but did not maintain radio contact with civilian air traffic control.</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NATO jets were on standby throughout the duration of Russian flights and Russian aircraft were continually tracked using Allied assets on the ground and in the air. </a:t>
            </a:r>
            <a:endParaRPr lang="et-EE"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Scrambles and intercepts are standard procedure when an unknown aircraft approaches NATO airspace.  </a:t>
            </a:r>
          </a:p>
          <a:p>
            <a:r>
              <a:rPr lang="en-US" sz="1200" b="0" i="0" kern="1200" dirty="0" smtClean="0">
                <a:solidFill>
                  <a:schemeClr val="tx1"/>
                </a:solidFill>
                <a:effectLst/>
                <a:latin typeface="+mn-lt"/>
                <a:ea typeface="+mn-ea"/>
                <a:cs typeface="+mn-cs"/>
              </a:rPr>
              <a:t>However, such flights pose a potential risk to civil aviation given that the </a:t>
            </a:r>
            <a:r>
              <a:rPr lang="en-US" sz="1200" b="1" i="0" kern="1200" dirty="0" smtClean="0">
                <a:solidFill>
                  <a:schemeClr val="tx1"/>
                </a:solidFill>
                <a:effectLst/>
                <a:latin typeface="+mn-lt"/>
                <a:ea typeface="+mn-ea"/>
                <a:cs typeface="+mn-cs"/>
              </a:rPr>
              <a:t>Russian military </a:t>
            </a:r>
            <a:r>
              <a:rPr lang="en-US" sz="1200" b="0" i="0" kern="1200" dirty="0" smtClean="0">
                <a:solidFill>
                  <a:schemeClr val="tx1"/>
                </a:solidFill>
                <a:effectLst/>
                <a:latin typeface="+mn-lt"/>
                <a:ea typeface="+mn-ea"/>
                <a:cs typeface="+mn-cs"/>
              </a:rPr>
              <a:t>often do not file flight plans, or use their on-board transponders. This means civilian </a:t>
            </a:r>
            <a:r>
              <a:rPr lang="et-EE" sz="1200" b="0" i="0" kern="1200" dirty="0" smtClean="0">
                <a:solidFill>
                  <a:schemeClr val="tx1"/>
                </a:solidFill>
                <a:effectLst/>
                <a:latin typeface="+mn-lt"/>
                <a:ea typeface="+mn-ea"/>
                <a:cs typeface="+mn-cs"/>
              </a:rPr>
              <a:t>A</a:t>
            </a:r>
            <a:r>
              <a:rPr lang="en-US" sz="1200" b="0" i="0" kern="1200" dirty="0" err="1" smtClean="0">
                <a:solidFill>
                  <a:schemeClr val="tx1"/>
                </a:solidFill>
                <a:effectLst/>
                <a:latin typeface="+mn-lt"/>
                <a:ea typeface="+mn-ea"/>
                <a:cs typeface="+mn-cs"/>
              </a:rPr>
              <a:t>ir</a:t>
            </a:r>
            <a:r>
              <a:rPr lang="en-US" sz="1200" b="0" i="0" kern="1200" dirty="0" smtClean="0">
                <a:solidFill>
                  <a:schemeClr val="tx1"/>
                </a:solidFill>
                <a:effectLst/>
                <a:latin typeface="+mn-lt"/>
                <a:ea typeface="+mn-ea"/>
                <a:cs typeface="+mn-cs"/>
              </a:rPr>
              <a:t> </a:t>
            </a:r>
            <a:r>
              <a:rPr lang="et-EE" sz="1200" b="0" i="0" kern="1200" dirty="0" smtClean="0">
                <a:solidFill>
                  <a:schemeClr val="tx1"/>
                </a:solidFill>
                <a:effectLst/>
                <a:latin typeface="+mn-lt"/>
                <a:ea typeface="+mn-ea"/>
                <a:cs typeface="+mn-cs"/>
              </a:rPr>
              <a:t>T</a:t>
            </a:r>
            <a:r>
              <a:rPr lang="en-US" sz="1200" b="0" i="0" kern="1200" dirty="0" err="1" smtClean="0">
                <a:solidFill>
                  <a:schemeClr val="tx1"/>
                </a:solidFill>
                <a:effectLst/>
                <a:latin typeface="+mn-lt"/>
                <a:ea typeface="+mn-ea"/>
                <a:cs typeface="+mn-cs"/>
              </a:rPr>
              <a:t>raffic</a:t>
            </a:r>
            <a:r>
              <a:rPr lang="en-US" sz="1200" b="0" i="0" kern="1200" dirty="0" smtClean="0">
                <a:solidFill>
                  <a:schemeClr val="tx1"/>
                </a:solidFill>
                <a:effectLst/>
                <a:latin typeface="+mn-lt"/>
                <a:ea typeface="+mn-ea"/>
                <a:cs typeface="+mn-cs"/>
              </a:rPr>
              <a:t> </a:t>
            </a:r>
            <a:r>
              <a:rPr lang="et-EE" sz="1200" b="0" i="0" kern="1200" dirty="0" smtClean="0">
                <a:solidFill>
                  <a:schemeClr val="tx1"/>
                </a:solidFill>
                <a:effectLst/>
                <a:latin typeface="+mn-lt"/>
                <a:ea typeface="+mn-ea"/>
                <a:cs typeface="+mn-cs"/>
              </a:rPr>
              <a:t>C</a:t>
            </a:r>
            <a:r>
              <a:rPr lang="en-US" sz="1200" b="0" i="0" kern="1200" dirty="0" err="1" smtClean="0">
                <a:solidFill>
                  <a:schemeClr val="tx1"/>
                </a:solidFill>
                <a:effectLst/>
                <a:latin typeface="+mn-lt"/>
                <a:ea typeface="+mn-ea"/>
                <a:cs typeface="+mn-cs"/>
              </a:rPr>
              <a:t>ontrol</a:t>
            </a:r>
            <a:r>
              <a:rPr lang="en-US" sz="1200" b="0" i="0" kern="1200" dirty="0" smtClean="0">
                <a:solidFill>
                  <a:schemeClr val="tx1"/>
                </a:solidFill>
                <a:effectLst/>
                <a:latin typeface="+mn-lt"/>
                <a:ea typeface="+mn-ea"/>
                <a:cs typeface="+mn-cs"/>
              </a:rPr>
              <a:t> cannot detect these aircraft nor ensure there is no interference with civilian air traffic.</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NATO Allies protect their airspace on a 24/7 basis. Allied air </a:t>
            </a:r>
            <a:r>
              <a:rPr lang="en-US" sz="1200" b="0" i="0" kern="1200" dirty="0" err="1" smtClean="0">
                <a:solidFill>
                  <a:schemeClr val="tx1"/>
                </a:solidFill>
                <a:effectLst/>
                <a:latin typeface="+mn-lt"/>
                <a:ea typeface="+mn-ea"/>
                <a:cs typeface="+mn-cs"/>
              </a:rPr>
              <a:t>defence</a:t>
            </a:r>
            <a:r>
              <a:rPr lang="en-US" sz="1200" b="0" i="0" kern="1200" dirty="0" smtClean="0">
                <a:solidFill>
                  <a:schemeClr val="tx1"/>
                </a:solidFill>
                <a:effectLst/>
                <a:latin typeface="+mn-lt"/>
                <a:ea typeface="+mn-ea"/>
                <a:cs typeface="+mn-cs"/>
              </a:rPr>
              <a:t> efforts are focused on stopping </a:t>
            </a:r>
            <a:r>
              <a:rPr lang="en-US" sz="1200" b="0" i="0" kern="1200" dirty="0" err="1" smtClean="0">
                <a:solidFill>
                  <a:schemeClr val="tx1"/>
                </a:solidFill>
                <a:effectLst/>
                <a:latin typeface="+mn-lt"/>
                <a:ea typeface="+mn-ea"/>
                <a:cs typeface="+mn-cs"/>
              </a:rPr>
              <a:t>unauthorised</a:t>
            </a:r>
            <a:r>
              <a:rPr lang="en-US" sz="1200" b="0" i="0" kern="1200" dirty="0" smtClean="0">
                <a:solidFill>
                  <a:schemeClr val="tx1"/>
                </a:solidFill>
                <a:effectLst/>
                <a:latin typeface="+mn-lt"/>
                <a:ea typeface="+mn-ea"/>
                <a:cs typeface="+mn-cs"/>
              </a:rPr>
              <a:t> incursions into NATO airspace and on preventing acts of airborne terrorism.</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http://www.aco.nato.int/nato-tracks-largescale-russian-air-activity-in-europe.aspx</a:t>
            </a:r>
          </a:p>
          <a:p>
            <a:endParaRPr lang="en-US" b="1" dirty="0"/>
          </a:p>
        </p:txBody>
      </p:sp>
      <p:sp>
        <p:nvSpPr>
          <p:cNvPr id="4" name="Date Placeholder 3"/>
          <p:cNvSpPr>
            <a:spLocks noGrp="1"/>
          </p:cNvSpPr>
          <p:nvPr>
            <p:ph type="dt" idx="10"/>
          </p:nvPr>
        </p:nvSpPr>
        <p:spPr/>
        <p:txBody>
          <a:bodyPr/>
          <a:lstStyle/>
          <a:p>
            <a:fld id="{323A5635-940D-4C92-B82A-5FF55E2043C6}" type="datetime1">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2736-D535-1F4F-B80C-38EBC6F45F77}" type="slidenum">
              <a:rPr lang="en-US" smtClean="0"/>
              <a:pPr/>
              <a:t>18</a:t>
            </a:fld>
            <a:endParaRPr lang="en-US"/>
          </a:p>
        </p:txBody>
      </p:sp>
    </p:spTree>
    <p:extLst>
      <p:ext uri="{BB962C8B-B14F-4D97-AF65-F5344CB8AC3E}">
        <p14:creationId xmlns:p14="http://schemas.microsoft.com/office/powerpoint/2010/main" val="3836687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NATO Integrated Air and Missile </a:t>
            </a:r>
            <a:r>
              <a:rPr lang="en-US" sz="1200" b="0" i="0" kern="1200" dirty="0" err="1" smtClean="0">
                <a:solidFill>
                  <a:schemeClr val="tx1"/>
                </a:solidFill>
                <a:effectLst/>
                <a:latin typeface="+mn-lt"/>
                <a:ea typeface="+mn-ea"/>
                <a:cs typeface="+mn-cs"/>
              </a:rPr>
              <a:t>Defence</a:t>
            </a:r>
            <a:r>
              <a:rPr lang="en-US" sz="1200" b="0" i="0" kern="1200" dirty="0" smtClean="0">
                <a:solidFill>
                  <a:schemeClr val="tx1"/>
                </a:solidFill>
                <a:effectLst/>
                <a:latin typeface="+mn-lt"/>
                <a:ea typeface="+mn-ea"/>
                <a:cs typeface="+mn-cs"/>
              </a:rPr>
              <a:t> is the integration of capabilities and overlapping operations of all services </a:t>
            </a:r>
            <a:r>
              <a:rPr lang="en-US" sz="1200" b="1" i="0" kern="1200" dirty="0" smtClean="0">
                <a:solidFill>
                  <a:schemeClr val="tx1"/>
                </a:solidFill>
                <a:effectLst/>
                <a:latin typeface="+mn-lt"/>
                <a:ea typeface="+mn-ea"/>
                <a:cs typeface="+mn-cs"/>
              </a:rPr>
              <a:t>(air, land and maritime forces) </a:t>
            </a:r>
            <a:r>
              <a:rPr lang="en-US" sz="1200" b="0" i="0" kern="1200" dirty="0" smtClean="0">
                <a:solidFill>
                  <a:schemeClr val="tx1"/>
                </a:solidFill>
                <a:effectLst/>
                <a:latin typeface="+mn-lt"/>
                <a:ea typeface="+mn-ea"/>
                <a:cs typeface="+mn-cs"/>
              </a:rPr>
              <a:t>to deter and defend all Alliance territory, populations and forces to ensure freedom of action by negating an adversary’s ability to achieve adverse effects from its air and missile capabilities. It includes a network of interconnected systems to detect, track, classify, identify and monitor airborne objects, and – if necessary – to intercept them using surface-based or airborne weapons systems, as well as the procedures necessary to employ the</a:t>
            </a:r>
            <a:r>
              <a:rPr lang="et-EE" sz="1200" b="0" i="0" kern="1200" dirty="0" err="1" smtClean="0">
                <a:solidFill>
                  <a:schemeClr val="tx1"/>
                </a:solidFill>
                <a:effectLst/>
                <a:latin typeface="+mn-lt"/>
                <a:ea typeface="+mn-ea"/>
                <a:cs typeface="+mn-cs"/>
              </a:rPr>
              <a:t>se</a:t>
            </a:r>
            <a:r>
              <a:rPr lang="en-US" sz="1200" b="0" i="0" kern="1200" dirty="0" smtClean="0">
                <a:solidFill>
                  <a:schemeClr val="tx1"/>
                </a:solidFill>
                <a:effectLst/>
                <a:latin typeface="+mn-lt"/>
                <a:ea typeface="+mn-ea"/>
                <a:cs typeface="+mn-cs"/>
              </a:rPr>
              <a:t> systems.</a:t>
            </a:r>
            <a:endParaRPr lang="en-US" dirty="0"/>
          </a:p>
        </p:txBody>
      </p:sp>
      <p:sp>
        <p:nvSpPr>
          <p:cNvPr id="4" name="Date Placeholder 3"/>
          <p:cNvSpPr>
            <a:spLocks noGrp="1"/>
          </p:cNvSpPr>
          <p:nvPr>
            <p:ph type="dt" idx="10"/>
          </p:nvPr>
        </p:nvSpPr>
        <p:spPr/>
        <p:txBody>
          <a:bodyPr/>
          <a:lstStyle/>
          <a:p>
            <a:fld id="{6BF68F5C-37B1-4545-A95D-0E4DB74233F2}" type="datetime1">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2736-D535-1F4F-B80C-38EBC6F45F77}" type="slidenum">
              <a:rPr lang="en-US" smtClean="0"/>
              <a:pPr/>
              <a:t>3</a:t>
            </a:fld>
            <a:endParaRPr lang="en-US"/>
          </a:p>
        </p:txBody>
      </p:sp>
    </p:spTree>
    <p:extLst>
      <p:ext uri="{BB962C8B-B14F-4D97-AF65-F5344CB8AC3E}">
        <p14:creationId xmlns:p14="http://schemas.microsoft.com/office/powerpoint/2010/main" val="71033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buClr>
                <a:srgbClr val="B2B2B2"/>
              </a:buClr>
              <a:buSzPct val="75000"/>
            </a:pPr>
            <a:r>
              <a:rPr lang="en-US" sz="1600" b="1" dirty="0" smtClean="0"/>
              <a:t>NATO </a:t>
            </a:r>
            <a:r>
              <a:rPr lang="en-US" sz="1600" dirty="0" smtClean="0"/>
              <a:t>member countries started working together in the </a:t>
            </a:r>
            <a:r>
              <a:rPr lang="en-US" sz="1600" b="1" dirty="0" smtClean="0"/>
              <a:t>1970s</a:t>
            </a:r>
            <a:r>
              <a:rPr lang="en-US" sz="1600" dirty="0" smtClean="0"/>
              <a:t> to establish an integrated air </a:t>
            </a:r>
            <a:r>
              <a:rPr lang="en-US" sz="1600" dirty="0" err="1" smtClean="0"/>
              <a:t>defence</a:t>
            </a:r>
            <a:r>
              <a:rPr lang="en-US" sz="1600" dirty="0" smtClean="0"/>
              <a:t> structure and system, combining national assets supplemented as needed by NATO elements. Operating together is both more effective and more efficient in protecting against air attacks than national air </a:t>
            </a:r>
            <a:r>
              <a:rPr lang="en-US" sz="1600" dirty="0" err="1" smtClean="0"/>
              <a:t>defence</a:t>
            </a:r>
            <a:r>
              <a:rPr lang="en-US" sz="1600" dirty="0" smtClean="0"/>
              <a:t> systems operating independently. With the advent of an Alliance ballistic missile </a:t>
            </a:r>
            <a:r>
              <a:rPr lang="en-US" sz="1600" dirty="0" err="1" smtClean="0"/>
              <a:t>defence</a:t>
            </a:r>
            <a:r>
              <a:rPr lang="en-US" sz="1600" dirty="0" smtClean="0"/>
              <a:t> capability, this structure is now known as the NATO Integrated Air and Missile </a:t>
            </a:r>
            <a:r>
              <a:rPr lang="en-US" sz="1600" dirty="0" err="1" smtClean="0"/>
              <a:t>Defence</a:t>
            </a:r>
            <a:r>
              <a:rPr lang="en-US" sz="1600" dirty="0" smtClean="0"/>
              <a:t> System (NATINAMDS). It comes under the command and control of NATO’s Supreme Allied Commander Europe </a:t>
            </a:r>
            <a:r>
              <a:rPr lang="en-US" sz="1600" b="1" dirty="0" smtClean="0"/>
              <a:t>(SACEUR). </a:t>
            </a:r>
            <a:endParaRPr lang="et-EE" sz="1600" b="1" dirty="0" smtClean="0"/>
          </a:p>
          <a:p>
            <a:pPr lvl="1">
              <a:lnSpc>
                <a:spcPct val="90000"/>
              </a:lnSpc>
              <a:buClr>
                <a:srgbClr val="B2B2B2"/>
              </a:buClr>
              <a:buSzPct val="75000"/>
            </a:pPr>
            <a:r>
              <a:rPr lang="en-US" sz="1600" b="1" dirty="0" smtClean="0"/>
              <a:t>The NATINAMDS </a:t>
            </a:r>
            <a:r>
              <a:rPr lang="en-US" sz="1600" dirty="0" smtClean="0"/>
              <a:t>is a cornerstone of NATO air and missile </a:t>
            </a:r>
            <a:r>
              <a:rPr lang="en-US" sz="1600" dirty="0" err="1" smtClean="0"/>
              <a:t>defence</a:t>
            </a:r>
            <a:r>
              <a:rPr lang="en-US" sz="1600" dirty="0" smtClean="0"/>
              <a:t> policy, and a visible indication of cohesion, shared responsibility and solidarity across the Alliance.</a:t>
            </a:r>
            <a:endParaRPr lang="et-EE" sz="1600" dirty="0" smtClean="0"/>
          </a:p>
          <a:p>
            <a:endParaRPr lang="en-US" dirty="0">
              <a:solidFill>
                <a:schemeClr val="tx1"/>
              </a:solidFill>
            </a:endParaRPr>
          </a:p>
        </p:txBody>
      </p:sp>
      <p:sp>
        <p:nvSpPr>
          <p:cNvPr id="4" name="Date Placeholder 3"/>
          <p:cNvSpPr>
            <a:spLocks noGrp="1"/>
          </p:cNvSpPr>
          <p:nvPr>
            <p:ph type="dt" idx="10"/>
          </p:nvPr>
        </p:nvSpPr>
        <p:spPr/>
        <p:txBody>
          <a:bodyPr/>
          <a:lstStyle/>
          <a:p>
            <a:fld id="{EA818D8C-C4C3-4727-8E4C-FBF5F758D3A2}" type="datetime1">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2736-D535-1F4F-B80C-38EBC6F45F77}" type="slidenum">
              <a:rPr lang="en-US" smtClean="0"/>
              <a:pPr/>
              <a:t>4</a:t>
            </a:fld>
            <a:endParaRPr lang="en-US"/>
          </a:p>
        </p:txBody>
      </p:sp>
    </p:spTree>
    <p:extLst>
      <p:ext uri="{BB962C8B-B14F-4D97-AF65-F5344CB8AC3E}">
        <p14:creationId xmlns:p14="http://schemas.microsoft.com/office/powerpoint/2010/main" val="184879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t>
            </a:r>
          </a:p>
          <a:p>
            <a:endParaRPr lang="et-EE" dirty="0" smtClean="0"/>
          </a:p>
        </p:txBody>
      </p:sp>
      <p:sp>
        <p:nvSpPr>
          <p:cNvPr id="4" name="Date Placeholder 3"/>
          <p:cNvSpPr>
            <a:spLocks noGrp="1"/>
          </p:cNvSpPr>
          <p:nvPr>
            <p:ph type="dt" idx="10"/>
          </p:nvPr>
        </p:nvSpPr>
        <p:spPr/>
        <p:txBody>
          <a:bodyPr/>
          <a:lstStyle/>
          <a:p>
            <a:fld id="{6A58BAAE-1195-4083-91C1-56230EDEE16B}" type="datetime1">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2736-D535-1F4F-B80C-38EBC6F45F77}" type="slidenum">
              <a:rPr lang="en-US" smtClean="0"/>
              <a:pPr/>
              <a:t>5</a:t>
            </a:fld>
            <a:endParaRPr lang="en-US"/>
          </a:p>
        </p:txBody>
      </p:sp>
    </p:spTree>
    <p:extLst>
      <p:ext uri="{BB962C8B-B14F-4D97-AF65-F5344CB8AC3E}">
        <p14:creationId xmlns:p14="http://schemas.microsoft.com/office/powerpoint/2010/main" val="25208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t-EE" sz="1200" b="1" i="0" kern="1200" dirty="0" smtClean="0">
              <a:solidFill>
                <a:schemeClr val="tx1"/>
              </a:solidFill>
              <a:effectLst/>
              <a:latin typeface="+mn-lt"/>
              <a:ea typeface="+mn-ea"/>
              <a:cs typeface="+mn-cs"/>
            </a:endParaRPr>
          </a:p>
          <a:p>
            <a:endParaRPr lang="et-EE" sz="1200" b="1" i="0" kern="1200" dirty="0" smtClean="0">
              <a:solidFill>
                <a:schemeClr val="tx1"/>
              </a:solidFill>
              <a:effectLst/>
              <a:latin typeface="+mn-lt"/>
              <a:ea typeface="+mn-ea"/>
              <a:cs typeface="+mn-cs"/>
            </a:endParaRPr>
          </a:p>
          <a:p>
            <a:r>
              <a:rPr lang="en-US" sz="1200" dirty="0" smtClean="0"/>
              <a:t>Command and control is about decision making, the exercise of direction by a properly designated commander over assigned and attached forces in the accomplishment of a mission, and is supported by information technology</a:t>
            </a:r>
            <a:r>
              <a:rPr lang="et-EE" sz="1200" dirty="0" smtClean="0"/>
              <a:t>.</a:t>
            </a:r>
          </a:p>
          <a:p>
            <a:endParaRPr lang="et-EE"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Command and Control (C2) is essential to the success of any operation.</a:t>
            </a:r>
            <a:r>
              <a:rPr lang="et-EE" sz="1200" dirty="0" smtClean="0"/>
              <a:t> </a:t>
            </a:r>
            <a:r>
              <a:rPr lang="et-EE" sz="1200" dirty="0" err="1" smtClean="0"/>
              <a:t>It</a:t>
            </a:r>
            <a:r>
              <a:rPr lang="et-EE" sz="1200" dirty="0" smtClean="0"/>
              <a:t> p</a:t>
            </a:r>
            <a:r>
              <a:rPr lang="en-US" sz="1200" dirty="0" err="1" smtClean="0"/>
              <a:t>rovide</a:t>
            </a:r>
            <a:r>
              <a:rPr lang="et-EE" sz="1200" dirty="0" smtClean="0"/>
              <a:t>s</a:t>
            </a:r>
            <a:r>
              <a:rPr lang="en-US" sz="1200" dirty="0" smtClean="0"/>
              <a:t> commanders situational awareness</a:t>
            </a:r>
            <a:r>
              <a:rPr lang="et-EE" sz="1200" dirty="0" smtClean="0"/>
              <a:t>.</a:t>
            </a:r>
          </a:p>
          <a:p>
            <a:endParaRPr lang="et-EE" sz="1200" b="0" i="0" kern="1200" dirty="0" smtClean="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2800" dirty="0" smtClean="0"/>
              <a:t>In recognition of the increasingly joint nature of military operations</a:t>
            </a:r>
            <a:r>
              <a:rPr lang="et-EE" sz="2800" dirty="0" smtClean="0"/>
              <a:t>, </a:t>
            </a:r>
            <a:r>
              <a:rPr lang="en-US" sz="2800" dirty="0" smtClean="0"/>
              <a:t>NATO has developed a new and more robust capability that will be a C2 system for all air operations</a:t>
            </a:r>
            <a:r>
              <a:rPr lang="et-EE" sz="2800" dirty="0" smtClean="0"/>
              <a:t>, which </a:t>
            </a:r>
            <a:r>
              <a:rPr lang="en-US" sz="2800" dirty="0" smtClean="0"/>
              <a:t>will facilitate the planning, tasking, execution and coordination of all integrated air and missile </a:t>
            </a:r>
            <a:r>
              <a:rPr lang="en-US" sz="2800" dirty="0" err="1" smtClean="0"/>
              <a:t>defence</a:t>
            </a:r>
            <a:r>
              <a:rPr lang="en-US" sz="2800" dirty="0" smtClean="0"/>
              <a:t> missions in peacetime, crisis and conflict.</a:t>
            </a:r>
            <a:r>
              <a:rPr lang="et-EE" sz="2800" dirty="0" smtClean="0"/>
              <a:t> </a:t>
            </a:r>
            <a:endParaRPr lang="en-US" sz="3200" dirty="0" smtClean="0"/>
          </a:p>
          <a:p>
            <a:endParaRPr lang="et-EE" sz="1200" b="0" i="0" kern="1200" dirty="0" smtClean="0">
              <a:solidFill>
                <a:schemeClr val="tx1"/>
              </a:solidFill>
              <a:effectLst/>
              <a:latin typeface="+mn-lt"/>
              <a:ea typeface="+mn-ea"/>
              <a:cs typeface="+mn-cs"/>
            </a:endParaRPr>
          </a:p>
          <a:p>
            <a:endParaRPr lang="en-US" b="1" dirty="0"/>
          </a:p>
        </p:txBody>
      </p:sp>
      <p:sp>
        <p:nvSpPr>
          <p:cNvPr id="4" name="Date Placeholder 3"/>
          <p:cNvSpPr>
            <a:spLocks noGrp="1"/>
          </p:cNvSpPr>
          <p:nvPr>
            <p:ph type="dt" idx="10"/>
          </p:nvPr>
        </p:nvSpPr>
        <p:spPr/>
        <p:txBody>
          <a:bodyPr/>
          <a:lstStyle/>
          <a:p>
            <a:fld id="{F4A6D09D-0B48-40A8-B3BD-8323E37CFCF0}" type="datetime1">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2736-D535-1F4F-B80C-38EBC6F45F77}" type="slidenum">
              <a:rPr lang="en-US" smtClean="0"/>
              <a:pPr/>
              <a:t>6</a:t>
            </a:fld>
            <a:endParaRPr lang="en-US"/>
          </a:p>
        </p:txBody>
      </p:sp>
    </p:spTree>
    <p:extLst>
      <p:ext uri="{BB962C8B-B14F-4D97-AF65-F5344CB8AC3E}">
        <p14:creationId xmlns:p14="http://schemas.microsoft.com/office/powerpoint/2010/main" val="169692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smtClean="0"/>
              <a:t>NATINAMDS is orchestrated by  HQ AC </a:t>
            </a:r>
            <a:r>
              <a:rPr lang="en-US" b="1" noProof="0" dirty="0" err="1" smtClean="0"/>
              <a:t>Ramstein</a:t>
            </a:r>
            <a:r>
              <a:rPr lang="en-US" b="1" noProof="0" dirty="0" smtClean="0"/>
              <a:t>.</a:t>
            </a:r>
          </a:p>
          <a:p>
            <a:endParaRPr lang="en-US" b="1" noProof="0" dirty="0" smtClean="0"/>
          </a:p>
          <a:p>
            <a:r>
              <a:rPr lang="en-US" sz="1200" b="0" i="1" kern="1200" noProof="0" dirty="0" smtClean="0">
                <a:solidFill>
                  <a:schemeClr val="tx1"/>
                </a:solidFill>
                <a:effectLst/>
                <a:latin typeface="+mn-lt"/>
                <a:ea typeface="+mn-ea"/>
                <a:cs typeface="+mn-cs"/>
              </a:rPr>
              <a:t>The planning and execution of all NATO Integrated Air and Missile </a:t>
            </a:r>
            <a:r>
              <a:rPr lang="en-US" sz="1200" b="0" i="1" kern="1200" noProof="0" dirty="0" err="1" smtClean="0">
                <a:solidFill>
                  <a:schemeClr val="tx1"/>
                </a:solidFill>
                <a:effectLst/>
                <a:latin typeface="+mn-lt"/>
                <a:ea typeface="+mn-ea"/>
                <a:cs typeface="+mn-cs"/>
              </a:rPr>
              <a:t>Defence</a:t>
            </a:r>
            <a:r>
              <a:rPr lang="en-US" sz="1200" b="0" i="1" kern="1200" noProof="0" dirty="0" smtClean="0">
                <a:solidFill>
                  <a:schemeClr val="tx1"/>
                </a:solidFill>
                <a:effectLst/>
                <a:latin typeface="+mn-lt"/>
                <a:ea typeface="+mn-ea"/>
                <a:cs typeface="+mn-cs"/>
              </a:rPr>
              <a:t> Operations within SACEUR’s Area of Responsibility.</a:t>
            </a:r>
          </a:p>
          <a:p>
            <a:endParaRPr lang="en-US" sz="1200" b="0" i="1" kern="1200" noProof="0" dirty="0" smtClean="0">
              <a:solidFill>
                <a:schemeClr val="tx1"/>
              </a:solidFill>
              <a:effectLst/>
              <a:latin typeface="+mn-lt"/>
              <a:ea typeface="+mn-ea"/>
              <a:cs typeface="+mn-cs"/>
            </a:endParaRPr>
          </a:p>
          <a:p>
            <a:r>
              <a:rPr lang="en-US" sz="1200" b="0" i="1" kern="1200" noProof="0" dirty="0" smtClean="0">
                <a:solidFill>
                  <a:schemeClr val="tx1"/>
                </a:solidFill>
                <a:effectLst/>
                <a:latin typeface="+mn-lt"/>
                <a:ea typeface="+mn-ea"/>
                <a:cs typeface="+mn-cs"/>
              </a:rPr>
              <a:t>The planning, integration, and Command and Control of Air operations within and beyond SACEUR’s Area of Responsibility during crises and conflict.</a:t>
            </a:r>
          </a:p>
          <a:p>
            <a:endParaRPr lang="en-US" sz="1200" b="0" i="0" kern="1200" noProof="0" dirty="0" smtClean="0">
              <a:solidFill>
                <a:schemeClr val="tx1"/>
              </a:solidFill>
              <a:effectLst/>
              <a:latin typeface="+mn-lt"/>
              <a:ea typeface="+mn-ea"/>
              <a:cs typeface="+mn-cs"/>
            </a:endParaRPr>
          </a:p>
          <a:p>
            <a:r>
              <a:rPr lang="en-US" sz="1200" b="0" i="1" kern="1200" noProof="0" dirty="0" smtClean="0">
                <a:solidFill>
                  <a:schemeClr val="tx1"/>
                </a:solidFill>
                <a:effectLst/>
                <a:latin typeface="+mn-lt"/>
                <a:ea typeface="+mn-ea"/>
                <a:cs typeface="+mn-cs"/>
              </a:rPr>
              <a:t>The provision of advice on Air and Space competency, force proposals, military requirements, exercises, as well as standardization and evaluation priorities.</a:t>
            </a:r>
            <a:endParaRPr lang="en-US" sz="1200" b="0" i="0" kern="1200" noProof="0" dirty="0" smtClean="0">
              <a:solidFill>
                <a:schemeClr val="tx1"/>
              </a:solidFill>
              <a:effectLst/>
              <a:latin typeface="+mn-lt"/>
              <a:ea typeface="+mn-ea"/>
              <a:cs typeface="+mn-cs"/>
            </a:endParaRPr>
          </a:p>
          <a:p>
            <a:endParaRPr lang="en-US" b="1" noProof="0" dirty="0"/>
          </a:p>
        </p:txBody>
      </p:sp>
      <p:sp>
        <p:nvSpPr>
          <p:cNvPr id="4" name="Date Placeholder 3"/>
          <p:cNvSpPr>
            <a:spLocks noGrp="1"/>
          </p:cNvSpPr>
          <p:nvPr>
            <p:ph type="dt" idx="10"/>
          </p:nvPr>
        </p:nvSpPr>
        <p:spPr/>
        <p:txBody>
          <a:bodyPr/>
          <a:lstStyle/>
          <a:p>
            <a:fld id="{76E98C2F-7EC2-468F-8F68-699DA0DAB962}" type="datetime1">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2736-D535-1F4F-B80C-38EBC6F45F77}" type="slidenum">
              <a:rPr lang="en-US" smtClean="0"/>
              <a:pPr/>
              <a:t>7</a:t>
            </a:fld>
            <a:endParaRPr lang="en-US"/>
          </a:p>
        </p:txBody>
      </p:sp>
    </p:spTree>
    <p:extLst>
      <p:ext uri="{BB962C8B-B14F-4D97-AF65-F5344CB8AC3E}">
        <p14:creationId xmlns:p14="http://schemas.microsoft.com/office/powerpoint/2010/main" val="306615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noProof="0" dirty="0" smtClean="0">
                <a:solidFill>
                  <a:schemeClr val="tx1"/>
                </a:solidFill>
                <a:effectLst/>
                <a:latin typeface="+mn-lt"/>
                <a:ea typeface="+mn-ea"/>
                <a:cs typeface="+mn-cs"/>
              </a:rPr>
              <a:t>To carry out its missions and tasks, HQ AC </a:t>
            </a:r>
            <a:r>
              <a:rPr lang="en-US" sz="1200" b="0" i="0" kern="1200" noProof="0" dirty="0" err="1" smtClean="0">
                <a:solidFill>
                  <a:schemeClr val="tx1"/>
                </a:solidFill>
                <a:effectLst/>
                <a:latin typeface="+mn-lt"/>
                <a:ea typeface="+mn-ea"/>
                <a:cs typeface="+mn-cs"/>
              </a:rPr>
              <a:t>Ramstein</a:t>
            </a:r>
            <a:r>
              <a:rPr lang="en-US" sz="1200" b="0" i="0" kern="1200" noProof="0" dirty="0" smtClean="0">
                <a:solidFill>
                  <a:schemeClr val="tx1"/>
                </a:solidFill>
                <a:effectLst/>
                <a:latin typeface="+mn-lt"/>
                <a:ea typeface="+mn-ea"/>
                <a:cs typeface="+mn-cs"/>
              </a:rPr>
              <a:t> has two </a:t>
            </a:r>
            <a:r>
              <a:rPr lang="en-US" sz="1200" b="1" i="0" kern="1200" noProof="0" dirty="0" smtClean="0">
                <a:solidFill>
                  <a:schemeClr val="tx1"/>
                </a:solidFill>
                <a:effectLst/>
                <a:latin typeface="+mn-lt"/>
                <a:ea typeface="+mn-ea"/>
                <a:cs typeface="+mn-cs"/>
              </a:rPr>
              <a:t>Combined Air Operations </a:t>
            </a:r>
            <a:r>
              <a:rPr lang="en-US" sz="1200" b="1" i="0" kern="1200" noProof="0" dirty="0" err="1" smtClean="0">
                <a:solidFill>
                  <a:schemeClr val="tx1"/>
                </a:solidFill>
                <a:effectLst/>
                <a:latin typeface="+mn-lt"/>
                <a:ea typeface="+mn-ea"/>
                <a:cs typeface="+mn-cs"/>
              </a:rPr>
              <a:t>Centres</a:t>
            </a:r>
            <a:r>
              <a:rPr lang="en-US" sz="1200" b="1" i="0" kern="1200" noProof="0" dirty="0" smtClean="0">
                <a:solidFill>
                  <a:schemeClr val="tx1"/>
                </a:solidFill>
                <a:effectLst/>
                <a:latin typeface="+mn-lt"/>
                <a:ea typeface="+mn-ea"/>
                <a:cs typeface="+mn-cs"/>
              </a:rPr>
              <a:t> (CAOC), </a:t>
            </a:r>
            <a:r>
              <a:rPr lang="en-US" sz="1200" b="0" i="0" kern="1200" noProof="0" dirty="0" smtClean="0">
                <a:solidFill>
                  <a:schemeClr val="tx1"/>
                </a:solidFill>
                <a:effectLst/>
                <a:latin typeface="+mn-lt"/>
                <a:ea typeface="+mn-ea"/>
                <a:cs typeface="+mn-cs"/>
              </a:rPr>
              <a:t>one in </a:t>
            </a:r>
            <a:r>
              <a:rPr lang="en-US" sz="1200" b="0" i="0" kern="1200" noProof="0" dirty="0" err="1" smtClean="0">
                <a:solidFill>
                  <a:schemeClr val="tx1"/>
                </a:solidFill>
                <a:effectLst/>
                <a:latin typeface="+mn-lt"/>
                <a:ea typeface="+mn-ea"/>
                <a:cs typeface="+mn-cs"/>
              </a:rPr>
              <a:t>Torrejon</a:t>
            </a:r>
            <a:r>
              <a:rPr lang="en-US" sz="1200" b="0" i="0" kern="1200" noProof="0" dirty="0" smtClean="0">
                <a:solidFill>
                  <a:schemeClr val="tx1"/>
                </a:solidFill>
                <a:effectLst/>
                <a:latin typeface="+mn-lt"/>
                <a:ea typeface="+mn-ea"/>
                <a:cs typeface="+mn-cs"/>
              </a:rPr>
              <a:t>, Spain, and one in </a:t>
            </a:r>
            <a:r>
              <a:rPr lang="en-US" sz="1200" b="0" i="0" kern="1200" noProof="0" dirty="0" err="1" smtClean="0">
                <a:solidFill>
                  <a:schemeClr val="tx1"/>
                </a:solidFill>
                <a:effectLst/>
                <a:latin typeface="+mn-lt"/>
                <a:ea typeface="+mn-ea"/>
                <a:cs typeface="+mn-cs"/>
              </a:rPr>
              <a:t>Uedem</a:t>
            </a:r>
            <a:r>
              <a:rPr lang="en-US" sz="1200" b="0" i="0" kern="1200" noProof="0" dirty="0" smtClean="0">
                <a:solidFill>
                  <a:schemeClr val="tx1"/>
                </a:solidFill>
                <a:effectLst/>
                <a:latin typeface="+mn-lt"/>
                <a:ea typeface="+mn-ea"/>
                <a:cs typeface="+mn-cs"/>
              </a:rPr>
              <a:t>, Germany.</a:t>
            </a:r>
          </a:p>
          <a:p>
            <a:endParaRPr lang="en-US" sz="1200" b="0" i="0" kern="1200" noProof="0" dirty="0" smtClean="0">
              <a:solidFill>
                <a:schemeClr val="tx1"/>
              </a:solidFill>
              <a:effectLst/>
              <a:latin typeface="+mn-lt"/>
              <a:ea typeface="+mn-ea"/>
              <a:cs typeface="+mn-cs"/>
            </a:endParaRPr>
          </a:p>
          <a:p>
            <a:r>
              <a:rPr lang="en-US" sz="1200" b="1" i="0" kern="1200" noProof="0" dirty="0" smtClean="0">
                <a:solidFill>
                  <a:schemeClr val="tx1"/>
                </a:solidFill>
                <a:effectLst/>
                <a:latin typeface="+mn-lt"/>
                <a:ea typeface="+mn-ea"/>
                <a:cs typeface="+mn-cs"/>
              </a:rPr>
              <a:t>The CAOCs </a:t>
            </a:r>
            <a:r>
              <a:rPr lang="en-US" sz="1200" b="0" i="0" kern="1200" noProof="0" dirty="0" smtClean="0">
                <a:solidFill>
                  <a:schemeClr val="tx1"/>
                </a:solidFill>
                <a:effectLst/>
                <a:latin typeface="+mn-lt"/>
                <a:ea typeface="+mn-ea"/>
                <a:cs typeface="+mn-cs"/>
              </a:rPr>
              <a:t>focus on Air Policing (AP) and Ballistic Missile </a:t>
            </a:r>
            <a:r>
              <a:rPr lang="en-US" sz="1200" b="0" i="0" kern="1200" noProof="0" dirty="0" err="1" smtClean="0">
                <a:solidFill>
                  <a:schemeClr val="tx1"/>
                </a:solidFill>
                <a:effectLst/>
                <a:latin typeface="+mn-lt"/>
                <a:ea typeface="+mn-ea"/>
                <a:cs typeface="+mn-cs"/>
              </a:rPr>
              <a:t>Defence</a:t>
            </a:r>
            <a:r>
              <a:rPr lang="en-US" sz="1200" b="0" i="0" kern="1200" noProof="0" dirty="0" smtClean="0">
                <a:solidFill>
                  <a:schemeClr val="tx1"/>
                </a:solidFill>
                <a:effectLst/>
                <a:latin typeface="+mn-lt"/>
                <a:ea typeface="+mn-ea"/>
                <a:cs typeface="+mn-cs"/>
              </a:rPr>
              <a:t> (BMD) related duties, and constitute the backbone of </a:t>
            </a:r>
            <a:r>
              <a:rPr lang="en-US" sz="1200" b="1" i="0" kern="1200" noProof="0" dirty="0" smtClean="0">
                <a:solidFill>
                  <a:schemeClr val="tx1"/>
                </a:solidFill>
                <a:effectLst/>
                <a:latin typeface="+mn-lt"/>
                <a:ea typeface="+mn-ea"/>
                <a:cs typeface="+mn-cs"/>
              </a:rPr>
              <a:t>Collective </a:t>
            </a:r>
            <a:r>
              <a:rPr lang="en-US" sz="1200" b="1" i="0" kern="1200" noProof="0" dirty="0" err="1" smtClean="0">
                <a:solidFill>
                  <a:schemeClr val="tx1"/>
                </a:solidFill>
                <a:effectLst/>
                <a:latin typeface="+mn-lt"/>
                <a:ea typeface="+mn-ea"/>
                <a:cs typeface="+mn-cs"/>
              </a:rPr>
              <a:t>Defence</a:t>
            </a:r>
            <a:r>
              <a:rPr lang="en-US" sz="1200" b="1" i="0" kern="1200" noProof="0" dirty="0" smtClean="0">
                <a:solidFill>
                  <a:schemeClr val="tx1"/>
                </a:solidFill>
                <a:effectLst/>
                <a:latin typeface="+mn-lt"/>
                <a:ea typeface="+mn-ea"/>
                <a:cs typeface="+mn-cs"/>
              </a:rPr>
              <a:t> Operations </a:t>
            </a:r>
            <a:r>
              <a:rPr lang="en-US" sz="1200" b="0" i="0" kern="1200" noProof="0" dirty="0" smtClean="0">
                <a:solidFill>
                  <a:schemeClr val="tx1"/>
                </a:solidFill>
                <a:effectLst/>
                <a:latin typeface="+mn-lt"/>
                <a:ea typeface="+mn-ea"/>
                <a:cs typeface="+mn-cs"/>
              </a:rPr>
              <a:t>within the NATO Area of Responsibility.</a:t>
            </a:r>
          </a:p>
          <a:p>
            <a:endParaRPr lang="en-US" sz="1200" b="0" i="0" kern="1200" noProof="0" dirty="0" smtClean="0">
              <a:solidFill>
                <a:schemeClr val="tx1"/>
              </a:solidFill>
              <a:effectLst/>
              <a:latin typeface="+mn-lt"/>
              <a:ea typeface="+mn-ea"/>
              <a:cs typeface="+mn-cs"/>
            </a:endParaRPr>
          </a:p>
          <a:p>
            <a:r>
              <a:rPr lang="en-US" sz="1200" b="0" i="0" kern="1200" noProof="0" dirty="0" smtClean="0">
                <a:solidFill>
                  <a:schemeClr val="tx1"/>
                </a:solidFill>
                <a:effectLst/>
                <a:latin typeface="+mn-lt"/>
                <a:ea typeface="+mn-ea"/>
                <a:cs typeface="+mn-cs"/>
              </a:rPr>
              <a:t>Based on RAP and other information sent by subordinated units, CAOC makes the tactical decision whether to scramble QRA aircraft or not.</a:t>
            </a:r>
            <a:endParaRPr lang="en-US" sz="1200" b="0" i="0" kern="1200" noProof="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051FBD5-A752-47F1-8DE7-A3D8B479214E}" type="datetime1">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2736-D535-1F4F-B80C-38EBC6F45F77}" type="slidenum">
              <a:rPr lang="en-US" smtClean="0"/>
              <a:pPr/>
              <a:t>8</a:t>
            </a:fld>
            <a:endParaRPr lang="en-US"/>
          </a:p>
        </p:txBody>
      </p:sp>
    </p:spTree>
    <p:extLst>
      <p:ext uri="{BB962C8B-B14F-4D97-AF65-F5344CB8AC3E}">
        <p14:creationId xmlns:p14="http://schemas.microsoft.com/office/powerpoint/2010/main" val="55194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noProof="0" dirty="0" smtClean="0">
                <a:solidFill>
                  <a:schemeClr val="tx1"/>
                </a:solidFill>
                <a:effectLst/>
                <a:latin typeface="+mn-lt"/>
                <a:ea typeface="+mn-ea"/>
                <a:cs typeface="+mn-cs"/>
              </a:rPr>
              <a:t>In Baltic region</a:t>
            </a:r>
            <a:r>
              <a:rPr lang="en-US" sz="1200" b="0" i="0" kern="1200" baseline="0" noProof="0" dirty="0" smtClean="0">
                <a:solidFill>
                  <a:schemeClr val="tx1"/>
                </a:solidFill>
                <a:effectLst/>
                <a:latin typeface="+mn-lt"/>
                <a:ea typeface="+mn-ea"/>
                <a:cs typeface="+mn-cs"/>
              </a:rPr>
              <a:t> those subordinated units to CAOC are CRC </a:t>
            </a:r>
            <a:r>
              <a:rPr lang="en-US" sz="1200" b="0" i="0" kern="1200" baseline="0" noProof="0" dirty="0" err="1" smtClean="0">
                <a:solidFill>
                  <a:schemeClr val="tx1"/>
                </a:solidFill>
                <a:effectLst/>
                <a:latin typeface="+mn-lt"/>
                <a:ea typeface="+mn-ea"/>
                <a:cs typeface="+mn-cs"/>
              </a:rPr>
              <a:t>Karmelava</a:t>
            </a:r>
            <a:r>
              <a:rPr lang="en-US" sz="1200" b="0" i="0" kern="1200" baseline="0" noProof="0" dirty="0" smtClean="0">
                <a:solidFill>
                  <a:schemeClr val="tx1"/>
                </a:solidFill>
                <a:effectLst/>
                <a:latin typeface="+mn-lt"/>
                <a:ea typeface="+mn-ea"/>
                <a:cs typeface="+mn-cs"/>
              </a:rPr>
              <a:t>, CRP </a:t>
            </a:r>
            <a:r>
              <a:rPr lang="en-US" sz="1200" b="0" i="0" kern="1200" baseline="0" noProof="0" dirty="0" err="1" smtClean="0">
                <a:solidFill>
                  <a:schemeClr val="tx1"/>
                </a:solidFill>
                <a:effectLst/>
                <a:latin typeface="+mn-lt"/>
                <a:ea typeface="+mn-ea"/>
                <a:cs typeface="+mn-cs"/>
              </a:rPr>
              <a:t>Karmelava</a:t>
            </a:r>
            <a:r>
              <a:rPr lang="en-US" sz="1200" b="0" i="0" kern="1200" baseline="0" noProof="0" dirty="0" smtClean="0">
                <a:solidFill>
                  <a:schemeClr val="tx1"/>
                </a:solidFill>
                <a:effectLst/>
                <a:latin typeface="+mn-lt"/>
                <a:ea typeface="+mn-ea"/>
                <a:cs typeface="+mn-cs"/>
              </a:rPr>
              <a:t>, CRP </a:t>
            </a:r>
            <a:r>
              <a:rPr lang="en-US" sz="1200" b="0" i="0" kern="1200" baseline="0" noProof="0" dirty="0" err="1" smtClean="0">
                <a:solidFill>
                  <a:schemeClr val="tx1"/>
                </a:solidFill>
                <a:effectLst/>
                <a:latin typeface="+mn-lt"/>
                <a:ea typeface="+mn-ea"/>
                <a:cs typeface="+mn-cs"/>
              </a:rPr>
              <a:t>Lielvarde</a:t>
            </a:r>
            <a:r>
              <a:rPr lang="en-US" sz="1200" b="0" i="0" kern="1200" baseline="0" noProof="0" dirty="0" smtClean="0">
                <a:solidFill>
                  <a:schemeClr val="tx1"/>
                </a:solidFill>
                <a:effectLst/>
                <a:latin typeface="+mn-lt"/>
                <a:ea typeface="+mn-ea"/>
                <a:cs typeface="+mn-cs"/>
              </a:rPr>
              <a:t> and CRP </a:t>
            </a:r>
            <a:r>
              <a:rPr lang="en-US" sz="1200" b="0" i="0" kern="1200" baseline="0" noProof="0" dirty="0" err="1" smtClean="0">
                <a:solidFill>
                  <a:schemeClr val="tx1"/>
                </a:solidFill>
                <a:effectLst/>
                <a:latin typeface="+mn-lt"/>
                <a:ea typeface="+mn-ea"/>
                <a:cs typeface="+mn-cs"/>
              </a:rPr>
              <a:t>Ämari</a:t>
            </a:r>
            <a:r>
              <a:rPr lang="en-US" sz="1200" b="0" i="0" kern="1200" baseline="0" noProof="0" dirty="0" smtClean="0">
                <a:solidFill>
                  <a:schemeClr val="tx1"/>
                </a:solidFill>
                <a:effectLst/>
                <a:latin typeface="+mn-lt"/>
                <a:ea typeface="+mn-ea"/>
                <a:cs typeface="+mn-cs"/>
              </a:rPr>
              <a:t>. All tog</a:t>
            </a:r>
            <a:r>
              <a:rPr lang="et-EE" sz="1200" b="0" i="0" kern="1200" baseline="0" noProof="0" dirty="0" smtClean="0">
                <a:solidFill>
                  <a:schemeClr val="tx1"/>
                </a:solidFill>
                <a:effectLst/>
                <a:latin typeface="+mn-lt"/>
                <a:ea typeface="+mn-ea"/>
                <a:cs typeface="+mn-cs"/>
              </a:rPr>
              <a:t>et</a:t>
            </a:r>
            <a:r>
              <a:rPr lang="en-US" sz="1200" b="0" i="0" kern="1200" baseline="0" noProof="0" dirty="0" smtClean="0">
                <a:solidFill>
                  <a:schemeClr val="tx1"/>
                </a:solidFill>
                <a:effectLst/>
                <a:latin typeface="+mn-lt"/>
                <a:ea typeface="+mn-ea"/>
                <a:cs typeface="+mn-cs"/>
              </a:rPr>
              <a:t>her </a:t>
            </a:r>
            <a:r>
              <a:rPr lang="et-EE" sz="1200" b="0" i="0" kern="1200" baseline="0" noProof="0" dirty="0" err="1" smtClean="0">
                <a:solidFill>
                  <a:schemeClr val="tx1"/>
                </a:solidFill>
                <a:effectLst/>
                <a:latin typeface="+mn-lt"/>
                <a:ea typeface="+mn-ea"/>
                <a:cs typeface="+mn-cs"/>
              </a:rPr>
              <a:t>they</a:t>
            </a:r>
            <a:r>
              <a:rPr lang="et-EE" sz="1200" b="0" i="0" kern="1200" baseline="0" noProof="0" dirty="0" smtClean="0">
                <a:solidFill>
                  <a:schemeClr val="tx1"/>
                </a:solidFill>
                <a:effectLst/>
                <a:latin typeface="+mn-lt"/>
                <a:ea typeface="+mn-ea"/>
                <a:cs typeface="+mn-cs"/>
              </a:rPr>
              <a:t> </a:t>
            </a:r>
            <a:r>
              <a:rPr lang="et-EE" sz="1200" b="0" i="0" kern="1200" baseline="0" noProof="0" dirty="0" err="1" smtClean="0">
                <a:solidFill>
                  <a:schemeClr val="tx1"/>
                </a:solidFill>
                <a:effectLst/>
                <a:latin typeface="+mn-lt"/>
                <a:ea typeface="+mn-ea"/>
                <a:cs typeface="+mn-cs"/>
              </a:rPr>
              <a:t>form</a:t>
            </a:r>
            <a:r>
              <a:rPr lang="et-EE" sz="1200" b="0" i="0" kern="1200" baseline="0" noProof="0" dirty="0" smtClean="0">
                <a:solidFill>
                  <a:schemeClr val="tx1"/>
                </a:solidFill>
                <a:effectLst/>
                <a:latin typeface="+mn-lt"/>
                <a:ea typeface="+mn-ea"/>
                <a:cs typeface="+mn-cs"/>
              </a:rPr>
              <a:t> </a:t>
            </a:r>
            <a:r>
              <a:rPr lang="et-EE" sz="1200" b="0" i="0" kern="1200" baseline="0" noProof="0" dirty="0" err="1" smtClean="0">
                <a:solidFill>
                  <a:schemeClr val="tx1"/>
                </a:solidFill>
                <a:effectLst/>
                <a:latin typeface="+mn-lt"/>
                <a:ea typeface="+mn-ea"/>
                <a:cs typeface="+mn-cs"/>
              </a:rPr>
              <a:t>protject</a:t>
            </a:r>
            <a:r>
              <a:rPr lang="et-EE" sz="1200" b="0" i="0" kern="1200" baseline="0" noProof="0" dirty="0" smtClean="0">
                <a:solidFill>
                  <a:schemeClr val="tx1"/>
                </a:solidFill>
                <a:effectLst/>
                <a:latin typeface="+mn-lt"/>
                <a:ea typeface="+mn-ea"/>
                <a:cs typeface="+mn-cs"/>
              </a:rPr>
              <a:t> </a:t>
            </a:r>
            <a:r>
              <a:rPr lang="et-EE" sz="1200" b="0" i="0" kern="1200" baseline="0" noProof="0" dirty="0" err="1" smtClean="0">
                <a:solidFill>
                  <a:schemeClr val="tx1"/>
                </a:solidFill>
                <a:effectLst/>
                <a:latin typeface="+mn-lt"/>
                <a:ea typeface="+mn-ea"/>
                <a:cs typeface="+mn-cs"/>
              </a:rPr>
              <a:t>named</a:t>
            </a:r>
            <a:r>
              <a:rPr lang="et-EE" sz="1200" b="0" i="0" kern="1200" baseline="0" noProof="0" dirty="0" smtClean="0">
                <a:solidFill>
                  <a:schemeClr val="tx1"/>
                </a:solidFill>
                <a:effectLst/>
                <a:latin typeface="+mn-lt"/>
                <a:ea typeface="+mn-ea"/>
                <a:cs typeface="+mn-cs"/>
              </a:rPr>
              <a:t> BALTNET (Baltic Air </a:t>
            </a:r>
            <a:r>
              <a:rPr lang="et-EE" sz="1200" b="0" i="0" kern="1200" baseline="0" noProof="0" dirty="0" err="1" smtClean="0">
                <a:solidFill>
                  <a:schemeClr val="tx1"/>
                </a:solidFill>
                <a:effectLst/>
                <a:latin typeface="+mn-lt"/>
                <a:ea typeface="+mn-ea"/>
                <a:cs typeface="+mn-cs"/>
              </a:rPr>
              <a:t>Surveillance</a:t>
            </a:r>
            <a:r>
              <a:rPr lang="et-EE" sz="1200" b="0" i="0" kern="1200" baseline="0" noProof="0" dirty="0" smtClean="0">
                <a:solidFill>
                  <a:schemeClr val="tx1"/>
                </a:solidFill>
                <a:effectLst/>
                <a:latin typeface="+mn-lt"/>
                <a:ea typeface="+mn-ea"/>
                <a:cs typeface="+mn-cs"/>
              </a:rPr>
              <a:t> and </a:t>
            </a:r>
            <a:r>
              <a:rPr lang="et-EE" sz="1200" b="0" i="0" kern="1200" baseline="0" noProof="0" dirty="0" err="1" smtClean="0">
                <a:solidFill>
                  <a:schemeClr val="tx1"/>
                </a:solidFill>
                <a:effectLst/>
                <a:latin typeface="+mn-lt"/>
                <a:ea typeface="+mn-ea"/>
                <a:cs typeface="+mn-cs"/>
              </a:rPr>
              <a:t>Control</a:t>
            </a:r>
            <a:r>
              <a:rPr lang="et-EE" sz="1200" b="0" i="0" kern="1200" baseline="0" noProof="0" dirty="0" smtClean="0">
                <a:solidFill>
                  <a:schemeClr val="tx1"/>
                </a:solidFill>
                <a:effectLst/>
                <a:latin typeface="+mn-lt"/>
                <a:ea typeface="+mn-ea"/>
                <a:cs typeface="+mn-cs"/>
              </a:rPr>
              <a:t> Network </a:t>
            </a:r>
            <a:r>
              <a:rPr lang="et-EE" sz="1200" b="0" i="0" kern="1200" baseline="0" noProof="0" dirty="0" err="1" smtClean="0">
                <a:solidFill>
                  <a:schemeClr val="tx1"/>
                </a:solidFill>
                <a:effectLst/>
                <a:latin typeface="+mn-lt"/>
                <a:ea typeface="+mn-ea"/>
                <a:cs typeface="+mn-cs"/>
              </a:rPr>
              <a:t>System</a:t>
            </a:r>
            <a:r>
              <a:rPr lang="et-EE" sz="1200" b="0" i="0" kern="1200" baseline="0" noProof="0" dirty="0" smtClean="0">
                <a:solidFill>
                  <a:schemeClr val="tx1"/>
                </a:solidFill>
                <a:effectLst/>
                <a:latin typeface="+mn-lt"/>
                <a:ea typeface="+mn-ea"/>
                <a:cs typeface="+mn-cs"/>
              </a:rPr>
              <a:t>). </a:t>
            </a:r>
            <a:r>
              <a:rPr lang="en-US" sz="1200" b="0" i="0" kern="1200" baseline="0" noProof="0" dirty="0" smtClean="0">
                <a:solidFill>
                  <a:schemeClr val="tx1"/>
                </a:solidFill>
                <a:effectLst/>
                <a:latin typeface="+mn-lt"/>
                <a:ea typeface="+mn-ea"/>
                <a:cs typeface="+mn-cs"/>
              </a:rPr>
              <a:t>These C2 units are responsible for RAP production and distribution and reporting to CAOC.  Only CRC </a:t>
            </a:r>
            <a:r>
              <a:rPr lang="en-US" sz="1200" b="0" i="0" kern="1200" baseline="0" noProof="0" dirty="0" err="1" smtClean="0">
                <a:solidFill>
                  <a:schemeClr val="tx1"/>
                </a:solidFill>
                <a:effectLst/>
                <a:latin typeface="+mn-lt"/>
                <a:ea typeface="+mn-ea"/>
                <a:cs typeface="+mn-cs"/>
              </a:rPr>
              <a:t>Karmelava</a:t>
            </a:r>
            <a:r>
              <a:rPr lang="en-US" sz="1200" b="0" i="0" kern="1200" baseline="0" noProof="0" dirty="0" smtClean="0">
                <a:solidFill>
                  <a:schemeClr val="tx1"/>
                </a:solidFill>
                <a:effectLst/>
                <a:latin typeface="+mn-lt"/>
                <a:ea typeface="+mn-ea"/>
                <a:cs typeface="+mn-cs"/>
              </a:rPr>
              <a:t> and CRP </a:t>
            </a:r>
            <a:r>
              <a:rPr lang="en-US" sz="1200" b="0" i="0" kern="1200" baseline="0" noProof="0" dirty="0" err="1" smtClean="0">
                <a:solidFill>
                  <a:schemeClr val="tx1"/>
                </a:solidFill>
                <a:effectLst/>
                <a:latin typeface="+mn-lt"/>
                <a:ea typeface="+mn-ea"/>
                <a:cs typeface="+mn-cs"/>
              </a:rPr>
              <a:t>Ämari</a:t>
            </a:r>
            <a:r>
              <a:rPr lang="en-US" sz="1200" b="0" i="0" kern="1200" baseline="0" noProof="0" dirty="0" smtClean="0">
                <a:solidFill>
                  <a:schemeClr val="tx1"/>
                </a:solidFill>
                <a:effectLst/>
                <a:latin typeface="+mn-lt"/>
                <a:ea typeface="+mn-ea"/>
                <a:cs typeface="+mn-cs"/>
              </a:rPr>
              <a:t> are currently able to execute tactical control over NATO Air Policing Assets. </a:t>
            </a:r>
            <a:endParaRPr lang="en-US" sz="1200" b="0" i="0" kern="1200" noProof="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051FBD5-A752-47F1-8DE7-A3D8B479214E}" type="datetime1">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2736-D535-1F4F-B80C-38EBC6F45F77}" type="slidenum">
              <a:rPr lang="en-US" smtClean="0"/>
              <a:pPr/>
              <a:t>9</a:t>
            </a:fld>
            <a:endParaRPr lang="en-US"/>
          </a:p>
        </p:txBody>
      </p:sp>
    </p:spTree>
    <p:extLst>
      <p:ext uri="{BB962C8B-B14F-4D97-AF65-F5344CB8AC3E}">
        <p14:creationId xmlns:p14="http://schemas.microsoft.com/office/powerpoint/2010/main" val="1998789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noProof="0" dirty="0" smtClean="0">
                <a:solidFill>
                  <a:schemeClr val="tx1"/>
                </a:solidFill>
                <a:effectLst/>
                <a:latin typeface="+mn-lt"/>
                <a:ea typeface="+mn-ea"/>
                <a:cs typeface="+mn-cs"/>
              </a:rPr>
              <a:t>The surveillance and identification Assets are responsible for providing continuous Surveillance over the assigned airspace, identifying all airborne objects, and providing RAP information to the relevant control centers </a:t>
            </a:r>
            <a:r>
              <a:rPr lang="et-EE" sz="1200" b="1" i="0" kern="1200" noProof="0" dirty="0" smtClean="0">
                <a:solidFill>
                  <a:schemeClr val="tx1"/>
                </a:solidFill>
                <a:effectLst/>
                <a:latin typeface="+mn-lt"/>
                <a:ea typeface="+mn-ea"/>
                <a:cs typeface="+mn-cs"/>
              </a:rPr>
              <a:t> (</a:t>
            </a:r>
            <a:r>
              <a:rPr lang="et-EE" sz="1200" b="1" i="0" kern="1200" noProof="0" dirty="0" err="1" smtClean="0">
                <a:solidFill>
                  <a:schemeClr val="tx1"/>
                </a:solidFill>
                <a:effectLst/>
                <a:latin typeface="+mn-lt"/>
                <a:ea typeface="+mn-ea"/>
                <a:cs typeface="+mn-cs"/>
              </a:rPr>
              <a:t>like</a:t>
            </a:r>
            <a:r>
              <a:rPr lang="et-EE" sz="1200" b="1" i="0" kern="1200" noProof="0" dirty="0" smtClean="0">
                <a:solidFill>
                  <a:schemeClr val="tx1"/>
                </a:solidFill>
                <a:effectLst/>
                <a:latin typeface="+mn-lt"/>
                <a:ea typeface="+mn-ea"/>
                <a:cs typeface="+mn-cs"/>
              </a:rPr>
              <a:t> CAOC) </a:t>
            </a:r>
            <a:r>
              <a:rPr lang="en-US" sz="1200" b="1" i="0" kern="1200" noProof="0" dirty="0" smtClean="0">
                <a:solidFill>
                  <a:schemeClr val="tx1"/>
                </a:solidFill>
                <a:effectLst/>
                <a:latin typeface="+mn-lt"/>
                <a:ea typeface="+mn-ea"/>
                <a:cs typeface="+mn-cs"/>
              </a:rPr>
              <a:t>and AD units.</a:t>
            </a:r>
          </a:p>
          <a:p>
            <a:endParaRPr lang="en-US" sz="1200" b="1" i="0" kern="1200" noProof="0" dirty="0" smtClean="0">
              <a:solidFill>
                <a:schemeClr val="tx1"/>
              </a:solidFill>
              <a:effectLst/>
              <a:latin typeface="+mn-lt"/>
              <a:ea typeface="+mn-ea"/>
              <a:cs typeface="+mn-cs"/>
            </a:endParaRPr>
          </a:p>
          <a:p>
            <a:endParaRPr lang="en-US" sz="1200" b="1" i="0" kern="1200" noProof="0" dirty="0" smtClean="0">
              <a:solidFill>
                <a:schemeClr val="tx1"/>
              </a:solidFill>
              <a:effectLst/>
              <a:latin typeface="+mn-lt"/>
              <a:ea typeface="+mn-ea"/>
              <a:cs typeface="+mn-cs"/>
            </a:endParaRPr>
          </a:p>
          <a:p>
            <a:endParaRPr lang="en-US" b="1" noProof="0" dirty="0"/>
          </a:p>
        </p:txBody>
      </p:sp>
      <p:sp>
        <p:nvSpPr>
          <p:cNvPr id="4" name="Date Placeholder 3"/>
          <p:cNvSpPr>
            <a:spLocks noGrp="1"/>
          </p:cNvSpPr>
          <p:nvPr>
            <p:ph type="dt" idx="10"/>
          </p:nvPr>
        </p:nvSpPr>
        <p:spPr/>
        <p:txBody>
          <a:bodyPr/>
          <a:lstStyle/>
          <a:p>
            <a:fld id="{3BC0D51F-FE36-4C37-B9EC-B41F023ACE86}" type="datetime1">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2736-D535-1F4F-B80C-38EBC6F45F77}" type="slidenum">
              <a:rPr lang="en-US" smtClean="0"/>
              <a:pPr/>
              <a:t>10</a:t>
            </a:fld>
            <a:endParaRPr lang="en-US"/>
          </a:p>
        </p:txBody>
      </p:sp>
    </p:spTree>
    <p:extLst>
      <p:ext uri="{BB962C8B-B14F-4D97-AF65-F5344CB8AC3E}">
        <p14:creationId xmlns:p14="http://schemas.microsoft.com/office/powerpoint/2010/main" val="1457684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8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2391023"/>
            <a:ext cx="6172200" cy="1470025"/>
          </a:xfrm>
        </p:spPr>
        <p:txBody>
          <a:bodyPr>
            <a:noAutofit/>
            <a:scene3d>
              <a:camera prst="orthographicFront"/>
              <a:lightRig rig="threePt" dir="t"/>
            </a:scene3d>
            <a:sp3d>
              <a:bevelT w="63500"/>
            </a:sp3d>
          </a:bodyPr>
          <a:lstStyle>
            <a:lvl1pPr>
              <a:defRPr sz="5400" strike="noStrike" baseline="0">
                <a:solidFill>
                  <a:schemeClr val="accent1">
                    <a:lumMod val="75000"/>
                  </a:schemeClr>
                </a:solidFill>
                <a:effectLst>
                  <a:glow rad="25400">
                    <a:schemeClr val="tx2">
                      <a:lumMod val="40000"/>
                      <a:lumOff val="60000"/>
                      <a:alpha val="75000"/>
                    </a:schemeClr>
                  </a:glow>
                </a:effectLst>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364088" y="5013176"/>
            <a:ext cx="3408784" cy="1143000"/>
          </a:xfrm>
        </p:spPr>
        <p:txBody>
          <a:bodyPr>
            <a:normAutofit/>
          </a:bodyPr>
          <a:lstStyle>
            <a:lvl1pPr marL="0" indent="0" algn="ct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Footer Placeholder 7"/>
          <p:cNvSpPr>
            <a:spLocks noGrp="1"/>
          </p:cNvSpPr>
          <p:nvPr>
            <p:ph type="ftr" sz="quarter" idx="11"/>
          </p:nvPr>
        </p:nvSpPr>
        <p:spPr>
          <a:xfrm>
            <a:off x="2699792" y="6520259"/>
            <a:ext cx="3816424" cy="365125"/>
          </a:xfrm>
        </p:spPr>
        <p:txBody>
          <a:bodyPr/>
          <a:lstStyle>
            <a:lvl1pPr>
              <a:defRPr sz="1200">
                <a:latin typeface="Arial" pitchFamily="34" charset="0"/>
                <a:cs typeface="Arial" pitchFamily="34" charset="0"/>
              </a:defRPr>
            </a:lvl1pPr>
          </a:lstStyle>
          <a:p>
            <a:r>
              <a:rPr lang="et-EE" smtClean="0"/>
              <a:t>FOR OFFICIAL USE ONLY</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4730" y="116633"/>
            <a:ext cx="1271702" cy="136815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ITSEVÄGI ASUTUSESISESEKS KASUTAMISEKS Märge tehtud 30.10.2012 Juurdepääsupiirang kehtib kuni 30.10.2017 Alus: avaliku teabe seadus § 35 lg 2 p 3 ">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5760640" cy="1143000"/>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609600" y="1556792"/>
            <a:ext cx="8077200" cy="4569371"/>
          </a:xfrm>
        </p:spPr>
        <p:txBody>
          <a:bodyPr/>
          <a:lstStyle>
            <a:lvl1pPr>
              <a:defRPr sz="24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512" y="6520259"/>
            <a:ext cx="1905000" cy="365125"/>
          </a:xfrm>
        </p:spPr>
        <p:txBody>
          <a:bodyPr/>
          <a:lstStyle/>
          <a:p>
            <a:endParaRPr lang="en-US"/>
          </a:p>
        </p:txBody>
      </p:sp>
      <p:sp>
        <p:nvSpPr>
          <p:cNvPr id="5" name="Footer Placeholder 4"/>
          <p:cNvSpPr>
            <a:spLocks noGrp="1"/>
          </p:cNvSpPr>
          <p:nvPr>
            <p:ph type="ftr" sz="quarter" idx="11"/>
          </p:nvPr>
        </p:nvSpPr>
        <p:spPr>
          <a:xfrm>
            <a:off x="2627784" y="6520259"/>
            <a:ext cx="3816424" cy="365125"/>
          </a:xfrm>
        </p:spPr>
        <p:txBody>
          <a:bodyPr/>
          <a:lstStyle>
            <a:lvl1pPr>
              <a:defRPr sz="1400">
                <a:latin typeface="Arial" pitchFamily="34" charset="0"/>
                <a:cs typeface="Arial" pitchFamily="34" charset="0"/>
              </a:defRPr>
            </a:lvl1pPr>
          </a:lstStyle>
          <a:p>
            <a:r>
              <a:rPr lang="et-EE" smtClean="0"/>
              <a:t>FOR OFFICIAL USE ONLY</a:t>
            </a:r>
            <a:endParaRPr lang="en-US" dirty="0" smtClean="0"/>
          </a:p>
        </p:txBody>
      </p:sp>
      <p:sp>
        <p:nvSpPr>
          <p:cNvPr id="6" name="Slide Number Placeholder 5"/>
          <p:cNvSpPr>
            <a:spLocks noGrp="1"/>
          </p:cNvSpPr>
          <p:nvPr>
            <p:ph type="sldNum" sz="quarter" idx="12"/>
          </p:nvPr>
        </p:nvSpPr>
        <p:spPr>
          <a:xfrm>
            <a:off x="6974904" y="6520259"/>
            <a:ext cx="2133600" cy="365125"/>
          </a:xfrm>
        </p:spPr>
        <p:txBody>
          <a:bodyPr/>
          <a:lstStyle/>
          <a:p>
            <a:fld id="{32CD171D-8E45-3E48-915A-7AD179C17A3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8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3688" y="274638"/>
            <a:ext cx="5616624" cy="1143000"/>
          </a:xfrm>
          <a:prstGeom prst="rect">
            <a:avLst/>
          </a:prstGeom>
        </p:spPr>
        <p:txBody>
          <a:bodyPr vert="horz" lIns="91440" tIns="45720" rIns="91440" bIns="45720" rtlCol="0" anchor="ctr">
            <a:noAutofit/>
            <a:scene3d>
              <a:camera prst="orthographicFront"/>
              <a:lightRig rig="threePt" dir="t"/>
            </a:scene3d>
            <a:sp3d extrusionH="57150">
              <a:bevelT w="63500" h="38100"/>
            </a:sp3d>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90800" y="6356350"/>
            <a:ext cx="3925416" cy="365125"/>
          </a:xfrm>
          <a:prstGeom prst="rect">
            <a:avLst/>
          </a:prstGeom>
        </p:spPr>
        <p:txBody>
          <a:bodyPr vert="horz" lIns="91440" tIns="45720" rIns="91440" bIns="45720" rtlCol="0" anchor="ctr"/>
          <a:lstStyle>
            <a:lvl1pPr algn="ctr">
              <a:defRPr sz="1600">
                <a:solidFill>
                  <a:schemeClr val="tx1">
                    <a:tint val="75000"/>
                  </a:schemeClr>
                </a:solidFill>
                <a:latin typeface="Arial" pitchFamily="34" charset="0"/>
                <a:cs typeface="Arial" pitchFamily="34" charset="0"/>
              </a:defRPr>
            </a:lvl1pPr>
          </a:lstStyle>
          <a:p>
            <a:r>
              <a:rPr lang="en-US" smtClean="0"/>
              <a:t>FOR OFFICIAL USE ONLY</a:t>
            </a:r>
            <a:endParaRPr lang="en-US"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D171D-8E45-3E48-915A-7AD179C17A3B}" type="slidenum">
              <a:rPr lang="en-US" smtClean="0"/>
              <a:pPr/>
              <a:t>‹#›</a:t>
            </a:fld>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4328" y="1200"/>
            <a:ext cx="1472498" cy="158417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a:solidFill>
            <a:schemeClr val="accent1">
              <a:lumMod val="75000"/>
            </a:schemeClr>
          </a:solidFill>
          <a:effectLst>
            <a:glow rad="25400">
              <a:schemeClr val="accent1">
                <a:lumMod val="40000"/>
                <a:lumOff val="60000"/>
                <a:alpha val="75000"/>
              </a:schemeClr>
            </a:glow>
          </a:effectLst>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99592" y="3284984"/>
            <a:ext cx="7920880" cy="1858218"/>
          </a:xfrm>
          <a:prstGeom prst="rect">
            <a:avLst/>
          </a:prstGeom>
        </p:spPr>
        <p:txBody>
          <a:bodyPr vert="horz" lIns="91440" tIns="45720" rIns="91440" bIns="45720" rtlCol="0" anchor="ctr">
            <a:noAutofit/>
            <a:scene3d>
              <a:camera prst="orthographicFront"/>
              <a:lightRig rig="threePt" dir="t"/>
            </a:scene3d>
            <a:sp3d>
              <a:bevelT w="63500"/>
            </a:sp3d>
          </a:bodyPr>
          <a:lstStyle>
            <a:lvl1pPr algn="ctr" defTabSz="457200" rtl="0" eaLnBrk="1" latinLnBrk="0" hangingPunct="1">
              <a:spcBef>
                <a:spcPct val="0"/>
              </a:spcBef>
              <a:buNone/>
              <a:defRPr sz="5400" strike="noStrike" kern="1200" baseline="0">
                <a:solidFill>
                  <a:schemeClr val="accent1">
                    <a:lumMod val="75000"/>
                  </a:schemeClr>
                </a:solidFill>
                <a:effectLst>
                  <a:glow rad="25400">
                    <a:schemeClr val="tx2">
                      <a:lumMod val="40000"/>
                      <a:lumOff val="60000"/>
                      <a:alpha val="75000"/>
                    </a:schemeClr>
                  </a:glow>
                </a:effectLst>
                <a:latin typeface="Arial" pitchFamily="34" charset="0"/>
                <a:ea typeface="+mj-ea"/>
                <a:cs typeface="Arial" pitchFamily="34" charset="0"/>
              </a:defRPr>
            </a:lvl1pPr>
          </a:lstStyle>
          <a:p>
            <a:r>
              <a:rPr lang="en-US" sz="3600" b="1" dirty="0" smtClean="0"/>
              <a:t>NATO Integrated Air and Missile </a:t>
            </a:r>
            <a:r>
              <a:rPr lang="en-US" sz="3600" b="1" dirty="0" err="1" smtClean="0"/>
              <a:t>Defence</a:t>
            </a:r>
            <a:r>
              <a:rPr lang="en-US" sz="3600" b="1" dirty="0" smtClean="0"/>
              <a:t> System </a:t>
            </a:r>
          </a:p>
          <a:p>
            <a:r>
              <a:rPr lang="en-US" sz="3600" b="1" dirty="0" smtClean="0"/>
              <a:t>(NATINAMDS)</a:t>
            </a:r>
            <a:endParaRPr lang="et-EE" sz="3600" b="1" dirty="0" smtClean="0"/>
          </a:p>
          <a:p>
            <a:endParaRPr lang="et-EE" sz="3600" b="1" dirty="0"/>
          </a:p>
          <a:p>
            <a:r>
              <a:rPr lang="en-US" sz="3600" b="1" dirty="0" smtClean="0"/>
              <a:t>AIR POLICING AS PART OF IT</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786" y="764703"/>
            <a:ext cx="5760640" cy="547167"/>
          </a:xfrm>
        </p:spPr>
        <p:txBody>
          <a:bodyPr/>
          <a:lstStyle/>
          <a:p>
            <a:r>
              <a:rPr lang="et-EE" dirty="0" smtClean="0"/>
              <a:t>NATINAMDS </a:t>
            </a:r>
            <a:r>
              <a:rPr lang="et-EE" dirty="0" err="1" smtClean="0"/>
              <a:t>Components</a:t>
            </a:r>
            <a:endParaRPr lang="en-US" dirty="0"/>
          </a:p>
        </p:txBody>
      </p:sp>
      <p:sp>
        <p:nvSpPr>
          <p:cNvPr id="3" name="Content Placeholder 2"/>
          <p:cNvSpPr>
            <a:spLocks noGrp="1"/>
          </p:cNvSpPr>
          <p:nvPr>
            <p:ph idx="1"/>
          </p:nvPr>
        </p:nvSpPr>
        <p:spPr>
          <a:xfrm>
            <a:off x="480098" y="1885641"/>
            <a:ext cx="8077200" cy="4569371"/>
          </a:xfrm>
        </p:spPr>
        <p:txBody>
          <a:bodyPr>
            <a:normAutofit/>
          </a:bodyPr>
          <a:lstStyle/>
          <a:p>
            <a:pPr lvl="1">
              <a:lnSpc>
                <a:spcPct val="90000"/>
              </a:lnSpc>
              <a:buClr>
                <a:srgbClr val="B2B2B2"/>
              </a:buClr>
              <a:buSzPct val="75000"/>
            </a:pPr>
            <a:r>
              <a:rPr lang="et-EE" dirty="0" err="1" smtClean="0"/>
              <a:t>Surveillance</a:t>
            </a:r>
            <a:r>
              <a:rPr lang="et-EE" dirty="0" smtClean="0"/>
              <a:t>:</a:t>
            </a:r>
          </a:p>
          <a:p>
            <a:pPr lvl="1">
              <a:lnSpc>
                <a:spcPct val="90000"/>
              </a:lnSpc>
              <a:buClr>
                <a:srgbClr val="B2B2B2"/>
              </a:buClr>
              <a:buSzPct val="75000"/>
            </a:pPr>
            <a:endParaRPr lang="et-EE" dirty="0"/>
          </a:p>
        </p:txBody>
      </p:sp>
      <p:sp>
        <p:nvSpPr>
          <p:cNvPr id="7" name="Slide Number Placeholder 6"/>
          <p:cNvSpPr>
            <a:spLocks noGrp="1"/>
          </p:cNvSpPr>
          <p:nvPr>
            <p:ph type="sldNum" sz="quarter" idx="12"/>
          </p:nvPr>
        </p:nvSpPr>
        <p:spPr/>
        <p:txBody>
          <a:bodyPr/>
          <a:lstStyle/>
          <a:p>
            <a:fld id="{32CD171D-8E45-3E48-915A-7AD179C17A3B}" type="slidenum">
              <a:rPr lang="en-US" smtClean="0"/>
              <a:pPr/>
              <a:t>10</a:t>
            </a:fld>
            <a:endParaRPr lang="en-US"/>
          </a:p>
        </p:txBody>
      </p:sp>
      <p:pic>
        <p:nvPicPr>
          <p:cNvPr id="5124" name="Picture 4" descr="http://www.mil.ee/UserFiles/sisu/ohuvagi/Ohuseiredivisjon/f19_v%C3%A4i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02" y="2465254"/>
            <a:ext cx="6783104" cy="41477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mil.ee/UserFiles/sisu/ohuvagi/Ohuseiredivisjon/f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702932"/>
            <a:ext cx="5298740" cy="3598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commons/6/61/Nato_awac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940" y="2292048"/>
            <a:ext cx="6807232" cy="442252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24_väik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2363705"/>
            <a:ext cx="8243816" cy="4217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28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fade">
                                      <p:cBhvr>
                                        <p:cTn id="12" dur="500"/>
                                        <p:tgtEl>
                                          <p:spTgt spid="51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786" y="764703"/>
            <a:ext cx="5760640" cy="547167"/>
          </a:xfrm>
        </p:spPr>
        <p:txBody>
          <a:bodyPr/>
          <a:lstStyle/>
          <a:p>
            <a:r>
              <a:rPr lang="et-EE" dirty="0" smtClean="0"/>
              <a:t>NATINAMDS </a:t>
            </a:r>
            <a:r>
              <a:rPr lang="et-EE" dirty="0" err="1" smtClean="0"/>
              <a:t>Components</a:t>
            </a:r>
            <a:endParaRPr lang="en-US" dirty="0"/>
          </a:p>
        </p:txBody>
      </p:sp>
      <p:sp>
        <p:nvSpPr>
          <p:cNvPr id="3" name="Content Placeholder 2"/>
          <p:cNvSpPr>
            <a:spLocks noGrp="1"/>
          </p:cNvSpPr>
          <p:nvPr>
            <p:ph idx="1"/>
          </p:nvPr>
        </p:nvSpPr>
        <p:spPr>
          <a:xfrm>
            <a:off x="497396" y="2285660"/>
            <a:ext cx="8077200" cy="4569371"/>
          </a:xfrm>
        </p:spPr>
        <p:txBody>
          <a:bodyPr>
            <a:normAutofit/>
          </a:bodyPr>
          <a:lstStyle/>
          <a:p>
            <a:pPr lvl="1">
              <a:lnSpc>
                <a:spcPct val="90000"/>
              </a:lnSpc>
              <a:buClr>
                <a:srgbClr val="B2B2B2"/>
              </a:buClr>
              <a:buSzPct val="75000"/>
            </a:pPr>
            <a:r>
              <a:rPr lang="et-EE" dirty="0" err="1" smtClean="0"/>
              <a:t>Passive</a:t>
            </a:r>
            <a:r>
              <a:rPr lang="et-EE" dirty="0" smtClean="0"/>
              <a:t> Air </a:t>
            </a:r>
            <a:r>
              <a:rPr lang="et-EE" dirty="0" err="1" smtClean="0"/>
              <a:t>Defence</a:t>
            </a:r>
            <a:r>
              <a:rPr lang="et-EE" dirty="0" smtClean="0"/>
              <a:t>:</a:t>
            </a:r>
          </a:p>
          <a:p>
            <a:pPr lvl="1">
              <a:lnSpc>
                <a:spcPct val="90000"/>
              </a:lnSpc>
              <a:buClr>
                <a:srgbClr val="B2B2B2"/>
              </a:buClr>
              <a:buSzPct val="75000"/>
            </a:pPr>
            <a:endParaRPr lang="et-EE" dirty="0"/>
          </a:p>
          <a:p>
            <a:pPr lvl="2">
              <a:lnSpc>
                <a:spcPct val="90000"/>
              </a:lnSpc>
              <a:buClr>
                <a:srgbClr val="B2B2B2"/>
              </a:buClr>
              <a:buSzPct val="75000"/>
              <a:buFont typeface="Wingdings" panose="05000000000000000000" pitchFamily="2" charset="2"/>
              <a:buChar char="Ø"/>
            </a:pPr>
            <a:r>
              <a:rPr lang="et-EE" dirty="0" err="1" smtClean="0"/>
              <a:t>Dispersal</a:t>
            </a:r>
            <a:endParaRPr lang="et-EE" dirty="0" smtClean="0"/>
          </a:p>
          <a:p>
            <a:pPr lvl="2">
              <a:lnSpc>
                <a:spcPct val="90000"/>
              </a:lnSpc>
              <a:buClr>
                <a:srgbClr val="B2B2B2"/>
              </a:buClr>
              <a:buSzPct val="75000"/>
              <a:buFont typeface="Wingdings" panose="05000000000000000000" pitchFamily="2" charset="2"/>
              <a:buChar char="Ø"/>
            </a:pPr>
            <a:r>
              <a:rPr lang="et-EE" dirty="0" err="1" smtClean="0"/>
              <a:t>Hardening</a:t>
            </a:r>
            <a:endParaRPr lang="et-EE" dirty="0" smtClean="0"/>
          </a:p>
          <a:p>
            <a:pPr lvl="2">
              <a:lnSpc>
                <a:spcPct val="90000"/>
              </a:lnSpc>
              <a:buClr>
                <a:srgbClr val="B2B2B2"/>
              </a:buClr>
              <a:buSzPct val="75000"/>
              <a:buFont typeface="Wingdings" panose="05000000000000000000" pitchFamily="2" charset="2"/>
              <a:buChar char="Ø"/>
            </a:pPr>
            <a:r>
              <a:rPr lang="et-EE" dirty="0" err="1"/>
              <a:t>Shelters</a:t>
            </a:r>
            <a:endParaRPr lang="et-EE" dirty="0"/>
          </a:p>
          <a:p>
            <a:pPr lvl="2">
              <a:lnSpc>
                <a:spcPct val="90000"/>
              </a:lnSpc>
              <a:buClr>
                <a:srgbClr val="B2B2B2"/>
              </a:buClr>
              <a:buSzPct val="75000"/>
              <a:buFont typeface="Wingdings" panose="05000000000000000000" pitchFamily="2" charset="2"/>
              <a:buChar char="Ø"/>
            </a:pPr>
            <a:r>
              <a:rPr lang="et-EE" dirty="0" err="1" smtClean="0"/>
              <a:t>Camouflage</a:t>
            </a:r>
            <a:endParaRPr lang="et-EE" dirty="0" smtClean="0"/>
          </a:p>
          <a:p>
            <a:pPr lvl="2">
              <a:lnSpc>
                <a:spcPct val="90000"/>
              </a:lnSpc>
              <a:buClr>
                <a:srgbClr val="B2B2B2"/>
              </a:buClr>
              <a:buSzPct val="75000"/>
              <a:buFont typeface="Wingdings" panose="05000000000000000000" pitchFamily="2" charset="2"/>
              <a:buChar char="Ø"/>
            </a:pPr>
            <a:r>
              <a:rPr lang="et-EE" dirty="0" err="1" smtClean="0"/>
              <a:t>Decoys</a:t>
            </a:r>
            <a:endParaRPr lang="et-EE" dirty="0" smtClean="0"/>
          </a:p>
          <a:p>
            <a:pPr lvl="2">
              <a:lnSpc>
                <a:spcPct val="90000"/>
              </a:lnSpc>
              <a:buClr>
                <a:srgbClr val="B2B2B2"/>
              </a:buClr>
              <a:buSzPct val="75000"/>
              <a:buFont typeface="Wingdings" panose="05000000000000000000" pitchFamily="2" charset="2"/>
              <a:buChar char="Ø"/>
            </a:pPr>
            <a:r>
              <a:rPr lang="et-EE" dirty="0" err="1" smtClean="0"/>
              <a:t>Electronic</a:t>
            </a:r>
            <a:r>
              <a:rPr lang="et-EE" dirty="0" smtClean="0"/>
              <a:t> </a:t>
            </a:r>
            <a:r>
              <a:rPr lang="et-EE" dirty="0" err="1" smtClean="0"/>
              <a:t>Protection</a:t>
            </a:r>
            <a:r>
              <a:rPr lang="et-EE" dirty="0" smtClean="0"/>
              <a:t> </a:t>
            </a:r>
            <a:r>
              <a:rPr lang="et-EE" dirty="0" err="1" smtClean="0"/>
              <a:t>Measures</a:t>
            </a:r>
            <a:r>
              <a:rPr lang="et-EE" dirty="0" smtClean="0"/>
              <a:t> (EPM)</a:t>
            </a:r>
          </a:p>
          <a:p>
            <a:pPr lvl="2">
              <a:lnSpc>
                <a:spcPct val="90000"/>
              </a:lnSpc>
              <a:buClr>
                <a:srgbClr val="B2B2B2"/>
              </a:buClr>
              <a:buSzPct val="75000"/>
              <a:buFont typeface="Wingdings" panose="05000000000000000000" pitchFamily="2" charset="2"/>
              <a:buChar char="Ø"/>
            </a:pPr>
            <a:endParaRPr lang="et-EE" dirty="0" smtClean="0"/>
          </a:p>
          <a:p>
            <a:pPr lvl="2">
              <a:lnSpc>
                <a:spcPct val="90000"/>
              </a:lnSpc>
              <a:buClr>
                <a:srgbClr val="B2B2B2"/>
              </a:buClr>
              <a:buSzPct val="75000"/>
              <a:buFont typeface="Wingdings" panose="05000000000000000000" pitchFamily="2" charset="2"/>
              <a:buChar char="Ø"/>
            </a:pPr>
            <a:endParaRPr lang="et-EE" dirty="0" smtClean="0"/>
          </a:p>
          <a:p>
            <a:pPr lvl="1">
              <a:lnSpc>
                <a:spcPct val="90000"/>
              </a:lnSpc>
              <a:buClr>
                <a:srgbClr val="B2B2B2"/>
              </a:buClr>
              <a:buSzPct val="75000"/>
            </a:pPr>
            <a:endParaRPr lang="et-EE" dirty="0"/>
          </a:p>
        </p:txBody>
      </p:sp>
      <p:sp>
        <p:nvSpPr>
          <p:cNvPr id="7" name="Slide Number Placeholder 6"/>
          <p:cNvSpPr>
            <a:spLocks noGrp="1"/>
          </p:cNvSpPr>
          <p:nvPr>
            <p:ph type="sldNum" sz="quarter" idx="12"/>
          </p:nvPr>
        </p:nvSpPr>
        <p:spPr/>
        <p:txBody>
          <a:bodyPr/>
          <a:lstStyle/>
          <a:p>
            <a:fld id="{32CD171D-8E45-3E48-915A-7AD179C17A3B}" type="slidenum">
              <a:rPr lang="en-US" smtClean="0"/>
              <a:pPr/>
              <a:t>11</a:t>
            </a:fld>
            <a:endParaRPr lang="en-US"/>
          </a:p>
        </p:txBody>
      </p:sp>
    </p:spTree>
    <p:extLst>
      <p:ext uri="{BB962C8B-B14F-4D97-AF65-F5344CB8AC3E}">
        <p14:creationId xmlns:p14="http://schemas.microsoft.com/office/powerpoint/2010/main" val="3661972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786" y="764703"/>
            <a:ext cx="5760640" cy="547167"/>
          </a:xfrm>
        </p:spPr>
        <p:txBody>
          <a:bodyPr/>
          <a:lstStyle/>
          <a:p>
            <a:r>
              <a:rPr lang="et-EE" dirty="0" smtClean="0"/>
              <a:t>NATINAMDS </a:t>
            </a:r>
            <a:r>
              <a:rPr lang="et-EE" dirty="0" err="1" smtClean="0"/>
              <a:t>Components</a:t>
            </a:r>
            <a:endParaRPr lang="en-US" dirty="0"/>
          </a:p>
        </p:txBody>
      </p:sp>
      <p:sp>
        <p:nvSpPr>
          <p:cNvPr id="3" name="Content Placeholder 2"/>
          <p:cNvSpPr>
            <a:spLocks noGrp="1"/>
          </p:cNvSpPr>
          <p:nvPr>
            <p:ph idx="1"/>
          </p:nvPr>
        </p:nvSpPr>
        <p:spPr>
          <a:xfrm>
            <a:off x="418234" y="1865531"/>
            <a:ext cx="8077200" cy="4569371"/>
          </a:xfrm>
        </p:spPr>
        <p:txBody>
          <a:bodyPr>
            <a:normAutofit/>
          </a:bodyPr>
          <a:lstStyle/>
          <a:p>
            <a:pPr lvl="1">
              <a:lnSpc>
                <a:spcPct val="90000"/>
              </a:lnSpc>
              <a:buClr>
                <a:srgbClr val="B2B2B2"/>
              </a:buClr>
              <a:buSzPct val="75000"/>
            </a:pPr>
            <a:r>
              <a:rPr lang="et-EE" dirty="0" err="1" smtClean="0"/>
              <a:t>Active</a:t>
            </a:r>
            <a:r>
              <a:rPr lang="et-EE" dirty="0" smtClean="0"/>
              <a:t> Air </a:t>
            </a:r>
            <a:r>
              <a:rPr lang="et-EE" dirty="0" err="1" smtClean="0"/>
              <a:t>Defence</a:t>
            </a:r>
            <a:r>
              <a:rPr lang="et-EE" dirty="0" smtClean="0"/>
              <a:t>:</a:t>
            </a:r>
          </a:p>
          <a:p>
            <a:pPr lvl="1">
              <a:lnSpc>
                <a:spcPct val="90000"/>
              </a:lnSpc>
              <a:buClr>
                <a:srgbClr val="B2B2B2"/>
              </a:buClr>
              <a:buSzPct val="75000"/>
            </a:pPr>
            <a:endParaRPr lang="et-EE" dirty="0"/>
          </a:p>
        </p:txBody>
      </p:sp>
      <p:sp>
        <p:nvSpPr>
          <p:cNvPr id="7" name="Slide Number Placeholder 6"/>
          <p:cNvSpPr>
            <a:spLocks noGrp="1"/>
          </p:cNvSpPr>
          <p:nvPr>
            <p:ph type="sldNum" sz="quarter" idx="12"/>
          </p:nvPr>
        </p:nvSpPr>
        <p:spPr/>
        <p:txBody>
          <a:bodyPr/>
          <a:lstStyle/>
          <a:p>
            <a:fld id="{32CD171D-8E45-3E48-915A-7AD179C17A3B}" type="slidenum">
              <a:rPr lang="en-US" smtClean="0"/>
              <a:pPr/>
              <a:t>12</a:t>
            </a:fld>
            <a:endParaRPr lang="en-US"/>
          </a:p>
        </p:txBody>
      </p:sp>
      <p:pic>
        <p:nvPicPr>
          <p:cNvPr id="6150" name="Picture 6" descr="http://1.bp.blogspot.com/_PG3ew_iFi3A/STvcZIrfqVI/AAAAAAAAH2A/hO-cifEg8O4/s400/pho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06" y="2445020"/>
            <a:ext cx="6001386" cy="379229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shape.nato.int/resources/internal/file_views/12484/1_BAP%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029" y="2247430"/>
            <a:ext cx="6793817" cy="39873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pildid.mil.ee/var/albums/dfghjkl/MG_5887.jpg?m=14135412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6411" y="2292081"/>
            <a:ext cx="6736047" cy="38980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commons/6/61/Nato_awac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9438" y="2263406"/>
            <a:ext cx="6855383" cy="428678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24_väik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2273963"/>
            <a:ext cx="6649529" cy="41714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ORD_SAM_SLAMRAAM_NASAMS_Launch_lg.jpg"/>
          <p:cNvPicPr>
            <a:picLocks noChangeAspect="1"/>
          </p:cNvPicPr>
          <p:nvPr/>
        </p:nvPicPr>
        <p:blipFill>
          <a:blip r:embed="rId8"/>
          <a:stretch>
            <a:fillRect/>
          </a:stretch>
        </p:blipFill>
        <p:spPr bwMode="auto">
          <a:xfrm>
            <a:off x="268193" y="2273963"/>
            <a:ext cx="3930644" cy="4328972"/>
          </a:xfrm>
          <a:prstGeom prst="rect">
            <a:avLst/>
          </a:prstGeom>
          <a:effectLst/>
        </p:spPr>
      </p:pic>
    </p:spTree>
    <p:extLst>
      <p:ext uri="{BB962C8B-B14F-4D97-AF65-F5344CB8AC3E}">
        <p14:creationId xmlns:p14="http://schemas.microsoft.com/office/powerpoint/2010/main" val="77909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5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fade">
                                      <p:cBhvr>
                                        <p:cTn id="27" dur="5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786" y="764703"/>
            <a:ext cx="5760640" cy="547167"/>
          </a:xfrm>
        </p:spPr>
        <p:txBody>
          <a:bodyPr/>
          <a:lstStyle/>
          <a:p>
            <a:r>
              <a:rPr lang="et-EE" dirty="0" err="1" smtClean="0"/>
              <a:t>Active</a:t>
            </a:r>
            <a:r>
              <a:rPr lang="et-EE" dirty="0" smtClean="0"/>
              <a:t> Air </a:t>
            </a:r>
            <a:r>
              <a:rPr lang="et-EE" dirty="0" err="1"/>
              <a:t>D</a:t>
            </a:r>
            <a:r>
              <a:rPr lang="et-EE" dirty="0" err="1" smtClean="0"/>
              <a:t>efence</a:t>
            </a:r>
            <a:endParaRPr lang="en-US" dirty="0"/>
          </a:p>
        </p:txBody>
      </p:sp>
      <p:sp>
        <p:nvSpPr>
          <p:cNvPr id="3" name="Content Placeholder 2"/>
          <p:cNvSpPr>
            <a:spLocks noGrp="1"/>
          </p:cNvSpPr>
          <p:nvPr>
            <p:ph idx="1"/>
          </p:nvPr>
        </p:nvSpPr>
        <p:spPr>
          <a:xfrm>
            <a:off x="479080" y="1772816"/>
            <a:ext cx="8077200" cy="4569371"/>
          </a:xfrm>
        </p:spPr>
        <p:txBody>
          <a:bodyPr>
            <a:normAutofit/>
          </a:bodyPr>
          <a:lstStyle/>
          <a:p>
            <a:pPr lvl="1">
              <a:lnSpc>
                <a:spcPct val="90000"/>
              </a:lnSpc>
              <a:buClr>
                <a:srgbClr val="B2B2B2"/>
              </a:buClr>
              <a:buSzPct val="75000"/>
            </a:pPr>
            <a:r>
              <a:rPr lang="et-EE" b="1" dirty="0" smtClean="0"/>
              <a:t>NATO Air </a:t>
            </a:r>
            <a:r>
              <a:rPr lang="et-EE" b="1" dirty="0" err="1" smtClean="0"/>
              <a:t>Policing</a:t>
            </a:r>
            <a:r>
              <a:rPr lang="et-EE" dirty="0" smtClean="0"/>
              <a:t>:</a:t>
            </a:r>
          </a:p>
          <a:p>
            <a:pPr marL="914400" lvl="2" indent="0">
              <a:lnSpc>
                <a:spcPct val="90000"/>
              </a:lnSpc>
              <a:buClr>
                <a:srgbClr val="B2B2B2"/>
              </a:buClr>
              <a:buSzPct val="75000"/>
              <a:buNone/>
            </a:pPr>
            <a:endParaRPr lang="et-EE" dirty="0" smtClean="0"/>
          </a:p>
          <a:p>
            <a:pPr lvl="2">
              <a:lnSpc>
                <a:spcPct val="90000"/>
              </a:lnSpc>
              <a:buClr>
                <a:srgbClr val="B2B2B2"/>
              </a:buClr>
              <a:buSzPct val="75000"/>
              <a:buFont typeface="Wingdings" panose="05000000000000000000" pitchFamily="2" charset="2"/>
              <a:buChar char="Ø"/>
            </a:pPr>
            <a:r>
              <a:rPr lang="et-EE" dirty="0" err="1" smtClean="0"/>
              <a:t>It</a:t>
            </a:r>
            <a:r>
              <a:rPr lang="et-EE" dirty="0" smtClean="0"/>
              <a:t> </a:t>
            </a:r>
            <a:r>
              <a:rPr lang="en-US" dirty="0"/>
              <a:t>is a peacetime mission which requires an Air Surveillance and Control System (ASACS), an Air Command and Control (Air C2) structure and Quick Reaction Alert (Interceptor) (QRA(I)) aircraft to be available on a 24/7 basis</a:t>
            </a:r>
            <a:r>
              <a:rPr lang="en-US" dirty="0" smtClean="0"/>
              <a:t>.</a:t>
            </a:r>
            <a:endParaRPr lang="et-EE" dirty="0" smtClean="0"/>
          </a:p>
          <a:p>
            <a:pPr marL="914400" lvl="2" indent="0">
              <a:lnSpc>
                <a:spcPct val="90000"/>
              </a:lnSpc>
              <a:buClr>
                <a:srgbClr val="B2B2B2"/>
              </a:buClr>
              <a:buSzPct val="75000"/>
              <a:buNone/>
            </a:pPr>
            <a:endParaRPr lang="et-EE" dirty="0" smtClean="0"/>
          </a:p>
          <a:p>
            <a:pPr lvl="2">
              <a:lnSpc>
                <a:spcPct val="90000"/>
              </a:lnSpc>
              <a:buClr>
                <a:srgbClr val="B2B2B2"/>
              </a:buClr>
              <a:buSzPct val="75000"/>
              <a:buFont typeface="Wingdings" panose="05000000000000000000" pitchFamily="2" charset="2"/>
              <a:buChar char="Ø"/>
            </a:pPr>
            <a:r>
              <a:rPr lang="en-US" dirty="0" smtClean="0"/>
              <a:t>This </a:t>
            </a:r>
            <a:r>
              <a:rPr lang="en-US" dirty="0"/>
              <a:t>enables the Alliance to detect, track and identify to the greatest extent possible all aerial objects approaching or operating within NATO airspace so that violations </a:t>
            </a:r>
            <a:r>
              <a:rPr lang="en-US" dirty="0" smtClean="0"/>
              <a:t>can </a:t>
            </a:r>
            <a:r>
              <a:rPr lang="en-US" dirty="0"/>
              <a:t>be recognized, and the appropriate action taken</a:t>
            </a:r>
            <a:r>
              <a:rPr lang="en-US" dirty="0" smtClean="0"/>
              <a:t>.</a:t>
            </a:r>
            <a:endParaRPr lang="et-EE" dirty="0" smtClean="0"/>
          </a:p>
          <a:p>
            <a:pPr lvl="2">
              <a:lnSpc>
                <a:spcPct val="90000"/>
              </a:lnSpc>
              <a:buClr>
                <a:srgbClr val="B2B2B2"/>
              </a:buClr>
              <a:buSzPct val="75000"/>
              <a:buFont typeface="Wingdings" panose="05000000000000000000" pitchFamily="2" charset="2"/>
              <a:buChar char="Ø"/>
            </a:pPr>
            <a:endParaRPr lang="et-EE" dirty="0" smtClean="0"/>
          </a:p>
          <a:p>
            <a:pPr marL="914400" lvl="2" indent="0">
              <a:lnSpc>
                <a:spcPct val="90000"/>
              </a:lnSpc>
              <a:buClr>
                <a:srgbClr val="B2B2B2"/>
              </a:buClr>
              <a:buSzPct val="75000"/>
              <a:buNone/>
            </a:pPr>
            <a:endParaRPr lang="et-EE" dirty="0" smtClean="0"/>
          </a:p>
          <a:p>
            <a:pPr lvl="2">
              <a:lnSpc>
                <a:spcPct val="90000"/>
              </a:lnSpc>
              <a:buClr>
                <a:srgbClr val="B2B2B2"/>
              </a:buClr>
              <a:buSzPct val="75000"/>
              <a:buFont typeface="Wingdings" panose="05000000000000000000" pitchFamily="2" charset="2"/>
              <a:buChar char="Ø"/>
            </a:pPr>
            <a:endParaRPr lang="et-EE" dirty="0" smtClean="0"/>
          </a:p>
          <a:p>
            <a:pPr lvl="2">
              <a:lnSpc>
                <a:spcPct val="90000"/>
              </a:lnSpc>
              <a:buClr>
                <a:srgbClr val="B2B2B2"/>
              </a:buClr>
              <a:buSzPct val="75000"/>
              <a:buFont typeface="Wingdings" panose="05000000000000000000" pitchFamily="2" charset="2"/>
              <a:buChar char="Ø"/>
            </a:pPr>
            <a:endParaRPr lang="et-EE" dirty="0" smtClean="0"/>
          </a:p>
          <a:p>
            <a:pPr lvl="1">
              <a:lnSpc>
                <a:spcPct val="90000"/>
              </a:lnSpc>
              <a:buClr>
                <a:srgbClr val="B2B2B2"/>
              </a:buClr>
              <a:buSzPct val="75000"/>
            </a:pPr>
            <a:endParaRPr lang="et-EE" dirty="0"/>
          </a:p>
        </p:txBody>
      </p:sp>
      <p:sp>
        <p:nvSpPr>
          <p:cNvPr id="7" name="Slide Number Placeholder 6"/>
          <p:cNvSpPr>
            <a:spLocks noGrp="1"/>
          </p:cNvSpPr>
          <p:nvPr>
            <p:ph type="sldNum" sz="quarter" idx="12"/>
          </p:nvPr>
        </p:nvSpPr>
        <p:spPr/>
        <p:txBody>
          <a:bodyPr/>
          <a:lstStyle/>
          <a:p>
            <a:fld id="{32CD171D-8E45-3E48-915A-7AD179C17A3B}" type="slidenum">
              <a:rPr lang="en-US" smtClean="0"/>
              <a:pPr/>
              <a:t>13</a:t>
            </a:fld>
            <a:endParaRPr lang="en-US"/>
          </a:p>
        </p:txBody>
      </p:sp>
    </p:spTree>
    <p:extLst>
      <p:ext uri="{BB962C8B-B14F-4D97-AF65-F5344CB8AC3E}">
        <p14:creationId xmlns:p14="http://schemas.microsoft.com/office/powerpoint/2010/main" val="452950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Air </a:t>
            </a:r>
            <a:r>
              <a:rPr lang="et-EE" dirty="0" err="1" smtClean="0"/>
              <a:t>Policing</a:t>
            </a:r>
            <a:r>
              <a:rPr lang="et-EE" dirty="0" smtClean="0"/>
              <a:t> </a:t>
            </a:r>
            <a:r>
              <a:rPr lang="et-EE" dirty="0" err="1" smtClean="0"/>
              <a:t>Aircraft</a:t>
            </a:r>
            <a:r>
              <a:rPr lang="et-EE" dirty="0" smtClean="0"/>
              <a:t> </a:t>
            </a:r>
            <a:r>
              <a:rPr lang="et-EE" dirty="0" err="1" smtClean="0"/>
              <a:t>in</a:t>
            </a:r>
            <a:r>
              <a:rPr lang="et-EE" dirty="0" smtClean="0"/>
              <a:t> Ämari</a:t>
            </a:r>
            <a:endParaRPr lang="et-EE" dirty="0"/>
          </a:p>
        </p:txBody>
      </p:sp>
      <p:sp>
        <p:nvSpPr>
          <p:cNvPr id="3" name="Content Placeholder 2"/>
          <p:cNvSpPr>
            <a:spLocks noGrp="1"/>
          </p:cNvSpPr>
          <p:nvPr>
            <p:ph idx="1"/>
          </p:nvPr>
        </p:nvSpPr>
        <p:spPr>
          <a:xfrm>
            <a:off x="609600" y="1556792"/>
            <a:ext cx="4106416" cy="4569371"/>
          </a:xfrm>
        </p:spPr>
        <p:txBody>
          <a:bodyPr/>
          <a:lstStyle/>
          <a:p>
            <a:r>
              <a:rPr lang="et-EE" sz="1800" dirty="0" err="1" smtClean="0"/>
              <a:t>Armed</a:t>
            </a:r>
            <a:r>
              <a:rPr lang="et-EE" sz="1800" dirty="0" smtClean="0"/>
              <a:t> Air </a:t>
            </a:r>
            <a:r>
              <a:rPr lang="et-EE" sz="1800" dirty="0" err="1" smtClean="0"/>
              <a:t>Policing</a:t>
            </a:r>
            <a:r>
              <a:rPr lang="et-EE" sz="1800" dirty="0" smtClean="0"/>
              <a:t> </a:t>
            </a:r>
            <a:r>
              <a:rPr lang="et-EE" sz="1800" dirty="0" err="1" smtClean="0"/>
              <a:t>Aircraft</a:t>
            </a:r>
            <a:r>
              <a:rPr lang="et-EE" sz="1800" dirty="0" smtClean="0"/>
              <a:t> are </a:t>
            </a:r>
            <a:r>
              <a:rPr lang="et-EE" sz="1800" dirty="0" err="1" smtClean="0"/>
              <a:t>parked</a:t>
            </a:r>
            <a:r>
              <a:rPr lang="et-EE" sz="1800" dirty="0" smtClean="0"/>
              <a:t> in </a:t>
            </a:r>
            <a:r>
              <a:rPr lang="et-EE" sz="1800" dirty="0" err="1" smtClean="0"/>
              <a:t>the</a:t>
            </a:r>
            <a:r>
              <a:rPr lang="et-EE" sz="1800" dirty="0" smtClean="0"/>
              <a:t> QRA </a:t>
            </a:r>
            <a:r>
              <a:rPr lang="et-EE" sz="1800" dirty="0" err="1" smtClean="0"/>
              <a:t>hangars</a:t>
            </a:r>
            <a:r>
              <a:rPr lang="et-EE" sz="1800" dirty="0" smtClean="0"/>
              <a:t>.</a:t>
            </a:r>
          </a:p>
          <a:p>
            <a:pPr lvl="1"/>
            <a:r>
              <a:rPr lang="et-EE" sz="1800" dirty="0" smtClean="0"/>
              <a:t>Office </a:t>
            </a:r>
            <a:r>
              <a:rPr lang="et-EE" sz="1800" dirty="0" err="1" smtClean="0"/>
              <a:t>space</a:t>
            </a:r>
            <a:r>
              <a:rPr lang="et-EE" sz="1800" dirty="0" smtClean="0"/>
              <a:t>, </a:t>
            </a:r>
            <a:r>
              <a:rPr lang="et-EE" sz="1800" dirty="0" err="1" smtClean="0"/>
              <a:t>small</a:t>
            </a:r>
            <a:r>
              <a:rPr lang="et-EE" sz="1800" dirty="0" smtClean="0"/>
              <a:t> </a:t>
            </a:r>
            <a:r>
              <a:rPr lang="et-EE" sz="1800" dirty="0" err="1" smtClean="0"/>
              <a:t>kitchen</a:t>
            </a:r>
            <a:r>
              <a:rPr lang="et-EE" sz="1800" dirty="0" smtClean="0"/>
              <a:t>, </a:t>
            </a:r>
            <a:r>
              <a:rPr lang="et-EE" sz="1800" dirty="0" err="1" smtClean="0"/>
              <a:t>leisure</a:t>
            </a:r>
            <a:r>
              <a:rPr lang="et-EE" sz="1800" dirty="0" smtClean="0"/>
              <a:t> </a:t>
            </a:r>
            <a:r>
              <a:rPr lang="et-EE" sz="1800" dirty="0" err="1" smtClean="0"/>
              <a:t>space</a:t>
            </a:r>
            <a:r>
              <a:rPr lang="et-EE" sz="1800" dirty="0" smtClean="0"/>
              <a:t> and </a:t>
            </a:r>
            <a:r>
              <a:rPr lang="et-EE" sz="1800" dirty="0" err="1" smtClean="0"/>
              <a:t>sleeping</a:t>
            </a:r>
            <a:r>
              <a:rPr lang="et-EE" sz="1800" dirty="0" smtClean="0"/>
              <a:t> </a:t>
            </a:r>
            <a:r>
              <a:rPr lang="et-EE" sz="1800" dirty="0" err="1" smtClean="0"/>
              <a:t>rooms</a:t>
            </a:r>
            <a:r>
              <a:rPr lang="et-EE" sz="1800" dirty="0" smtClean="0"/>
              <a:t> </a:t>
            </a:r>
            <a:r>
              <a:rPr lang="et-EE" sz="1800" dirty="0" err="1" smtClean="0"/>
              <a:t>between</a:t>
            </a:r>
            <a:endParaRPr lang="et-EE" sz="1800" dirty="0" smtClean="0"/>
          </a:p>
          <a:p>
            <a:r>
              <a:rPr lang="et-EE" sz="1800" dirty="0" smtClean="0"/>
              <a:t>Alarm </a:t>
            </a:r>
            <a:r>
              <a:rPr lang="et-EE" sz="1800" dirty="0" err="1" smtClean="0"/>
              <a:t>is</a:t>
            </a:r>
            <a:r>
              <a:rPr lang="et-EE" sz="1800" dirty="0" smtClean="0"/>
              <a:t> </a:t>
            </a:r>
            <a:r>
              <a:rPr lang="et-EE" sz="1800" dirty="0" err="1" smtClean="0"/>
              <a:t>given</a:t>
            </a:r>
            <a:r>
              <a:rPr lang="et-EE" sz="1800" dirty="0" smtClean="0"/>
              <a:t> </a:t>
            </a:r>
            <a:r>
              <a:rPr lang="et-EE" sz="1800" dirty="0" err="1" smtClean="0"/>
              <a:t>by</a:t>
            </a:r>
            <a:r>
              <a:rPr lang="et-EE" sz="1800" dirty="0" smtClean="0"/>
              <a:t> CRP Ämari </a:t>
            </a:r>
            <a:r>
              <a:rPr lang="et-EE" sz="1800" dirty="0" err="1" smtClean="0"/>
              <a:t>for</a:t>
            </a:r>
            <a:r>
              <a:rPr lang="et-EE" sz="1800" dirty="0" smtClean="0"/>
              <a:t> </a:t>
            </a:r>
            <a:r>
              <a:rPr lang="et-EE" sz="1800" dirty="0" err="1" smtClean="0"/>
              <a:t>scramble</a:t>
            </a:r>
            <a:r>
              <a:rPr lang="et-EE" sz="1800" dirty="0" smtClean="0"/>
              <a:t>.</a:t>
            </a:r>
          </a:p>
          <a:p>
            <a:r>
              <a:rPr lang="et-EE" sz="1800" dirty="0" err="1" smtClean="0"/>
              <a:t>Startup</a:t>
            </a:r>
            <a:r>
              <a:rPr lang="et-EE" sz="1800" dirty="0" smtClean="0"/>
              <a:t> </a:t>
            </a:r>
            <a:r>
              <a:rPr lang="et-EE" sz="1800" dirty="0" err="1" smtClean="0"/>
              <a:t>takes</a:t>
            </a:r>
            <a:r>
              <a:rPr lang="et-EE" sz="1800" dirty="0" smtClean="0"/>
              <a:t> </a:t>
            </a:r>
            <a:r>
              <a:rPr lang="et-EE" sz="1800" dirty="0" err="1" smtClean="0"/>
              <a:t>place</a:t>
            </a:r>
            <a:r>
              <a:rPr lang="et-EE" sz="1800" dirty="0" smtClean="0"/>
              <a:t> in </a:t>
            </a:r>
            <a:r>
              <a:rPr lang="et-EE" sz="1800" dirty="0" err="1" smtClean="0"/>
              <a:t>the</a:t>
            </a:r>
            <a:r>
              <a:rPr lang="et-EE" sz="1800" dirty="0" smtClean="0"/>
              <a:t> </a:t>
            </a:r>
            <a:r>
              <a:rPr lang="et-EE" sz="1800" dirty="0" err="1" smtClean="0"/>
              <a:t>hangar</a:t>
            </a:r>
            <a:r>
              <a:rPr lang="et-EE" sz="1800" dirty="0" smtClean="0"/>
              <a:t>.</a:t>
            </a:r>
          </a:p>
          <a:p>
            <a:r>
              <a:rPr lang="et-EE" sz="1800" dirty="0" err="1" smtClean="0"/>
              <a:t>Aircraft</a:t>
            </a:r>
            <a:r>
              <a:rPr lang="et-EE" sz="1800" dirty="0" smtClean="0"/>
              <a:t> are </a:t>
            </a:r>
            <a:r>
              <a:rPr lang="et-EE" sz="1800" dirty="0" err="1" smtClean="0"/>
              <a:t>given</a:t>
            </a:r>
            <a:r>
              <a:rPr lang="et-EE" sz="1800" dirty="0" smtClean="0"/>
              <a:t> </a:t>
            </a:r>
            <a:r>
              <a:rPr lang="et-EE" sz="1800" dirty="0" err="1" smtClean="0"/>
              <a:t>combat</a:t>
            </a:r>
            <a:r>
              <a:rPr lang="et-EE" sz="1800" dirty="0" smtClean="0"/>
              <a:t> </a:t>
            </a:r>
            <a:r>
              <a:rPr lang="et-EE" sz="1800" dirty="0" err="1" smtClean="0"/>
              <a:t>orders</a:t>
            </a:r>
            <a:r>
              <a:rPr lang="et-EE" sz="1800" dirty="0" smtClean="0"/>
              <a:t> </a:t>
            </a:r>
            <a:r>
              <a:rPr lang="et-EE" sz="1800" dirty="0" err="1" smtClean="0"/>
              <a:t>by</a:t>
            </a:r>
            <a:r>
              <a:rPr lang="et-EE" sz="1800" dirty="0" smtClean="0"/>
              <a:t> CRP and </a:t>
            </a:r>
            <a:r>
              <a:rPr lang="et-EE" sz="1800" dirty="0" err="1" smtClean="0"/>
              <a:t>then</a:t>
            </a:r>
            <a:r>
              <a:rPr lang="et-EE" sz="1800" dirty="0" smtClean="0"/>
              <a:t> </a:t>
            </a:r>
            <a:r>
              <a:rPr lang="et-EE" sz="1800" dirty="0" err="1" smtClean="0"/>
              <a:t>clearance</a:t>
            </a:r>
            <a:r>
              <a:rPr lang="et-EE" sz="1800" dirty="0" smtClean="0"/>
              <a:t> </a:t>
            </a:r>
            <a:r>
              <a:rPr lang="et-EE" sz="1800" dirty="0" err="1" smtClean="0"/>
              <a:t>from</a:t>
            </a:r>
            <a:r>
              <a:rPr lang="et-EE" sz="1800" dirty="0" smtClean="0"/>
              <a:t> Ämari </a:t>
            </a:r>
            <a:r>
              <a:rPr lang="et-EE" sz="1800" dirty="0" err="1" smtClean="0"/>
              <a:t>Radio</a:t>
            </a:r>
            <a:r>
              <a:rPr lang="et-EE" sz="1800" dirty="0" smtClean="0"/>
              <a:t>.</a:t>
            </a:r>
          </a:p>
          <a:p>
            <a:r>
              <a:rPr lang="et-EE" sz="1800" dirty="0" err="1" smtClean="0"/>
              <a:t>Reaction</a:t>
            </a:r>
            <a:r>
              <a:rPr lang="et-EE" sz="1800" dirty="0" smtClean="0"/>
              <a:t> </a:t>
            </a:r>
            <a:r>
              <a:rPr lang="et-EE" sz="1800" dirty="0" err="1" smtClean="0"/>
              <a:t>time</a:t>
            </a:r>
            <a:r>
              <a:rPr lang="et-EE" sz="1800" dirty="0" smtClean="0"/>
              <a:t> </a:t>
            </a:r>
            <a:r>
              <a:rPr lang="et-EE" sz="1800" dirty="0" err="1" smtClean="0"/>
              <a:t>is</a:t>
            </a:r>
            <a:r>
              <a:rPr lang="et-EE" sz="1800" dirty="0" smtClean="0"/>
              <a:t> </a:t>
            </a:r>
            <a:r>
              <a:rPr lang="et-EE" sz="1800" dirty="0" err="1" smtClean="0"/>
              <a:t>classified</a:t>
            </a:r>
            <a:r>
              <a:rPr lang="et-EE" sz="1800" dirty="0" smtClean="0"/>
              <a:t> </a:t>
            </a:r>
            <a:r>
              <a:rPr lang="et-EE" sz="1800" dirty="0" err="1" smtClean="0"/>
              <a:t>but</a:t>
            </a:r>
            <a:r>
              <a:rPr lang="et-EE" sz="1800" dirty="0" smtClean="0"/>
              <a:t> </a:t>
            </a:r>
            <a:r>
              <a:rPr lang="et-EE" sz="1800" dirty="0" err="1" smtClean="0"/>
              <a:t>it</a:t>
            </a:r>
            <a:r>
              <a:rPr lang="et-EE" sz="1800" dirty="0" smtClean="0"/>
              <a:t> all </a:t>
            </a:r>
            <a:r>
              <a:rPr lang="et-EE" sz="1800" dirty="0" err="1" smtClean="0"/>
              <a:t>takes</a:t>
            </a:r>
            <a:r>
              <a:rPr lang="et-EE" sz="1800" dirty="0" smtClean="0"/>
              <a:t> </a:t>
            </a:r>
            <a:r>
              <a:rPr lang="et-EE" sz="1800" dirty="0" err="1" smtClean="0"/>
              <a:t>only</a:t>
            </a:r>
            <a:r>
              <a:rPr lang="et-EE" sz="1800" dirty="0" smtClean="0"/>
              <a:t> minutes.</a:t>
            </a:r>
          </a:p>
          <a:p>
            <a:endParaRPr lang="et-EE" sz="1800" dirty="0" smtClean="0"/>
          </a:p>
        </p:txBody>
      </p:sp>
      <p:pic>
        <p:nvPicPr>
          <p:cNvPr id="4" name="Picture 3" descr="D:\100CANON\IMG_47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8004" y="1556792"/>
            <a:ext cx="3896483" cy="2592288"/>
          </a:xfrm>
          <a:prstGeom prst="rect">
            <a:avLst/>
          </a:prstGeom>
          <a:ln>
            <a:noFill/>
          </a:ln>
          <a:effectLst>
            <a:outerShdw blurRad="190500" algn="tl" rotWithShape="0">
              <a:srgbClr val="000000">
                <a:alpha val="70000"/>
              </a:srgbClr>
            </a:outerShdw>
          </a:effectLst>
          <a:extLst/>
        </p:spPr>
      </p:pic>
      <p:pic>
        <p:nvPicPr>
          <p:cNvPr id="5" name="Picture 2" descr="C:\Users\rauno.sirk\AppData\Local\Microsoft\Windows\Temporary Internet Files\Content.Outlook\IWN6QW7W\IMG_11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1762" y="4221088"/>
            <a:ext cx="4473374" cy="25140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32CD171D-8E45-3E48-915A-7AD179C17A3B}" type="slidenum">
              <a:rPr lang="en-US" smtClean="0"/>
              <a:pPr/>
              <a:t>14</a:t>
            </a:fld>
            <a:endParaRPr lang="en-US"/>
          </a:p>
        </p:txBody>
      </p:sp>
    </p:spTree>
    <p:extLst>
      <p:ext uri="{BB962C8B-B14F-4D97-AF65-F5344CB8AC3E}">
        <p14:creationId xmlns:p14="http://schemas.microsoft.com/office/powerpoint/2010/main" val="2053192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Essential Services</a:t>
            </a:r>
            <a:endParaRPr lang="en-US" dirty="0"/>
          </a:p>
        </p:txBody>
      </p:sp>
      <p:sp>
        <p:nvSpPr>
          <p:cNvPr id="3" name="Content Placeholder 2"/>
          <p:cNvSpPr>
            <a:spLocks noGrp="1"/>
          </p:cNvSpPr>
          <p:nvPr>
            <p:ph idx="1"/>
          </p:nvPr>
        </p:nvSpPr>
        <p:spPr>
          <a:xfrm>
            <a:off x="-36512" y="1556792"/>
            <a:ext cx="8077200" cy="5112568"/>
          </a:xfrm>
        </p:spPr>
        <p:txBody>
          <a:bodyPr>
            <a:normAutofit lnSpcReduction="10000"/>
          </a:bodyPr>
          <a:lstStyle/>
          <a:p>
            <a:pPr lvl="1"/>
            <a:r>
              <a:rPr lang="en-US" dirty="0" smtClean="0"/>
              <a:t>RWY maintenance</a:t>
            </a:r>
          </a:p>
          <a:p>
            <a:pPr lvl="2"/>
            <a:r>
              <a:rPr lang="en-US" dirty="0" smtClean="0"/>
              <a:t>Arresting cables</a:t>
            </a:r>
          </a:p>
          <a:p>
            <a:pPr lvl="2"/>
            <a:r>
              <a:rPr lang="en-US" dirty="0" smtClean="0"/>
              <a:t>Wildlife containment</a:t>
            </a:r>
          </a:p>
          <a:p>
            <a:pPr lvl="1"/>
            <a:r>
              <a:rPr lang="en-US" dirty="0" smtClean="0"/>
              <a:t>Crash, Fire, Rescue: category5</a:t>
            </a:r>
          </a:p>
          <a:p>
            <a:pPr lvl="1"/>
            <a:r>
              <a:rPr lang="en-US" dirty="0" smtClean="0"/>
              <a:t>Air Traffic Control</a:t>
            </a:r>
          </a:p>
          <a:p>
            <a:pPr lvl="1"/>
            <a:r>
              <a:rPr lang="en-US" dirty="0" smtClean="0"/>
              <a:t>M</a:t>
            </a:r>
            <a:r>
              <a:rPr lang="et-EE" dirty="0" err="1" smtClean="0"/>
              <a:t>eteo</a:t>
            </a:r>
            <a:r>
              <a:rPr lang="en-US" dirty="0" smtClean="0"/>
              <a:t> service</a:t>
            </a:r>
          </a:p>
          <a:p>
            <a:pPr lvl="1"/>
            <a:r>
              <a:rPr lang="en-US" dirty="0" smtClean="0"/>
              <a:t>Fuel service: F34 and F35</a:t>
            </a:r>
          </a:p>
          <a:p>
            <a:pPr lvl="1"/>
            <a:r>
              <a:rPr lang="en-US" dirty="0" smtClean="0"/>
              <a:t>Medical service</a:t>
            </a:r>
          </a:p>
          <a:p>
            <a:pPr lvl="1"/>
            <a:r>
              <a:rPr lang="en-US" dirty="0" smtClean="0"/>
              <a:t>Weapons and missile handling</a:t>
            </a:r>
          </a:p>
          <a:p>
            <a:pPr lvl="1"/>
            <a:r>
              <a:rPr lang="en-US" dirty="0" smtClean="0"/>
              <a:t>Cross Servicing</a:t>
            </a:r>
          </a:p>
          <a:p>
            <a:pPr lvl="1"/>
            <a:r>
              <a:rPr lang="en-US" dirty="0" smtClean="0"/>
              <a:t>Navigation and landing aids</a:t>
            </a:r>
          </a:p>
          <a:p>
            <a:pPr lvl="1"/>
            <a:r>
              <a:rPr lang="en-US" dirty="0" smtClean="0"/>
              <a:t>Secure communication</a:t>
            </a:r>
          </a:p>
          <a:p>
            <a:pPr lvl="1"/>
            <a:endParaRPr lang="en-US" dirty="0" smtClean="0"/>
          </a:p>
          <a:p>
            <a:pPr lvl="1"/>
            <a:endParaRPr lang="en-US" dirty="0" smtClean="0"/>
          </a:p>
          <a:p>
            <a:pPr lvl="1"/>
            <a:endParaRPr lang="en-US" dirty="0"/>
          </a:p>
        </p:txBody>
      </p:sp>
      <p:pic>
        <p:nvPicPr>
          <p:cNvPr id="4" name="Picture 2" descr="C:\Users\rauno.sirk\AppData\Local\Microsoft\Windows\Temporary Internet Files\Content.Outlook\IWN6QW7W\IMG_16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618052"/>
            <a:ext cx="3777949" cy="25903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rauno.sirk\Desktop\ARRA69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269677"/>
            <a:ext cx="3993974" cy="25390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32CD171D-8E45-3E48-915A-7AD179C17A3B}" type="slidenum">
              <a:rPr lang="en-US" smtClean="0"/>
              <a:pPr/>
              <a:t>15</a:t>
            </a:fld>
            <a:endParaRPr lang="en-US"/>
          </a:p>
        </p:txBody>
      </p:sp>
    </p:spTree>
    <p:extLst>
      <p:ext uri="{BB962C8B-B14F-4D97-AF65-F5344CB8AC3E}">
        <p14:creationId xmlns:p14="http://schemas.microsoft.com/office/powerpoint/2010/main" val="191776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24/7 </a:t>
            </a:r>
            <a:r>
              <a:rPr lang="et-EE" dirty="0" err="1" smtClean="0"/>
              <a:t>shift</a:t>
            </a:r>
            <a:endParaRPr lang="et-EE" dirty="0"/>
          </a:p>
        </p:txBody>
      </p:sp>
      <p:sp>
        <p:nvSpPr>
          <p:cNvPr id="3" name="Content Placeholder 2"/>
          <p:cNvSpPr>
            <a:spLocks noGrp="1"/>
          </p:cNvSpPr>
          <p:nvPr>
            <p:ph idx="1"/>
          </p:nvPr>
        </p:nvSpPr>
        <p:spPr/>
        <p:txBody>
          <a:bodyPr/>
          <a:lstStyle/>
          <a:p>
            <a:r>
              <a:rPr lang="et-EE" dirty="0" err="1" smtClean="0"/>
              <a:t>One</a:t>
            </a:r>
            <a:r>
              <a:rPr lang="et-EE" dirty="0" smtClean="0"/>
              <a:t> </a:t>
            </a:r>
            <a:r>
              <a:rPr lang="et-EE" dirty="0" err="1" smtClean="0"/>
              <a:t>shift</a:t>
            </a:r>
            <a:r>
              <a:rPr lang="et-EE" dirty="0" smtClean="0"/>
              <a:t> </a:t>
            </a:r>
            <a:r>
              <a:rPr lang="et-EE" dirty="0" err="1" smtClean="0"/>
              <a:t>has</a:t>
            </a:r>
            <a:r>
              <a:rPr lang="et-EE" dirty="0" smtClean="0"/>
              <a:t> </a:t>
            </a:r>
            <a:r>
              <a:rPr lang="et-EE" dirty="0" err="1" smtClean="0"/>
              <a:t>approx</a:t>
            </a:r>
            <a:r>
              <a:rPr lang="et-EE" dirty="0" smtClean="0"/>
              <a:t> 55 </a:t>
            </a:r>
            <a:r>
              <a:rPr lang="et-EE" dirty="0" err="1" smtClean="0"/>
              <a:t>people</a:t>
            </a:r>
            <a:endParaRPr lang="et-EE" dirty="0" smtClean="0"/>
          </a:p>
          <a:p>
            <a:pPr lvl="1"/>
            <a:r>
              <a:rPr lang="et-EE" dirty="0" smtClean="0"/>
              <a:t>C2 </a:t>
            </a:r>
            <a:r>
              <a:rPr lang="et-EE" dirty="0" err="1" smtClean="0"/>
              <a:t>unit</a:t>
            </a:r>
            <a:r>
              <a:rPr lang="et-EE" dirty="0" smtClean="0"/>
              <a:t> </a:t>
            </a:r>
          </a:p>
          <a:p>
            <a:pPr lvl="1"/>
            <a:r>
              <a:rPr lang="et-EE" dirty="0" err="1" smtClean="0"/>
              <a:t>Airfield</a:t>
            </a:r>
            <a:r>
              <a:rPr lang="et-EE" dirty="0" smtClean="0"/>
              <a:t> </a:t>
            </a:r>
          </a:p>
          <a:p>
            <a:pPr lvl="1"/>
            <a:r>
              <a:rPr lang="et-EE" dirty="0" err="1" smtClean="0"/>
              <a:t>Force</a:t>
            </a:r>
            <a:r>
              <a:rPr lang="et-EE" dirty="0" smtClean="0"/>
              <a:t> </a:t>
            </a:r>
            <a:r>
              <a:rPr lang="et-EE" dirty="0" err="1" smtClean="0"/>
              <a:t>Protection</a:t>
            </a:r>
            <a:endParaRPr lang="et-EE" dirty="0" smtClean="0"/>
          </a:p>
          <a:p>
            <a:pPr lvl="1"/>
            <a:r>
              <a:rPr lang="et-EE" dirty="0" err="1" smtClean="0"/>
              <a:t>Dining</a:t>
            </a:r>
            <a:r>
              <a:rPr lang="et-EE" dirty="0" smtClean="0"/>
              <a:t> </a:t>
            </a:r>
            <a:r>
              <a:rPr lang="et-EE" dirty="0" err="1" smtClean="0"/>
              <a:t>Facility</a:t>
            </a:r>
            <a:endParaRPr lang="et-EE" dirty="0" smtClean="0"/>
          </a:p>
          <a:p>
            <a:pPr marL="457200" lvl="1" indent="0">
              <a:buNone/>
            </a:pPr>
            <a:endParaRPr lang="et-EE" dirty="0" smtClean="0"/>
          </a:p>
          <a:p>
            <a:pPr lvl="1"/>
            <a:endParaRPr lang="et-EE" dirty="0" smtClean="0"/>
          </a:p>
        </p:txBody>
      </p:sp>
      <p:pic>
        <p:nvPicPr>
          <p:cNvPr id="4" name="Picture 2" descr="C:\Users\rauno.sirk\AppData\Local\Microsoft\Windows\Temporary Internet Files\Content.Outlook\IWN6QW7W\IMG_9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2996952"/>
            <a:ext cx="4451206" cy="26062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32CD171D-8E45-3E48-915A-7AD179C17A3B}" type="slidenum">
              <a:rPr lang="en-US" smtClean="0"/>
              <a:pPr/>
              <a:t>16</a:t>
            </a:fld>
            <a:endParaRPr lang="en-US"/>
          </a:p>
        </p:txBody>
      </p:sp>
    </p:spTree>
    <p:extLst>
      <p:ext uri="{BB962C8B-B14F-4D97-AF65-F5344CB8AC3E}">
        <p14:creationId xmlns:p14="http://schemas.microsoft.com/office/powerpoint/2010/main" val="2645114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733" y="13232"/>
            <a:ext cx="3096344" cy="1681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90421" y="607699"/>
            <a:ext cx="5760640" cy="547167"/>
          </a:xfrm>
        </p:spPr>
        <p:txBody>
          <a:bodyPr/>
          <a:lstStyle/>
          <a:p>
            <a:r>
              <a:rPr lang="et-EE" dirty="0" smtClean="0"/>
              <a:t>CASE STUDY</a:t>
            </a:r>
            <a:endParaRPr lang="en-US" dirty="0"/>
          </a:p>
        </p:txBody>
      </p:sp>
      <p:sp>
        <p:nvSpPr>
          <p:cNvPr id="7" name="Slide Number Placeholder 6"/>
          <p:cNvSpPr>
            <a:spLocks noGrp="1"/>
          </p:cNvSpPr>
          <p:nvPr>
            <p:ph type="sldNum" sz="quarter" idx="12"/>
          </p:nvPr>
        </p:nvSpPr>
        <p:spPr/>
        <p:txBody>
          <a:bodyPr/>
          <a:lstStyle/>
          <a:p>
            <a:fld id="{32CD171D-8E45-3E48-915A-7AD179C17A3B}" type="slidenum">
              <a:rPr lang="en-US" smtClean="0"/>
              <a:pPr/>
              <a:t>17</a:t>
            </a:fld>
            <a:endParaRPr lang="en-US"/>
          </a:p>
        </p:txBody>
      </p:sp>
      <p:sp>
        <p:nvSpPr>
          <p:cNvPr id="3" name="TextBox 2"/>
          <p:cNvSpPr txBox="1"/>
          <p:nvPr/>
        </p:nvSpPr>
        <p:spPr>
          <a:xfrm>
            <a:off x="1043608" y="1799448"/>
            <a:ext cx="7488832" cy="4585871"/>
          </a:xfrm>
          <a:prstGeom prst="rect">
            <a:avLst/>
          </a:prstGeom>
          <a:noFill/>
        </p:spPr>
        <p:txBody>
          <a:bodyPr wrap="square" rtlCol="0">
            <a:spAutoFit/>
          </a:bodyPr>
          <a:lstStyle/>
          <a:p>
            <a:r>
              <a:rPr lang="en-US" sz="3200" dirty="0"/>
              <a:t>During the afternoon of 28 October, NATO radars detected and tracked seven Russian combat aircraft flying in international airspace over the Baltic Sea.  The aircraft were detected at </a:t>
            </a:r>
            <a:r>
              <a:rPr lang="en-US" sz="3200" dirty="0" smtClean="0"/>
              <a:t>approximately</a:t>
            </a:r>
            <a:r>
              <a:rPr lang="et-EE" sz="3200" dirty="0" smtClean="0"/>
              <a:t> </a:t>
            </a:r>
            <a:r>
              <a:rPr lang="en-US" sz="3200" dirty="0" smtClean="0"/>
              <a:t>3:30 </a:t>
            </a:r>
            <a:r>
              <a:rPr lang="en-US" sz="3200" dirty="0"/>
              <a:t>p.m. </a:t>
            </a:r>
            <a:r>
              <a:rPr lang="et-EE" sz="3200" dirty="0" smtClean="0"/>
              <a:t>(</a:t>
            </a:r>
            <a:r>
              <a:rPr lang="en-US" sz="3200" dirty="0" smtClean="0"/>
              <a:t>Local</a:t>
            </a:r>
            <a:r>
              <a:rPr lang="et-EE" sz="3200" dirty="0" smtClean="0"/>
              <a:t>)</a:t>
            </a:r>
            <a:r>
              <a:rPr lang="en-US" sz="3200" dirty="0" smtClean="0"/>
              <a:t>. </a:t>
            </a:r>
            <a:r>
              <a:rPr lang="en-US" sz="3200" dirty="0"/>
              <a:t>CAOC decided to scramble the </a:t>
            </a:r>
            <a:r>
              <a:rPr lang="et-EE" sz="3200" dirty="0" smtClean="0"/>
              <a:t>NATO Air </a:t>
            </a:r>
            <a:r>
              <a:rPr lang="et-EE" sz="3200" dirty="0" err="1" smtClean="0"/>
              <a:t>Policing</a:t>
            </a:r>
            <a:r>
              <a:rPr lang="et-EE" sz="3200" dirty="0" smtClean="0"/>
              <a:t> </a:t>
            </a:r>
            <a:r>
              <a:rPr lang="en-US" sz="3200" dirty="0" smtClean="0"/>
              <a:t>QRA</a:t>
            </a:r>
            <a:r>
              <a:rPr lang="et-EE" sz="3200" dirty="0" smtClean="0"/>
              <a:t> (I)</a:t>
            </a:r>
            <a:r>
              <a:rPr lang="en-US" sz="3200" dirty="0" smtClean="0"/>
              <a:t> </a:t>
            </a:r>
            <a:r>
              <a:rPr lang="en-US" sz="3200" dirty="0"/>
              <a:t>aircraft from </a:t>
            </a:r>
            <a:r>
              <a:rPr lang="en-US" sz="3200" dirty="0" err="1"/>
              <a:t>Ämari</a:t>
            </a:r>
            <a:r>
              <a:rPr lang="en-US" sz="3200" dirty="0"/>
              <a:t>. </a:t>
            </a:r>
          </a:p>
          <a:p>
            <a:endParaRPr lang="et-EE" dirty="0" smtClean="0"/>
          </a:p>
          <a:p>
            <a:r>
              <a:rPr lang="et-EE" dirty="0" smtClean="0"/>
              <a:t> </a:t>
            </a:r>
            <a:endParaRPr lang="en-US" dirty="0"/>
          </a:p>
        </p:txBody>
      </p:sp>
    </p:spTree>
    <p:extLst>
      <p:ext uri="{BB962C8B-B14F-4D97-AF65-F5344CB8AC3E}">
        <p14:creationId xmlns:p14="http://schemas.microsoft.com/office/powerpoint/2010/main" val="2386925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733" y="13232"/>
            <a:ext cx="3096344" cy="1681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90421" y="48079"/>
            <a:ext cx="5760640" cy="547167"/>
          </a:xfrm>
        </p:spPr>
        <p:txBody>
          <a:bodyPr/>
          <a:lstStyle/>
          <a:p>
            <a:r>
              <a:rPr lang="et-EE" dirty="0" smtClean="0"/>
              <a:t>CASE STUDY </a:t>
            </a:r>
            <a:r>
              <a:rPr lang="et-EE" sz="1400" dirty="0" smtClean="0"/>
              <a:t>28.10.2014</a:t>
            </a:r>
            <a:endParaRPr lang="en-US" dirty="0"/>
          </a:p>
        </p:txBody>
      </p:sp>
      <p:sp>
        <p:nvSpPr>
          <p:cNvPr id="7" name="Slide Number Placeholder 6"/>
          <p:cNvSpPr>
            <a:spLocks noGrp="1"/>
          </p:cNvSpPr>
          <p:nvPr>
            <p:ph type="sldNum" sz="quarter" idx="12"/>
          </p:nvPr>
        </p:nvSpPr>
        <p:spPr/>
        <p:txBody>
          <a:bodyPr/>
          <a:lstStyle/>
          <a:p>
            <a:fld id="{32CD171D-8E45-3E48-915A-7AD179C17A3B}" type="slidenum">
              <a:rPr lang="en-US" smtClean="0"/>
              <a:pPr/>
              <a:t>18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764704"/>
            <a:ext cx="8640960" cy="5976664"/>
          </a:xfrm>
          <a:prstGeom prst="rect">
            <a:avLst/>
          </a:prstGeom>
        </p:spPr>
      </p:pic>
      <p:sp>
        <p:nvSpPr>
          <p:cNvPr id="10" name="Freeform 9"/>
          <p:cNvSpPr/>
          <p:nvPr/>
        </p:nvSpPr>
        <p:spPr>
          <a:xfrm>
            <a:off x="2036618" y="1462332"/>
            <a:ext cx="5569527" cy="4364890"/>
          </a:xfrm>
          <a:custGeom>
            <a:avLst/>
            <a:gdLst>
              <a:gd name="connsiteX0" fmla="*/ 5569527 w 5569527"/>
              <a:gd name="connsiteY0" fmla="*/ 183588 h 4364890"/>
              <a:gd name="connsiteX1" fmla="*/ 4397433 w 5569527"/>
              <a:gd name="connsiteY1" fmla="*/ 17333 h 4364890"/>
              <a:gd name="connsiteX2" fmla="*/ 3707477 w 5569527"/>
              <a:gd name="connsiteY2" fmla="*/ 17333 h 4364890"/>
              <a:gd name="connsiteX3" fmla="*/ 3059084 w 5569527"/>
              <a:gd name="connsiteY3" fmla="*/ 125399 h 4364890"/>
              <a:gd name="connsiteX4" fmla="*/ 2186247 w 5569527"/>
              <a:gd name="connsiteY4" fmla="*/ 324904 h 4364890"/>
              <a:gd name="connsiteX5" fmla="*/ 1321724 w 5569527"/>
              <a:gd name="connsiteY5" fmla="*/ 599224 h 4364890"/>
              <a:gd name="connsiteX6" fmla="*/ 806335 w 5569527"/>
              <a:gd name="connsiteY6" fmla="*/ 790417 h 4364890"/>
              <a:gd name="connsiteX7" fmla="*/ 573578 w 5569527"/>
              <a:gd name="connsiteY7" fmla="*/ 1039799 h 4364890"/>
              <a:gd name="connsiteX8" fmla="*/ 324197 w 5569527"/>
              <a:gd name="connsiteY8" fmla="*/ 1679879 h 4364890"/>
              <a:gd name="connsiteX9" fmla="*/ 149629 w 5569527"/>
              <a:gd name="connsiteY9" fmla="*/ 2511152 h 4364890"/>
              <a:gd name="connsiteX10" fmla="*/ 0 w 5569527"/>
              <a:gd name="connsiteY10" fmla="*/ 3533617 h 4364890"/>
              <a:gd name="connsiteX11" fmla="*/ 149629 w 5569527"/>
              <a:gd name="connsiteY11" fmla="*/ 4082257 h 4364890"/>
              <a:gd name="connsiteX12" fmla="*/ 532015 w 5569527"/>
              <a:gd name="connsiteY12" fmla="*/ 4364890 h 43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69527" h="4364890">
                <a:moveTo>
                  <a:pt x="5569527" y="183588"/>
                </a:moveTo>
                <a:cubicBezTo>
                  <a:pt x="5138651" y="114315"/>
                  <a:pt x="4707775" y="45042"/>
                  <a:pt x="4397433" y="17333"/>
                </a:cubicBezTo>
                <a:cubicBezTo>
                  <a:pt x="4087091" y="-10376"/>
                  <a:pt x="3930535" y="-678"/>
                  <a:pt x="3707477" y="17333"/>
                </a:cubicBezTo>
                <a:cubicBezTo>
                  <a:pt x="3484419" y="35344"/>
                  <a:pt x="3312622" y="74137"/>
                  <a:pt x="3059084" y="125399"/>
                </a:cubicBezTo>
                <a:cubicBezTo>
                  <a:pt x="2805546" y="176661"/>
                  <a:pt x="2475807" y="245933"/>
                  <a:pt x="2186247" y="324904"/>
                </a:cubicBezTo>
                <a:cubicBezTo>
                  <a:pt x="1896687" y="403875"/>
                  <a:pt x="1551709" y="521639"/>
                  <a:pt x="1321724" y="599224"/>
                </a:cubicBezTo>
                <a:cubicBezTo>
                  <a:pt x="1091739" y="676809"/>
                  <a:pt x="931026" y="716988"/>
                  <a:pt x="806335" y="790417"/>
                </a:cubicBezTo>
                <a:cubicBezTo>
                  <a:pt x="681644" y="863846"/>
                  <a:pt x="653934" y="891556"/>
                  <a:pt x="573578" y="1039799"/>
                </a:cubicBezTo>
                <a:cubicBezTo>
                  <a:pt x="493222" y="1188042"/>
                  <a:pt x="394855" y="1434654"/>
                  <a:pt x="324197" y="1679879"/>
                </a:cubicBezTo>
                <a:cubicBezTo>
                  <a:pt x="253539" y="1925104"/>
                  <a:pt x="203662" y="2202196"/>
                  <a:pt x="149629" y="2511152"/>
                </a:cubicBezTo>
                <a:cubicBezTo>
                  <a:pt x="95596" y="2820108"/>
                  <a:pt x="0" y="3271766"/>
                  <a:pt x="0" y="3533617"/>
                </a:cubicBezTo>
                <a:cubicBezTo>
                  <a:pt x="0" y="3795468"/>
                  <a:pt x="60960" y="3943712"/>
                  <a:pt x="149629" y="4082257"/>
                </a:cubicBezTo>
                <a:cubicBezTo>
                  <a:pt x="238298" y="4220802"/>
                  <a:pt x="385156" y="4292846"/>
                  <a:pt x="532015" y="4364890"/>
                </a:cubicBezTo>
              </a:path>
            </a:pathLst>
          </a:custGeom>
          <a:noFill/>
          <a:ln w="222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804053" y="2007763"/>
            <a:ext cx="1846781" cy="1815882"/>
          </a:xfrm>
          <a:prstGeom prst="rect">
            <a:avLst/>
          </a:prstGeom>
          <a:noFill/>
          <a:ln>
            <a:solidFill>
              <a:schemeClr val="tx1"/>
            </a:solidFill>
          </a:ln>
        </p:spPr>
        <p:txBody>
          <a:bodyPr wrap="square" rtlCol="0">
            <a:spAutoFit/>
          </a:bodyPr>
          <a:lstStyle/>
          <a:p>
            <a:r>
              <a:rPr lang="et-EE" sz="2800" b="1" dirty="0" smtClean="0">
                <a:solidFill>
                  <a:srgbClr val="7030A0"/>
                </a:solidFill>
              </a:rPr>
              <a:t>2x MIG31</a:t>
            </a:r>
          </a:p>
          <a:p>
            <a:r>
              <a:rPr lang="et-EE" sz="2800" b="1" dirty="0" smtClean="0">
                <a:solidFill>
                  <a:srgbClr val="7030A0"/>
                </a:solidFill>
              </a:rPr>
              <a:t>2x SU34</a:t>
            </a:r>
          </a:p>
          <a:p>
            <a:r>
              <a:rPr lang="et-EE" sz="2800" b="1" dirty="0" smtClean="0">
                <a:solidFill>
                  <a:srgbClr val="7030A0"/>
                </a:solidFill>
              </a:rPr>
              <a:t>2x SU24</a:t>
            </a:r>
          </a:p>
          <a:p>
            <a:r>
              <a:rPr lang="et-EE" sz="2800" b="1" dirty="0" smtClean="0">
                <a:solidFill>
                  <a:srgbClr val="7030A0"/>
                </a:solidFill>
              </a:rPr>
              <a:t>1x SU27 </a:t>
            </a:r>
            <a:endParaRPr lang="en-US" sz="2800" b="1" dirty="0">
              <a:solidFill>
                <a:srgbClr val="7030A0"/>
              </a:solidFill>
            </a:endParaRPr>
          </a:p>
        </p:txBody>
      </p:sp>
      <p:sp>
        <p:nvSpPr>
          <p:cNvPr id="16" name="Freeform 15"/>
          <p:cNvSpPr/>
          <p:nvPr/>
        </p:nvSpPr>
        <p:spPr>
          <a:xfrm>
            <a:off x="2305047" y="1882523"/>
            <a:ext cx="1950381" cy="1998309"/>
          </a:xfrm>
          <a:custGeom>
            <a:avLst/>
            <a:gdLst>
              <a:gd name="connsiteX0" fmla="*/ 1884459 w 1950381"/>
              <a:gd name="connsiteY0" fmla="*/ 304865 h 1998309"/>
              <a:gd name="connsiteX1" fmla="*/ 1950200 w 1950381"/>
              <a:gd name="connsiteY1" fmla="*/ 59830 h 1998309"/>
              <a:gd name="connsiteX2" fmla="*/ 1866529 w 1950381"/>
              <a:gd name="connsiteY2" fmla="*/ 65 h 1998309"/>
              <a:gd name="connsiteX3" fmla="*/ 1597588 w 1950381"/>
              <a:gd name="connsiteY3" fmla="*/ 65806 h 1998309"/>
              <a:gd name="connsiteX4" fmla="*/ 778812 w 1950381"/>
              <a:gd name="connsiteY4" fmla="*/ 334748 h 1998309"/>
              <a:gd name="connsiteX5" fmla="*/ 557682 w 1950381"/>
              <a:gd name="connsiteY5" fmla="*/ 430371 h 1998309"/>
              <a:gd name="connsiteX6" fmla="*/ 378388 w 1950381"/>
              <a:gd name="connsiteY6" fmla="*/ 603689 h 1998309"/>
              <a:gd name="connsiteX7" fmla="*/ 300694 w 1950381"/>
              <a:gd name="connsiteY7" fmla="*/ 765053 h 1998309"/>
              <a:gd name="connsiteX8" fmla="*/ 175188 w 1950381"/>
              <a:gd name="connsiteY8" fmla="*/ 1075830 h 1998309"/>
              <a:gd name="connsiteX9" fmla="*/ 67612 w 1950381"/>
              <a:gd name="connsiteY9" fmla="*/ 1446371 h 1998309"/>
              <a:gd name="connsiteX10" fmla="*/ 7847 w 1950381"/>
              <a:gd name="connsiteY10" fmla="*/ 1697383 h 1998309"/>
              <a:gd name="connsiteX11" fmla="*/ 13824 w 1950381"/>
              <a:gd name="connsiteY11" fmla="*/ 1852771 h 1998309"/>
              <a:gd name="connsiteX12" fmla="*/ 127377 w 1950381"/>
              <a:gd name="connsiteY12" fmla="*/ 1942418 h 1998309"/>
              <a:gd name="connsiteX13" fmla="*/ 366435 w 1950381"/>
              <a:gd name="connsiteY13" fmla="*/ 1996206 h 1998309"/>
              <a:gd name="connsiteX14" fmla="*/ 695141 w 1950381"/>
              <a:gd name="connsiteY14" fmla="*/ 1870701 h 1998309"/>
              <a:gd name="connsiteX15" fmla="*/ 1041777 w 1950381"/>
              <a:gd name="connsiteY15" fmla="*/ 1494183 h 1998309"/>
              <a:gd name="connsiteX16" fmla="*/ 1597588 w 1950381"/>
              <a:gd name="connsiteY16" fmla="*/ 741148 h 1998309"/>
              <a:gd name="connsiteX17" fmla="*/ 1854577 w 1950381"/>
              <a:gd name="connsiteY17" fmla="*/ 352677 h 199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0381" h="1998309">
                <a:moveTo>
                  <a:pt x="1884459" y="304865"/>
                </a:moveTo>
                <a:cubicBezTo>
                  <a:pt x="1918823" y="207747"/>
                  <a:pt x="1953188" y="110630"/>
                  <a:pt x="1950200" y="59830"/>
                </a:cubicBezTo>
                <a:cubicBezTo>
                  <a:pt x="1947212" y="9030"/>
                  <a:pt x="1925298" y="-931"/>
                  <a:pt x="1866529" y="65"/>
                </a:cubicBezTo>
                <a:cubicBezTo>
                  <a:pt x="1807760" y="1061"/>
                  <a:pt x="1778874" y="10026"/>
                  <a:pt x="1597588" y="65806"/>
                </a:cubicBezTo>
                <a:cubicBezTo>
                  <a:pt x="1416302" y="121586"/>
                  <a:pt x="952130" y="273987"/>
                  <a:pt x="778812" y="334748"/>
                </a:cubicBezTo>
                <a:cubicBezTo>
                  <a:pt x="605494" y="395509"/>
                  <a:pt x="624419" y="385547"/>
                  <a:pt x="557682" y="430371"/>
                </a:cubicBezTo>
                <a:cubicBezTo>
                  <a:pt x="490945" y="475195"/>
                  <a:pt x="421219" y="547909"/>
                  <a:pt x="378388" y="603689"/>
                </a:cubicBezTo>
                <a:cubicBezTo>
                  <a:pt x="335557" y="659469"/>
                  <a:pt x="334561" y="686363"/>
                  <a:pt x="300694" y="765053"/>
                </a:cubicBezTo>
                <a:cubicBezTo>
                  <a:pt x="266827" y="843743"/>
                  <a:pt x="214035" y="962277"/>
                  <a:pt x="175188" y="1075830"/>
                </a:cubicBezTo>
                <a:cubicBezTo>
                  <a:pt x="136341" y="1189383"/>
                  <a:pt x="95502" y="1342779"/>
                  <a:pt x="67612" y="1446371"/>
                </a:cubicBezTo>
                <a:cubicBezTo>
                  <a:pt x="39722" y="1549963"/>
                  <a:pt x="16812" y="1629650"/>
                  <a:pt x="7847" y="1697383"/>
                </a:cubicBezTo>
                <a:cubicBezTo>
                  <a:pt x="-1118" y="1765116"/>
                  <a:pt x="-6098" y="1811932"/>
                  <a:pt x="13824" y="1852771"/>
                </a:cubicBezTo>
                <a:cubicBezTo>
                  <a:pt x="33746" y="1893610"/>
                  <a:pt x="68609" y="1918512"/>
                  <a:pt x="127377" y="1942418"/>
                </a:cubicBezTo>
                <a:cubicBezTo>
                  <a:pt x="186145" y="1966324"/>
                  <a:pt x="271808" y="2008159"/>
                  <a:pt x="366435" y="1996206"/>
                </a:cubicBezTo>
                <a:cubicBezTo>
                  <a:pt x="461062" y="1984253"/>
                  <a:pt x="582584" y="1954372"/>
                  <a:pt x="695141" y="1870701"/>
                </a:cubicBezTo>
                <a:cubicBezTo>
                  <a:pt x="807698" y="1787031"/>
                  <a:pt x="891369" y="1682442"/>
                  <a:pt x="1041777" y="1494183"/>
                </a:cubicBezTo>
                <a:cubicBezTo>
                  <a:pt x="1192185" y="1305924"/>
                  <a:pt x="1462121" y="931399"/>
                  <a:pt x="1597588" y="741148"/>
                </a:cubicBezTo>
                <a:cubicBezTo>
                  <a:pt x="1733055" y="550897"/>
                  <a:pt x="1793816" y="451787"/>
                  <a:pt x="1854577" y="352677"/>
                </a:cubicBezTo>
              </a:path>
            </a:pathLst>
          </a:custGeom>
          <a:noFill/>
          <a:ln w="158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139952" y="2168859"/>
            <a:ext cx="115476" cy="72009"/>
          </a:xfrm>
          <a:prstGeom prst="ellipse">
            <a:avLst/>
          </a:prstGeom>
          <a:solidFill>
            <a:schemeClr val="bg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http://www.militaryimages.net/photopost/data/692/Su-34_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2" y="1311071"/>
            <a:ext cx="8862082" cy="4363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planespotters.net/photo/280000/original/24-Kazakhstan-Air-Force-_PlanespottersNet_28057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87" y="993332"/>
            <a:ext cx="9089117" cy="54421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heaviationist.com/wp-content/uploads/2013/09/Su-2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291" y="827399"/>
            <a:ext cx="8614328" cy="56564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heaviationist.com/wp-content/uploads/2013/09/Su-27-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40" y="993332"/>
            <a:ext cx="9025609" cy="524462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305047" y="5716541"/>
            <a:ext cx="1837426" cy="986280"/>
          </a:xfrm>
          <a:prstGeom prst="line">
            <a:avLst/>
          </a:prstGeom>
          <a:ln w="31750"/>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4159276" y="5599910"/>
            <a:ext cx="115476" cy="150094"/>
          </a:xfrm>
          <a:prstGeom prst="ellipse">
            <a:avLst/>
          </a:prstGeom>
          <a:solidFill>
            <a:schemeClr val="bg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endCxn id="18" idx="4"/>
          </p:cNvCxnSpPr>
          <p:nvPr/>
        </p:nvCxnSpPr>
        <p:spPr>
          <a:xfrm flipH="1" flipV="1">
            <a:off x="4197690" y="2240868"/>
            <a:ext cx="19324" cy="3349492"/>
          </a:xfrm>
          <a:prstGeom prst="line">
            <a:avLst/>
          </a:prstGeom>
          <a:ln w="317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77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fade">
                                      <p:cBhvr>
                                        <p:cTn id="37" dur="500"/>
                                        <p:tgtEl>
                                          <p:spTgt spid="10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30"/>
                                        </p:tgtEl>
                                      </p:cBhvr>
                                    </p:animEffect>
                                    <p:set>
                                      <p:cBhvr>
                                        <p:cTn id="42" dur="1" fill="hold">
                                          <p:stCondLst>
                                            <p:cond delay="499"/>
                                          </p:stCondLst>
                                        </p:cTn>
                                        <p:tgtEl>
                                          <p:spTgt spid="10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026"/>
                                        </p:tgtEl>
                                      </p:cBhvr>
                                    </p:animEffect>
                                    <p:set>
                                      <p:cBhvr>
                                        <p:cTn id="52" dur="1" fill="hold">
                                          <p:stCondLst>
                                            <p:cond delay="499"/>
                                          </p:stCondLst>
                                        </p:cTn>
                                        <p:tgtEl>
                                          <p:spTgt spid="102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36"/>
                                        </p:tgtEl>
                                        <p:attrNameLst>
                                          <p:attrName>style.visibility</p:attrName>
                                        </p:attrNameLst>
                                      </p:cBhvr>
                                      <p:to>
                                        <p:strVal val="visible"/>
                                      </p:to>
                                    </p:set>
                                    <p:animEffect transition="in" filter="fade">
                                      <p:cBhvr>
                                        <p:cTn id="57" dur="500"/>
                                        <p:tgtEl>
                                          <p:spTgt spid="10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036"/>
                                        </p:tgtEl>
                                      </p:cBhvr>
                                    </p:animEffect>
                                    <p:set>
                                      <p:cBhvr>
                                        <p:cTn id="62" dur="1" fill="hold">
                                          <p:stCondLst>
                                            <p:cond delay="499"/>
                                          </p:stCondLst>
                                        </p:cTn>
                                        <p:tgtEl>
                                          <p:spTgt spid="103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32"/>
                                        </p:tgtEl>
                                        <p:attrNameLst>
                                          <p:attrName>style.visibility</p:attrName>
                                        </p:attrNameLst>
                                      </p:cBhvr>
                                      <p:to>
                                        <p:strVal val="visible"/>
                                      </p:to>
                                    </p:set>
                                    <p:animEffect transition="in" filter="fade">
                                      <p:cBhvr>
                                        <p:cTn id="67" dur="500"/>
                                        <p:tgtEl>
                                          <p:spTgt spid="10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032"/>
                                        </p:tgtEl>
                                      </p:cBhvr>
                                    </p:animEffect>
                                    <p:set>
                                      <p:cBhvr>
                                        <p:cTn id="72" dur="1" fill="hold">
                                          <p:stCondLst>
                                            <p:cond delay="499"/>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492896"/>
            <a:ext cx="5760640" cy="1858218"/>
          </a:xfrm>
        </p:spPr>
        <p:txBody>
          <a:bodyPr/>
          <a:lstStyle/>
          <a:p>
            <a:r>
              <a:rPr lang="et-EE" b="1" dirty="0" err="1" smtClean="0"/>
              <a:t>Questions</a:t>
            </a:r>
            <a:endParaRPr lang="et-EE" b="1" dirty="0"/>
          </a:p>
        </p:txBody>
      </p:sp>
      <p:sp>
        <p:nvSpPr>
          <p:cNvPr id="3" name="Slide Number Placeholder 2"/>
          <p:cNvSpPr>
            <a:spLocks noGrp="1"/>
          </p:cNvSpPr>
          <p:nvPr>
            <p:ph type="sldNum" sz="quarter" idx="12"/>
          </p:nvPr>
        </p:nvSpPr>
        <p:spPr/>
        <p:txBody>
          <a:bodyPr/>
          <a:lstStyle/>
          <a:p>
            <a:fld id="{32CD171D-8E45-3E48-915A-7AD179C17A3B}" type="slidenum">
              <a:rPr lang="en-US" smtClean="0"/>
              <a:pPr/>
              <a:t>19</a:t>
            </a:fld>
            <a:endParaRPr lang="en-US"/>
          </a:p>
        </p:txBody>
      </p:sp>
    </p:spTree>
    <p:extLst>
      <p:ext uri="{BB962C8B-B14F-4D97-AF65-F5344CB8AC3E}">
        <p14:creationId xmlns:p14="http://schemas.microsoft.com/office/powerpoint/2010/main" val="2481924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smtClean="0"/>
              <a:t>AGENDA</a:t>
            </a:r>
            <a:endParaRPr lang="et-EE" b="1" dirty="0"/>
          </a:p>
        </p:txBody>
      </p:sp>
      <p:sp>
        <p:nvSpPr>
          <p:cNvPr id="3" name="Content Placeholder 2"/>
          <p:cNvSpPr>
            <a:spLocks noGrp="1"/>
          </p:cNvSpPr>
          <p:nvPr>
            <p:ph idx="1"/>
          </p:nvPr>
        </p:nvSpPr>
        <p:spPr/>
        <p:txBody>
          <a:bodyPr/>
          <a:lstStyle/>
          <a:p>
            <a:endParaRPr lang="et-EE" altLang="et-EE" dirty="0" smtClean="0">
              <a:latin typeface="Arial" charset="0"/>
              <a:cs typeface="Arial" charset="0"/>
            </a:endParaRPr>
          </a:p>
          <a:p>
            <a:r>
              <a:rPr lang="et-EE" altLang="et-EE" sz="2800" dirty="0" smtClean="0">
                <a:latin typeface="Arial" charset="0"/>
                <a:cs typeface="Arial" charset="0"/>
              </a:rPr>
              <a:t>NATINAMDS</a:t>
            </a:r>
            <a:endParaRPr lang="et-EE" altLang="et-EE" sz="2800" dirty="0">
              <a:latin typeface="Arial" charset="0"/>
              <a:cs typeface="Arial" charset="0"/>
            </a:endParaRPr>
          </a:p>
          <a:p>
            <a:r>
              <a:rPr lang="et-EE" altLang="et-EE" sz="2800" dirty="0" smtClean="0">
                <a:latin typeface="Arial" charset="0"/>
                <a:cs typeface="Arial" charset="0"/>
              </a:rPr>
              <a:t>NATO AIR POLICING</a:t>
            </a:r>
            <a:endParaRPr lang="et-EE" altLang="et-EE" sz="2800" dirty="0">
              <a:latin typeface="Arial" charset="0"/>
              <a:cs typeface="Arial" charset="0"/>
            </a:endParaRPr>
          </a:p>
          <a:p>
            <a:r>
              <a:rPr lang="et-EE" altLang="et-EE" sz="2800" dirty="0" smtClean="0">
                <a:latin typeface="Arial" charset="0"/>
                <a:cs typeface="Arial" charset="0"/>
              </a:rPr>
              <a:t>CASE STUDY</a:t>
            </a:r>
          </a:p>
        </p:txBody>
      </p:sp>
      <p:sp>
        <p:nvSpPr>
          <p:cNvPr id="7" name="Slide Number Placeholder 6"/>
          <p:cNvSpPr>
            <a:spLocks noGrp="1"/>
          </p:cNvSpPr>
          <p:nvPr>
            <p:ph type="sldNum" sz="quarter" idx="12"/>
          </p:nvPr>
        </p:nvSpPr>
        <p:spPr/>
        <p:txBody>
          <a:bodyPr/>
          <a:lstStyle/>
          <a:p>
            <a:fld id="{32CD171D-8E45-3E48-915A-7AD179C17A3B}" type="slidenum">
              <a:rPr lang="en-US" smtClean="0"/>
              <a:pPr/>
              <a:t>2</a:t>
            </a:fld>
            <a:endParaRPr lang="en-US"/>
          </a:p>
        </p:txBody>
      </p:sp>
    </p:spTree>
    <p:extLst>
      <p:ext uri="{BB962C8B-B14F-4D97-AF65-F5344CB8AC3E}">
        <p14:creationId xmlns:p14="http://schemas.microsoft.com/office/powerpoint/2010/main" val="3783104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76" y="404664"/>
            <a:ext cx="5760640" cy="1143000"/>
          </a:xfrm>
        </p:spPr>
        <p:txBody>
          <a:bodyPr/>
          <a:lstStyle/>
          <a:p>
            <a:r>
              <a:rPr lang="en-US" dirty="0" smtClean="0"/>
              <a:t>NATO Integrated Air </a:t>
            </a:r>
            <a:r>
              <a:rPr lang="et-EE" dirty="0" smtClean="0"/>
              <a:t>and Missile </a:t>
            </a:r>
            <a:r>
              <a:rPr lang="et-EE" dirty="0" err="1" smtClean="0"/>
              <a:t>Defence</a:t>
            </a:r>
            <a:r>
              <a:rPr lang="et-EE" dirty="0" smtClean="0"/>
              <a:t> </a:t>
            </a:r>
            <a:r>
              <a:rPr lang="et-EE" dirty="0" err="1" smtClean="0"/>
              <a:t>System</a:t>
            </a:r>
            <a:r>
              <a:rPr lang="et-EE" dirty="0" smtClean="0"/>
              <a:t/>
            </a:r>
            <a:br>
              <a:rPr lang="et-EE" dirty="0" smtClean="0"/>
            </a:br>
            <a:r>
              <a:rPr lang="et-EE" dirty="0" smtClean="0"/>
              <a:t>(NATINAMDS)</a:t>
            </a:r>
            <a:endParaRPr lang="en-US" dirty="0"/>
          </a:p>
        </p:txBody>
      </p:sp>
      <p:sp>
        <p:nvSpPr>
          <p:cNvPr id="3" name="Content Placeholder 2"/>
          <p:cNvSpPr>
            <a:spLocks noGrp="1"/>
          </p:cNvSpPr>
          <p:nvPr>
            <p:ph idx="1"/>
          </p:nvPr>
        </p:nvSpPr>
        <p:spPr>
          <a:xfrm>
            <a:off x="497396" y="2133450"/>
            <a:ext cx="8077200" cy="4569371"/>
          </a:xfrm>
        </p:spPr>
        <p:txBody>
          <a:bodyPr>
            <a:normAutofit/>
          </a:bodyPr>
          <a:lstStyle/>
          <a:p>
            <a:pPr lvl="1">
              <a:lnSpc>
                <a:spcPct val="90000"/>
              </a:lnSpc>
              <a:buClr>
                <a:srgbClr val="B2B2B2"/>
              </a:buClr>
              <a:buSzPct val="75000"/>
            </a:pPr>
            <a:endParaRPr lang="et-EE" dirty="0" smtClean="0"/>
          </a:p>
          <a:p>
            <a:pPr lvl="1">
              <a:lnSpc>
                <a:spcPct val="90000"/>
              </a:lnSpc>
              <a:buClr>
                <a:srgbClr val="B2B2B2"/>
              </a:buClr>
              <a:buSzPct val="75000"/>
              <a:buFont typeface="Wingdings" panose="05000000000000000000" pitchFamily="2" charset="2"/>
              <a:buChar char="Ø"/>
            </a:pPr>
            <a:r>
              <a:rPr lang="et-EE" dirty="0" err="1" smtClean="0"/>
              <a:t>It</a:t>
            </a:r>
            <a:r>
              <a:rPr lang="et-EE" dirty="0" smtClean="0"/>
              <a:t> </a:t>
            </a:r>
            <a:r>
              <a:rPr lang="en-US" dirty="0"/>
              <a:t>is the </a:t>
            </a:r>
            <a:r>
              <a:rPr lang="en-US" b="1" dirty="0"/>
              <a:t>integration of capabilities </a:t>
            </a:r>
            <a:r>
              <a:rPr lang="en-US" dirty="0"/>
              <a:t>and overlapping operations of all </a:t>
            </a:r>
            <a:r>
              <a:rPr lang="en-US" dirty="0" smtClean="0"/>
              <a:t>services to </a:t>
            </a:r>
            <a:r>
              <a:rPr lang="en-US" dirty="0"/>
              <a:t>deter and defend all Alliance territory, populations and forces to ensure freedom of action by negating an adversary’s ability to achieve adverse effects from its air and missile </a:t>
            </a:r>
            <a:r>
              <a:rPr lang="en-US" dirty="0" smtClean="0"/>
              <a:t>capabilities</a:t>
            </a:r>
            <a:r>
              <a:rPr lang="et-EE" dirty="0" smtClean="0"/>
              <a:t>.</a:t>
            </a:r>
          </a:p>
          <a:p>
            <a:pPr lvl="1">
              <a:lnSpc>
                <a:spcPct val="90000"/>
              </a:lnSpc>
              <a:buClr>
                <a:srgbClr val="B2B2B2"/>
              </a:buClr>
              <a:buSzPct val="75000"/>
              <a:buFont typeface="Wingdings" panose="05000000000000000000" pitchFamily="2" charset="2"/>
              <a:buChar char="Ø"/>
            </a:pPr>
            <a:r>
              <a:rPr lang="en-US" dirty="0" smtClean="0"/>
              <a:t>It </a:t>
            </a:r>
            <a:r>
              <a:rPr lang="en-US" dirty="0"/>
              <a:t>includes a network of interconnected systems to </a:t>
            </a:r>
            <a:r>
              <a:rPr lang="en-US" b="1" dirty="0"/>
              <a:t>detect, track, classify, identify and monitor airborne objects, and – if necessary – to intercept them </a:t>
            </a:r>
            <a:r>
              <a:rPr lang="en-US" dirty="0"/>
              <a:t>using surface-based or airborne weapons systems, as well as the procedures necessary to employ </a:t>
            </a:r>
            <a:r>
              <a:rPr lang="en-US" dirty="0" smtClean="0"/>
              <a:t>the</a:t>
            </a:r>
            <a:r>
              <a:rPr lang="et-EE" dirty="0" err="1" smtClean="0"/>
              <a:t>se</a:t>
            </a:r>
            <a:r>
              <a:rPr lang="en-US" dirty="0" smtClean="0"/>
              <a:t> </a:t>
            </a:r>
            <a:r>
              <a:rPr lang="en-US" dirty="0"/>
              <a:t>systems.</a:t>
            </a:r>
          </a:p>
          <a:p>
            <a:pPr lvl="1">
              <a:lnSpc>
                <a:spcPct val="90000"/>
              </a:lnSpc>
              <a:buClr>
                <a:srgbClr val="B2B2B2"/>
              </a:buClr>
              <a:buSzPct val="75000"/>
            </a:pPr>
            <a:endParaRPr lang="et-EE" sz="1700" dirty="0"/>
          </a:p>
          <a:p>
            <a:endParaRPr lang="et-EE" dirty="0"/>
          </a:p>
        </p:txBody>
      </p:sp>
      <p:sp>
        <p:nvSpPr>
          <p:cNvPr id="7" name="Slide Number Placeholder 6"/>
          <p:cNvSpPr>
            <a:spLocks noGrp="1"/>
          </p:cNvSpPr>
          <p:nvPr>
            <p:ph type="sldNum" sz="quarter" idx="12"/>
          </p:nvPr>
        </p:nvSpPr>
        <p:spPr/>
        <p:txBody>
          <a:bodyPr/>
          <a:lstStyle/>
          <a:p>
            <a:fld id="{32CD171D-8E45-3E48-915A-7AD179C17A3B}" type="slidenum">
              <a:rPr lang="en-US" smtClean="0"/>
              <a:pPr/>
              <a:t>3</a:t>
            </a:fld>
            <a:endParaRPr lang="en-US"/>
          </a:p>
        </p:txBody>
      </p:sp>
    </p:spTree>
    <p:extLst>
      <p:ext uri="{BB962C8B-B14F-4D97-AF65-F5344CB8AC3E}">
        <p14:creationId xmlns:p14="http://schemas.microsoft.com/office/powerpoint/2010/main" val="2325512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76" y="404664"/>
            <a:ext cx="5760640" cy="1143000"/>
          </a:xfrm>
        </p:spPr>
        <p:txBody>
          <a:bodyPr/>
          <a:lstStyle/>
          <a:p>
            <a:r>
              <a:rPr lang="en-US" dirty="0" smtClean="0"/>
              <a:t>NATO Integrated Air </a:t>
            </a:r>
            <a:r>
              <a:rPr lang="et-EE" dirty="0" smtClean="0"/>
              <a:t>and Missile </a:t>
            </a:r>
            <a:r>
              <a:rPr lang="et-EE" dirty="0" err="1" smtClean="0"/>
              <a:t>Defence</a:t>
            </a:r>
            <a:r>
              <a:rPr lang="et-EE" dirty="0" smtClean="0"/>
              <a:t> </a:t>
            </a:r>
            <a:r>
              <a:rPr lang="et-EE" dirty="0" err="1" smtClean="0"/>
              <a:t>System</a:t>
            </a:r>
            <a:r>
              <a:rPr lang="et-EE" dirty="0" smtClean="0"/>
              <a:t/>
            </a:r>
            <a:br>
              <a:rPr lang="et-EE" dirty="0" smtClean="0"/>
            </a:br>
            <a:r>
              <a:rPr lang="et-EE" dirty="0" smtClean="0"/>
              <a:t>(NATINAMDS)</a:t>
            </a:r>
            <a:endParaRPr lang="en-US" dirty="0"/>
          </a:p>
        </p:txBody>
      </p:sp>
      <p:sp>
        <p:nvSpPr>
          <p:cNvPr id="3" name="Content Placeholder 2"/>
          <p:cNvSpPr>
            <a:spLocks noGrp="1"/>
          </p:cNvSpPr>
          <p:nvPr>
            <p:ph idx="1"/>
          </p:nvPr>
        </p:nvSpPr>
        <p:spPr>
          <a:xfrm>
            <a:off x="497396" y="2708921"/>
            <a:ext cx="8077200" cy="2952328"/>
          </a:xfrm>
        </p:spPr>
        <p:txBody>
          <a:bodyPr>
            <a:normAutofit/>
          </a:bodyPr>
          <a:lstStyle/>
          <a:p>
            <a:pPr lvl="1">
              <a:lnSpc>
                <a:spcPct val="90000"/>
              </a:lnSpc>
              <a:buClr>
                <a:srgbClr val="B2B2B2"/>
              </a:buClr>
              <a:buSzPct val="75000"/>
              <a:buFont typeface="Wingdings" panose="05000000000000000000" pitchFamily="2" charset="2"/>
              <a:buChar char="Ø"/>
            </a:pPr>
            <a:r>
              <a:rPr lang="et-EE" b="1" dirty="0" err="1" smtClean="0"/>
              <a:t>Started</a:t>
            </a:r>
            <a:r>
              <a:rPr lang="et-EE" b="1" dirty="0" smtClean="0"/>
              <a:t> </a:t>
            </a:r>
            <a:r>
              <a:rPr lang="en-US" b="1" dirty="0" smtClean="0"/>
              <a:t>in the 1970s</a:t>
            </a:r>
            <a:r>
              <a:rPr lang="et-EE" b="1" dirty="0" smtClean="0"/>
              <a:t>.</a:t>
            </a:r>
          </a:p>
          <a:p>
            <a:pPr lvl="1">
              <a:lnSpc>
                <a:spcPct val="90000"/>
              </a:lnSpc>
              <a:buClr>
                <a:srgbClr val="B2B2B2"/>
              </a:buClr>
              <a:buSzPct val="75000"/>
              <a:buFont typeface="Wingdings" panose="05000000000000000000" pitchFamily="2" charset="2"/>
              <a:buChar char="Ø"/>
            </a:pPr>
            <a:endParaRPr lang="et-EE" dirty="0"/>
          </a:p>
          <a:p>
            <a:pPr lvl="1">
              <a:lnSpc>
                <a:spcPct val="90000"/>
              </a:lnSpc>
              <a:buClr>
                <a:srgbClr val="B2B2B2"/>
              </a:buClr>
              <a:buSzPct val="75000"/>
              <a:buFont typeface="Wingdings" panose="05000000000000000000" pitchFamily="2" charset="2"/>
              <a:buChar char="Ø"/>
            </a:pPr>
            <a:r>
              <a:rPr lang="en-US" b="1" dirty="0" smtClean="0"/>
              <a:t>NATINAMDS </a:t>
            </a:r>
            <a:r>
              <a:rPr lang="en-US" b="1" dirty="0"/>
              <a:t>is a cornerstone of NATO air and missile </a:t>
            </a:r>
            <a:r>
              <a:rPr lang="en-US" b="1" dirty="0" err="1"/>
              <a:t>defence</a:t>
            </a:r>
            <a:r>
              <a:rPr lang="en-US" b="1" dirty="0"/>
              <a:t> </a:t>
            </a:r>
            <a:r>
              <a:rPr lang="en-US" b="1" dirty="0" smtClean="0"/>
              <a:t>policy</a:t>
            </a:r>
            <a:r>
              <a:rPr lang="et-EE" b="1" dirty="0" smtClean="0"/>
              <a:t>.</a:t>
            </a:r>
            <a:endParaRPr lang="et-EE" dirty="0"/>
          </a:p>
        </p:txBody>
      </p:sp>
      <p:sp>
        <p:nvSpPr>
          <p:cNvPr id="7" name="Slide Number Placeholder 6"/>
          <p:cNvSpPr>
            <a:spLocks noGrp="1"/>
          </p:cNvSpPr>
          <p:nvPr>
            <p:ph type="sldNum" sz="quarter" idx="12"/>
          </p:nvPr>
        </p:nvSpPr>
        <p:spPr/>
        <p:txBody>
          <a:bodyPr/>
          <a:lstStyle/>
          <a:p>
            <a:fld id="{32CD171D-8E45-3E48-915A-7AD179C17A3B}" type="slidenum">
              <a:rPr lang="en-US" smtClean="0"/>
              <a:pPr/>
              <a:t>4</a:t>
            </a:fld>
            <a:endParaRPr lang="en-US"/>
          </a:p>
        </p:txBody>
      </p:sp>
    </p:spTree>
    <p:extLst>
      <p:ext uri="{BB962C8B-B14F-4D97-AF65-F5344CB8AC3E}">
        <p14:creationId xmlns:p14="http://schemas.microsoft.com/office/powerpoint/2010/main" val="4268355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396" y="2285660"/>
            <a:ext cx="8077200" cy="4569371"/>
          </a:xfrm>
        </p:spPr>
        <p:txBody>
          <a:bodyPr>
            <a:normAutofit/>
          </a:bodyPr>
          <a:lstStyle/>
          <a:p>
            <a:pPr lvl="1">
              <a:lnSpc>
                <a:spcPct val="90000"/>
              </a:lnSpc>
              <a:buClr>
                <a:srgbClr val="B2B2B2"/>
              </a:buClr>
              <a:buSzPct val="75000"/>
              <a:buFont typeface="Wingdings" panose="05000000000000000000" pitchFamily="2" charset="2"/>
              <a:buChar char="Ø"/>
            </a:pPr>
            <a:r>
              <a:rPr lang="et-EE" sz="3200" dirty="0" err="1" smtClean="0"/>
              <a:t>Components</a:t>
            </a:r>
            <a:r>
              <a:rPr lang="et-EE" sz="3200" dirty="0" smtClean="0"/>
              <a:t>:</a:t>
            </a:r>
          </a:p>
          <a:p>
            <a:pPr lvl="1">
              <a:lnSpc>
                <a:spcPct val="90000"/>
              </a:lnSpc>
              <a:buClr>
                <a:srgbClr val="B2B2B2"/>
              </a:buClr>
              <a:buSzPct val="75000"/>
            </a:pPr>
            <a:endParaRPr lang="et-EE" sz="3200" dirty="0"/>
          </a:p>
          <a:p>
            <a:pPr lvl="2">
              <a:lnSpc>
                <a:spcPct val="90000"/>
              </a:lnSpc>
              <a:buClr>
                <a:srgbClr val="B2B2B2"/>
              </a:buClr>
              <a:buSzPct val="75000"/>
            </a:pPr>
            <a:r>
              <a:rPr lang="et-EE" sz="3200" dirty="0" err="1" smtClean="0"/>
              <a:t>Command</a:t>
            </a:r>
            <a:r>
              <a:rPr lang="et-EE" sz="3200" dirty="0" smtClean="0"/>
              <a:t>, </a:t>
            </a:r>
            <a:r>
              <a:rPr lang="et-EE" sz="3200" dirty="0" err="1" smtClean="0"/>
              <a:t>Control</a:t>
            </a:r>
            <a:r>
              <a:rPr lang="et-EE" sz="3200" dirty="0" smtClean="0"/>
              <a:t>, </a:t>
            </a:r>
            <a:r>
              <a:rPr lang="et-EE" sz="3200" dirty="0" err="1" smtClean="0"/>
              <a:t>Communications</a:t>
            </a:r>
            <a:r>
              <a:rPr lang="et-EE" sz="3200" dirty="0" smtClean="0"/>
              <a:t> and INTEL</a:t>
            </a:r>
          </a:p>
          <a:p>
            <a:pPr lvl="2">
              <a:lnSpc>
                <a:spcPct val="90000"/>
              </a:lnSpc>
              <a:buClr>
                <a:srgbClr val="B2B2B2"/>
              </a:buClr>
              <a:buSzPct val="75000"/>
            </a:pPr>
            <a:r>
              <a:rPr lang="et-EE" sz="3200" dirty="0" err="1" smtClean="0"/>
              <a:t>Surveillance</a:t>
            </a:r>
            <a:endParaRPr lang="et-EE" sz="3200" dirty="0" smtClean="0"/>
          </a:p>
          <a:p>
            <a:pPr lvl="2">
              <a:lnSpc>
                <a:spcPct val="90000"/>
              </a:lnSpc>
              <a:buClr>
                <a:srgbClr val="B2B2B2"/>
              </a:buClr>
              <a:buSzPct val="75000"/>
            </a:pPr>
            <a:r>
              <a:rPr lang="et-EE" sz="3200" dirty="0" err="1" smtClean="0"/>
              <a:t>Active</a:t>
            </a:r>
            <a:r>
              <a:rPr lang="et-EE" sz="3200" dirty="0" smtClean="0"/>
              <a:t> Air </a:t>
            </a:r>
            <a:r>
              <a:rPr lang="et-EE" sz="3200" dirty="0" err="1" smtClean="0"/>
              <a:t>Defence</a:t>
            </a:r>
            <a:endParaRPr lang="et-EE" sz="3200" dirty="0" smtClean="0"/>
          </a:p>
          <a:p>
            <a:pPr lvl="2">
              <a:lnSpc>
                <a:spcPct val="90000"/>
              </a:lnSpc>
              <a:buClr>
                <a:srgbClr val="B2B2B2"/>
              </a:buClr>
              <a:buSzPct val="75000"/>
            </a:pPr>
            <a:r>
              <a:rPr lang="et-EE" sz="3200" dirty="0" err="1" smtClean="0"/>
              <a:t>Passive</a:t>
            </a:r>
            <a:r>
              <a:rPr lang="et-EE" sz="3200" dirty="0" smtClean="0"/>
              <a:t> Air </a:t>
            </a:r>
            <a:r>
              <a:rPr lang="et-EE" sz="3200" dirty="0" err="1" smtClean="0"/>
              <a:t>Defence</a:t>
            </a:r>
            <a:endParaRPr lang="et-EE" sz="3200" dirty="0"/>
          </a:p>
        </p:txBody>
      </p:sp>
      <p:sp>
        <p:nvSpPr>
          <p:cNvPr id="7" name="Slide Number Placeholder 6"/>
          <p:cNvSpPr>
            <a:spLocks noGrp="1"/>
          </p:cNvSpPr>
          <p:nvPr>
            <p:ph type="sldNum" sz="quarter" idx="12"/>
          </p:nvPr>
        </p:nvSpPr>
        <p:spPr/>
        <p:txBody>
          <a:bodyPr/>
          <a:lstStyle/>
          <a:p>
            <a:fld id="{32CD171D-8E45-3E48-915A-7AD179C17A3B}" type="slidenum">
              <a:rPr lang="en-US" smtClean="0"/>
              <a:pPr/>
              <a:t>5</a:t>
            </a:fld>
            <a:endParaRPr lang="en-US"/>
          </a:p>
        </p:txBody>
      </p:sp>
      <p:sp>
        <p:nvSpPr>
          <p:cNvPr id="6" name="Title 1"/>
          <p:cNvSpPr>
            <a:spLocks noGrp="1"/>
          </p:cNvSpPr>
          <p:nvPr>
            <p:ph type="title"/>
          </p:nvPr>
        </p:nvSpPr>
        <p:spPr>
          <a:xfrm>
            <a:off x="1636786" y="226335"/>
            <a:ext cx="5760640" cy="547167"/>
          </a:xfrm>
        </p:spPr>
        <p:txBody>
          <a:bodyPr/>
          <a:lstStyle/>
          <a:p>
            <a:r>
              <a:rPr lang="et-EE" dirty="0" smtClean="0"/>
              <a:t>NATINAMDS</a:t>
            </a:r>
            <a:endParaRPr lang="en-US" dirty="0"/>
          </a:p>
        </p:txBody>
      </p:sp>
    </p:spTree>
    <p:extLst>
      <p:ext uri="{BB962C8B-B14F-4D97-AF65-F5344CB8AC3E}">
        <p14:creationId xmlns:p14="http://schemas.microsoft.com/office/powerpoint/2010/main" val="3653745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786" y="764703"/>
            <a:ext cx="5760640" cy="547167"/>
          </a:xfrm>
        </p:spPr>
        <p:txBody>
          <a:bodyPr/>
          <a:lstStyle/>
          <a:p>
            <a:r>
              <a:rPr lang="et-EE" dirty="0" smtClean="0"/>
              <a:t>NATINAMDS </a:t>
            </a:r>
            <a:r>
              <a:rPr lang="et-EE" dirty="0" err="1" smtClean="0"/>
              <a:t>Components</a:t>
            </a:r>
            <a:endParaRPr lang="en-US" dirty="0"/>
          </a:p>
        </p:txBody>
      </p:sp>
      <p:sp>
        <p:nvSpPr>
          <p:cNvPr id="3" name="Content Placeholder 2"/>
          <p:cNvSpPr>
            <a:spLocks noGrp="1"/>
          </p:cNvSpPr>
          <p:nvPr>
            <p:ph idx="1"/>
          </p:nvPr>
        </p:nvSpPr>
        <p:spPr>
          <a:xfrm>
            <a:off x="497396" y="2285660"/>
            <a:ext cx="8077200" cy="4569371"/>
          </a:xfrm>
        </p:spPr>
        <p:txBody>
          <a:bodyPr>
            <a:normAutofit/>
          </a:bodyPr>
          <a:lstStyle/>
          <a:p>
            <a:pPr lvl="1">
              <a:lnSpc>
                <a:spcPct val="90000"/>
              </a:lnSpc>
              <a:buClr>
                <a:srgbClr val="B2B2B2"/>
              </a:buClr>
              <a:buSzPct val="75000"/>
            </a:pPr>
            <a:r>
              <a:rPr lang="et-EE" dirty="0" err="1" smtClean="0"/>
              <a:t>Command</a:t>
            </a:r>
            <a:r>
              <a:rPr lang="et-EE" dirty="0" smtClean="0"/>
              <a:t>, </a:t>
            </a:r>
            <a:r>
              <a:rPr lang="et-EE" dirty="0" err="1" smtClean="0"/>
              <a:t>Controll</a:t>
            </a:r>
            <a:r>
              <a:rPr lang="et-EE" dirty="0" smtClean="0"/>
              <a:t>, </a:t>
            </a:r>
            <a:r>
              <a:rPr lang="et-EE" dirty="0" err="1" smtClean="0"/>
              <a:t>Communications</a:t>
            </a:r>
            <a:r>
              <a:rPr lang="et-EE" dirty="0" smtClean="0"/>
              <a:t> and INTEL:</a:t>
            </a:r>
          </a:p>
          <a:p>
            <a:pPr lvl="1">
              <a:lnSpc>
                <a:spcPct val="90000"/>
              </a:lnSpc>
              <a:buClr>
                <a:srgbClr val="B2B2B2"/>
              </a:buClr>
              <a:buSzPct val="75000"/>
            </a:pPr>
            <a:endParaRPr lang="et-EE" dirty="0"/>
          </a:p>
        </p:txBody>
      </p:sp>
      <p:sp>
        <p:nvSpPr>
          <p:cNvPr id="7" name="Slide Number Placeholder 6"/>
          <p:cNvSpPr>
            <a:spLocks noGrp="1"/>
          </p:cNvSpPr>
          <p:nvPr>
            <p:ph type="sldNum" sz="quarter" idx="12"/>
          </p:nvPr>
        </p:nvSpPr>
        <p:spPr/>
        <p:txBody>
          <a:bodyPr/>
          <a:lstStyle/>
          <a:p>
            <a:fld id="{32CD171D-8E45-3E48-915A-7AD179C17A3B}" type="slidenum">
              <a:rPr lang="en-US" smtClean="0"/>
              <a:pPr/>
              <a:t>6</a:t>
            </a:fld>
            <a:endParaRPr lang="en-US"/>
          </a:p>
        </p:txBody>
      </p:sp>
      <p:pic>
        <p:nvPicPr>
          <p:cNvPr id="5122" name="Picture 2" descr="f24_väi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773" y="3012127"/>
            <a:ext cx="3906257" cy="306894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1.bp.blogspot.com/_PG3ew_iFi3A/STvcZIrfqVI/AAAAAAAAH2A/hO-cifEg8O4/s400/phot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035874"/>
            <a:ext cx="4565377" cy="306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791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733" y="13232"/>
            <a:ext cx="3096344" cy="1681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90421" y="48079"/>
            <a:ext cx="5760640" cy="547167"/>
          </a:xfrm>
        </p:spPr>
        <p:txBody>
          <a:bodyPr/>
          <a:lstStyle/>
          <a:p>
            <a:r>
              <a:rPr lang="et-EE" dirty="0" smtClean="0"/>
              <a:t>NATINAMDS</a:t>
            </a:r>
            <a:endParaRPr lang="en-US" dirty="0"/>
          </a:p>
        </p:txBody>
      </p:sp>
      <p:sp>
        <p:nvSpPr>
          <p:cNvPr id="7" name="Slide Number Placeholder 6"/>
          <p:cNvSpPr>
            <a:spLocks noGrp="1"/>
          </p:cNvSpPr>
          <p:nvPr>
            <p:ph type="sldNum" sz="quarter" idx="12"/>
          </p:nvPr>
        </p:nvSpPr>
        <p:spPr/>
        <p:txBody>
          <a:bodyPr/>
          <a:lstStyle/>
          <a:p>
            <a:fld id="{32CD171D-8E45-3E48-915A-7AD179C17A3B}" type="slidenum">
              <a:rPr lang="en-US" smtClean="0"/>
              <a:pPr/>
              <a:t>7</a:t>
            </a:fld>
            <a:endParaRPr lang="en-US"/>
          </a:p>
        </p:txBody>
      </p:sp>
      <p:pic>
        <p:nvPicPr>
          <p:cNvPr id="6146" name="Picture 2" descr="http://upload.wikimedia.org/wikipedia/commons/thumb/0/0b/Major_NATO_affiliations_in_Europe.svg/800px-Major_NATO_affiliations_in_Europ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95246"/>
            <a:ext cx="8662137" cy="62517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Oval 7"/>
          <p:cNvSpPr/>
          <p:nvPr/>
        </p:nvSpPr>
        <p:spPr>
          <a:xfrm>
            <a:off x="2981165" y="4182104"/>
            <a:ext cx="230581" cy="143968"/>
          </a:xfrm>
          <a:prstGeom prst="ellipse">
            <a:avLst/>
          </a:prstGeom>
          <a:solidFill>
            <a:schemeClr val="bg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688206" y="2005902"/>
            <a:ext cx="7765069" cy="3375851"/>
            <a:chOff x="688206" y="2279040"/>
            <a:chExt cx="7765069" cy="3375851"/>
          </a:xfrm>
        </p:grpSpPr>
        <p:pic>
          <p:nvPicPr>
            <p:cNvPr id="7170" name="Picture 2" descr="http://www.airn.nato.int/ZZImages/h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206" y="2279040"/>
              <a:ext cx="7765069" cy="33758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74496" y="2498310"/>
              <a:ext cx="4392488" cy="707886"/>
            </a:xfrm>
            <a:prstGeom prst="rect">
              <a:avLst/>
            </a:prstGeom>
            <a:noFill/>
          </p:spPr>
          <p:txBody>
            <a:bodyPr wrap="square" rtlCol="0">
              <a:spAutoFit/>
            </a:bodyPr>
            <a:lstStyle/>
            <a:p>
              <a:pPr algn="ctr"/>
              <a:r>
                <a:rPr lang="et-EE" sz="4000" b="1" dirty="0" smtClean="0"/>
                <a:t>HQ AC Ramstein</a:t>
              </a:r>
              <a:endParaRPr lang="en-US" sz="4000" b="1" dirty="0"/>
            </a:p>
          </p:txBody>
        </p:sp>
      </p:grpSp>
    </p:spTree>
    <p:extLst>
      <p:ext uri="{BB962C8B-B14F-4D97-AF65-F5344CB8AC3E}">
        <p14:creationId xmlns:p14="http://schemas.microsoft.com/office/powerpoint/2010/main" val="120165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733" y="13232"/>
            <a:ext cx="3096344" cy="1681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6" name="Picture 2" descr="http://upload.wikimedia.org/wikipedia/commons/thumb/0/0b/Major_NATO_affiliations_in_Europe.svg/800px-Major_NATO_affiliations_in_Europ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95246"/>
            <a:ext cx="8662137" cy="62517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44186" y="-151500"/>
            <a:ext cx="5760640" cy="892600"/>
          </a:xfrm>
        </p:spPr>
        <p:txBody>
          <a:bodyPr/>
          <a:lstStyle/>
          <a:p>
            <a:r>
              <a:rPr lang="et-EE" dirty="0" smtClean="0"/>
              <a:t>NATINAMDS</a:t>
            </a:r>
            <a:endParaRPr lang="en-US" dirty="0"/>
          </a:p>
        </p:txBody>
      </p:sp>
      <p:sp>
        <p:nvSpPr>
          <p:cNvPr id="7" name="Slide Number Placeholder 6"/>
          <p:cNvSpPr>
            <a:spLocks noGrp="1"/>
          </p:cNvSpPr>
          <p:nvPr>
            <p:ph type="sldNum" sz="quarter" idx="12"/>
          </p:nvPr>
        </p:nvSpPr>
        <p:spPr/>
        <p:txBody>
          <a:bodyPr/>
          <a:lstStyle/>
          <a:p>
            <a:fld id="{32CD171D-8E45-3E48-915A-7AD179C17A3B}" type="slidenum">
              <a:rPr lang="en-US" smtClean="0"/>
              <a:pPr/>
              <a:t>8</a:t>
            </a:fld>
            <a:endParaRPr lang="en-US"/>
          </a:p>
        </p:txBody>
      </p:sp>
      <p:grpSp>
        <p:nvGrpSpPr>
          <p:cNvPr id="3" name="Group 2"/>
          <p:cNvGrpSpPr/>
          <p:nvPr/>
        </p:nvGrpSpPr>
        <p:grpSpPr>
          <a:xfrm>
            <a:off x="1547664" y="1196752"/>
            <a:ext cx="3681862" cy="4745201"/>
            <a:chOff x="1547664" y="1196752"/>
            <a:chExt cx="3681862" cy="4745201"/>
          </a:xfrm>
        </p:grpSpPr>
        <p:cxnSp>
          <p:nvCxnSpPr>
            <p:cNvPr id="45" name="Straight Connector 44"/>
            <p:cNvCxnSpPr>
              <a:endCxn id="36" idx="0"/>
            </p:cNvCxnSpPr>
            <p:nvPr/>
          </p:nvCxnSpPr>
          <p:spPr>
            <a:xfrm flipV="1">
              <a:off x="2769264" y="3911687"/>
              <a:ext cx="318449" cy="205168"/>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nvGrpSpPr>
            <p:cNvPr id="7173" name="Group 7172"/>
            <p:cNvGrpSpPr/>
            <p:nvPr/>
          </p:nvGrpSpPr>
          <p:grpSpPr>
            <a:xfrm>
              <a:off x="1547664" y="1196752"/>
              <a:ext cx="3681862" cy="4745201"/>
              <a:chOff x="1547664" y="1196752"/>
              <a:chExt cx="3681862" cy="4745201"/>
            </a:xfrm>
          </p:grpSpPr>
          <p:cxnSp>
            <p:nvCxnSpPr>
              <p:cNvPr id="43" name="Straight Connector 42"/>
              <p:cNvCxnSpPr/>
              <p:nvPr/>
            </p:nvCxnSpPr>
            <p:spPr>
              <a:xfrm>
                <a:off x="3103115" y="3902956"/>
                <a:ext cx="848875" cy="492949"/>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nvGrpSpPr>
              <p:cNvPr id="7172" name="Group 7171"/>
              <p:cNvGrpSpPr/>
              <p:nvPr/>
            </p:nvGrpSpPr>
            <p:grpSpPr>
              <a:xfrm>
                <a:off x="1547664" y="1196752"/>
                <a:ext cx="3681862" cy="4745201"/>
                <a:chOff x="1547664" y="1196752"/>
                <a:chExt cx="3681862" cy="4745201"/>
              </a:xfrm>
            </p:grpSpPr>
            <p:sp>
              <p:nvSpPr>
                <p:cNvPr id="33" name="Arc 32"/>
                <p:cNvSpPr/>
                <p:nvPr/>
              </p:nvSpPr>
              <p:spPr>
                <a:xfrm rot="17043793">
                  <a:off x="2324071" y="3014072"/>
                  <a:ext cx="3616089" cy="2065987"/>
                </a:xfrm>
                <a:prstGeom prst="arc">
                  <a:avLst>
                    <a:gd name="adj1" fmla="val 15699958"/>
                    <a:gd name="adj2" fmla="val 1306982"/>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Arc 33"/>
                <p:cNvSpPr/>
                <p:nvPr/>
              </p:nvSpPr>
              <p:spPr>
                <a:xfrm rot="17043793">
                  <a:off x="2625330" y="3035335"/>
                  <a:ext cx="3092094" cy="2116299"/>
                </a:xfrm>
                <a:prstGeom prst="arc">
                  <a:avLst>
                    <a:gd name="adj1" fmla="val 15699958"/>
                    <a:gd name="adj2" fmla="val 1651923"/>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p:cNvSpPr/>
                <p:nvPr/>
              </p:nvSpPr>
              <p:spPr>
                <a:xfrm rot="17043793">
                  <a:off x="2502491" y="3337756"/>
                  <a:ext cx="3092094" cy="2116299"/>
                </a:xfrm>
                <a:prstGeom prst="arc">
                  <a:avLst>
                    <a:gd name="adj1" fmla="val 16771190"/>
                    <a:gd name="adj2" fmla="val 1651923"/>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Arc 35"/>
                <p:cNvSpPr/>
                <p:nvPr/>
              </p:nvSpPr>
              <p:spPr>
                <a:xfrm rot="18468593">
                  <a:off x="2441932" y="3709406"/>
                  <a:ext cx="2358394" cy="1561879"/>
                </a:xfrm>
                <a:prstGeom prst="arc">
                  <a:avLst>
                    <a:gd name="adj1" fmla="val 16771190"/>
                    <a:gd name="adj2" fmla="val 1651923"/>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Arc 36"/>
                <p:cNvSpPr/>
                <p:nvPr/>
              </p:nvSpPr>
              <p:spPr>
                <a:xfrm rot="16200000">
                  <a:off x="2111108" y="3206174"/>
                  <a:ext cx="3115766" cy="1074301"/>
                </a:xfrm>
                <a:prstGeom prst="arc">
                  <a:avLst>
                    <a:gd name="adj1" fmla="val 15821171"/>
                    <a:gd name="adj2" fmla="val 21234453"/>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 name="Straight Connector 3"/>
                <p:cNvCxnSpPr>
                  <a:endCxn id="8" idx="0"/>
                </p:cNvCxnSpPr>
                <p:nvPr/>
              </p:nvCxnSpPr>
              <p:spPr>
                <a:xfrm>
                  <a:off x="1547664" y="1196752"/>
                  <a:ext cx="1555451" cy="2691913"/>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8" name="Arc 47"/>
                <p:cNvSpPr/>
                <p:nvPr/>
              </p:nvSpPr>
              <p:spPr>
                <a:xfrm rot="18468593">
                  <a:off x="2708763" y="3733082"/>
                  <a:ext cx="1754618" cy="1681220"/>
                </a:xfrm>
                <a:prstGeom prst="arc">
                  <a:avLst>
                    <a:gd name="adj1" fmla="val 17502614"/>
                    <a:gd name="adj2" fmla="val 2953438"/>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Arc 48"/>
                <p:cNvSpPr/>
                <p:nvPr/>
              </p:nvSpPr>
              <p:spPr>
                <a:xfrm rot="18468593">
                  <a:off x="1898429" y="3454791"/>
                  <a:ext cx="1222339" cy="1253975"/>
                </a:xfrm>
                <a:prstGeom prst="arc">
                  <a:avLst>
                    <a:gd name="adj1" fmla="val 17502614"/>
                    <a:gd name="adj2" fmla="val 2061937"/>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grpSp>
        <p:nvGrpSpPr>
          <p:cNvPr id="6" name="Group 5"/>
          <p:cNvGrpSpPr/>
          <p:nvPr/>
        </p:nvGrpSpPr>
        <p:grpSpPr>
          <a:xfrm>
            <a:off x="2109182" y="3888665"/>
            <a:ext cx="1757283" cy="681680"/>
            <a:chOff x="2109182" y="3888665"/>
            <a:chExt cx="1757283" cy="681680"/>
          </a:xfrm>
        </p:grpSpPr>
        <p:sp>
          <p:nvSpPr>
            <p:cNvPr id="8" name="Oval 7"/>
            <p:cNvSpPr/>
            <p:nvPr/>
          </p:nvSpPr>
          <p:spPr>
            <a:xfrm>
              <a:off x="2987824" y="3888665"/>
              <a:ext cx="230581" cy="143968"/>
            </a:xfrm>
            <a:prstGeom prst="ellipse">
              <a:avLst/>
            </a:prstGeom>
            <a:solidFill>
              <a:schemeClr val="bg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109182" y="4201013"/>
              <a:ext cx="1757283" cy="369332"/>
            </a:xfrm>
            <a:prstGeom prst="rect">
              <a:avLst/>
            </a:prstGeom>
            <a:noFill/>
          </p:spPr>
          <p:txBody>
            <a:bodyPr wrap="square" rtlCol="0">
              <a:spAutoFit/>
            </a:bodyPr>
            <a:lstStyle/>
            <a:p>
              <a:r>
                <a:rPr lang="et-EE" b="1" dirty="0" smtClean="0">
                  <a:solidFill>
                    <a:schemeClr val="bg1"/>
                  </a:solidFill>
                </a:rPr>
                <a:t>CAOC UEDEM</a:t>
              </a:r>
              <a:endParaRPr lang="en-US" b="1" dirty="0">
                <a:solidFill>
                  <a:schemeClr val="bg1"/>
                </a:solidFill>
              </a:endParaRPr>
            </a:p>
          </p:txBody>
        </p:sp>
      </p:grpSp>
    </p:spTree>
    <p:extLst>
      <p:ext uri="{BB962C8B-B14F-4D97-AF65-F5344CB8AC3E}">
        <p14:creationId xmlns:p14="http://schemas.microsoft.com/office/powerpoint/2010/main" val="230114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38733" y="13232"/>
            <a:ext cx="3096344" cy="1681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44186" y="-151500"/>
            <a:ext cx="5760640" cy="892600"/>
          </a:xfrm>
        </p:spPr>
        <p:txBody>
          <a:bodyPr/>
          <a:lstStyle/>
          <a:p>
            <a:r>
              <a:rPr lang="et-EE" dirty="0" smtClean="0"/>
              <a:t>NATINAMDS</a:t>
            </a:r>
            <a:endParaRPr lang="en-US" dirty="0"/>
          </a:p>
        </p:txBody>
      </p:sp>
      <p:sp>
        <p:nvSpPr>
          <p:cNvPr id="7" name="Slide Number Placeholder 6"/>
          <p:cNvSpPr>
            <a:spLocks noGrp="1"/>
          </p:cNvSpPr>
          <p:nvPr>
            <p:ph type="sldNum" sz="quarter" idx="12"/>
          </p:nvPr>
        </p:nvSpPr>
        <p:spPr/>
        <p:txBody>
          <a:bodyPr/>
          <a:lstStyle/>
          <a:p>
            <a:fld id="{32CD171D-8E45-3E48-915A-7AD179C17A3B}" type="slidenum">
              <a:rPr lang="en-US" smtClean="0"/>
              <a:pPr/>
              <a:t>9</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737583"/>
            <a:ext cx="8352928" cy="5779159"/>
          </a:xfrm>
          <a:prstGeom prst="rect">
            <a:avLst/>
          </a:prstGeom>
        </p:spPr>
      </p:pic>
      <p:grpSp>
        <p:nvGrpSpPr>
          <p:cNvPr id="6" name="Group 5"/>
          <p:cNvGrpSpPr/>
          <p:nvPr/>
        </p:nvGrpSpPr>
        <p:grpSpPr>
          <a:xfrm>
            <a:off x="1775648" y="1798539"/>
            <a:ext cx="6057729" cy="5986369"/>
            <a:chOff x="1775648" y="1798539"/>
            <a:chExt cx="6057729" cy="5986369"/>
          </a:xfrm>
        </p:grpSpPr>
        <p:grpSp>
          <p:nvGrpSpPr>
            <p:cNvPr id="3" name="Group 2"/>
            <p:cNvGrpSpPr/>
            <p:nvPr/>
          </p:nvGrpSpPr>
          <p:grpSpPr>
            <a:xfrm>
              <a:off x="1835906" y="1798539"/>
              <a:ext cx="5997471" cy="5929092"/>
              <a:chOff x="1835906" y="1798539"/>
              <a:chExt cx="5997471" cy="5929092"/>
            </a:xfrm>
          </p:grpSpPr>
          <p:sp>
            <p:nvSpPr>
              <p:cNvPr id="33" name="Arc 32"/>
              <p:cNvSpPr/>
              <p:nvPr/>
            </p:nvSpPr>
            <p:spPr>
              <a:xfrm rot="17043793">
                <a:off x="1493166" y="2155583"/>
                <a:ext cx="5929092" cy="5215004"/>
              </a:xfrm>
              <a:prstGeom prst="arc">
                <a:avLst>
                  <a:gd name="adj1" fmla="val 15165031"/>
                  <a:gd name="adj2" fmla="val 1342693"/>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Arc 33"/>
              <p:cNvSpPr/>
              <p:nvPr/>
            </p:nvSpPr>
            <p:spPr>
              <a:xfrm rot="17043793">
                <a:off x="2375279" y="2094873"/>
                <a:ext cx="4918726" cy="5997471"/>
              </a:xfrm>
              <a:prstGeom prst="arc">
                <a:avLst>
                  <a:gd name="adj1" fmla="val 15630066"/>
                  <a:gd name="adj2" fmla="val 1381784"/>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5" name="Arc 34"/>
            <p:cNvSpPr/>
            <p:nvPr/>
          </p:nvSpPr>
          <p:spPr>
            <a:xfrm rot="17043793">
              <a:off x="2066719" y="2793345"/>
              <a:ext cx="4700492" cy="5282633"/>
            </a:xfrm>
            <a:prstGeom prst="arc">
              <a:avLst>
                <a:gd name="adj1" fmla="val 16143512"/>
                <a:gd name="adj2" fmla="val 1807721"/>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 name="Oval 7"/>
          <p:cNvSpPr/>
          <p:nvPr/>
        </p:nvSpPr>
        <p:spPr>
          <a:xfrm>
            <a:off x="1744186" y="4825072"/>
            <a:ext cx="230581" cy="143968"/>
          </a:xfrm>
          <a:prstGeom prst="ellipse">
            <a:avLst/>
          </a:prstGeom>
          <a:solidFill>
            <a:schemeClr val="bg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5924646" y="2238311"/>
            <a:ext cx="2223917" cy="1676073"/>
            <a:chOff x="5924646" y="2238311"/>
            <a:chExt cx="2223917" cy="1676073"/>
          </a:xfrm>
        </p:grpSpPr>
        <p:grpSp>
          <p:nvGrpSpPr>
            <p:cNvPr id="12" name="Group 11"/>
            <p:cNvGrpSpPr/>
            <p:nvPr/>
          </p:nvGrpSpPr>
          <p:grpSpPr>
            <a:xfrm>
              <a:off x="6068072" y="2238311"/>
              <a:ext cx="1631655" cy="369332"/>
              <a:chOff x="6038732" y="2244465"/>
              <a:chExt cx="1631655" cy="369332"/>
            </a:xfrm>
          </p:grpSpPr>
          <p:sp>
            <p:nvSpPr>
              <p:cNvPr id="24" name="Oval 23"/>
              <p:cNvSpPr/>
              <p:nvPr/>
            </p:nvSpPr>
            <p:spPr>
              <a:xfrm>
                <a:off x="6038732" y="2348597"/>
                <a:ext cx="230581" cy="143968"/>
              </a:xfrm>
              <a:prstGeom prst="ellipse">
                <a:avLst/>
              </a:prstGeom>
              <a:solidFill>
                <a:schemeClr val="bg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313769" y="2244465"/>
                <a:ext cx="1356618" cy="369332"/>
              </a:xfrm>
              <a:prstGeom prst="rect">
                <a:avLst/>
              </a:prstGeom>
              <a:noFill/>
            </p:spPr>
            <p:txBody>
              <a:bodyPr wrap="square" rtlCol="0">
                <a:spAutoFit/>
              </a:bodyPr>
              <a:lstStyle/>
              <a:p>
                <a:r>
                  <a:rPr lang="et-EE" b="1" dirty="0" smtClean="0">
                    <a:solidFill>
                      <a:schemeClr val="bg1"/>
                    </a:solidFill>
                  </a:rPr>
                  <a:t>CRP ÄMARI</a:t>
                </a:r>
                <a:endParaRPr lang="en-US" b="1" dirty="0">
                  <a:solidFill>
                    <a:schemeClr val="bg1"/>
                  </a:solidFill>
                </a:endParaRPr>
              </a:p>
            </p:txBody>
          </p:sp>
        </p:grpSp>
        <p:grpSp>
          <p:nvGrpSpPr>
            <p:cNvPr id="13" name="Group 12"/>
            <p:cNvGrpSpPr/>
            <p:nvPr/>
          </p:nvGrpSpPr>
          <p:grpSpPr>
            <a:xfrm>
              <a:off x="5924646" y="3545052"/>
              <a:ext cx="2104943" cy="369332"/>
              <a:chOff x="5923442" y="3517997"/>
              <a:chExt cx="2104943" cy="369332"/>
            </a:xfrm>
          </p:grpSpPr>
          <p:sp>
            <p:nvSpPr>
              <p:cNvPr id="23" name="Oval 22"/>
              <p:cNvSpPr/>
              <p:nvPr/>
            </p:nvSpPr>
            <p:spPr>
              <a:xfrm>
                <a:off x="5923442" y="3630679"/>
                <a:ext cx="230581" cy="143968"/>
              </a:xfrm>
              <a:prstGeom prst="ellipse">
                <a:avLst/>
              </a:prstGeom>
              <a:solidFill>
                <a:schemeClr val="bg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181661" y="3517997"/>
                <a:ext cx="1846724" cy="369332"/>
              </a:xfrm>
              <a:prstGeom prst="rect">
                <a:avLst/>
              </a:prstGeom>
              <a:noFill/>
            </p:spPr>
            <p:txBody>
              <a:bodyPr wrap="square" rtlCol="0">
                <a:spAutoFit/>
              </a:bodyPr>
              <a:lstStyle/>
              <a:p>
                <a:r>
                  <a:rPr lang="et-EE" b="1" dirty="0" smtClean="0">
                    <a:solidFill>
                      <a:schemeClr val="bg1"/>
                    </a:solidFill>
                  </a:rPr>
                  <a:t>CRC KARMELAVA</a:t>
                </a:r>
                <a:endParaRPr lang="en-US" b="1" dirty="0">
                  <a:solidFill>
                    <a:schemeClr val="bg1"/>
                  </a:solidFill>
                </a:endParaRPr>
              </a:p>
            </p:txBody>
          </p:sp>
        </p:grpSp>
        <p:grpSp>
          <p:nvGrpSpPr>
            <p:cNvPr id="15" name="Group 14"/>
            <p:cNvGrpSpPr/>
            <p:nvPr/>
          </p:nvGrpSpPr>
          <p:grpSpPr>
            <a:xfrm>
              <a:off x="6235896" y="2877776"/>
              <a:ext cx="1912667" cy="369332"/>
              <a:chOff x="6235896" y="2877776"/>
              <a:chExt cx="1912667" cy="369332"/>
            </a:xfrm>
          </p:grpSpPr>
          <p:sp>
            <p:nvSpPr>
              <p:cNvPr id="19" name="TextBox 18"/>
              <p:cNvSpPr txBox="1"/>
              <p:nvPr/>
            </p:nvSpPr>
            <p:spPr>
              <a:xfrm>
                <a:off x="6530827" y="2877776"/>
                <a:ext cx="1617736" cy="369332"/>
              </a:xfrm>
              <a:prstGeom prst="rect">
                <a:avLst/>
              </a:prstGeom>
              <a:noFill/>
            </p:spPr>
            <p:txBody>
              <a:bodyPr wrap="square" rtlCol="0">
                <a:spAutoFit/>
              </a:bodyPr>
              <a:lstStyle/>
              <a:p>
                <a:r>
                  <a:rPr lang="et-EE" b="1" dirty="0" smtClean="0">
                    <a:solidFill>
                      <a:schemeClr val="bg1"/>
                    </a:solidFill>
                  </a:rPr>
                  <a:t>CRP LIELVARDE</a:t>
                </a:r>
                <a:endParaRPr lang="en-US" b="1" dirty="0">
                  <a:solidFill>
                    <a:schemeClr val="bg1"/>
                  </a:solidFill>
                </a:endParaRPr>
              </a:p>
            </p:txBody>
          </p:sp>
          <p:sp>
            <p:nvSpPr>
              <p:cNvPr id="20" name="Oval 19"/>
              <p:cNvSpPr/>
              <p:nvPr/>
            </p:nvSpPr>
            <p:spPr>
              <a:xfrm>
                <a:off x="6235896" y="2990836"/>
                <a:ext cx="230581" cy="143968"/>
              </a:xfrm>
              <a:prstGeom prst="ellipse">
                <a:avLst/>
              </a:prstGeom>
              <a:solidFill>
                <a:schemeClr val="bg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 name="Group 3"/>
          <p:cNvGrpSpPr/>
          <p:nvPr/>
        </p:nvGrpSpPr>
        <p:grpSpPr>
          <a:xfrm>
            <a:off x="5004048" y="2113942"/>
            <a:ext cx="2232247" cy="2491802"/>
            <a:chOff x="5004048" y="2113942"/>
            <a:chExt cx="2232247" cy="2491802"/>
          </a:xfrm>
        </p:grpSpPr>
        <p:sp>
          <p:nvSpPr>
            <p:cNvPr id="10" name="Rectangle 9"/>
            <p:cNvSpPr/>
            <p:nvPr/>
          </p:nvSpPr>
          <p:spPr>
            <a:xfrm>
              <a:off x="5004048" y="2113942"/>
              <a:ext cx="2232247" cy="210714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697443" y="4236412"/>
              <a:ext cx="1076906" cy="369332"/>
            </a:xfrm>
            <a:prstGeom prst="rect">
              <a:avLst/>
            </a:prstGeom>
            <a:noFill/>
          </p:spPr>
          <p:txBody>
            <a:bodyPr wrap="square" rtlCol="0">
              <a:spAutoFit/>
            </a:bodyPr>
            <a:lstStyle/>
            <a:p>
              <a:r>
                <a:rPr lang="et-EE" b="1" dirty="0" smtClean="0">
                  <a:solidFill>
                    <a:schemeClr val="bg1"/>
                  </a:solidFill>
                </a:rPr>
                <a:t>BALTNET</a:t>
              </a:r>
              <a:endParaRPr lang="en-US" b="1" dirty="0">
                <a:solidFill>
                  <a:schemeClr val="bg1"/>
                </a:solidFill>
              </a:endParaRPr>
            </a:p>
          </p:txBody>
        </p:sp>
      </p:grpSp>
      <p:sp>
        <p:nvSpPr>
          <p:cNvPr id="26" name="TextBox 25"/>
          <p:cNvSpPr txBox="1"/>
          <p:nvPr/>
        </p:nvSpPr>
        <p:spPr>
          <a:xfrm>
            <a:off x="1859476" y="4972522"/>
            <a:ext cx="1757283" cy="369332"/>
          </a:xfrm>
          <a:prstGeom prst="rect">
            <a:avLst/>
          </a:prstGeom>
          <a:noFill/>
        </p:spPr>
        <p:txBody>
          <a:bodyPr wrap="square" rtlCol="0">
            <a:spAutoFit/>
          </a:bodyPr>
          <a:lstStyle/>
          <a:p>
            <a:r>
              <a:rPr lang="et-EE" b="1" dirty="0" smtClean="0">
                <a:solidFill>
                  <a:schemeClr val="bg1"/>
                </a:solidFill>
              </a:rPr>
              <a:t>CAOC UEDEM</a:t>
            </a:r>
            <a:endParaRPr lang="en-US" b="1" dirty="0">
              <a:solidFill>
                <a:schemeClr val="bg1"/>
              </a:solidFill>
            </a:endParaRPr>
          </a:p>
        </p:txBody>
      </p:sp>
    </p:spTree>
    <p:extLst>
      <p:ext uri="{BB962C8B-B14F-4D97-AF65-F5344CB8AC3E}">
        <p14:creationId xmlns:p14="http://schemas.microsoft.com/office/powerpoint/2010/main" val="218281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3 ÕV uue str. briif (ÕV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2013 ÕV uue str. briif (ÕV PP)</Template>
  <TotalTime>2841</TotalTime>
  <Words>1487</Words>
  <Application>Microsoft Office PowerPoint</Application>
  <PresentationFormat>On-screen Show (4:3)</PresentationFormat>
  <Paragraphs>201</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2013 ÕV uue str. briif (ÕV PP)</vt:lpstr>
      <vt:lpstr>PowerPoint Presentation</vt:lpstr>
      <vt:lpstr>AGENDA</vt:lpstr>
      <vt:lpstr>NATO Integrated Air and Missile Defence System (NATINAMDS)</vt:lpstr>
      <vt:lpstr>NATO Integrated Air and Missile Defence System (NATINAMDS)</vt:lpstr>
      <vt:lpstr>NATINAMDS</vt:lpstr>
      <vt:lpstr>NATINAMDS Components</vt:lpstr>
      <vt:lpstr>NATINAMDS</vt:lpstr>
      <vt:lpstr>NATINAMDS</vt:lpstr>
      <vt:lpstr>NATINAMDS</vt:lpstr>
      <vt:lpstr>NATINAMDS Components</vt:lpstr>
      <vt:lpstr>NATINAMDS Components</vt:lpstr>
      <vt:lpstr>NATINAMDS Components</vt:lpstr>
      <vt:lpstr>Active Air Defence</vt:lpstr>
      <vt:lpstr>Air Policing Aircraft in Ämari</vt:lpstr>
      <vt:lpstr>AB Essential Services</vt:lpstr>
      <vt:lpstr>24/7 shift</vt:lpstr>
      <vt:lpstr>CASE STUDY</vt:lpstr>
      <vt:lpstr>CASE STUDY 28.10.2014</vt:lpstr>
      <vt:lpstr>Questions</vt:lpstr>
    </vt:vector>
  </TitlesOfParts>
  <Company>Kaitsevägi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Valge, Riivo</dc:creator>
  <cp:lastModifiedBy>Kuusekänd, Lauri</cp:lastModifiedBy>
  <cp:revision>196</cp:revision>
  <cp:lastPrinted>2012-10-30T12:57:01Z</cp:lastPrinted>
  <dcterms:created xsi:type="dcterms:W3CDTF">2013-02-12T09:22:40Z</dcterms:created>
  <dcterms:modified xsi:type="dcterms:W3CDTF">2014-11-14T08:09:32Z</dcterms:modified>
</cp:coreProperties>
</file>