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8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735750" cy="9866300"/>
  <p:embeddedFontLst>
    <p:embeddedFont>
      <p:font typeface="Tahoma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Tahoma-bold.fntdata"/><Relationship Id="rId12" Type="http://schemas.openxmlformats.org/officeDocument/2006/relationships/font" Target="fonts/Tahoma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22825" y="739950"/>
            <a:ext cx="4490700" cy="3699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1122825" y="739950"/>
            <a:ext cx="4490700" cy="3699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/>
          <p:nvPr>
            <p:ph idx="2" type="sldImg"/>
          </p:nvPr>
        </p:nvSpPr>
        <p:spPr>
          <a:xfrm>
            <a:off x="1122825" y="739950"/>
            <a:ext cx="4490700" cy="3699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1122825" y="739950"/>
            <a:ext cx="4490700" cy="3699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4:notes"/>
          <p:cNvSpPr/>
          <p:nvPr>
            <p:ph idx="2" type="sldImg"/>
          </p:nvPr>
        </p:nvSpPr>
        <p:spPr>
          <a:xfrm>
            <a:off x="1122825" y="739950"/>
            <a:ext cx="4490700" cy="3699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/>
          <p:nvPr>
            <p:ph idx="2" type="sldImg"/>
          </p:nvPr>
        </p:nvSpPr>
        <p:spPr>
          <a:xfrm>
            <a:off x="1122825" y="739950"/>
            <a:ext cx="4490700" cy="3699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6:notes"/>
          <p:cNvSpPr/>
          <p:nvPr>
            <p:ph idx="2" type="sldImg"/>
          </p:nvPr>
        </p:nvSpPr>
        <p:spPr>
          <a:xfrm>
            <a:off x="1122825" y="739950"/>
            <a:ext cx="4490700" cy="3699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831853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831853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3345871" y="62897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自定义版式">
  <p:cSld name="自定义版式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0" y="6508752"/>
            <a:ext cx="12192000" cy="349249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8688918" y="6493934"/>
            <a:ext cx="3456516" cy="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lt1"/>
                </a:solidFill>
                <a:latin typeface="Hei"/>
                <a:ea typeface="Hei"/>
                <a:cs typeface="Hei"/>
                <a:sym typeface="Hei"/>
              </a:rPr>
              <a:t>为全球客户提供全方位航空综合服务</a:t>
            </a:r>
            <a:endParaRPr/>
          </a:p>
        </p:txBody>
      </p:sp>
      <p:pic>
        <p:nvPicPr>
          <p:cNvPr descr="C:\Documents and Settings\Administrator\桌面\公司Logo（横白）.png" id="99" name="Google Shape;99;p16"/>
          <p:cNvPicPr preferRelativeResize="0"/>
          <p:nvPr/>
        </p:nvPicPr>
        <p:blipFill rotWithShape="1">
          <a:blip r:embed="rId2">
            <a:alphaModFix/>
          </a:blip>
          <a:srcRect b="-2" l="0" r="43558" t="2"/>
          <a:stretch/>
        </p:blipFill>
        <p:spPr>
          <a:xfrm>
            <a:off x="334434" y="6565901"/>
            <a:ext cx="1267884" cy="22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wo Content">
  <p:cSld name="1_Two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10" type="dt"/>
          </p:nvPr>
        </p:nvSpPr>
        <p:spPr>
          <a:xfrm>
            <a:off x="3345871" y="62897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0"/>
          <p:cNvSpPr txBox="1"/>
          <p:nvPr>
            <p:ph idx="11" type="ftr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839791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2"/>
          <p:cNvSpPr txBox="1"/>
          <p:nvPr>
            <p:ph idx="2" type="body"/>
          </p:nvPr>
        </p:nvSpPr>
        <p:spPr>
          <a:xfrm>
            <a:off x="839791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2"/>
          <p:cNvSpPr txBox="1"/>
          <p:nvPr>
            <p:ph idx="3" type="body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2"/>
          <p:cNvSpPr txBox="1"/>
          <p:nvPr>
            <p:ph idx="4" type="body"/>
          </p:nvPr>
        </p:nvSpPr>
        <p:spPr>
          <a:xfrm>
            <a:off x="6172203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2"/>
          <p:cNvSpPr txBox="1"/>
          <p:nvPr>
            <p:ph idx="10" type="dt"/>
          </p:nvPr>
        </p:nvSpPr>
        <p:spPr>
          <a:xfrm>
            <a:off x="3345871" y="62897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2"/>
          <p:cNvSpPr txBox="1"/>
          <p:nvPr>
            <p:ph idx="11" type="ftr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Title</a:t>
            </a: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166541"/>
            <a:ext cx="12192000" cy="6949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8D8D8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-13857" y="6749186"/>
            <a:ext cx="12205856" cy="108814"/>
          </a:xfrm>
          <a:prstGeom prst="rect">
            <a:avLst/>
          </a:prstGeom>
          <a:solidFill>
            <a:srgbClr val="683E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11776363" y="6112737"/>
            <a:ext cx="415637" cy="745263"/>
          </a:xfrm>
          <a:prstGeom prst="triangle">
            <a:avLst>
              <a:gd fmla="val 99999" name="adj"/>
            </a:avLst>
          </a:prstGeom>
          <a:solidFill>
            <a:srgbClr val="683E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529702" y="6250426"/>
            <a:ext cx="2246661" cy="37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08362" y="6339164"/>
            <a:ext cx="1630136" cy="25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616" y="6307603"/>
            <a:ext cx="1045927" cy="34864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3069317" y="6374563"/>
            <a:ext cx="130356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3E90"/>
              </a:buClr>
              <a:buSzPts val="1100"/>
              <a:buFont typeface="Tahoma"/>
              <a:buNone/>
            </a:pPr>
            <a:r>
              <a:rPr b="0" i="0" lang="en-US" sz="1100" u="none" cap="none" strike="noStrike">
                <a:solidFill>
                  <a:srgbClr val="683E90"/>
                </a:solidFill>
                <a:latin typeface="Tahoma"/>
                <a:ea typeface="Tahoma"/>
                <a:cs typeface="Tahoma"/>
                <a:sym typeface="Tahoma"/>
              </a:rPr>
              <a:t>magneticmro.com</a:t>
            </a:r>
            <a:endParaRPr b="0" i="0" sz="1100" u="none" cap="none" strike="noStrike">
              <a:solidFill>
                <a:srgbClr val="683E9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-13858" y="-1"/>
            <a:ext cx="12205856" cy="540327"/>
          </a:xfrm>
          <a:prstGeom prst="rect">
            <a:avLst/>
          </a:prstGeom>
          <a:solidFill>
            <a:srgbClr val="683E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jpg"/><Relationship Id="rId5" Type="http://schemas.openxmlformats.org/officeDocument/2006/relationships/image" Target="../media/image12.jpg"/><Relationship Id="rId6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-78367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2423021" y="3761873"/>
            <a:ext cx="734598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Magnetic MRO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omanikuvahetuse järgsed plaanid</a:t>
            </a:r>
            <a:endParaRPr b="1" i="0" sz="4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9699884" y="4857675"/>
            <a:ext cx="172156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Jan Kotka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COO</a:t>
            </a:r>
            <a:endParaRPr b="0" i="0" sz="28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7447" y="5968434"/>
            <a:ext cx="2188666" cy="6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92960" y="6141799"/>
            <a:ext cx="1665705" cy="345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 rotWithShape="1">
          <a:blip r:embed="rId6">
            <a:alphaModFix/>
          </a:blip>
          <a:srcRect b="19761" l="0" r="0" t="0"/>
          <a:stretch/>
        </p:blipFill>
        <p:spPr>
          <a:xfrm>
            <a:off x="5529106" y="6138091"/>
            <a:ext cx="978020" cy="34425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Presentation</a:t>
            </a:r>
            <a:endParaRPr/>
          </a:p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831853" y="890546"/>
            <a:ext cx="10515600" cy="524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b="1" lang="en-US"/>
              <a:t>16.40-17.00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15min - </a:t>
            </a:r>
            <a:r>
              <a:rPr b="1" lang="en-US"/>
              <a:t>Magnetic MRO omanikuvahetuse järgsed plaanid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</a:pPr>
            <a:r>
              <a:rPr lang="en-US"/>
              <a:t>Hangxin’i strateegilised suunad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</a:pPr>
            <a:r>
              <a:rPr lang="en-US"/>
              <a:t>MMRO strateegilised suunad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Char char="•"/>
            </a:pPr>
            <a:r>
              <a:rPr lang="en-US"/>
              <a:t>Peamised kasvuvõimalused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</a:pPr>
            <a:r>
              <a:rPr lang="en-US"/>
              <a:t>Sünergia MMRO edasiliikumiseks HX’ga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5min Q&amp;A</a:t>
            </a:r>
            <a:endParaRPr/>
          </a:p>
        </p:txBody>
      </p:sp>
      <p:sp>
        <p:nvSpPr>
          <p:cNvPr id="142" name="Google Shape;142;p24"/>
          <p:cNvSpPr txBox="1"/>
          <p:nvPr>
            <p:ph idx="11" type="ftr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88888"/>
                </a:solidFill>
              </a:rPr>
              <a:t> Presentation</a:t>
            </a:r>
            <a:endParaRPr/>
          </a:p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3777" l="0" r="0" t="11931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angxin logo" id="149" name="Google Shape;14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47562">
            <a:off x="8337250" y="1490043"/>
            <a:ext cx="2124075" cy="81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 rotWithShape="1">
          <a:blip r:embed="rId5">
            <a:alphaModFix/>
          </a:blip>
          <a:srcRect b="0" l="7439" r="6634" t="20856"/>
          <a:stretch/>
        </p:blipFill>
        <p:spPr>
          <a:xfrm rot="-1428057">
            <a:off x="1213827" y="2187363"/>
            <a:ext cx="2680036" cy="7284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 rot="-1512687">
            <a:off x="1712469" y="2658628"/>
            <a:ext cx="293647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0287E"/>
                </a:solidFill>
                <a:latin typeface="Tahoma"/>
                <a:ea typeface="Tahoma"/>
                <a:cs typeface="Tahoma"/>
                <a:sym typeface="Tahoma"/>
              </a:rPr>
              <a:t>Total technical care </a:t>
            </a:r>
            <a:br>
              <a:rPr b="1" lang="en-US" sz="1600">
                <a:solidFill>
                  <a:srgbClr val="50287E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600">
                <a:solidFill>
                  <a:srgbClr val="50287E"/>
                </a:solidFill>
                <a:latin typeface="Tahoma"/>
                <a:ea typeface="Tahoma"/>
                <a:cs typeface="Tahoma"/>
                <a:sym typeface="Tahoma"/>
              </a:rPr>
              <a:t>and </a:t>
            </a:r>
            <a:r>
              <a:rPr b="1" lang="en-US" sz="1600">
                <a:solidFill>
                  <a:srgbClr val="50287E"/>
                </a:solidFill>
                <a:latin typeface="Tahoma"/>
                <a:ea typeface="Tahoma"/>
                <a:cs typeface="Tahoma"/>
                <a:sym typeface="Tahoma"/>
              </a:rPr>
              <a:t>asset management </a:t>
            </a:r>
            <a:r>
              <a:rPr lang="en-US" sz="1600">
                <a:solidFill>
                  <a:srgbClr val="50287E"/>
                </a:solidFill>
                <a:latin typeface="Tahoma"/>
                <a:ea typeface="Tahoma"/>
                <a:cs typeface="Tahoma"/>
                <a:sym typeface="Tahoma"/>
              </a:rPr>
              <a:t>organisation with more than </a:t>
            </a:r>
            <a:r>
              <a:rPr b="1" lang="en-US" sz="1600">
                <a:solidFill>
                  <a:srgbClr val="50287E"/>
                </a:solidFill>
                <a:latin typeface="Tahoma"/>
                <a:ea typeface="Tahoma"/>
                <a:cs typeface="Tahoma"/>
                <a:sym typeface="Tahoma"/>
              </a:rPr>
              <a:t>two decades of sectoral expertise.</a:t>
            </a:r>
            <a:endParaRPr b="1" sz="1600">
              <a:solidFill>
                <a:srgbClr val="50287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 rot="329799">
            <a:off x="7132448" y="2278177"/>
            <a:ext cx="327946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1428D"/>
                </a:solidFill>
                <a:latin typeface="Tahoma"/>
                <a:ea typeface="Tahoma"/>
                <a:cs typeface="Tahoma"/>
                <a:sym typeface="Tahoma"/>
              </a:rPr>
              <a:t>Aviation technology oriented company </a:t>
            </a:r>
            <a:r>
              <a:rPr lang="en-US" sz="1600">
                <a:solidFill>
                  <a:srgbClr val="01428D"/>
                </a:solidFill>
                <a:latin typeface="Tahoma"/>
                <a:ea typeface="Tahoma"/>
                <a:cs typeface="Tahoma"/>
                <a:sym typeface="Tahoma"/>
              </a:rPr>
              <a:t>delivering </a:t>
            </a:r>
            <a:r>
              <a:rPr b="1" lang="en-US" sz="1600">
                <a:solidFill>
                  <a:srgbClr val="01428D"/>
                </a:solidFill>
                <a:latin typeface="Tahoma"/>
                <a:ea typeface="Tahoma"/>
                <a:cs typeface="Tahoma"/>
                <a:sym typeface="Tahoma"/>
              </a:rPr>
              <a:t>effective technical solutions </a:t>
            </a:r>
            <a:br>
              <a:rPr lang="en-US" sz="1600">
                <a:solidFill>
                  <a:srgbClr val="01428D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600">
                <a:solidFill>
                  <a:srgbClr val="01428D"/>
                </a:solidFill>
                <a:latin typeface="Tahoma"/>
                <a:ea typeface="Tahoma"/>
                <a:cs typeface="Tahoma"/>
                <a:sym typeface="Tahoma"/>
              </a:rPr>
              <a:t>in the field of</a:t>
            </a:r>
            <a:r>
              <a:rPr b="1" lang="en-US" sz="1600">
                <a:solidFill>
                  <a:srgbClr val="01428D"/>
                </a:solidFill>
                <a:latin typeface="Tahoma"/>
                <a:ea typeface="Tahoma"/>
                <a:cs typeface="Tahoma"/>
                <a:sym typeface="Tahoma"/>
              </a:rPr>
              <a:t> aircraft engineering and safety.</a:t>
            </a:r>
            <a:endParaRPr b="1" sz="1600">
              <a:solidFill>
                <a:srgbClr val="01428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/>
        </p:nvSpPr>
        <p:spPr>
          <a:xfrm>
            <a:off x="395817" y="306918"/>
            <a:ext cx="1613262" cy="461665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Structure</a:t>
            </a:r>
            <a:endParaRPr baseline="-25000" sz="2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C:\Documents and Settings\Administrator\桌面\QQ图片20180516140647.png" id="158" name="Google Shape;15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64651" y="4402667"/>
            <a:ext cx="2768600" cy="17526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F:\电视机材料\历程\香港航新航材库.jpg" id="159" name="Google Shape;159;p26"/>
          <p:cNvPicPr preferRelativeResize="0"/>
          <p:nvPr/>
        </p:nvPicPr>
        <p:blipFill rotWithShape="1">
          <a:blip r:embed="rId4">
            <a:alphaModFix/>
          </a:blip>
          <a:srcRect b="0" l="0" r="9628" t="0"/>
          <a:stretch/>
        </p:blipFill>
        <p:spPr>
          <a:xfrm>
            <a:off x="6263218" y="4402667"/>
            <a:ext cx="2770716" cy="17526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D:\周总海报\航新电子.jpg" id="160" name="Google Shape;16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4584" y="4402667"/>
            <a:ext cx="2768600" cy="175048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D:\周总海报\上海航新大楼1.jpg" id="161" name="Google Shape;161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3900" y="4402667"/>
            <a:ext cx="2768600" cy="17526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2" name="Google Shape;162;p26"/>
          <p:cNvSpPr/>
          <p:nvPr/>
        </p:nvSpPr>
        <p:spPr>
          <a:xfrm>
            <a:off x="164463" y="2652186"/>
            <a:ext cx="1964907" cy="844549"/>
          </a:xfrm>
          <a:prstGeom prst="ellipse">
            <a:avLst/>
          </a:prstGeom>
          <a:solidFill>
            <a:srgbClr val="0078E6"/>
          </a:solidFill>
          <a:ln cap="flat" cmpd="sng" w="12700">
            <a:solidFill>
              <a:srgbClr val="0078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192617" y="2844801"/>
            <a:ext cx="198966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Guangzhou Hangxin    Avionics </a:t>
            </a:r>
            <a:endParaRPr/>
          </a:p>
        </p:txBody>
      </p:sp>
      <p:cxnSp>
        <p:nvCxnSpPr>
          <p:cNvPr id="164" name="Google Shape;164;p26"/>
          <p:cNvCxnSpPr/>
          <p:nvPr/>
        </p:nvCxnSpPr>
        <p:spPr>
          <a:xfrm flipH="1">
            <a:off x="1229785" y="1492251"/>
            <a:ext cx="4491567" cy="1143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26"/>
          <p:cNvCxnSpPr/>
          <p:nvPr/>
        </p:nvCxnSpPr>
        <p:spPr>
          <a:xfrm flipH="1">
            <a:off x="3141133" y="1604434"/>
            <a:ext cx="2489200" cy="1030817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26"/>
          <p:cNvCxnSpPr/>
          <p:nvPr/>
        </p:nvCxnSpPr>
        <p:spPr>
          <a:xfrm>
            <a:off x="5998634" y="1623485"/>
            <a:ext cx="891000" cy="1011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67" name="Google Shape;167;p26"/>
          <p:cNvCxnSpPr/>
          <p:nvPr/>
        </p:nvCxnSpPr>
        <p:spPr>
          <a:xfrm>
            <a:off x="5880101" y="1388534"/>
            <a:ext cx="4864100" cy="1246717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68" name="Google Shape;168;p26"/>
          <p:cNvSpPr/>
          <p:nvPr/>
        </p:nvSpPr>
        <p:spPr>
          <a:xfrm>
            <a:off x="2334434" y="2635252"/>
            <a:ext cx="1777436" cy="842433"/>
          </a:xfrm>
          <a:prstGeom prst="ellipse">
            <a:avLst/>
          </a:prstGeom>
          <a:solidFill>
            <a:srgbClr val="0078E6"/>
          </a:solidFill>
          <a:ln cap="flat" cmpd="sng" w="12700">
            <a:solidFill>
              <a:srgbClr val="0078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4365979" y="2585192"/>
            <a:ext cx="1928325" cy="842433"/>
          </a:xfrm>
          <a:prstGeom prst="ellipse">
            <a:avLst/>
          </a:prstGeom>
          <a:solidFill>
            <a:srgbClr val="0078E6"/>
          </a:solidFill>
          <a:ln cap="flat" cmpd="sng" w="12700">
            <a:solidFill>
              <a:srgbClr val="0078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6490083" y="2635252"/>
            <a:ext cx="1607707" cy="842433"/>
          </a:xfrm>
          <a:prstGeom prst="ellipse">
            <a:avLst/>
          </a:prstGeom>
          <a:solidFill>
            <a:srgbClr val="0078E6"/>
          </a:solidFill>
          <a:ln cap="flat" cmpd="sng" w="12700">
            <a:solidFill>
              <a:srgbClr val="0078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8391824" y="2504302"/>
            <a:ext cx="1693763" cy="1246717"/>
          </a:xfrm>
          <a:prstGeom prst="ellipse">
            <a:avLst/>
          </a:prstGeom>
          <a:solidFill>
            <a:srgbClr val="0078E6"/>
          </a:solidFill>
          <a:ln cap="flat" cmpd="sng" w="12700">
            <a:solidFill>
              <a:srgbClr val="0078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10322984" y="2635251"/>
            <a:ext cx="1533656" cy="899077"/>
          </a:xfrm>
          <a:prstGeom prst="ellipse">
            <a:avLst/>
          </a:prstGeom>
          <a:solidFill>
            <a:srgbClr val="0078E6"/>
          </a:solidFill>
          <a:ln cap="flat" cmpd="sng" w="12700">
            <a:solidFill>
              <a:srgbClr val="0078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26"/>
          <p:cNvCxnSpPr/>
          <p:nvPr/>
        </p:nvCxnSpPr>
        <p:spPr>
          <a:xfrm flipH="1">
            <a:off x="5027084" y="1267885"/>
            <a:ext cx="1058333" cy="1367367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74" name="Google Shape;174;p26"/>
          <p:cNvCxnSpPr/>
          <p:nvPr/>
        </p:nvCxnSpPr>
        <p:spPr>
          <a:xfrm>
            <a:off x="5880100" y="1388534"/>
            <a:ext cx="2965451" cy="1246717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75" name="Google Shape;175;p26"/>
          <p:cNvSpPr/>
          <p:nvPr/>
        </p:nvSpPr>
        <p:spPr>
          <a:xfrm>
            <a:off x="5135894" y="882652"/>
            <a:ext cx="1753857" cy="1009649"/>
          </a:xfrm>
          <a:prstGeom prst="ellipse">
            <a:avLst/>
          </a:prstGeom>
          <a:solidFill>
            <a:srgbClr val="0070C0"/>
          </a:solidFill>
          <a:ln cap="flat" cmpd="sng" w="12700">
            <a:solidFill>
              <a:srgbClr val="0078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5306484" y="1104901"/>
            <a:ext cx="1634067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Hangxin</a:t>
            </a: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10322985" y="2817285"/>
            <a:ext cx="1534583" cy="707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SkyHo Aviation Technology  (JV)</a:t>
            </a:r>
            <a:endParaRPr b="1" sz="13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8335433" y="2726267"/>
            <a:ext cx="1888067" cy="707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Qingdao Xinlong  Aviation </a:t>
            </a:r>
            <a:br>
              <a:rPr b="1" lang="en-US"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Engineering (JV)</a:t>
            </a:r>
            <a:endParaRPr b="1" sz="13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/>
          <p:nvPr/>
        </p:nvSpPr>
        <p:spPr>
          <a:xfrm>
            <a:off x="6485467" y="6045200"/>
            <a:ext cx="2527300" cy="437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HangXin  Hongkong</a:t>
            </a:r>
            <a:endParaRPr sz="1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10320868" y="6066367"/>
            <a:ext cx="1234017" cy="393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MMRO</a:t>
            </a:r>
            <a:endParaRPr/>
          </a:p>
        </p:txBody>
      </p:sp>
      <p:sp>
        <p:nvSpPr>
          <p:cNvPr id="181" name="Google Shape;181;p26"/>
          <p:cNvSpPr/>
          <p:nvPr/>
        </p:nvSpPr>
        <p:spPr>
          <a:xfrm>
            <a:off x="3568701" y="6015567"/>
            <a:ext cx="2527300" cy="437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HangXin  ShangHai</a:t>
            </a:r>
            <a:endParaRPr sz="1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512234" y="6015567"/>
            <a:ext cx="2527300" cy="437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HangXin  GuangZhou</a:t>
            </a:r>
            <a:endParaRPr sz="1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2341034" y="2808818"/>
            <a:ext cx="17043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Shanghai Hangxin</a:t>
            </a:r>
            <a:b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Mechanics</a:t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4231217" y="2713568"/>
            <a:ext cx="209126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Hangxin Aviation</a:t>
            </a:r>
            <a:b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Services(HongKong)</a:t>
            </a: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6457951" y="2821518"/>
            <a:ext cx="1849967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67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Magnetic MRO</a:t>
            </a:r>
            <a:endParaRPr/>
          </a:p>
        </p:txBody>
      </p:sp>
      <p:sp>
        <p:nvSpPr>
          <p:cNvPr id="186" name="Google Shape;186;p26"/>
          <p:cNvSpPr/>
          <p:nvPr/>
        </p:nvSpPr>
        <p:spPr>
          <a:xfrm>
            <a:off x="2211918" y="3577167"/>
            <a:ext cx="2527300" cy="584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CAAC/FAA/EASA 145 Repair Station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CAAC 147 Training Organization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OEM Service Center </a:t>
            </a:r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4377267" y="3560234"/>
            <a:ext cx="2381251" cy="584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Repair Management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Aviation Parts Trading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Consignment &amp; Logistics Services </a:t>
            </a:r>
            <a:endParaRPr/>
          </a:p>
        </p:txBody>
      </p:sp>
      <p:sp>
        <p:nvSpPr>
          <p:cNvPr id="188" name="Google Shape;188;p26"/>
          <p:cNvSpPr/>
          <p:nvPr/>
        </p:nvSpPr>
        <p:spPr>
          <a:xfrm>
            <a:off x="52918" y="3534833"/>
            <a:ext cx="2696633" cy="74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CAAC/FAA/EASA 145 Repair Station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CAAC 147 Training Organization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CAAC Aviation Parts Distributor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OEM Service Center </a:t>
            </a:r>
            <a:endParaRPr sz="10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8183033" y="3852334"/>
            <a:ext cx="1811714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Aircraft Base Maintenance</a:t>
            </a:r>
            <a:endParaRPr sz="10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10299700" y="3693585"/>
            <a:ext cx="2025651" cy="584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Civil Aircraft Leasi 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Civil Aircraft/Engine Teardown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Asset Management </a:t>
            </a:r>
            <a:endParaRPr/>
          </a:p>
        </p:txBody>
      </p:sp>
      <p:sp>
        <p:nvSpPr>
          <p:cNvPr id="191" name="Google Shape;191;p26"/>
          <p:cNvSpPr/>
          <p:nvPr/>
        </p:nvSpPr>
        <p:spPr>
          <a:xfrm>
            <a:off x="6138334" y="3708400"/>
            <a:ext cx="201189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     Total technical care</a:t>
            </a:r>
            <a:endParaRPr sz="1600">
              <a:solidFill>
                <a:srgbClr val="F7964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37" y="661987"/>
            <a:ext cx="11972925" cy="553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/>
          <p:nvPr/>
        </p:nvSpPr>
        <p:spPr>
          <a:xfrm>
            <a:off x="9167853" y="4118776"/>
            <a:ext cx="21866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Direct </a:t>
            </a:r>
            <a:r>
              <a:rPr lang="en-US"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Maintenance</a:t>
            </a:r>
            <a:endParaRPr/>
          </a:p>
        </p:txBody>
      </p:sp>
      <p:cxnSp>
        <p:nvCxnSpPr>
          <p:cNvPr id="198" name="Google Shape;198;p27"/>
          <p:cNvCxnSpPr/>
          <p:nvPr/>
        </p:nvCxnSpPr>
        <p:spPr>
          <a:xfrm>
            <a:off x="10018643" y="2305878"/>
            <a:ext cx="0" cy="1979875"/>
          </a:xfrm>
          <a:prstGeom prst="straightConnector1">
            <a:avLst/>
          </a:prstGeom>
          <a:noFill/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9" name="Google Shape;199;p27"/>
          <p:cNvSpPr txBox="1"/>
          <p:nvPr/>
        </p:nvSpPr>
        <p:spPr>
          <a:xfrm>
            <a:off x="9167853" y="4825855"/>
            <a:ext cx="2043485" cy="1061829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Recent acquisition by MMRO. Netherlands based Line Maintenance services providing company. A well known strong brand offering services in Europe and in Africa for wide selection of wide and narrow body aircrafts</a:t>
            </a:r>
            <a:endParaRPr/>
          </a:p>
        </p:txBody>
      </p:sp>
      <p:sp>
        <p:nvSpPr>
          <p:cNvPr id="200" name="Google Shape;200;p27"/>
          <p:cNvSpPr txBox="1"/>
          <p:nvPr/>
        </p:nvSpPr>
        <p:spPr>
          <a:xfrm>
            <a:off x="9692638" y="4597628"/>
            <a:ext cx="858741" cy="2616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SUBSIDIARY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8"/>
          <p:cNvPicPr preferRelativeResize="0"/>
          <p:nvPr/>
        </p:nvPicPr>
        <p:blipFill rotWithShape="1">
          <a:blip r:embed="rId3">
            <a:alphaModFix/>
          </a:blip>
          <a:srcRect b="15887" l="0" r="0" t="0"/>
          <a:stretch/>
        </p:blipFill>
        <p:spPr>
          <a:xfrm flipH="1">
            <a:off x="0" y="0"/>
            <a:ext cx="12192000" cy="685117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/>
          <p:nvPr/>
        </p:nvSpPr>
        <p:spPr>
          <a:xfrm>
            <a:off x="4449170" y="453880"/>
            <a:ext cx="7451678" cy="6042454"/>
          </a:xfrm>
          <a:prstGeom prst="roundRect">
            <a:avLst>
              <a:gd fmla="val 16667" name="adj"/>
            </a:avLst>
          </a:prstGeom>
          <a:solidFill>
            <a:schemeClr val="lt2">
              <a:alpha val="43921"/>
            </a:schemeClr>
          </a:solidFill>
          <a:ln cap="flat" cmpd="sng" w="28575">
            <a:solidFill>
              <a:srgbClr val="7957A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0287E"/>
                </a:solidFill>
                <a:latin typeface="Tahoma"/>
                <a:ea typeface="Tahoma"/>
                <a:cs typeface="Tahoma"/>
                <a:sym typeface="Tahoma"/>
              </a:rPr>
              <a:t>Magnetic MRO – Full Scope of Services</a:t>
            </a:r>
            <a:endParaRPr/>
          </a:p>
          <a:p>
            <a:pPr indent="0" lvl="0" marL="952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0287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52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0287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52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0287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52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0287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52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0287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52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0287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52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0287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52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0287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52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0287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52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0287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52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0287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52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0287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842899" y="2465929"/>
            <a:ext cx="3676540" cy="3129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rgbClr val="562E8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Heavy Maintenance</a:t>
            </a:r>
            <a:endParaRPr/>
          </a:p>
          <a:p>
            <a:pPr indent="-180975" lvl="0" marL="180975" marR="0" rtl="0" algn="l">
              <a:spcBef>
                <a:spcPts val="800"/>
              </a:spcBef>
              <a:spcAft>
                <a:spcPts val="0"/>
              </a:spcAft>
              <a:buClr>
                <a:srgbClr val="562E8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Line Maintenance</a:t>
            </a:r>
            <a:endParaRPr/>
          </a:p>
          <a:p>
            <a:pPr indent="-180975" lvl="0" marL="180975" marR="0" rtl="0" algn="l">
              <a:spcBef>
                <a:spcPts val="800"/>
              </a:spcBef>
              <a:spcAft>
                <a:spcPts val="0"/>
              </a:spcAft>
              <a:buClr>
                <a:srgbClr val="562E8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Engine Fleet Management</a:t>
            </a:r>
            <a:endParaRPr/>
          </a:p>
          <a:p>
            <a:pPr indent="-180975" lvl="0" marL="180975" marR="0" rtl="0" algn="l">
              <a:spcBef>
                <a:spcPts val="800"/>
              </a:spcBef>
              <a:spcAft>
                <a:spcPts val="0"/>
              </a:spcAft>
              <a:buClr>
                <a:srgbClr val="562E8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Spare Parts &amp; Components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80975" lvl="0" marL="180975" marR="0" rtl="0" algn="l">
              <a:spcBef>
                <a:spcPts val="800"/>
              </a:spcBef>
              <a:spcAft>
                <a:spcPts val="0"/>
              </a:spcAft>
              <a:buClr>
                <a:srgbClr val="562E8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Integrated Engineering Services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80975" lvl="0" marL="180975" marR="0" rtl="0" algn="l">
              <a:spcBef>
                <a:spcPts val="800"/>
              </a:spcBef>
              <a:spcAft>
                <a:spcPts val="0"/>
              </a:spcAft>
              <a:buClr>
                <a:srgbClr val="562E8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Design &amp; Production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80975" lvl="0" marL="180975" marR="0" rtl="0" algn="l">
              <a:spcBef>
                <a:spcPts val="800"/>
              </a:spcBef>
              <a:spcAft>
                <a:spcPts val="0"/>
              </a:spcAft>
              <a:buClr>
                <a:srgbClr val="562E8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Interior Workshop</a:t>
            </a:r>
            <a:endParaRPr/>
          </a:p>
          <a:p>
            <a:pPr indent="-180975" lvl="0" marL="180975" marR="0" rtl="0" algn="l">
              <a:spcBef>
                <a:spcPts val="800"/>
              </a:spcBef>
              <a:spcAft>
                <a:spcPts val="0"/>
              </a:spcAft>
              <a:buClr>
                <a:srgbClr val="562E8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Full Aircraft Painting</a:t>
            </a:r>
            <a:endParaRPr/>
          </a:p>
          <a:p>
            <a:pPr indent="-180975" lvl="0" marL="180975" marR="0" rtl="0" algn="l">
              <a:spcBef>
                <a:spcPts val="800"/>
              </a:spcBef>
              <a:spcAft>
                <a:spcPts val="0"/>
              </a:spcAft>
              <a:buClr>
                <a:srgbClr val="562E8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Technical Training Courses</a:t>
            </a:r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8367895" y="2393913"/>
            <a:ext cx="3676540" cy="1733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rgbClr val="562E8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Asset Acquisitions &amp; Management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80975" lvl="0" marL="180975" marR="0" rtl="0" algn="l">
              <a:spcBef>
                <a:spcPts val="800"/>
              </a:spcBef>
              <a:spcAft>
                <a:spcPts val="0"/>
              </a:spcAft>
              <a:buClr>
                <a:srgbClr val="562E8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Technical Support During Leases</a:t>
            </a:r>
            <a:endParaRPr/>
          </a:p>
          <a:p>
            <a:pPr indent="-180975" lvl="0" marL="180975" marR="0" rtl="0" algn="l">
              <a:spcBef>
                <a:spcPts val="800"/>
              </a:spcBef>
              <a:spcAft>
                <a:spcPts val="0"/>
              </a:spcAft>
              <a:buClr>
                <a:srgbClr val="562E8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End of Life Asset Management</a:t>
            </a:r>
            <a:endParaRPr/>
          </a:p>
          <a:p>
            <a:pPr indent="-180975" lvl="0" marL="180975" marR="0" rtl="0" algn="l">
              <a:spcBef>
                <a:spcPts val="800"/>
              </a:spcBef>
              <a:spcAft>
                <a:spcPts val="0"/>
              </a:spcAft>
              <a:buClr>
                <a:srgbClr val="562E8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Transitions Between Lessees</a:t>
            </a:r>
            <a:endParaRPr/>
          </a:p>
          <a:p>
            <a:pPr indent="-180975" lvl="0" marL="180975" marR="0" rtl="0" algn="l">
              <a:spcBef>
                <a:spcPts val="800"/>
              </a:spcBef>
              <a:spcAft>
                <a:spcPts val="0"/>
              </a:spcAft>
              <a:buClr>
                <a:srgbClr val="562E8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Risks/Rewards Sharing Projects</a:t>
            </a:r>
            <a:endParaRPr/>
          </a:p>
        </p:txBody>
      </p:sp>
      <p:sp>
        <p:nvSpPr>
          <p:cNvPr id="209" name="Google Shape;209;p28"/>
          <p:cNvSpPr/>
          <p:nvPr/>
        </p:nvSpPr>
        <p:spPr>
          <a:xfrm>
            <a:off x="4854714" y="1945470"/>
            <a:ext cx="18264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 Airlines</a:t>
            </a:r>
            <a:endParaRPr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8367895" y="1939493"/>
            <a:ext cx="23353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 Asset Owners</a:t>
            </a:r>
            <a:endParaRPr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4691270" y="2536465"/>
            <a:ext cx="151629" cy="214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8"/>
          <p:cNvSpPr/>
          <p:nvPr/>
        </p:nvSpPr>
        <p:spPr>
          <a:xfrm>
            <a:off x="8221844" y="2467903"/>
            <a:ext cx="151629" cy="214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4691269" y="3572785"/>
            <a:ext cx="151629" cy="214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4691268" y="3199757"/>
            <a:ext cx="151629" cy="214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4699312" y="2867324"/>
            <a:ext cx="151629" cy="214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4699312" y="5291460"/>
            <a:ext cx="151629" cy="214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4691268" y="5603821"/>
            <a:ext cx="151629" cy="214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4850941" y="5536087"/>
            <a:ext cx="25523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 Stands 24</a:t>
            </a:r>
            <a:endParaRPr/>
          </a:p>
        </p:txBody>
      </p:sp>
      <p:sp>
        <p:nvSpPr>
          <p:cNvPr id="219" name="Google Shape;219;p28"/>
          <p:cNvSpPr/>
          <p:nvPr/>
        </p:nvSpPr>
        <p:spPr>
          <a:xfrm>
            <a:off x="4691268" y="4925994"/>
            <a:ext cx="151629" cy="214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4699312" y="3902342"/>
            <a:ext cx="151629" cy="214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8"/>
          <p:cNvSpPr/>
          <p:nvPr/>
        </p:nvSpPr>
        <p:spPr>
          <a:xfrm>
            <a:off x="4699312" y="4576809"/>
            <a:ext cx="151629" cy="214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8"/>
          <p:cNvSpPr/>
          <p:nvPr/>
        </p:nvSpPr>
        <p:spPr>
          <a:xfrm>
            <a:off x="8519439" y="4576809"/>
            <a:ext cx="151629" cy="214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8"/>
          <p:cNvSpPr/>
          <p:nvPr/>
        </p:nvSpPr>
        <p:spPr>
          <a:xfrm>
            <a:off x="8518517" y="4989998"/>
            <a:ext cx="151629" cy="2146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8670146" y="4499486"/>
            <a:ext cx="30314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growing business areas </a:t>
            </a:r>
            <a:endParaRPr/>
          </a:p>
        </p:txBody>
      </p:sp>
      <p:sp>
        <p:nvSpPr>
          <p:cNvPr id="225" name="Google Shape;225;p28"/>
          <p:cNvSpPr txBox="1"/>
          <p:nvPr/>
        </p:nvSpPr>
        <p:spPr>
          <a:xfrm>
            <a:off x="8690425" y="4884353"/>
            <a:ext cx="30314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“Unicorns”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