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5"/>
  </p:notesMasterIdLst>
  <p:handoutMasterIdLst>
    <p:handoutMasterId r:id="rId36"/>
  </p:handoutMasterIdLst>
  <p:sldIdLst>
    <p:sldId id="256" r:id="rId2"/>
    <p:sldId id="258" r:id="rId3"/>
    <p:sldId id="363" r:id="rId4"/>
    <p:sldId id="373" r:id="rId5"/>
    <p:sldId id="374" r:id="rId6"/>
    <p:sldId id="375" r:id="rId7"/>
    <p:sldId id="377" r:id="rId8"/>
    <p:sldId id="275" r:id="rId9"/>
    <p:sldId id="276" r:id="rId10"/>
    <p:sldId id="366" r:id="rId11"/>
    <p:sldId id="379" r:id="rId12"/>
    <p:sldId id="262" r:id="rId13"/>
    <p:sldId id="347" r:id="rId14"/>
    <p:sldId id="360" r:id="rId15"/>
    <p:sldId id="359" r:id="rId16"/>
    <p:sldId id="325" r:id="rId17"/>
    <p:sldId id="378" r:id="rId18"/>
    <p:sldId id="261" r:id="rId19"/>
    <p:sldId id="352" r:id="rId20"/>
    <p:sldId id="358" r:id="rId21"/>
    <p:sldId id="330" r:id="rId22"/>
    <p:sldId id="338" r:id="rId23"/>
    <p:sldId id="367" r:id="rId24"/>
    <p:sldId id="277" r:id="rId25"/>
    <p:sldId id="302" r:id="rId26"/>
    <p:sldId id="269" r:id="rId27"/>
    <p:sldId id="350" r:id="rId28"/>
    <p:sldId id="310" r:id="rId29"/>
    <p:sldId id="346" r:id="rId30"/>
    <p:sldId id="372" r:id="rId31"/>
    <p:sldId id="297" r:id="rId32"/>
    <p:sldId id="327" r:id="rId33"/>
    <p:sldId id="286" r:id="rId3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F6"/>
    <a:srgbClr val="003A75"/>
    <a:srgbClr val="BC1480"/>
    <a:srgbClr val="009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7" autoAdjust="0"/>
    <p:restoredTop sz="67933" autoAdjust="0"/>
  </p:normalViewPr>
  <p:slideViewPr>
    <p:cSldViewPr>
      <p:cViewPr>
        <p:scale>
          <a:sx n="60" d="100"/>
          <a:sy n="60" d="100"/>
        </p:scale>
        <p:origin x="-1603" y="-58"/>
      </p:cViewPr>
      <p:guideLst>
        <p:guide orient="horz" pos="2160"/>
        <p:guide pos="2880"/>
      </p:guideLst>
    </p:cSldViewPr>
  </p:slideViewPr>
  <p:outlineViewPr>
    <p:cViewPr>
      <p:scale>
        <a:sx n="33" d="100"/>
        <a:sy n="33" d="100"/>
      </p:scale>
      <p:origin x="0" y="21322"/>
    </p:cViewPr>
  </p:outlineViewPr>
  <p:notesTextViewPr>
    <p:cViewPr>
      <p:scale>
        <a:sx n="100" d="100"/>
        <a:sy n="100" d="100"/>
      </p:scale>
      <p:origin x="0" y="0"/>
    </p:cViewPr>
  </p:notesTextViewPr>
  <p:sorterViewPr>
    <p:cViewPr>
      <p:scale>
        <a:sx n="130" d="100"/>
        <a:sy n="130" d="100"/>
      </p:scale>
      <p:origin x="0" y="10565"/>
    </p:cViewPr>
  </p:sorterViewPr>
  <p:notesViewPr>
    <p:cSldViewPr>
      <p:cViewPr>
        <p:scale>
          <a:sx n="80" d="100"/>
          <a:sy n="80" d="100"/>
        </p:scale>
        <p:origin x="-1987" y="80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theme" Target="../theme/theme3.xml"/><Relationship Id="rId4" Type="http://schemas.openxmlformats.org/officeDocument/2006/relationships/image" Target="../media/image5.em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9" name="Picture 9" descr="DSCN633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
            <a:ext cx="6797675" cy="788311"/>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fir_hele"/>
          <p:cNvPicPr>
            <a:picLocks noChangeAspect="1" noChangeArrowheads="1"/>
          </p:cNvPicPr>
          <p:nvPr/>
        </p:nvPicPr>
        <p:blipFill>
          <a:blip r:embed="rId3" cstate="email">
            <a:lum bright="-12000" contrast="6000"/>
            <a:extLst>
              <a:ext uri="{28A0092B-C50C-407E-A947-70E740481C1C}">
                <a14:useLocalDpi xmlns:a14="http://schemas.microsoft.com/office/drawing/2010/main"/>
              </a:ext>
            </a:extLst>
          </a:blip>
          <a:srcRect/>
          <a:stretch>
            <a:fillRect/>
          </a:stretch>
        </p:blipFill>
        <p:spPr bwMode="auto">
          <a:xfrm>
            <a:off x="615640" y="4886567"/>
            <a:ext cx="5994460" cy="3863202"/>
          </a:xfrm>
          <a:prstGeom prst="rect">
            <a:avLst/>
          </a:prstGeom>
          <a:noFill/>
          <a:extLst>
            <a:ext uri="{909E8E84-426E-40DD-AFC4-6F175D3DCCD1}">
              <a14:hiddenFill xmlns:a14="http://schemas.microsoft.com/office/drawing/2010/main">
                <a:solidFill>
                  <a:srgbClr val="FFFFFF"/>
                </a:solidFill>
              </a14:hiddenFill>
            </a:ext>
          </a:extLst>
        </p:spPr>
      </p:pic>
      <p:sp>
        <p:nvSpPr>
          <p:cNvPr id="15363" name="Rectangle 3"/>
          <p:cNvSpPr>
            <a:spLocks noGrp="1" noChangeArrowheads="1"/>
          </p:cNvSpPr>
          <p:nvPr>
            <p:ph type="dt" sz="quarter" idx="1"/>
          </p:nvPr>
        </p:nvSpPr>
        <p:spPr bwMode="auto">
          <a:xfrm>
            <a:off x="5071003" y="9605240"/>
            <a:ext cx="1726673" cy="3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1" tIns="46095" rIns="92191" bIns="46095" numCol="1" anchor="t" anchorCtr="0" compatLnSpc="1">
            <a:prstTxWarp prst="textNoShape">
              <a:avLst/>
            </a:prstTxWarp>
          </a:bodyPr>
          <a:lstStyle>
            <a:lvl1pPr algn="r">
              <a:defRPr sz="1200">
                <a:solidFill>
                  <a:srgbClr val="003A75"/>
                </a:solidFill>
                <a:latin typeface="Arial Narrow" pitchFamily="34" charset="0"/>
              </a:defRPr>
            </a:lvl1pPr>
          </a:lstStyle>
          <a:p>
            <a:fld id="{91267835-0E76-423B-8362-57275517CE73}" type="datetime1">
              <a:rPr lang="et-EE"/>
              <a:pPr/>
              <a:t>9.11.2015</a:t>
            </a:fld>
            <a:endParaRPr lang="en-US"/>
          </a:p>
        </p:txBody>
      </p:sp>
      <p:sp>
        <p:nvSpPr>
          <p:cNvPr id="15364" name="Rectangle 4"/>
          <p:cNvSpPr>
            <a:spLocks noGrp="1" noChangeArrowheads="1"/>
          </p:cNvSpPr>
          <p:nvPr>
            <p:ph type="ftr" sz="quarter" idx="2"/>
          </p:nvPr>
        </p:nvSpPr>
        <p:spPr bwMode="auto">
          <a:xfrm>
            <a:off x="1" y="9605239"/>
            <a:ext cx="2945125" cy="31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1" tIns="46095" rIns="92191" bIns="46095" numCol="1" anchor="b" anchorCtr="0" compatLnSpc="1">
            <a:prstTxWarp prst="textNoShape">
              <a:avLst/>
            </a:prstTxWarp>
          </a:bodyPr>
          <a:lstStyle>
            <a:lvl1pPr>
              <a:defRPr sz="1200">
                <a:solidFill>
                  <a:srgbClr val="003A75"/>
                </a:solidFill>
                <a:latin typeface="Arial Narrow" pitchFamily="34" charset="0"/>
              </a:defRPr>
            </a:lvl1pPr>
          </a:lstStyle>
          <a:p>
            <a:endParaRPr lang="en-US"/>
          </a:p>
        </p:txBody>
      </p:sp>
      <p:sp>
        <p:nvSpPr>
          <p:cNvPr id="15365" name="Rectangle 5"/>
          <p:cNvSpPr>
            <a:spLocks noGrp="1" noChangeArrowheads="1"/>
          </p:cNvSpPr>
          <p:nvPr>
            <p:ph type="sldNum" sz="quarter" idx="3"/>
          </p:nvPr>
        </p:nvSpPr>
        <p:spPr bwMode="auto">
          <a:xfrm>
            <a:off x="3180800" y="9605240"/>
            <a:ext cx="780771" cy="3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1" tIns="46095" rIns="92191" bIns="46095" numCol="1" anchor="b" anchorCtr="0" compatLnSpc="1">
            <a:prstTxWarp prst="textNoShape">
              <a:avLst/>
            </a:prstTxWarp>
          </a:bodyPr>
          <a:lstStyle>
            <a:lvl1pPr algn="r">
              <a:defRPr sz="1200">
                <a:solidFill>
                  <a:srgbClr val="003A75"/>
                </a:solidFill>
                <a:latin typeface="Arial Narrow" pitchFamily="34" charset="0"/>
              </a:defRPr>
            </a:lvl1pPr>
          </a:lstStyle>
          <a:p>
            <a:fld id="{6041503B-4AD2-4ECC-A694-08DE067C7F8D}" type="slidenum">
              <a:rPr lang="en-US"/>
              <a:pPr/>
              <a:t>‹#›</a:t>
            </a:fld>
            <a:endParaRPr lang="en-US"/>
          </a:p>
        </p:txBody>
      </p:sp>
      <p:pic>
        <p:nvPicPr>
          <p:cNvPr id="15368" name="Picture 8" descr="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7579" y="271833"/>
            <a:ext cx="2998031" cy="37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232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2"/>
            <a:ext cx="2945125" cy="49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1" tIns="46095" rIns="92191" bIns="46095" numCol="1" anchor="t" anchorCtr="0" compatLnSpc="1">
            <a:prstTxWarp prst="textNoShape">
              <a:avLst/>
            </a:prstTxWarp>
          </a:bodyPr>
          <a:lstStyle>
            <a:lvl1pPr>
              <a:defRPr sz="1200">
                <a:solidFill>
                  <a:srgbClr val="003A75"/>
                </a:solidFill>
                <a:latin typeface="Arial" charset="0"/>
              </a:defRPr>
            </a:lvl1pPr>
          </a:lstStyle>
          <a:p>
            <a:endParaRPr lang="en-US"/>
          </a:p>
        </p:txBody>
      </p:sp>
      <p:sp>
        <p:nvSpPr>
          <p:cNvPr id="14339" name="Rectangle 3"/>
          <p:cNvSpPr>
            <a:spLocks noGrp="1" noChangeArrowheads="1"/>
          </p:cNvSpPr>
          <p:nvPr>
            <p:ph type="dt" idx="1"/>
          </p:nvPr>
        </p:nvSpPr>
        <p:spPr bwMode="auto">
          <a:xfrm>
            <a:off x="3850948" y="2"/>
            <a:ext cx="2945125" cy="49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1" tIns="46095" rIns="92191" bIns="46095" numCol="1" anchor="t" anchorCtr="0" compatLnSpc="1">
            <a:prstTxWarp prst="textNoShape">
              <a:avLst/>
            </a:prstTxWarp>
          </a:bodyPr>
          <a:lstStyle>
            <a:lvl1pPr algn="r">
              <a:defRPr sz="1200">
                <a:solidFill>
                  <a:srgbClr val="003A75"/>
                </a:solidFill>
                <a:latin typeface="Arial" charset="0"/>
              </a:defRPr>
            </a:lvl1pPr>
          </a:lstStyle>
          <a:p>
            <a:fld id="{FCF8DFA4-FB0D-412B-B0F7-9B16DFE8681D}" type="datetime1">
              <a:rPr lang="et-EE"/>
              <a:pPr/>
              <a:t>9.11.2015</a:t>
            </a:fld>
            <a:endParaRPr lang="en-US"/>
          </a:p>
        </p:txBody>
      </p:sp>
      <p:sp>
        <p:nvSpPr>
          <p:cNvPr id="143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679768" y="4715475"/>
            <a:ext cx="5438140" cy="446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1" tIns="46095" rIns="92191" bIns="46095" numCol="1" anchor="t" anchorCtr="0" compatLnSpc="1">
            <a:prstTxWarp prst="textNoShape">
              <a:avLst/>
            </a:prstTxWarp>
          </a:bodyPr>
          <a:lstStyle/>
          <a:p>
            <a:pPr lvl="0"/>
            <a:r>
              <a:rPr lang="en-US" smtClean="0"/>
              <a:t>Klõpsake juhtslaidi teksti laadide redigeerimiseks</a:t>
            </a:r>
          </a:p>
          <a:p>
            <a:pPr lvl="1"/>
            <a:r>
              <a:rPr lang="en-US" smtClean="0"/>
              <a:t>Teine tase</a:t>
            </a:r>
          </a:p>
          <a:p>
            <a:pPr lvl="2"/>
            <a:r>
              <a:rPr lang="en-US" smtClean="0"/>
              <a:t>Kolmas tase</a:t>
            </a:r>
          </a:p>
          <a:p>
            <a:pPr lvl="3"/>
            <a:r>
              <a:rPr lang="en-US" smtClean="0"/>
              <a:t>Neljas tase</a:t>
            </a:r>
          </a:p>
          <a:p>
            <a:pPr lvl="4"/>
            <a:r>
              <a:rPr lang="en-US" smtClean="0"/>
              <a:t>Viies tase</a:t>
            </a:r>
          </a:p>
        </p:txBody>
      </p:sp>
      <p:sp>
        <p:nvSpPr>
          <p:cNvPr id="14342" name="Rectangle 6"/>
          <p:cNvSpPr>
            <a:spLocks noGrp="1" noChangeArrowheads="1"/>
          </p:cNvSpPr>
          <p:nvPr>
            <p:ph type="ftr" sz="quarter" idx="4"/>
          </p:nvPr>
        </p:nvSpPr>
        <p:spPr bwMode="auto">
          <a:xfrm>
            <a:off x="1" y="9429348"/>
            <a:ext cx="2945125" cy="49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1" tIns="46095" rIns="92191" bIns="46095" numCol="1" anchor="b" anchorCtr="0" compatLnSpc="1">
            <a:prstTxWarp prst="textNoShape">
              <a:avLst/>
            </a:prstTxWarp>
          </a:bodyPr>
          <a:lstStyle>
            <a:lvl1pPr>
              <a:defRPr sz="1200">
                <a:solidFill>
                  <a:srgbClr val="003A75"/>
                </a:solidFill>
                <a:latin typeface="Arial Narrow" pitchFamily="34" charset="0"/>
              </a:defRPr>
            </a:lvl1pPr>
          </a:lstStyle>
          <a:p>
            <a:endParaRPr lang="en-US"/>
          </a:p>
        </p:txBody>
      </p:sp>
      <p:sp>
        <p:nvSpPr>
          <p:cNvPr id="14343" name="Rectangle 7"/>
          <p:cNvSpPr>
            <a:spLocks noGrp="1" noChangeArrowheads="1"/>
          </p:cNvSpPr>
          <p:nvPr>
            <p:ph type="sldNum" sz="quarter" idx="5"/>
          </p:nvPr>
        </p:nvSpPr>
        <p:spPr bwMode="auto">
          <a:xfrm>
            <a:off x="3850948" y="9429348"/>
            <a:ext cx="2945125" cy="49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1" tIns="46095" rIns="92191" bIns="46095" numCol="1" anchor="b" anchorCtr="0" compatLnSpc="1">
            <a:prstTxWarp prst="textNoShape">
              <a:avLst/>
            </a:prstTxWarp>
          </a:bodyPr>
          <a:lstStyle>
            <a:lvl1pPr algn="r">
              <a:defRPr sz="1200">
                <a:solidFill>
                  <a:srgbClr val="003A75"/>
                </a:solidFill>
                <a:latin typeface="Arial" charset="0"/>
              </a:defRPr>
            </a:lvl1pPr>
          </a:lstStyle>
          <a:p>
            <a:fld id="{04D79DE3-8246-47BD-B72F-BD02586EFFDD}" type="slidenum">
              <a:rPr lang="en-US"/>
              <a:pPr/>
              <a:t>‹#›</a:t>
            </a:fld>
            <a:endParaRPr lang="en-US"/>
          </a:p>
        </p:txBody>
      </p:sp>
    </p:spTree>
    <p:extLst>
      <p:ext uri="{BB962C8B-B14F-4D97-AF65-F5344CB8AC3E}">
        <p14:creationId xmlns:p14="http://schemas.microsoft.com/office/powerpoint/2010/main" val="374223293"/>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Trebuchet MS" pitchFamily="34" charset="0"/>
        <a:ea typeface="+mn-ea"/>
        <a:cs typeface="+mn-cs"/>
      </a:defRPr>
    </a:lvl1pPr>
    <a:lvl2pPr marL="457200" algn="l" rtl="0" fontAlgn="base">
      <a:spcBef>
        <a:spcPct val="30000"/>
      </a:spcBef>
      <a:spcAft>
        <a:spcPct val="0"/>
      </a:spcAft>
      <a:defRPr sz="1200" kern="1200">
        <a:solidFill>
          <a:schemeClr val="tx1"/>
        </a:solidFill>
        <a:latin typeface="Trebuchet MS" pitchFamily="34" charset="0"/>
        <a:ea typeface="+mn-ea"/>
        <a:cs typeface="+mn-cs"/>
      </a:defRPr>
    </a:lvl2pPr>
    <a:lvl3pPr marL="914400" algn="l" rtl="0" fontAlgn="base">
      <a:spcBef>
        <a:spcPct val="30000"/>
      </a:spcBef>
      <a:spcAft>
        <a:spcPct val="0"/>
      </a:spcAft>
      <a:defRPr sz="1200" kern="1200">
        <a:solidFill>
          <a:schemeClr val="tx1"/>
        </a:solidFill>
        <a:latin typeface="Trebuchet MS" pitchFamily="34" charset="0"/>
        <a:ea typeface="+mn-ea"/>
        <a:cs typeface="+mn-cs"/>
      </a:defRPr>
    </a:lvl3pPr>
    <a:lvl4pPr marL="1371600" algn="l" rtl="0" fontAlgn="base">
      <a:spcBef>
        <a:spcPct val="30000"/>
      </a:spcBef>
      <a:spcAft>
        <a:spcPct val="0"/>
      </a:spcAft>
      <a:defRPr sz="1200" kern="1200">
        <a:solidFill>
          <a:schemeClr val="tx1"/>
        </a:solidFill>
        <a:latin typeface="Trebuchet MS" pitchFamily="34" charset="0"/>
        <a:ea typeface="+mn-ea"/>
        <a:cs typeface="+mn-cs"/>
      </a:defRPr>
    </a:lvl4pPr>
    <a:lvl5pPr marL="1828800" algn="l" rtl="0" fontAlgn="base">
      <a:spcBef>
        <a:spcPct val="3000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eans.e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809C748-762F-499A-9953-DD9D98C19A95}" type="datetime1">
              <a:rPr lang="et-EE"/>
              <a:pPr/>
              <a:t>9.11.2015</a:t>
            </a:fld>
            <a:endParaRPr lang="en-US" dirty="0"/>
          </a:p>
        </p:txBody>
      </p:sp>
      <p:sp>
        <p:nvSpPr>
          <p:cNvPr id="6" name="Rectangle 7"/>
          <p:cNvSpPr>
            <a:spLocks noGrp="1" noChangeArrowheads="1"/>
          </p:cNvSpPr>
          <p:nvPr>
            <p:ph type="sldNum" sz="quarter" idx="5"/>
          </p:nvPr>
        </p:nvSpPr>
        <p:spPr>
          <a:ln/>
        </p:spPr>
        <p:txBody>
          <a:bodyPr/>
          <a:lstStyle/>
          <a:p>
            <a:fld id="{11C32DBB-D165-4398-AFE6-E3BACEE8EC98}" type="slidenum">
              <a:rPr lang="en-US"/>
              <a:pPr/>
              <a:t>1</a:t>
            </a:fld>
            <a:endParaRPr lang="en-US" dirty="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t-E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dirty="0"/>
          </a:p>
        </p:txBody>
      </p:sp>
      <p:sp>
        <p:nvSpPr>
          <p:cNvPr id="6" name="Rectangle 7"/>
          <p:cNvSpPr>
            <a:spLocks noGrp="1" noChangeArrowheads="1"/>
          </p:cNvSpPr>
          <p:nvPr>
            <p:ph type="sldNum" sz="quarter" idx="5"/>
          </p:nvPr>
        </p:nvSpPr>
        <p:spPr>
          <a:ln/>
        </p:spPr>
        <p:txBody>
          <a:bodyPr/>
          <a:lstStyle/>
          <a:p>
            <a:fld id="{AD3358BD-3EC0-429F-98D7-140973927A0C}" type="slidenum">
              <a:rPr lang="en-US"/>
              <a:pPr/>
              <a:t>10</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rebuchet MS" pitchFamily="34" charset="0"/>
                <a:ea typeface="+mn-ea"/>
                <a:cs typeface="+mn-cs"/>
              </a:rPr>
              <a:t>The FRA concept brings significant flight efficiency benefits and a choice of user preferred routes to airspace users. As a step to full</a:t>
            </a:r>
            <a:r>
              <a:rPr lang="et-EE" sz="1200" b="0" i="0" u="none" strike="noStrike" kern="1200" baseline="0" dirty="0" smtClean="0">
                <a:solidFill>
                  <a:schemeClr val="tx1"/>
                </a:solidFill>
                <a:latin typeface="Trebuchet MS" pitchFamily="34" charset="0"/>
                <a:ea typeface="+mn-ea"/>
                <a:cs typeface="+mn-cs"/>
              </a:rPr>
              <a:t> </a:t>
            </a:r>
            <a:r>
              <a:rPr lang="en-US" sz="1200" b="0" i="0" u="none" strike="noStrike" kern="1200" baseline="0" dirty="0" smtClean="0">
                <a:solidFill>
                  <a:schemeClr val="tx1"/>
                </a:solidFill>
                <a:latin typeface="Trebuchet MS" pitchFamily="34" charset="0"/>
                <a:ea typeface="+mn-ea"/>
                <a:cs typeface="+mn-cs"/>
              </a:rPr>
              <a:t>trajectory based operations the FRA concept brings increased flight predictability, reduced uncertainty for the Network which in turn can</a:t>
            </a:r>
            <a:r>
              <a:rPr lang="et-EE" sz="1200" b="0" i="0" u="none" strike="noStrike" kern="1200" baseline="0" dirty="0" smtClean="0">
                <a:solidFill>
                  <a:schemeClr val="tx1"/>
                </a:solidFill>
                <a:latin typeface="Trebuchet MS" pitchFamily="34" charset="0"/>
                <a:ea typeface="+mn-ea"/>
                <a:cs typeface="+mn-cs"/>
              </a:rPr>
              <a:t> </a:t>
            </a:r>
            <a:r>
              <a:rPr lang="en-US" sz="1200" b="0" i="0" u="none" strike="noStrike" kern="1200" baseline="0" dirty="0" smtClean="0">
                <a:solidFill>
                  <a:schemeClr val="tx1"/>
                </a:solidFill>
                <a:latin typeface="Trebuchet MS" pitchFamily="34" charset="0"/>
                <a:ea typeface="+mn-ea"/>
                <a:cs typeface="+mn-cs"/>
              </a:rPr>
              <a:t>lead to potential capacity increases for ATM which will also benefit the user.</a:t>
            </a:r>
            <a:endParaRPr lang="et-EE"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10.11.2015</a:t>
            </a:fld>
            <a:endParaRPr lang="en-US" dirty="0"/>
          </a:p>
        </p:txBody>
      </p:sp>
      <p:sp>
        <p:nvSpPr>
          <p:cNvPr id="6" name="Rectangle 7"/>
          <p:cNvSpPr>
            <a:spLocks noGrp="1" noChangeArrowheads="1"/>
          </p:cNvSpPr>
          <p:nvPr>
            <p:ph type="sldNum" sz="quarter" idx="5"/>
          </p:nvPr>
        </p:nvSpPr>
        <p:spPr>
          <a:ln/>
        </p:spPr>
        <p:txBody>
          <a:bodyPr/>
          <a:lstStyle/>
          <a:p>
            <a:fld id="{AD3358BD-3EC0-429F-98D7-140973927A0C}" type="slidenum">
              <a:rPr lang="en-US"/>
              <a:pPr/>
              <a:t>11</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rebuchet MS" pitchFamily="34" charset="0"/>
                <a:ea typeface="+mn-ea"/>
                <a:cs typeface="+mn-cs"/>
              </a:rPr>
              <a:t>The FRA concept brings significant flight efficiency benefits and a choice of user preferred routes to airspace users. As a step to full</a:t>
            </a:r>
            <a:r>
              <a:rPr lang="et-EE" sz="1200" b="0" i="0" u="none" strike="noStrike" kern="1200" baseline="0" dirty="0" smtClean="0">
                <a:solidFill>
                  <a:schemeClr val="tx1"/>
                </a:solidFill>
                <a:latin typeface="Trebuchet MS" pitchFamily="34" charset="0"/>
                <a:ea typeface="+mn-ea"/>
                <a:cs typeface="+mn-cs"/>
              </a:rPr>
              <a:t> </a:t>
            </a:r>
            <a:r>
              <a:rPr lang="en-US" sz="1200" b="0" i="0" u="none" strike="noStrike" kern="1200" baseline="0" dirty="0" smtClean="0">
                <a:solidFill>
                  <a:schemeClr val="tx1"/>
                </a:solidFill>
                <a:latin typeface="Trebuchet MS" pitchFamily="34" charset="0"/>
                <a:ea typeface="+mn-ea"/>
                <a:cs typeface="+mn-cs"/>
              </a:rPr>
              <a:t>trajectory based operations the FRA concept brings increased flight predictability, reduced uncertainty for the Network which in turn can</a:t>
            </a:r>
            <a:r>
              <a:rPr lang="et-EE" sz="1200" b="0" i="0" u="none" strike="noStrike" kern="1200" baseline="0" dirty="0" smtClean="0">
                <a:solidFill>
                  <a:schemeClr val="tx1"/>
                </a:solidFill>
                <a:latin typeface="Trebuchet MS" pitchFamily="34" charset="0"/>
                <a:ea typeface="+mn-ea"/>
                <a:cs typeface="+mn-cs"/>
              </a:rPr>
              <a:t> </a:t>
            </a:r>
            <a:r>
              <a:rPr lang="en-US" sz="1200" b="0" i="0" u="none" strike="noStrike" kern="1200" baseline="0" dirty="0" smtClean="0">
                <a:solidFill>
                  <a:schemeClr val="tx1"/>
                </a:solidFill>
                <a:latin typeface="Trebuchet MS" pitchFamily="34" charset="0"/>
                <a:ea typeface="+mn-ea"/>
                <a:cs typeface="+mn-cs"/>
              </a:rPr>
              <a:t>lead to potential capacity increases for ATM which will also benefit the user.</a:t>
            </a:r>
            <a:endParaRPr lang="et-EE"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dirty="0"/>
          </a:p>
        </p:txBody>
      </p:sp>
      <p:sp>
        <p:nvSpPr>
          <p:cNvPr id="6" name="Rectangle 7"/>
          <p:cNvSpPr>
            <a:spLocks noGrp="1" noChangeArrowheads="1"/>
          </p:cNvSpPr>
          <p:nvPr>
            <p:ph type="sldNum" sz="quarter" idx="5"/>
          </p:nvPr>
        </p:nvSpPr>
        <p:spPr>
          <a:ln/>
        </p:spPr>
        <p:txBody>
          <a:bodyPr/>
          <a:lstStyle/>
          <a:p>
            <a:fld id="{AD3358BD-3EC0-429F-98D7-140973927A0C}" type="slidenum">
              <a:rPr lang="en-US"/>
              <a:pPr/>
              <a:t>12</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t-EE" dirty="0" smtClean="0"/>
              <a:t>Another radical ATM development programme after implementing RVSM in 41 European States’ airpaces on</a:t>
            </a:r>
            <a:r>
              <a:rPr lang="et-EE" baseline="0" dirty="0" smtClean="0"/>
              <a:t> January 24, 2002</a:t>
            </a:r>
          </a:p>
          <a:p>
            <a:endParaRPr lang="et-EE" baseline="0" dirty="0" smtClean="0"/>
          </a:p>
          <a:p>
            <a:r>
              <a:rPr lang="et-EE" baseline="0" dirty="0" smtClean="0"/>
              <a:t>Rather versatile history:</a:t>
            </a:r>
          </a:p>
          <a:p>
            <a:pPr>
              <a:buBlip>
                <a:blip r:embed="rId3"/>
              </a:buBlip>
              <a:tabLst>
                <a:tab pos="2057400" algn="l"/>
              </a:tabLst>
            </a:pPr>
            <a:r>
              <a:rPr lang="et-EE" i="1" dirty="0" smtClean="0">
                <a:latin typeface="Calibri" panose="020F0502020204030204" pitchFamily="34" charset="0"/>
              </a:rPr>
              <a:t>April 2009	– Sweden (Sweden UIR) – no co-operation with NM</a:t>
            </a:r>
          </a:p>
          <a:p>
            <a:pPr>
              <a:buBlip>
                <a:blip r:embed="rId3"/>
              </a:buBlip>
              <a:tabLst>
                <a:tab pos="2057400" algn="l"/>
              </a:tabLst>
            </a:pPr>
            <a:r>
              <a:rPr lang="et-EE" dirty="0" smtClean="0">
                <a:latin typeface="Calibri" panose="020F0502020204030204" pitchFamily="34" charset="0"/>
              </a:rPr>
              <a:t>May 2009	– Portugal (Lisboa FIR) above FL245 H24</a:t>
            </a:r>
          </a:p>
          <a:p>
            <a:pPr>
              <a:buBlip>
                <a:blip r:embed="rId3"/>
              </a:buBlip>
              <a:tabLst>
                <a:tab pos="2057400" algn="l"/>
              </a:tabLst>
            </a:pPr>
            <a:r>
              <a:rPr lang="et-EE" dirty="0" smtClean="0">
                <a:latin typeface="Calibri" panose="020F0502020204030204" pitchFamily="34" charset="0"/>
              </a:rPr>
              <a:t>July 2009	– Ireland above FL245 H24</a:t>
            </a:r>
          </a:p>
          <a:p>
            <a:pPr>
              <a:buBlip>
                <a:blip r:embed="rId3"/>
              </a:buBlip>
              <a:tabLst>
                <a:tab pos="2057400" algn="l"/>
              </a:tabLst>
            </a:pPr>
            <a:r>
              <a:rPr lang="et-EE" dirty="0" smtClean="0">
                <a:latin typeface="Calibri" panose="020F0502020204030204" pitchFamily="34" charset="0"/>
              </a:rPr>
              <a:t>Dec.2009	– UK/Ireland FAB (Shannon UTA)</a:t>
            </a:r>
          </a:p>
          <a:p>
            <a:pPr>
              <a:buBlip>
                <a:blip r:embed="rId3"/>
              </a:buBlip>
              <a:tabLst>
                <a:tab pos="2057400" algn="l"/>
              </a:tabLst>
            </a:pPr>
            <a:r>
              <a:rPr lang="et-EE" dirty="0" smtClean="0">
                <a:latin typeface="Calibri" panose="020F0502020204030204" pitchFamily="34" charset="0"/>
              </a:rPr>
              <a:t>Feb.2011	– Maastricht </a:t>
            </a:r>
          </a:p>
          <a:p>
            <a:pPr>
              <a:buBlip>
                <a:blip r:embed="rId3"/>
              </a:buBlip>
              <a:tabLst>
                <a:tab pos="2057400" algn="l"/>
              </a:tabLst>
            </a:pPr>
            <a:r>
              <a:rPr lang="et-EE" dirty="0" smtClean="0">
                <a:latin typeface="Calibri" panose="020F0502020204030204" pitchFamily="34" charset="0"/>
              </a:rPr>
              <a:t>June 2011	– Germany (Karlsruhe UAC) </a:t>
            </a:r>
          </a:p>
          <a:p>
            <a:pPr>
              <a:buBlip>
                <a:blip r:embed="rId3"/>
              </a:buBlip>
              <a:tabLst>
                <a:tab pos="2057400" algn="l"/>
              </a:tabLst>
            </a:pPr>
            <a:r>
              <a:rPr lang="et-EE" dirty="0" smtClean="0">
                <a:latin typeface="Calibri" panose="020F0502020204030204" pitchFamily="34" charset="0"/>
              </a:rPr>
              <a:t>Nov.2011	– Denmark/Sweden  above FL285 H24 </a:t>
            </a:r>
          </a:p>
          <a:p>
            <a:pPr>
              <a:buBlip>
                <a:blip r:embed="rId3"/>
              </a:buBlip>
              <a:tabLst>
                <a:tab pos="2057400" algn="l"/>
              </a:tabLst>
            </a:pPr>
            <a:r>
              <a:rPr lang="et-EE" dirty="0" smtClean="0">
                <a:latin typeface="Calibri" panose="020F0502020204030204" pitchFamily="34" charset="0"/>
              </a:rPr>
              <a:t>Dec.2012	– Finland above FL095 Night Time (21:00-03:30)</a:t>
            </a:r>
          </a:p>
          <a:p>
            <a:pPr>
              <a:buBlip>
                <a:blip r:embed="rId3"/>
              </a:buBlip>
              <a:tabLst>
                <a:tab pos="2057400" algn="l"/>
              </a:tabLst>
            </a:pPr>
            <a:r>
              <a:rPr lang="et-EE" dirty="0" smtClean="0">
                <a:latin typeface="Calibri" panose="020F0502020204030204" pitchFamily="34" charset="0"/>
              </a:rPr>
              <a:t>May 2013	– Czech Republic, Croatia, Poland and Serbia </a:t>
            </a:r>
          </a:p>
          <a:p>
            <a:pPr>
              <a:buBlip>
                <a:blip r:embed="rId3"/>
              </a:buBlip>
              <a:tabLst>
                <a:tab pos="2057400" algn="l"/>
              </a:tabLst>
            </a:pPr>
            <a:r>
              <a:rPr lang="et-EE" dirty="0" smtClean="0">
                <a:latin typeface="Calibri" panose="020F0502020204030204" pitchFamily="34" charset="0"/>
              </a:rPr>
              <a:t>Nov.2013	– Romania above FL105 Night Time</a:t>
            </a:r>
          </a:p>
          <a:p>
            <a:pPr>
              <a:buBlip>
                <a:blip r:embed="rId3"/>
              </a:buBlip>
              <a:tabLst>
                <a:tab pos="2057400" algn="l"/>
              </a:tabLst>
            </a:pPr>
            <a:r>
              <a:rPr lang="et-EE" dirty="0" smtClean="0">
                <a:latin typeface="Calibri" panose="020F0502020204030204" pitchFamily="34" charset="0"/>
              </a:rPr>
              <a:t>Nov.2013	– Bulgaria above FL245 Night Time</a:t>
            </a:r>
          </a:p>
          <a:p>
            <a:pPr>
              <a:buBlip>
                <a:blip r:embed="rId3"/>
              </a:buBlip>
              <a:tabLst>
                <a:tab pos="2057400" algn="l"/>
              </a:tabLst>
            </a:pPr>
            <a:r>
              <a:rPr lang="et-EE" dirty="0" smtClean="0">
                <a:latin typeface="Calibri" panose="020F0502020204030204" pitchFamily="34" charset="0"/>
              </a:rPr>
              <a:t>May 2014	– Moldova above FL095 Night Time</a:t>
            </a:r>
          </a:p>
          <a:p>
            <a:pPr>
              <a:buBlip>
                <a:blip r:embed="rId3"/>
              </a:buBlip>
              <a:tabLst>
                <a:tab pos="2057400" algn="l"/>
              </a:tabLst>
            </a:pPr>
            <a:r>
              <a:rPr lang="et-EE" dirty="0" smtClean="0">
                <a:latin typeface="Calibri" panose="020F0502020204030204" pitchFamily="34" charset="0"/>
              </a:rPr>
              <a:t>May 2014	– Spain</a:t>
            </a:r>
            <a:r>
              <a:rPr lang="et-EE" baseline="0" dirty="0" smtClean="0">
                <a:latin typeface="Calibri" panose="020F0502020204030204" pitchFamily="34" charset="0"/>
              </a:rPr>
              <a:t> DRA above FL245 in Santiago-Asturias sectors H24 (route structure deleted)</a:t>
            </a:r>
          </a:p>
          <a:p>
            <a:pPr>
              <a:buBlip>
                <a:blip r:embed="rId3"/>
              </a:buBlip>
              <a:tabLst>
                <a:tab pos="2057400" algn="l"/>
              </a:tabLst>
            </a:pPr>
            <a:r>
              <a:rPr lang="et-EE" baseline="0" dirty="0" smtClean="0">
                <a:latin typeface="Calibri" panose="020F0502020204030204" pitchFamily="34" charset="0"/>
              </a:rPr>
              <a:t>Feb.2015	</a:t>
            </a:r>
            <a:r>
              <a:rPr lang="et-EE" dirty="0" smtClean="0">
                <a:latin typeface="Calibri" panose="020F0502020204030204" pitchFamily="34" charset="0"/>
              </a:rPr>
              <a:t>– Hungary</a:t>
            </a:r>
            <a:r>
              <a:rPr lang="et-EE" baseline="0" dirty="0" smtClean="0">
                <a:latin typeface="Calibri" panose="020F0502020204030204" pitchFamily="34" charset="0"/>
              </a:rPr>
              <a:t> all levels H24, route structure deleted</a:t>
            </a:r>
            <a:r>
              <a:rPr lang="et-EE" dirty="0" smtClean="0">
                <a:latin typeface="Calibri" panose="020F0502020204030204" pitchFamily="34" charset="0"/>
              </a:rPr>
              <a:t> </a:t>
            </a:r>
          </a:p>
          <a:p>
            <a:pPr>
              <a:buBlip>
                <a:blip r:embed="rId3"/>
              </a:buBlip>
              <a:tabLst>
                <a:tab pos="2057400" algn="l"/>
              </a:tabLst>
            </a:pPr>
            <a:r>
              <a:rPr lang="et-EE" dirty="0" smtClean="0">
                <a:latin typeface="Calibri" panose="020F0502020204030204" pitchFamily="34" charset="0"/>
              </a:rPr>
              <a:t>March 2015	– Ukraine</a:t>
            </a:r>
            <a:r>
              <a:rPr lang="et-EE" baseline="0" dirty="0" smtClean="0">
                <a:latin typeface="Calibri" panose="020F0502020204030204" pitchFamily="34" charset="0"/>
              </a:rPr>
              <a:t> above FL275 Night Time</a:t>
            </a:r>
          </a:p>
          <a:p>
            <a:pPr>
              <a:buBlip>
                <a:blip r:embed="rId3"/>
              </a:buBlip>
              <a:tabLst>
                <a:tab pos="2057400" algn="l"/>
              </a:tabLst>
            </a:pPr>
            <a:r>
              <a:rPr lang="et-EE" baseline="0" dirty="0" smtClean="0">
                <a:latin typeface="Calibri" panose="020F0502020204030204" pitchFamily="34" charset="0"/>
              </a:rPr>
              <a:t>April 2015	</a:t>
            </a:r>
            <a:r>
              <a:rPr lang="et-EE" dirty="0" smtClean="0">
                <a:latin typeface="Calibri" panose="020F0502020204030204" pitchFamily="34" charset="0"/>
              </a:rPr>
              <a:t>– Serbia</a:t>
            </a:r>
            <a:r>
              <a:rPr lang="et-EE" baseline="0" dirty="0" smtClean="0">
                <a:latin typeface="Calibri" panose="020F0502020204030204" pitchFamily="34" charset="0"/>
              </a:rPr>
              <a:t> + Croatia above FL325 Night Time (no route structure that time)</a:t>
            </a:r>
            <a:r>
              <a:rPr lang="et-EE" dirty="0" smtClean="0">
                <a:latin typeface="Calibri" panose="020F0502020204030204" pitchFamily="34" charset="0"/>
              </a:rPr>
              <a:t> </a:t>
            </a:r>
          </a:p>
          <a:p>
            <a:pPr marL="541338" indent="0">
              <a:buNone/>
              <a:tabLst>
                <a:tab pos="2057400" algn="l"/>
              </a:tabLst>
            </a:pPr>
            <a:r>
              <a:rPr lang="et-EE" dirty="0" smtClean="0">
                <a:latin typeface="Calibri" panose="020F0502020204030204" pitchFamily="34" charset="0"/>
              </a:rPr>
              <a:t>......</a:t>
            </a:r>
          </a:p>
          <a:p>
            <a:pPr>
              <a:tabLst>
                <a:tab pos="2057400" algn="l"/>
              </a:tabLst>
            </a:pPr>
            <a:r>
              <a:rPr lang="et-EE" dirty="0" smtClean="0">
                <a:latin typeface="Calibri" panose="020F0502020204030204" pitchFamily="34" charset="0"/>
              </a:rPr>
              <a:t>12.11.2015	 – NEFAB FRA rakendumine</a:t>
            </a:r>
          </a:p>
          <a:p>
            <a:pPr>
              <a:tabLst>
                <a:tab pos="2057400" algn="l"/>
              </a:tabLst>
            </a:pPr>
            <a:r>
              <a:rPr lang="et-EE" dirty="0" smtClean="0">
                <a:latin typeface="Calibri" panose="020F0502020204030204" pitchFamily="34" charset="0"/>
              </a:rPr>
              <a:t>23.06.2016	 – tõenäoline NEFRA (nn 8.stsenaariumi) rakendumine</a:t>
            </a:r>
          </a:p>
          <a:p>
            <a:pPr>
              <a:tabLst>
                <a:tab pos="2057400" algn="l"/>
              </a:tabLst>
            </a:pPr>
            <a:r>
              <a:rPr lang="et-EE" dirty="0" smtClean="0">
                <a:solidFill>
                  <a:srgbClr val="FF0000"/>
                </a:solidFill>
                <a:latin typeface="Calibri" panose="020F0502020204030204" pitchFamily="34" charset="0"/>
              </a:rPr>
              <a:t>01.01.2022	 – PCP rakendusmääruse järgne kohustus Euroopas (DCT</a:t>
            </a:r>
            <a:r>
              <a:rPr lang="et-EE" baseline="0" dirty="0" smtClean="0">
                <a:solidFill>
                  <a:srgbClr val="FF0000"/>
                </a:solidFill>
                <a:latin typeface="Calibri" panose="020F0502020204030204" pitchFamily="34" charset="0"/>
              </a:rPr>
              <a:t> 01.01.2018)</a:t>
            </a:r>
            <a:endParaRPr lang="et-EE" baseline="0" dirty="0" smtClean="0"/>
          </a:p>
          <a:p>
            <a:endParaRPr lang="et-E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dirty="0"/>
          </a:p>
        </p:txBody>
      </p:sp>
      <p:sp>
        <p:nvSpPr>
          <p:cNvPr id="6" name="Rectangle 7"/>
          <p:cNvSpPr>
            <a:spLocks noGrp="1" noChangeArrowheads="1"/>
          </p:cNvSpPr>
          <p:nvPr>
            <p:ph type="sldNum" sz="quarter" idx="5"/>
          </p:nvPr>
        </p:nvSpPr>
        <p:spPr>
          <a:ln/>
        </p:spPr>
        <p:txBody>
          <a:bodyPr/>
          <a:lstStyle/>
          <a:p>
            <a:fld id="{AD3358BD-3EC0-429F-98D7-140973927A0C}" type="slidenum">
              <a:rPr lang="en-US"/>
              <a:pPr/>
              <a:t>13</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marL="180975" indent="-180975">
              <a:buBlip>
                <a:blip r:embed="rId3"/>
              </a:buBlip>
              <a:tabLst>
                <a:tab pos="1166813" algn="l"/>
              </a:tabLst>
            </a:pPr>
            <a:r>
              <a:rPr lang="et-EE" sz="1200" dirty="0" smtClean="0">
                <a:latin typeface="Calibri" panose="020F0502020204030204" pitchFamily="34" charset="0"/>
              </a:rPr>
              <a:t>Sept 2012	- ettevalmistustööd DK/SE FAB FRA ja NEFAB FRA võimaliku ühendamise osas</a:t>
            </a:r>
          </a:p>
          <a:p>
            <a:pPr marL="180975" indent="-180975">
              <a:buBlip>
                <a:blip r:embed="rId3"/>
              </a:buBlip>
              <a:tabLst>
                <a:tab pos="1166813" algn="l"/>
              </a:tabLst>
            </a:pPr>
            <a:r>
              <a:rPr lang="et-EE" sz="1200" dirty="0" smtClean="0">
                <a:latin typeface="Calibri" panose="020F0502020204030204" pitchFamily="34" charset="0"/>
              </a:rPr>
              <a:t>8.mai 2013 	-</a:t>
            </a:r>
            <a:r>
              <a:rPr lang="et-EE" sz="1200" baseline="0" dirty="0" smtClean="0">
                <a:latin typeface="Calibri" panose="020F0502020204030204" pitchFamily="34" charset="0"/>
              </a:rPr>
              <a:t> 6 ANSP CEO kokkulepe </a:t>
            </a:r>
            <a:r>
              <a:rPr lang="et-EE" sz="1200" dirty="0" smtClean="0">
                <a:latin typeface="Calibri" panose="020F0502020204030204" pitchFamily="34" charset="0"/>
              </a:rPr>
              <a:t>DK/SE FAB ja NEFAB ühise NEFRA programmi kohta (Oslo)</a:t>
            </a:r>
          </a:p>
          <a:p>
            <a:pPr marL="180975" indent="-180975">
              <a:buBlip>
                <a:blip r:embed="rId3"/>
              </a:buBlip>
              <a:tabLst>
                <a:tab pos="1166813" algn="l"/>
              </a:tabLst>
            </a:pPr>
            <a:r>
              <a:rPr lang="et-EE" sz="1200" dirty="0" smtClean="0">
                <a:latin typeface="Calibri" panose="020F0502020204030204" pitchFamily="34" charset="0"/>
              </a:rPr>
              <a:t>24.märts 2014	- NEFRA CEO allkirjastatud ToRs</a:t>
            </a:r>
          </a:p>
          <a:p>
            <a:pPr marL="180975" indent="-180975">
              <a:buBlip>
                <a:blip r:embed="rId3"/>
              </a:buBlip>
              <a:tabLst>
                <a:tab pos="1166813" algn="l"/>
              </a:tabLst>
            </a:pPr>
            <a:r>
              <a:rPr lang="et-EE" sz="1200" dirty="0" smtClean="0">
                <a:latin typeface="Calibri" panose="020F0502020204030204" pitchFamily="34" charset="0"/>
              </a:rPr>
              <a:t>1.mai 2015	- taotlus ja dokumentatsioon NSA-le</a:t>
            </a:r>
          </a:p>
          <a:p>
            <a:pPr marL="180975" indent="-180975">
              <a:buBlip>
                <a:blip r:embed="rId3"/>
              </a:buBlip>
              <a:tabLst>
                <a:tab pos="1166813" algn="l"/>
              </a:tabLst>
            </a:pPr>
            <a:r>
              <a:rPr lang="et-EE" sz="1200" dirty="0" smtClean="0">
                <a:latin typeface="Calibri" panose="020F0502020204030204" pitchFamily="34" charset="0"/>
              </a:rPr>
              <a:t>20.mai	- ringkiri (AIC) NEFAB FRA kohta</a:t>
            </a:r>
          </a:p>
          <a:p>
            <a:pPr marL="180975" indent="-180975">
              <a:buBlip>
                <a:blip r:embed="rId3"/>
              </a:buBlip>
              <a:tabLst>
                <a:tab pos="1166813" algn="l"/>
              </a:tabLst>
            </a:pPr>
            <a:r>
              <a:rPr lang="et-EE" sz="1200" dirty="0" smtClean="0">
                <a:latin typeface="Calibri" panose="020F0502020204030204" pitchFamily="34" charset="0"/>
              </a:rPr>
              <a:t>16.juuni	- NEFAB FRA 2-osaline (WEST ja EAST)</a:t>
            </a:r>
          </a:p>
          <a:p>
            <a:pPr marL="180975" indent="-180975">
              <a:buBlip>
                <a:blip r:embed="rId3"/>
              </a:buBlip>
              <a:tabLst>
                <a:tab pos="1166813" algn="l"/>
              </a:tabLst>
            </a:pPr>
            <a:r>
              <a:rPr lang="et-EE" sz="1200" dirty="0" smtClean="0">
                <a:latin typeface="Calibri" panose="020F0502020204030204" pitchFamily="34" charset="0"/>
              </a:rPr>
              <a:t>28.juuli	- lõplik AIP pakett NSA-le </a:t>
            </a:r>
          </a:p>
          <a:p>
            <a:pPr marL="180975" indent="-180975">
              <a:buBlip>
                <a:blip r:embed="rId3"/>
              </a:buBlip>
              <a:tabLst>
                <a:tab pos="1166813" algn="l"/>
              </a:tabLst>
            </a:pPr>
            <a:r>
              <a:rPr lang="et-EE" sz="1200" dirty="0" smtClean="0">
                <a:latin typeface="Calibri" panose="020F0502020204030204" pitchFamily="34" charset="0"/>
              </a:rPr>
              <a:t>15.aug	- õhuruumi muudatuste kinnitus NSA-lt</a:t>
            </a:r>
          </a:p>
          <a:p>
            <a:pPr marL="180975" indent="-180975">
              <a:buBlip>
                <a:blip r:embed="rId3"/>
              </a:buBlip>
              <a:tabLst>
                <a:tab pos="1166813" algn="l"/>
              </a:tabLst>
            </a:pPr>
            <a:r>
              <a:rPr lang="et-EE" dirty="0" smtClean="0">
                <a:latin typeface="Calibri" panose="020F0502020204030204" pitchFamily="34" charset="0"/>
              </a:rPr>
              <a:t>1.okt</a:t>
            </a:r>
            <a:r>
              <a:rPr lang="et-EE" dirty="0">
                <a:latin typeface="Calibri" panose="020F0502020204030204" pitchFamily="34" charset="0"/>
              </a:rPr>
              <a:t>	- LoAd Soome ja Lätiga </a:t>
            </a:r>
            <a:r>
              <a:rPr lang="et-EE" dirty="0" smtClean="0">
                <a:latin typeface="Calibri" panose="020F0502020204030204" pitchFamily="34" charset="0"/>
              </a:rPr>
              <a:t>allakirjutamiseks</a:t>
            </a:r>
          </a:p>
          <a:p>
            <a:pPr marL="180975" indent="-180975">
              <a:buBlip>
                <a:blip r:embed="rId3"/>
              </a:buBlip>
              <a:tabLst>
                <a:tab pos="1166813" algn="l"/>
              </a:tabLst>
            </a:pPr>
            <a:r>
              <a:rPr lang="et-EE" dirty="0">
                <a:latin typeface="Calibri" panose="020F0502020204030204" pitchFamily="34" charset="0"/>
              </a:rPr>
              <a:t>31.okt	- ATM süsteemide </a:t>
            </a:r>
            <a:r>
              <a:rPr lang="et-EE" dirty="0" smtClean="0">
                <a:latin typeface="Calibri" panose="020F0502020204030204" pitchFamily="34" charset="0"/>
              </a:rPr>
              <a:t>valmisolek</a:t>
            </a:r>
          </a:p>
          <a:p>
            <a:pPr marL="180975" indent="-180975">
              <a:buBlip>
                <a:blip r:embed="rId3"/>
              </a:buBlip>
              <a:tabLst>
                <a:tab pos="1166813" algn="l"/>
              </a:tabLst>
            </a:pPr>
            <a:r>
              <a:rPr lang="et-EE" dirty="0" smtClean="0">
                <a:latin typeface="Calibri" panose="020F0502020204030204" pitchFamily="34" charset="0"/>
              </a:rPr>
              <a:t>2014	- </a:t>
            </a:r>
            <a:r>
              <a:rPr lang="en-US" dirty="0" smtClean="0">
                <a:latin typeface="Calibri" panose="020F0502020204030204" pitchFamily="34" charset="0"/>
              </a:rPr>
              <a:t>Fast-time </a:t>
            </a:r>
            <a:r>
              <a:rPr lang="en-US" dirty="0">
                <a:latin typeface="Calibri" panose="020F0502020204030204" pitchFamily="34" charset="0"/>
              </a:rPr>
              <a:t>simulation/CAPAN analysis performed in each </a:t>
            </a:r>
            <a:r>
              <a:rPr lang="en-US" dirty="0" smtClean="0">
                <a:latin typeface="Calibri" panose="020F0502020204030204" pitchFamily="34" charset="0"/>
              </a:rPr>
              <a:t>ACC</a:t>
            </a:r>
            <a:r>
              <a:rPr lang="et-EE" dirty="0" smtClean="0">
                <a:latin typeface="Calibri" panose="020F0502020204030204" pitchFamily="34" charset="0"/>
              </a:rPr>
              <a:t>- results </a:t>
            </a:r>
            <a:r>
              <a:rPr lang="en-US" dirty="0" smtClean="0">
                <a:latin typeface="Calibri" panose="020F0502020204030204" pitchFamily="34" charset="0"/>
              </a:rPr>
              <a:t>showed </a:t>
            </a:r>
            <a:r>
              <a:rPr lang="en-US" dirty="0">
                <a:latin typeface="Calibri" panose="020F0502020204030204" pitchFamily="34" charset="0"/>
              </a:rPr>
              <a:t>that no blocking issues were found</a:t>
            </a:r>
          </a:p>
          <a:p>
            <a:pPr marL="180975" indent="-180975">
              <a:buBlip>
                <a:blip r:embed="rId3"/>
              </a:buBlip>
              <a:tabLst>
                <a:tab pos="1166813" algn="l"/>
              </a:tabLst>
            </a:pPr>
            <a:r>
              <a:rPr lang="et-EE" dirty="0" smtClean="0">
                <a:latin typeface="Calibri" panose="020F0502020204030204" pitchFamily="34" charset="0"/>
              </a:rPr>
              <a:t>2014-2015 	- </a:t>
            </a:r>
            <a:r>
              <a:rPr lang="en-US" dirty="0" smtClean="0">
                <a:latin typeface="Calibri" panose="020F0502020204030204" pitchFamily="34" charset="0"/>
              </a:rPr>
              <a:t>Real-time </a:t>
            </a:r>
            <a:r>
              <a:rPr lang="en-US" dirty="0">
                <a:latin typeface="Calibri" panose="020F0502020204030204" pitchFamily="34" charset="0"/>
              </a:rPr>
              <a:t>simulations were performed as needed to verify the </a:t>
            </a:r>
            <a:r>
              <a:rPr lang="en-US" dirty="0" smtClean="0">
                <a:latin typeface="Calibri" panose="020F0502020204030204" pitchFamily="34" charset="0"/>
              </a:rPr>
              <a:t>concept</a:t>
            </a:r>
            <a:r>
              <a:rPr lang="et-EE" dirty="0" smtClean="0">
                <a:latin typeface="Calibri" panose="020F0502020204030204" pitchFamily="34" charset="0"/>
              </a:rPr>
              <a:t>  (</a:t>
            </a:r>
            <a:r>
              <a:rPr lang="en-US" dirty="0" smtClean="0">
                <a:latin typeface="Calibri" panose="020F0502020204030204" pitchFamily="34" charset="0"/>
              </a:rPr>
              <a:t>System </a:t>
            </a:r>
            <a:r>
              <a:rPr lang="en-US" dirty="0">
                <a:latin typeface="Calibri" panose="020F0502020204030204" pitchFamily="34" charset="0"/>
              </a:rPr>
              <a:t>support requirements were </a:t>
            </a:r>
            <a:r>
              <a:rPr lang="en-US" dirty="0" smtClean="0">
                <a:latin typeface="Calibri" panose="020F0502020204030204" pitchFamily="34" charset="0"/>
              </a:rPr>
              <a:t>verified</a:t>
            </a:r>
            <a:r>
              <a:rPr lang="et-EE" dirty="0" smtClean="0">
                <a:latin typeface="Calibri" panose="020F0502020204030204" pitchFamily="34" charset="0"/>
              </a:rPr>
              <a:t>, </a:t>
            </a:r>
            <a:r>
              <a:rPr lang="en-US" dirty="0" smtClean="0">
                <a:latin typeface="Calibri" panose="020F0502020204030204" pitchFamily="34" charset="0"/>
              </a:rPr>
              <a:t>ATCO </a:t>
            </a:r>
            <a:r>
              <a:rPr lang="en-US" dirty="0">
                <a:latin typeface="Calibri" panose="020F0502020204030204" pitchFamily="34" charset="0"/>
              </a:rPr>
              <a:t>procedures are </a:t>
            </a:r>
            <a:r>
              <a:rPr lang="en-US" dirty="0" smtClean="0">
                <a:latin typeface="Calibri" panose="020F0502020204030204" pitchFamily="34" charset="0"/>
              </a:rPr>
              <a:t>important</a:t>
            </a:r>
            <a:r>
              <a:rPr lang="et-EE" dirty="0" smtClean="0">
                <a:latin typeface="Calibri" panose="020F0502020204030204" pitchFamily="34" charset="0"/>
              </a:rPr>
              <a:t>)</a:t>
            </a:r>
          </a:p>
          <a:p>
            <a:pPr marL="180975" indent="-180975">
              <a:buBlip>
                <a:blip r:embed="rId3"/>
              </a:buBlip>
              <a:tabLst>
                <a:tab pos="1166813" algn="l"/>
              </a:tabLst>
            </a:pPr>
            <a:r>
              <a:rPr lang="et-EE" dirty="0" smtClean="0">
                <a:latin typeface="Calibri" panose="020F0502020204030204" pitchFamily="34" charset="0"/>
              </a:rPr>
              <a:t>Safety Case 	- DK/SE no needed, based on existin approval, NEFAB FRA SC together with ECTL (valuable for local safety assessments)</a:t>
            </a:r>
            <a:endParaRPr lang="en-US" dirty="0">
              <a:latin typeface="Calibri" panose="020F0502020204030204" pitchFamily="34" charset="0"/>
            </a:endParaRPr>
          </a:p>
          <a:p>
            <a:endParaRPr lang="en-US" dirty="0"/>
          </a:p>
          <a:p>
            <a:pPr>
              <a:tabLst>
                <a:tab pos="1166813" algn="l"/>
              </a:tabLst>
            </a:pPr>
            <a:endParaRPr lang="et-EE" dirty="0" smtClean="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dirty="0"/>
          </a:p>
        </p:txBody>
      </p:sp>
      <p:sp>
        <p:nvSpPr>
          <p:cNvPr id="6" name="Rectangle 7"/>
          <p:cNvSpPr>
            <a:spLocks noGrp="1" noChangeArrowheads="1"/>
          </p:cNvSpPr>
          <p:nvPr>
            <p:ph type="sldNum" sz="quarter" idx="5"/>
          </p:nvPr>
        </p:nvSpPr>
        <p:spPr>
          <a:ln/>
        </p:spPr>
        <p:txBody>
          <a:bodyPr/>
          <a:lstStyle/>
          <a:p>
            <a:fld id="{AD3358BD-3EC0-429F-98D7-140973927A0C}" type="slidenum">
              <a:rPr lang="en-US"/>
              <a:pPr/>
              <a:t>14</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t-EE" b="1" dirty="0" smtClean="0"/>
              <a:t>Further about project execution..</a:t>
            </a:r>
          </a:p>
          <a:p>
            <a:r>
              <a:rPr lang="et-EE" dirty="0" smtClean="0"/>
              <a:t>1. NEFRA is a comprehensive cross-border undertaking, which requires capable project organisation and governance.</a:t>
            </a:r>
          </a:p>
          <a:p>
            <a:r>
              <a:rPr lang="et-EE" dirty="0" smtClean="0"/>
              <a:t>2. CEO</a:t>
            </a:r>
            <a:r>
              <a:rPr lang="et-EE" baseline="0" dirty="0" smtClean="0"/>
              <a:t> Board – Steering Group – Expert group – supporting (temporary nature) sub-groups (Airspace, ATM Systems, ATCO Procedures, AIS-TF)</a:t>
            </a:r>
          </a:p>
          <a:p>
            <a:r>
              <a:rPr lang="et-EE" baseline="0" dirty="0" smtClean="0"/>
              <a:t>3. ANSP Local implementation project – ANSP specific </a:t>
            </a:r>
          </a:p>
          <a:p>
            <a:r>
              <a:rPr lang="et-EE" baseline="0" dirty="0" smtClean="0"/>
              <a:t>4. This is very much an airspace project - continuous State and NSA involvement is essential</a:t>
            </a:r>
            <a:endParaRPr lang="et-E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dirty="0"/>
          </a:p>
        </p:txBody>
      </p:sp>
      <p:sp>
        <p:nvSpPr>
          <p:cNvPr id="6" name="Rectangle 7"/>
          <p:cNvSpPr>
            <a:spLocks noGrp="1" noChangeArrowheads="1"/>
          </p:cNvSpPr>
          <p:nvPr>
            <p:ph type="sldNum" sz="quarter" idx="5"/>
          </p:nvPr>
        </p:nvSpPr>
        <p:spPr>
          <a:ln/>
        </p:spPr>
        <p:txBody>
          <a:bodyPr/>
          <a:lstStyle/>
          <a:p>
            <a:fld id="{AD3358BD-3EC0-429F-98D7-140973927A0C}" type="slidenum">
              <a:rPr lang="en-US"/>
              <a:pPr/>
              <a:t>15</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marL="457200" indent="-457200">
              <a:spcBef>
                <a:spcPts val="600"/>
              </a:spcBef>
              <a:spcAft>
                <a:spcPts val="0"/>
              </a:spcAft>
              <a:buClrTx/>
              <a:buSzPct val="95000"/>
              <a:buFont typeface="+mj-lt"/>
              <a:buAutoNum type="arabicPeriod"/>
            </a:pPr>
            <a:r>
              <a:rPr lang="en-GB" b="1" i="0" noProof="0" dirty="0" smtClean="0">
                <a:latin typeface="Calibri" panose="020F0502020204030204" pitchFamily="34" charset="0"/>
              </a:rPr>
              <a:t>European Route Network Improvement Plan (ERNIP), </a:t>
            </a:r>
            <a:br>
              <a:rPr lang="en-GB" b="1" i="0" noProof="0" dirty="0" smtClean="0">
                <a:latin typeface="Calibri" panose="020F0502020204030204" pitchFamily="34" charset="0"/>
              </a:rPr>
            </a:br>
            <a:r>
              <a:rPr lang="en-GB" i="0" noProof="0" dirty="0" smtClean="0">
                <a:latin typeface="Calibri" panose="020F0502020204030204" pitchFamily="34" charset="0"/>
              </a:rPr>
              <a:t>Part 1: European Airspace Design Methodology – Guidelines</a:t>
            </a:r>
            <a:br>
              <a:rPr lang="en-GB" i="0" noProof="0" dirty="0" smtClean="0">
                <a:latin typeface="Calibri" panose="020F0502020204030204" pitchFamily="34" charset="0"/>
              </a:rPr>
            </a:br>
            <a:r>
              <a:rPr lang="en-GB" i="0" noProof="0" dirty="0" smtClean="0">
                <a:latin typeface="Calibri" panose="020F0502020204030204" pitchFamily="34" charset="0"/>
              </a:rPr>
              <a:t>	6.5 – FRA;  6.5.1 – FRA Concept</a:t>
            </a:r>
          </a:p>
          <a:p>
            <a:pPr marL="457200" indent="-457200">
              <a:spcBef>
                <a:spcPts val="600"/>
              </a:spcBef>
              <a:spcAft>
                <a:spcPts val="0"/>
              </a:spcAft>
              <a:buClrTx/>
              <a:buSzPct val="95000"/>
              <a:buFont typeface="+mj-lt"/>
              <a:buAutoNum type="arabicPeriod"/>
            </a:pPr>
            <a:r>
              <a:rPr lang="en-GB" b="1" i="0" noProof="0" dirty="0" smtClean="0">
                <a:latin typeface="Calibri" panose="020F0502020204030204" pitchFamily="34" charset="0"/>
              </a:rPr>
              <a:t>NEFAB CONOPS </a:t>
            </a:r>
            <a:br>
              <a:rPr lang="en-GB" b="1" i="0" noProof="0" dirty="0" smtClean="0">
                <a:latin typeface="Calibri" panose="020F0502020204030204" pitchFamily="34" charset="0"/>
              </a:rPr>
            </a:br>
            <a:r>
              <a:rPr lang="en-GB" i="0" noProof="0" dirty="0" smtClean="0">
                <a:latin typeface="Calibri" panose="020F0502020204030204" pitchFamily="34" charset="0"/>
              </a:rPr>
              <a:t>NEFAB Network Plan</a:t>
            </a:r>
            <a:br>
              <a:rPr lang="en-GB" i="0" noProof="0" dirty="0" smtClean="0">
                <a:latin typeface="Calibri" panose="020F0502020204030204" pitchFamily="34" charset="0"/>
              </a:rPr>
            </a:br>
            <a:r>
              <a:rPr lang="en-GB" i="0" noProof="0" dirty="0" smtClean="0">
                <a:latin typeface="Calibri" panose="020F0502020204030204" pitchFamily="34" charset="0"/>
              </a:rPr>
              <a:t>NEFAB Target Concept</a:t>
            </a:r>
          </a:p>
          <a:p>
            <a:pPr marL="457200" indent="-457200">
              <a:spcBef>
                <a:spcPts val="600"/>
              </a:spcBef>
              <a:spcAft>
                <a:spcPts val="0"/>
              </a:spcAft>
              <a:buClrTx/>
              <a:buSzPct val="95000"/>
              <a:buFont typeface="+mj-lt"/>
              <a:buAutoNum type="arabicPeriod"/>
            </a:pPr>
            <a:r>
              <a:rPr lang="en-GB" b="1" i="0" noProof="0" dirty="0" smtClean="0">
                <a:latin typeface="Calibri" panose="020F0502020204030204" pitchFamily="34" charset="0"/>
              </a:rPr>
              <a:t>NEFRA CONOPS</a:t>
            </a:r>
            <a:br>
              <a:rPr lang="en-GB" b="1" i="0" noProof="0" dirty="0" smtClean="0">
                <a:latin typeface="Calibri" panose="020F0502020204030204" pitchFamily="34" charset="0"/>
              </a:rPr>
            </a:br>
            <a:r>
              <a:rPr lang="en-GB" i="0" noProof="0" dirty="0" smtClean="0">
                <a:latin typeface="Calibri" panose="020F0502020204030204" pitchFamily="34" charset="0"/>
              </a:rPr>
              <a:t>ATM System support for NEFRA </a:t>
            </a:r>
            <a:br>
              <a:rPr lang="en-GB" i="0" noProof="0" dirty="0" smtClean="0">
                <a:latin typeface="Calibri" panose="020F0502020204030204" pitchFamily="34" charset="0"/>
              </a:rPr>
            </a:br>
            <a:r>
              <a:rPr lang="en-GB" i="0" noProof="0" dirty="0" smtClean="0">
                <a:latin typeface="Calibri" panose="020F0502020204030204" pitchFamily="34" charset="0"/>
              </a:rPr>
              <a:t>Project Management Plan for NEFRA</a:t>
            </a:r>
            <a:br>
              <a:rPr lang="en-GB" i="0" noProof="0" dirty="0" smtClean="0">
                <a:latin typeface="Calibri" panose="020F0502020204030204" pitchFamily="34" charset="0"/>
              </a:rPr>
            </a:br>
            <a:r>
              <a:rPr lang="en-GB" i="0" noProof="0" dirty="0" smtClean="0">
                <a:latin typeface="Calibri" panose="020F0502020204030204" pitchFamily="34" charset="0"/>
              </a:rPr>
              <a:t>Back-up Plan for NEFRA Implementation</a:t>
            </a:r>
          </a:p>
          <a:p>
            <a:pPr marL="457200" indent="-457200">
              <a:spcBef>
                <a:spcPts val="600"/>
              </a:spcBef>
              <a:spcAft>
                <a:spcPts val="0"/>
              </a:spcAft>
              <a:buClrTx/>
              <a:buSzPct val="95000"/>
              <a:buFont typeface="+mj-lt"/>
              <a:buAutoNum type="arabicPeriod"/>
            </a:pPr>
            <a:r>
              <a:rPr lang="en-GB" b="1" i="0" noProof="0" dirty="0" smtClean="0">
                <a:latin typeface="Calibri" panose="020F0502020204030204" pitchFamily="34" charset="0"/>
              </a:rPr>
              <a:t>EstFRO ConOps </a:t>
            </a:r>
            <a:br>
              <a:rPr lang="en-GB" b="1" i="0" noProof="0" dirty="0" smtClean="0">
                <a:latin typeface="Calibri" panose="020F0502020204030204" pitchFamily="34" charset="0"/>
              </a:rPr>
            </a:br>
            <a:r>
              <a:rPr lang="en-GB" i="0" noProof="0" dirty="0" smtClean="0">
                <a:latin typeface="Calibri" panose="020F0502020204030204" pitchFamily="34" charset="0"/>
              </a:rPr>
              <a:t>EstFRO Project Management Plan (FRA, LARA, OLDI</a:t>
            </a:r>
            <a:r>
              <a:rPr lang="en-GB" i="0" noProof="0" dirty="0" smtClean="0">
                <a:latin typeface="Calibri" panose="020F0502020204030204" pitchFamily="34" charset="0"/>
              </a:rPr>
              <a:t>)</a:t>
            </a:r>
            <a:endParaRPr lang="et-EE" i="0" noProof="0" dirty="0" smtClean="0">
              <a:latin typeface="Calibri" panose="020F0502020204030204" pitchFamily="34" charset="0"/>
            </a:endParaRPr>
          </a:p>
          <a:p>
            <a:r>
              <a:rPr lang="en-GB" sz="1200" b="1" kern="1200" dirty="0" smtClean="0">
                <a:solidFill>
                  <a:schemeClr val="tx1"/>
                </a:solidFill>
                <a:effectLst/>
                <a:latin typeface="Trebuchet MS" pitchFamily="34" charset="0"/>
                <a:ea typeface="+mn-ea"/>
                <a:cs typeface="+mn-cs"/>
              </a:rPr>
              <a:t>Some lessons learned from organising such large scale international cooperation:</a:t>
            </a:r>
            <a:endParaRPr lang="et-EE" sz="1200" b="1" kern="1200" dirty="0" smtClean="0">
              <a:solidFill>
                <a:schemeClr val="tx1"/>
              </a:solidFill>
              <a:effectLst/>
              <a:latin typeface="Trebuchet MS" pitchFamily="34"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200" kern="1200" dirty="0" smtClean="0">
                <a:solidFill>
                  <a:schemeClr val="tx1"/>
                </a:solidFill>
                <a:effectLst/>
                <a:latin typeface="Trebuchet MS" pitchFamily="34" charset="0"/>
                <a:ea typeface="+mn-ea"/>
                <a:cs typeface="+mn-cs"/>
              </a:rPr>
              <a:t>Capable project organisation and governance is required </a:t>
            </a:r>
            <a:endParaRPr lang="et-EE" sz="1200" kern="1200" dirty="0" smtClean="0">
              <a:solidFill>
                <a:schemeClr val="tx1"/>
              </a:solidFill>
              <a:effectLst/>
              <a:latin typeface="Trebuchet MS" pitchFamily="34" charset="0"/>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Trebuchet MS" pitchFamily="34" charset="0"/>
                <a:ea typeface="+mn-ea"/>
                <a:cs typeface="+mn-cs"/>
              </a:rPr>
              <a:t>In design phase – most workload on the expert group, </a:t>
            </a:r>
            <a:r>
              <a:rPr lang="et-EE" sz="1200" kern="1200" dirty="0" smtClean="0">
                <a:solidFill>
                  <a:schemeClr val="tx1"/>
                </a:solidFill>
                <a:effectLst/>
                <a:latin typeface="Trebuchet MS" pitchFamily="34" charset="0"/>
                <a:ea typeface="+mn-ea"/>
                <a:cs typeface="+mn-cs"/>
              </a:rPr>
              <a:t>additionally </a:t>
            </a:r>
            <a:r>
              <a:rPr lang="en-GB" sz="1200" kern="1200" dirty="0" smtClean="0">
                <a:solidFill>
                  <a:schemeClr val="tx1"/>
                </a:solidFill>
                <a:effectLst/>
                <a:latin typeface="Trebuchet MS" pitchFamily="34" charset="0"/>
                <a:ea typeface="+mn-ea"/>
                <a:cs typeface="+mn-cs"/>
              </a:rPr>
              <a:t>some </a:t>
            </a:r>
            <a:r>
              <a:rPr lang="en-GB" sz="1200" kern="1200" dirty="0" smtClean="0">
                <a:solidFill>
                  <a:schemeClr val="tx1"/>
                </a:solidFill>
                <a:effectLst/>
                <a:latin typeface="Trebuchet MS" pitchFamily="34" charset="0"/>
                <a:ea typeface="+mn-ea"/>
                <a:cs typeface="+mn-cs"/>
              </a:rPr>
              <a:t>specific ad hoc sub-groups may be needed from time to time, required contribution from partner ANSPs’ staff remains low</a:t>
            </a:r>
            <a:endParaRPr lang="et-EE" sz="1200" kern="1200" dirty="0" smtClean="0">
              <a:solidFill>
                <a:schemeClr val="tx1"/>
              </a:solidFill>
              <a:effectLst/>
              <a:latin typeface="Trebuchet MS" pitchFamily="34" charset="0"/>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Trebuchet MS" pitchFamily="34" charset="0"/>
                <a:ea typeface="+mn-ea"/>
                <a:cs typeface="+mn-cs"/>
              </a:rPr>
              <a:t>In implementation phase - workload within the ANSPs begins increasing, staff of ops units must start contributing, to prepare their job front under new circumstances; their efforts are co-ordinated by implementation group. Occasionally expert group input may be needed.</a:t>
            </a:r>
            <a:endParaRPr lang="et-EE" sz="1200" kern="1200" dirty="0" smtClean="0">
              <a:solidFill>
                <a:schemeClr val="tx1"/>
              </a:solidFill>
              <a:effectLst/>
              <a:latin typeface="Trebuchet MS" pitchFamily="34"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dirty="0"/>
          </a:p>
        </p:txBody>
      </p:sp>
      <p:sp>
        <p:nvSpPr>
          <p:cNvPr id="6" name="Rectangle 7"/>
          <p:cNvSpPr>
            <a:spLocks noGrp="1" noChangeArrowheads="1"/>
          </p:cNvSpPr>
          <p:nvPr>
            <p:ph type="sldNum" sz="quarter" idx="5"/>
          </p:nvPr>
        </p:nvSpPr>
        <p:spPr>
          <a:ln/>
        </p:spPr>
        <p:txBody>
          <a:bodyPr/>
          <a:lstStyle/>
          <a:p>
            <a:fld id="{AD3358BD-3EC0-429F-98D7-140973927A0C}" type="slidenum">
              <a:rPr lang="en-US"/>
              <a:pPr/>
              <a:t>16</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t-EE" sz="1400" u="none" dirty="0" smtClean="0">
                <a:latin typeface="Arial" panose="020B0604020202020204" pitchFamily="34" charset="0"/>
                <a:cs typeface="Arial" panose="020B0604020202020204" pitchFamily="34" charset="0"/>
              </a:rPr>
              <a:t>The enablers are </a:t>
            </a:r>
            <a:r>
              <a:rPr lang="en-GB" sz="1400" kern="1200" dirty="0" smtClean="0">
                <a:solidFill>
                  <a:schemeClr val="tx1"/>
                </a:solidFill>
                <a:effectLst/>
                <a:latin typeface="Arial" panose="020B0604020202020204" pitchFamily="34" charset="0"/>
                <a:cs typeface="Arial" panose="020B0604020202020204" pitchFamily="34" charset="0"/>
              </a:rPr>
              <a:t>presented in accordance with the European Route Network Improvement Plan (ERNIP), supplemented with specific elements for</a:t>
            </a:r>
            <a:r>
              <a:rPr lang="et-EE" sz="1400" kern="1200" baseline="0" dirty="0" smtClean="0">
                <a:solidFill>
                  <a:schemeClr val="tx1"/>
                </a:solidFill>
                <a:effectLst/>
                <a:latin typeface="Arial" panose="020B0604020202020204" pitchFamily="34" charset="0"/>
                <a:cs typeface="Arial" panose="020B0604020202020204" pitchFamily="34" charset="0"/>
              </a:rPr>
              <a:t> </a:t>
            </a:r>
            <a:r>
              <a:rPr lang="en-GB" sz="1400" kern="1200" dirty="0" smtClean="0">
                <a:solidFill>
                  <a:schemeClr val="tx1"/>
                </a:solidFill>
                <a:effectLst/>
                <a:latin typeface="Arial" panose="020B0604020202020204" pitchFamily="34" charset="0"/>
                <a:cs typeface="Arial" panose="020B0604020202020204" pitchFamily="34" charset="0"/>
              </a:rPr>
              <a:t>cross-border FRA</a:t>
            </a:r>
            <a:endParaRPr lang="et-EE" sz="1400" u="none" baseline="0" dirty="0" smtClean="0">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t-EE" sz="1400" u="none" dirty="0" smtClean="0">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t-EE" sz="1400" kern="1200" dirty="0" smtClean="0">
                <a:solidFill>
                  <a:schemeClr val="tx1"/>
                </a:solidFill>
                <a:effectLst/>
                <a:latin typeface="Arial" panose="020B0604020202020204" pitchFamily="34" charset="0"/>
                <a:cs typeface="Arial" panose="020B0604020202020204" pitchFamily="34" charset="0"/>
              </a:rPr>
              <a:t>Expressing that all in a nutshell - t</a:t>
            </a:r>
            <a:r>
              <a:rPr lang="en-GB" sz="1400" kern="1200" dirty="0" smtClean="0">
                <a:solidFill>
                  <a:schemeClr val="tx1"/>
                </a:solidFill>
                <a:effectLst/>
                <a:latin typeface="Arial" panose="020B0604020202020204" pitchFamily="34" charset="0"/>
                <a:cs typeface="Arial" panose="020B0604020202020204" pitchFamily="34" charset="0"/>
              </a:rPr>
              <a:t>he FRA deployment is </a:t>
            </a:r>
            <a:r>
              <a:rPr lang="et-EE" sz="1400" kern="1200" dirty="0" smtClean="0">
                <a:solidFill>
                  <a:schemeClr val="tx1"/>
                </a:solidFill>
                <a:effectLst/>
                <a:latin typeface="Arial" panose="020B0604020202020204" pitchFamily="34" charset="0"/>
                <a:cs typeface="Arial" panose="020B0604020202020204" pitchFamily="34" charset="0"/>
              </a:rPr>
              <a:t>enabled/</a:t>
            </a:r>
            <a:r>
              <a:rPr lang="en-GB" sz="1400" kern="1200" dirty="0" smtClean="0">
                <a:solidFill>
                  <a:schemeClr val="tx1"/>
                </a:solidFill>
                <a:effectLst/>
                <a:latin typeface="Arial" panose="020B0604020202020204" pitchFamily="34" charset="0"/>
                <a:cs typeface="Arial" panose="020B0604020202020204" pitchFamily="34" charset="0"/>
              </a:rPr>
              <a:t>supported </a:t>
            </a:r>
            <a:endParaRPr lang="et-EE" sz="1400" kern="1200" dirty="0" smtClean="0">
              <a:solidFill>
                <a:schemeClr val="tx1"/>
              </a:solidFill>
              <a:effectLst/>
              <a:latin typeface="Arial" panose="020B0604020202020204" pitchFamily="34" charset="0"/>
              <a:cs typeface="Arial" panose="020B0604020202020204" pitchFamily="34" charset="0"/>
            </a:endParaRP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t-EE" sz="1400" kern="1200" dirty="0" smtClean="0">
                <a:solidFill>
                  <a:schemeClr val="tx1"/>
                </a:solidFill>
                <a:effectLst/>
                <a:latin typeface="Arial" panose="020B0604020202020204" pitchFamily="34" charset="0"/>
                <a:cs typeface="Arial" panose="020B0604020202020204" pitchFamily="34" charset="0"/>
              </a:rPr>
              <a:t>- </a:t>
            </a:r>
            <a:r>
              <a:rPr lang="en-GB" sz="1400" kern="1200" dirty="0" smtClean="0">
                <a:solidFill>
                  <a:schemeClr val="tx1"/>
                </a:solidFill>
                <a:effectLst/>
                <a:latin typeface="Arial" panose="020B0604020202020204" pitchFamily="34" charset="0"/>
                <a:cs typeface="Arial" panose="020B0604020202020204" pitchFamily="34" charset="0"/>
              </a:rPr>
              <a:t>by new procedures (ATS, ASM, ATFCM and AO flight planning), </a:t>
            </a:r>
            <a:endParaRPr lang="et-EE" sz="1400" kern="1200" dirty="0" smtClean="0">
              <a:solidFill>
                <a:schemeClr val="tx1"/>
              </a:solidFill>
              <a:effectLst/>
              <a:latin typeface="Arial" panose="020B0604020202020204" pitchFamily="34" charset="0"/>
              <a:cs typeface="Arial" panose="020B0604020202020204" pitchFamily="34" charset="0"/>
            </a:endParaRP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t-EE" sz="1400" kern="1200" dirty="0" smtClean="0">
                <a:solidFill>
                  <a:schemeClr val="tx1"/>
                </a:solidFill>
                <a:effectLst/>
                <a:latin typeface="Arial" panose="020B0604020202020204" pitchFamily="34" charset="0"/>
                <a:cs typeface="Arial" panose="020B0604020202020204" pitchFamily="34" charset="0"/>
              </a:rPr>
              <a:t>- </a:t>
            </a:r>
            <a:r>
              <a:rPr lang="en-GB" sz="1400" kern="1200" dirty="0" smtClean="0">
                <a:solidFill>
                  <a:schemeClr val="tx1"/>
                </a:solidFill>
                <a:effectLst/>
                <a:latin typeface="Arial" panose="020B0604020202020204" pitchFamily="34" charset="0"/>
                <a:cs typeface="Arial" panose="020B0604020202020204" pitchFamily="34" charset="0"/>
              </a:rPr>
              <a:t>appropriate system support for conflict detection and management, as well as trajectory and queue management and </a:t>
            </a:r>
            <a:endParaRPr lang="et-EE" sz="1400" kern="1200" dirty="0" smtClean="0">
              <a:solidFill>
                <a:schemeClr val="tx1"/>
              </a:solidFill>
              <a:effectLst/>
              <a:latin typeface="Arial" panose="020B0604020202020204" pitchFamily="34" charset="0"/>
              <a:cs typeface="Arial" panose="020B0604020202020204" pitchFamily="34" charset="0"/>
            </a:endParaRP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t-EE" sz="1400" kern="1200" dirty="0" smtClean="0">
                <a:solidFill>
                  <a:schemeClr val="tx1"/>
                </a:solidFill>
                <a:effectLst/>
                <a:latin typeface="Arial" panose="020B0604020202020204" pitchFamily="34" charset="0"/>
                <a:cs typeface="Arial" panose="020B0604020202020204" pitchFamily="34" charset="0"/>
              </a:rPr>
              <a:t>- </a:t>
            </a:r>
            <a:r>
              <a:rPr lang="en-GB" sz="1400" kern="1200" dirty="0" smtClean="0">
                <a:solidFill>
                  <a:schemeClr val="tx1"/>
                </a:solidFill>
                <a:effectLst/>
                <a:latin typeface="Arial" panose="020B0604020202020204" pitchFamily="34" charset="0"/>
                <a:cs typeface="Arial" panose="020B0604020202020204" pitchFamily="34" charset="0"/>
              </a:rPr>
              <a:t>also adapted airspace structures </a:t>
            </a:r>
            <a:endParaRPr lang="et-EE" sz="1400" kern="1200" dirty="0" smtClean="0">
              <a:solidFill>
                <a:schemeClr val="tx1"/>
              </a:solidFill>
              <a:effectLst/>
              <a:latin typeface="Arial" panose="020B0604020202020204" pitchFamily="34" charset="0"/>
              <a:cs typeface="Arial" panose="020B0604020202020204" pitchFamily="34" charset="0"/>
            </a:endParaRP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t-EE" sz="1400" kern="1200" dirty="0" smtClean="0">
                <a:solidFill>
                  <a:schemeClr val="tx1"/>
                </a:solidFill>
                <a:effectLst/>
                <a:latin typeface="Arial" panose="020B0604020202020204" pitchFamily="34" charset="0"/>
                <a:cs typeface="Arial" panose="020B0604020202020204" pitchFamily="34" charset="0"/>
              </a:rPr>
              <a:t>- and appropriate aeronautical information reflecting the</a:t>
            </a:r>
            <a:r>
              <a:rPr lang="et-EE" sz="1400" kern="1200" baseline="0" dirty="0" smtClean="0">
                <a:solidFill>
                  <a:schemeClr val="tx1"/>
                </a:solidFill>
                <a:effectLst/>
                <a:latin typeface="Arial" panose="020B0604020202020204" pitchFamily="34" charset="0"/>
                <a:cs typeface="Arial" panose="020B0604020202020204" pitchFamily="34" charset="0"/>
              </a:rPr>
              <a:t> FRA-realted changes</a:t>
            </a:r>
            <a:endParaRPr lang="et-EE" sz="1400" kern="1200" dirty="0" smtClean="0">
              <a:solidFill>
                <a:schemeClr val="tx1"/>
              </a:solidFill>
              <a:effectLst/>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400" kern="1200" dirty="0" smtClean="0">
                <a:solidFill>
                  <a:schemeClr val="tx1"/>
                </a:solidFill>
                <a:effectLst/>
                <a:latin typeface="Arial" panose="020B0604020202020204" pitchFamily="34" charset="0"/>
                <a:cs typeface="Arial" panose="020B0604020202020204" pitchFamily="34" charset="0"/>
              </a:rPr>
              <a:t>to ensure the safety of operations. </a:t>
            </a:r>
            <a:endParaRPr lang="et-EE" sz="1400" u="none" dirty="0" smtClean="0">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dirty="0"/>
          </a:p>
        </p:txBody>
      </p:sp>
      <p:sp>
        <p:nvSpPr>
          <p:cNvPr id="6" name="Rectangle 7"/>
          <p:cNvSpPr>
            <a:spLocks noGrp="1" noChangeArrowheads="1"/>
          </p:cNvSpPr>
          <p:nvPr>
            <p:ph type="sldNum" sz="quarter" idx="5"/>
          </p:nvPr>
        </p:nvSpPr>
        <p:spPr>
          <a:ln/>
        </p:spPr>
        <p:txBody>
          <a:bodyPr/>
          <a:lstStyle/>
          <a:p>
            <a:fld id="{AD3358BD-3EC0-429F-98D7-140973927A0C}" type="slidenum">
              <a:rPr lang="en-US"/>
              <a:pPr/>
              <a:t>17</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GB" sz="1200" kern="1200" dirty="0" smtClean="0">
                <a:solidFill>
                  <a:schemeClr val="tx1"/>
                </a:solidFill>
                <a:effectLst/>
                <a:latin typeface="Trebuchet MS" pitchFamily="34" charset="0"/>
                <a:ea typeface="+mn-ea"/>
                <a:cs typeface="+mn-cs"/>
              </a:rPr>
              <a:t>For the NEFRA implementation date of Nov 12, 2015 the NEFRA 6 states airspace </a:t>
            </a:r>
            <a:r>
              <a:rPr lang="et-EE" sz="1200" kern="1200" dirty="0" smtClean="0">
                <a:solidFill>
                  <a:schemeClr val="tx1"/>
                </a:solidFill>
                <a:effectLst/>
                <a:latin typeface="Trebuchet MS" pitchFamily="34" charset="0"/>
                <a:ea typeface="+mn-ea"/>
                <a:cs typeface="+mn-cs"/>
              </a:rPr>
              <a:t>has </a:t>
            </a:r>
            <a:r>
              <a:rPr lang="en-GB" sz="1200" kern="1200" dirty="0" smtClean="0">
                <a:solidFill>
                  <a:schemeClr val="tx1"/>
                </a:solidFill>
                <a:effectLst/>
                <a:latin typeface="Trebuchet MS" pitchFamily="34" charset="0"/>
                <a:ea typeface="+mn-ea"/>
                <a:cs typeface="+mn-cs"/>
              </a:rPr>
              <a:t>“</a:t>
            </a:r>
            <a:r>
              <a:rPr lang="et-EE" sz="1200" kern="1200" dirty="0" smtClean="0">
                <a:solidFill>
                  <a:schemeClr val="tx1"/>
                </a:solidFill>
                <a:effectLst/>
                <a:latin typeface="Trebuchet MS" pitchFamily="34" charset="0"/>
                <a:ea typeface="+mn-ea"/>
                <a:cs typeface="+mn-cs"/>
              </a:rPr>
              <a:t>simplifi</a:t>
            </a:r>
            <a:r>
              <a:rPr lang="en-GB" sz="1200" kern="1200" dirty="0" err="1" smtClean="0">
                <a:solidFill>
                  <a:schemeClr val="tx1"/>
                </a:solidFill>
                <a:effectLst/>
                <a:latin typeface="Trebuchet MS" pitchFamily="34" charset="0"/>
                <a:ea typeface="+mn-ea"/>
                <a:cs typeface="+mn-cs"/>
              </a:rPr>
              <a:t>ed</a:t>
            </a:r>
            <a:r>
              <a:rPr lang="en-GB" sz="1200" kern="1200" dirty="0" smtClean="0">
                <a:solidFill>
                  <a:schemeClr val="tx1"/>
                </a:solidFill>
                <a:effectLst/>
                <a:latin typeface="Trebuchet MS" pitchFamily="34" charset="0"/>
                <a:ea typeface="+mn-ea"/>
                <a:cs typeface="+mn-cs"/>
              </a:rPr>
              <a:t>” to NEFAB FRA, in two separate volumes, and DK/SE FRA not yet interfaced to NEFAB FRA. This interface will be arranged for June 23, 2016.</a:t>
            </a:r>
            <a:endParaRPr lang="et-EE" sz="1200" kern="1200" dirty="0" smtClean="0">
              <a:solidFill>
                <a:schemeClr val="tx1"/>
              </a:solidFill>
              <a:effectLst/>
              <a:latin typeface="Trebuchet MS"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Trebuchet MS" pitchFamily="34" charset="0"/>
                <a:ea typeface="+mn-ea"/>
                <a:cs typeface="+mn-cs"/>
              </a:rPr>
              <a:t>The lateral and vertical boundaries of FRA shall be published in national AIPs in a coordinated manner.</a:t>
            </a:r>
            <a:endParaRPr lang="et-EE" sz="1200" kern="1200" dirty="0" smtClean="0">
              <a:solidFill>
                <a:schemeClr val="tx1"/>
              </a:solidFill>
              <a:effectLst/>
              <a:latin typeface="Trebuchet MS" pitchFamily="34"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dirty="0"/>
          </a:p>
        </p:txBody>
      </p:sp>
      <p:sp>
        <p:nvSpPr>
          <p:cNvPr id="6" name="Rectangle 7"/>
          <p:cNvSpPr>
            <a:spLocks noGrp="1" noChangeArrowheads="1"/>
          </p:cNvSpPr>
          <p:nvPr>
            <p:ph type="sldNum" sz="quarter" idx="5"/>
          </p:nvPr>
        </p:nvSpPr>
        <p:spPr>
          <a:ln/>
        </p:spPr>
        <p:txBody>
          <a:bodyPr/>
          <a:lstStyle/>
          <a:p>
            <a:fld id="{AD3358BD-3EC0-429F-98D7-140973927A0C}" type="slidenum">
              <a:rPr lang="en-US"/>
              <a:pPr/>
              <a:t>18</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t-EE" dirty="0" smtClean="0"/>
              <a:t>Norway</a:t>
            </a:r>
            <a:r>
              <a:rPr lang="et-EE" baseline="0" dirty="0" smtClean="0"/>
              <a:t> FIR above FL135, FL195 over certain parts of the North Sea</a:t>
            </a:r>
          </a:p>
          <a:p>
            <a:pPr marL="0" marR="0" indent="0" algn="l" defTabSz="914400" rtl="0" eaLnBrk="1" fontAlgn="base" latinLnBrk="0" hangingPunct="1">
              <a:lnSpc>
                <a:spcPct val="100000"/>
              </a:lnSpc>
              <a:spcBef>
                <a:spcPct val="30000"/>
              </a:spcBef>
              <a:spcAft>
                <a:spcPct val="0"/>
              </a:spcAft>
              <a:buClrTx/>
              <a:buSzTx/>
              <a:buFontTx/>
              <a:buNone/>
              <a:tabLst/>
              <a:defRPr/>
            </a:pPr>
            <a:r>
              <a:rPr lang="et-EE" sz="1200" b="0" i="0" u="none" strike="noStrike" kern="1200" baseline="0" dirty="0" smtClean="0">
                <a:solidFill>
                  <a:schemeClr val="tx1"/>
                </a:solidFill>
                <a:latin typeface="Trebuchet MS" pitchFamily="34" charset="0"/>
                <a:ea typeface="+mn-ea"/>
                <a:cs typeface="+mn-cs"/>
              </a:rPr>
              <a:t>Bodø </a:t>
            </a:r>
            <a:r>
              <a:rPr lang="et-EE" baseline="0" dirty="0" smtClean="0"/>
              <a:t>OFIR above FL 195</a:t>
            </a:r>
          </a:p>
          <a:p>
            <a:pPr marL="0" marR="0" indent="0" algn="l" defTabSz="914400" rtl="0" eaLnBrk="1" fontAlgn="base" latinLnBrk="0" hangingPunct="1">
              <a:lnSpc>
                <a:spcPct val="100000"/>
              </a:lnSpc>
              <a:spcBef>
                <a:spcPct val="30000"/>
              </a:spcBef>
              <a:spcAft>
                <a:spcPct val="0"/>
              </a:spcAft>
              <a:buClrTx/>
              <a:buSzTx/>
              <a:buFontTx/>
              <a:buNone/>
              <a:tabLst/>
              <a:defRPr/>
            </a:pPr>
            <a:endParaRPr lang="et-E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t-EE" baseline="0" dirty="0" smtClean="0"/>
              <a:t>In 2004 Norway proposed to consolidate its FIRs and change the name of the FIR to „Norway FIR“ </a:t>
            </a:r>
          </a:p>
          <a:p>
            <a:pPr marL="0" marR="0" indent="0" algn="l" defTabSz="914400" rtl="0" eaLnBrk="1" fontAlgn="base" latinLnBrk="0" hangingPunct="1">
              <a:lnSpc>
                <a:spcPct val="100000"/>
              </a:lnSpc>
              <a:spcBef>
                <a:spcPct val="30000"/>
              </a:spcBef>
              <a:spcAft>
                <a:spcPct val="0"/>
              </a:spcAft>
              <a:buClrTx/>
              <a:buSzTx/>
              <a:buFontTx/>
              <a:buNone/>
              <a:tabLst/>
              <a:defRPr/>
            </a:pPr>
            <a:endParaRPr lang="et-EE" baseline="0" dirty="0" smtClean="0"/>
          </a:p>
          <a:p>
            <a:r>
              <a:rPr lang="et-EE" baseline="0" dirty="0" smtClean="0"/>
              <a:t>ICAO: </a:t>
            </a:r>
            <a:r>
              <a:rPr lang="en-US" sz="1200" b="0" i="1" u="none" strike="noStrike" kern="1200" baseline="0" dirty="0" smtClean="0">
                <a:solidFill>
                  <a:schemeClr val="tx1"/>
                </a:solidFill>
                <a:latin typeface="Trebuchet MS" pitchFamily="34" charset="0"/>
                <a:ea typeface="+mn-ea"/>
                <a:cs typeface="+mn-cs"/>
              </a:rPr>
              <a:t>A control zone, control area or flight information region should be</a:t>
            </a:r>
            <a:r>
              <a:rPr lang="et-EE" sz="1200" b="0" i="1" u="none" strike="noStrike" kern="1200" baseline="0" dirty="0" smtClean="0">
                <a:solidFill>
                  <a:schemeClr val="tx1"/>
                </a:solidFill>
                <a:latin typeface="Trebuchet MS" pitchFamily="34" charset="0"/>
                <a:ea typeface="+mn-ea"/>
                <a:cs typeface="+mn-cs"/>
              </a:rPr>
              <a:t> </a:t>
            </a:r>
            <a:r>
              <a:rPr lang="en-US" sz="1200" b="0" i="1" u="none" strike="noStrike" kern="1200" baseline="0" dirty="0" smtClean="0">
                <a:solidFill>
                  <a:schemeClr val="tx1"/>
                </a:solidFill>
                <a:latin typeface="Trebuchet MS" pitchFamily="34" charset="0"/>
                <a:ea typeface="+mn-ea"/>
                <a:cs typeface="+mn-cs"/>
              </a:rPr>
              <a:t>identified by the name of the unit having jurisdiction over such airspace</a:t>
            </a:r>
            <a:endParaRPr lang="et-EE" baseline="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dirty="0"/>
          </a:p>
        </p:txBody>
      </p:sp>
      <p:sp>
        <p:nvSpPr>
          <p:cNvPr id="6" name="Rectangle 7"/>
          <p:cNvSpPr>
            <a:spLocks noGrp="1" noChangeArrowheads="1"/>
          </p:cNvSpPr>
          <p:nvPr>
            <p:ph type="sldNum" sz="quarter" idx="5"/>
          </p:nvPr>
        </p:nvSpPr>
        <p:spPr>
          <a:ln/>
        </p:spPr>
        <p:txBody>
          <a:bodyPr/>
          <a:lstStyle/>
          <a:p>
            <a:fld id="{AD3358BD-3EC0-429F-98D7-140973927A0C}" type="slidenum">
              <a:rPr lang="en-US"/>
              <a:pPr/>
              <a:t>19</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t-EE" sz="1100" b="1" kern="1200" dirty="0" smtClean="0">
                <a:solidFill>
                  <a:schemeClr val="tx1"/>
                </a:solidFill>
                <a:effectLst/>
              </a:rPr>
              <a:t>LARA kasutamise tulemusena tekkivad väljundid on: </a:t>
            </a:r>
          </a:p>
          <a:p>
            <a:r>
              <a:rPr lang="et-EE" sz="1100" b="1" u="sng" kern="1200" dirty="0" smtClean="0">
                <a:solidFill>
                  <a:schemeClr val="tx1"/>
                </a:solidFill>
                <a:effectLst/>
              </a:rPr>
              <a:t>1) AUP/UUP (NM süsteemidesse) </a:t>
            </a:r>
            <a:r>
              <a:rPr lang="et-EE" sz="1100" dirty="0" smtClean="0"/>
              <a:t>Õhuruumi kasutusplaan (AUP) ja sellesse avaldamise järgselt tehtavad muudatused (UUP) genereeritakse LARA-s tuginedes vastava ajaperioodi (24h) kohta koordineeritud </a:t>
            </a:r>
            <a:r>
              <a:rPr lang="et-EE" sz="1100" dirty="0" smtClean="0"/>
              <a:t>reserveerimisinformatsioonile</a:t>
            </a:r>
            <a:r>
              <a:rPr lang="et-EE" sz="1100" dirty="0" smtClean="0"/>
              <a:t>. LARA võimaldab AMC-l kui AUP-d/UUP-d väljastaval kasutajal määratleda seda, milliseid andmeid ning sektsioone AUP/UUP sisaldab. LARA poolt genereeritud AUP/UUP eksporditakse ACA formaati, seejärel edastatakse see üle B2B ühenduse NM andmebaasi.</a:t>
            </a:r>
          </a:p>
          <a:p>
            <a:r>
              <a:rPr lang="et-EE" sz="1100" b="1" u="sng" kern="1200" dirty="0" smtClean="0">
                <a:solidFill>
                  <a:schemeClr val="tx1"/>
                </a:solidFill>
                <a:effectLst/>
              </a:rPr>
              <a:t>2) AUP/UUP (internetti) </a:t>
            </a:r>
            <a:r>
              <a:rPr lang="et-EE" sz="1100" dirty="0" smtClean="0"/>
              <a:t>Lisaks NM-i süsteemi saatmisele teeb AMC nii AUP kui ka UUP kasutajatele avalikuks ka selleks loodud spetsiaalse veebikülje vahendusel HTML formaadis Lennuliiklusteeninduse AS-i Lennuinfo osakonna veebilehel (</a:t>
            </a:r>
            <a:r>
              <a:rPr lang="et-EE" sz="1100" u="sng" dirty="0" smtClean="0">
                <a:hlinkClick r:id="rId3"/>
              </a:rPr>
              <a:t>aim.eans.ee</a:t>
            </a:r>
            <a:r>
              <a:rPr lang="et-EE" sz="1100" dirty="0" smtClean="0"/>
              <a:t>). AUP/UUP informatsiooni reaalaegne kajastamine internetis võimaldab tagada õhuruumi kasutajate teavitamise kõikide AMA alade staatusest ning marsruudisegmentide saadavusest lendude planeerimisel.</a:t>
            </a:r>
          </a:p>
          <a:p>
            <a:r>
              <a:rPr lang="et-EE" sz="1100" b="1" u="sng" kern="1200" dirty="0" smtClean="0">
                <a:solidFill>
                  <a:schemeClr val="tx1"/>
                </a:solidFill>
                <a:effectLst/>
              </a:rPr>
              <a:t>3) NOTAM-teadete tekstid </a:t>
            </a:r>
            <a:r>
              <a:rPr lang="et-EE" sz="1100" dirty="0" smtClean="0"/>
              <a:t>Kui ala reserveerimise puhul on nõutud NOTAM-teate väljastamine, on LARAsse seadistatud vastavale operaatorile </a:t>
            </a:r>
            <a:r>
              <a:rPr lang="et-EE" sz="1100" dirty="0" smtClean="0"/>
              <a:t>meeldetuletuse </a:t>
            </a:r>
            <a:r>
              <a:rPr lang="et-EE" sz="1100" dirty="0" smtClean="0"/>
              <a:t>kuvamine. LARA võimaldab NOTAM-teate teksti automatiseeritud koostamist ning NOTAM-büroole edastamiseks eksportimist (NOTAM-teadete automaatset edastamist AFTN-i kaudu LARA ei võimalda).</a:t>
            </a:r>
          </a:p>
          <a:p>
            <a:r>
              <a:rPr lang="et-EE" sz="1100" b="1" u="sng" kern="1200" dirty="0" smtClean="0">
                <a:solidFill>
                  <a:schemeClr val="tx1"/>
                </a:solidFill>
                <a:effectLst/>
              </a:rPr>
              <a:t>4) Õhuruumi kasutamise statistika </a:t>
            </a:r>
            <a:r>
              <a:rPr lang="et-EE" sz="1100" kern="1200" dirty="0" smtClean="0">
                <a:solidFill>
                  <a:schemeClr val="tx1"/>
                </a:solidFill>
                <a:effectLst/>
              </a:rPr>
              <a:t>Eesti õhuruumi paindliku kasutamise </a:t>
            </a:r>
            <a:r>
              <a:rPr lang="et-EE" sz="1100" kern="1200" dirty="0" smtClean="0">
                <a:solidFill>
                  <a:schemeClr val="tx1"/>
                </a:solidFill>
                <a:effectLst/>
              </a:rPr>
              <a:t>järel-hindamiseks </a:t>
            </a:r>
            <a:r>
              <a:rPr lang="et-EE" sz="1100" kern="1200" dirty="0" smtClean="0">
                <a:solidFill>
                  <a:schemeClr val="tx1"/>
                </a:solidFill>
                <a:effectLst/>
              </a:rPr>
              <a:t>on LARA andmebaasi kogutud andmete alusel võimalik teostada Tallinna FIRi õhuruumi paindliku kasutamise (FUA) peamiste tulemuslikkuse indikaatorite (KPIde) analüüsi. Militaarse õhuruumikasutuse statistilise analüüsi teenuse PRISMIL kasutuselevõtu korral on võimalik vastavate andmete automaatne edastus LARA-st.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dirty="0"/>
          </a:p>
        </p:txBody>
      </p:sp>
      <p:sp>
        <p:nvSpPr>
          <p:cNvPr id="6" name="Rectangle 7"/>
          <p:cNvSpPr>
            <a:spLocks noGrp="1" noChangeArrowheads="1"/>
          </p:cNvSpPr>
          <p:nvPr>
            <p:ph type="sldNum" sz="quarter" idx="5"/>
          </p:nvPr>
        </p:nvSpPr>
        <p:spPr>
          <a:ln/>
        </p:spPr>
        <p:txBody>
          <a:bodyPr/>
          <a:lstStyle/>
          <a:p>
            <a:fld id="{AD3358BD-3EC0-429F-98D7-140973927A0C}" type="slidenum">
              <a:rPr lang="en-US"/>
              <a:pPr/>
              <a:t>2</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t-E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dirty="0"/>
          </a:p>
        </p:txBody>
      </p:sp>
      <p:sp>
        <p:nvSpPr>
          <p:cNvPr id="6" name="Rectangle 7"/>
          <p:cNvSpPr>
            <a:spLocks noGrp="1" noChangeArrowheads="1"/>
          </p:cNvSpPr>
          <p:nvPr>
            <p:ph type="sldNum" sz="quarter" idx="5"/>
          </p:nvPr>
        </p:nvSpPr>
        <p:spPr>
          <a:ln/>
        </p:spPr>
        <p:txBody>
          <a:bodyPr/>
          <a:lstStyle/>
          <a:p>
            <a:fld id="{AD3358BD-3EC0-429F-98D7-140973927A0C}" type="slidenum">
              <a:rPr lang="en-US"/>
              <a:pPr/>
              <a:t>20</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GB" sz="1200" b="1" noProof="0" dirty="0" smtClean="0">
                <a:latin typeface="Calibri" panose="020F0502020204030204" pitchFamily="34" charset="0"/>
              </a:rPr>
              <a:t>Õhuruumi korraldamise tehniline tugi</a:t>
            </a:r>
            <a:endParaRPr lang="et-EE" sz="1200" b="1" noProof="0" dirty="0" smtClean="0">
              <a:latin typeface="Calibri" panose="020F0502020204030204" pitchFamily="34" charset="0"/>
            </a:endParaRPr>
          </a:p>
          <a:p>
            <a:pPr marL="0" indent="0">
              <a:spcAft>
                <a:spcPts val="0"/>
              </a:spcAft>
              <a:buClrTx/>
              <a:buSzPct val="95000"/>
              <a:buNone/>
            </a:pPr>
            <a:r>
              <a:rPr lang="en-GB" sz="1200" noProof="0" dirty="0" smtClean="0">
                <a:latin typeface="Calibri" panose="020F0502020204030204" pitchFamily="34" charset="0"/>
              </a:rPr>
              <a:t>Vajadused on määratletud NEFAB Network Plan, Annex 6-s</a:t>
            </a:r>
          </a:p>
          <a:p>
            <a:pPr marL="457200" indent="-457200">
              <a:spcAft>
                <a:spcPts val="0"/>
              </a:spcAft>
              <a:buClrTx/>
              <a:buSzPct val="95000"/>
              <a:buFont typeface="+mj-lt"/>
              <a:buAutoNum type="arabicPeriod"/>
            </a:pPr>
            <a:r>
              <a:rPr lang="en-GB" sz="1200" noProof="0" dirty="0" smtClean="0">
                <a:latin typeface="Calibri" panose="020F0502020204030204" pitchFamily="34" charset="0"/>
              </a:rPr>
              <a:t>Võimekus esitada jooksvaid ja </a:t>
            </a:r>
            <a:r>
              <a:rPr lang="en-GB" sz="1200" noProof="0" dirty="0" err="1" smtClean="0">
                <a:latin typeface="Calibri" panose="020F0502020204030204" pitchFamily="34" charset="0"/>
              </a:rPr>
              <a:t>eelseisvaid</a:t>
            </a:r>
            <a:r>
              <a:rPr lang="en-GB" sz="1200" noProof="0" dirty="0" smtClean="0">
                <a:latin typeface="Calibri" panose="020F0502020204030204" pitchFamily="34" charset="0"/>
              </a:rPr>
              <a:t> </a:t>
            </a:r>
            <a:r>
              <a:rPr lang="en-GB" sz="1200" noProof="0" dirty="0" err="1" smtClean="0">
                <a:latin typeface="Calibri" panose="020F0502020204030204" pitchFamily="34" charset="0"/>
              </a:rPr>
              <a:t>õhuruumi</a:t>
            </a:r>
            <a:r>
              <a:rPr lang="en-GB" sz="1200" noProof="0" dirty="0" smtClean="0">
                <a:latin typeface="Calibri" panose="020F0502020204030204" pitchFamily="34" charset="0"/>
              </a:rPr>
              <a:t> </a:t>
            </a:r>
            <a:r>
              <a:rPr lang="en-GB" sz="1200" noProof="0" dirty="0" err="1" smtClean="0">
                <a:latin typeface="Calibri" panose="020F0502020204030204" pitchFamily="34" charset="0"/>
              </a:rPr>
              <a:t>piiranguid</a:t>
            </a:r>
            <a:r>
              <a:rPr lang="en-GB" sz="1200" noProof="0" dirty="0" smtClean="0">
                <a:latin typeface="Calibri" panose="020F0502020204030204" pitchFamily="34" charset="0"/>
              </a:rPr>
              <a:t> </a:t>
            </a:r>
            <a:r>
              <a:rPr lang="en-GB" sz="1200" noProof="0" dirty="0" err="1" smtClean="0">
                <a:latin typeface="Calibri" panose="020F0502020204030204" pitchFamily="34" charset="0"/>
              </a:rPr>
              <a:t>lennujuhi</a:t>
            </a:r>
            <a:r>
              <a:rPr lang="en-GB" sz="1200" noProof="0" dirty="0" smtClean="0">
                <a:latin typeface="Calibri" panose="020F0502020204030204" pitchFamily="34" charset="0"/>
              </a:rPr>
              <a:t> </a:t>
            </a:r>
            <a:r>
              <a:rPr lang="en-GB" sz="1200" noProof="0" dirty="0" err="1" smtClean="0">
                <a:latin typeface="Calibri" panose="020F0502020204030204" pitchFamily="34" charset="0"/>
              </a:rPr>
              <a:t>positsioonile</a:t>
            </a:r>
            <a:r>
              <a:rPr lang="en-GB" sz="1200" noProof="0" dirty="0" smtClean="0">
                <a:latin typeface="Calibri" panose="020F0502020204030204" pitchFamily="34" charset="0"/>
              </a:rPr>
              <a:t> </a:t>
            </a:r>
            <a:r>
              <a:rPr lang="en-GB" sz="1200" noProof="0" dirty="0" err="1" smtClean="0">
                <a:latin typeface="Calibri" panose="020F0502020204030204" pitchFamily="34" charset="0"/>
              </a:rPr>
              <a:t>nii</a:t>
            </a:r>
            <a:r>
              <a:rPr lang="en-GB" sz="1200" noProof="0" dirty="0" smtClean="0">
                <a:latin typeface="Calibri" panose="020F0502020204030204" pitchFamily="34" charset="0"/>
              </a:rPr>
              <a:t> ACC-s </a:t>
            </a:r>
            <a:r>
              <a:rPr lang="en-GB" sz="1200" noProof="0" dirty="0" err="1" smtClean="0">
                <a:latin typeface="Calibri" panose="020F0502020204030204" pitchFamily="34" charset="0"/>
              </a:rPr>
              <a:t>kui</a:t>
            </a:r>
            <a:r>
              <a:rPr lang="en-GB" sz="1200" noProof="0" dirty="0" smtClean="0">
                <a:latin typeface="Calibri" panose="020F0502020204030204" pitchFamily="34" charset="0"/>
              </a:rPr>
              <a:t> </a:t>
            </a:r>
            <a:r>
              <a:rPr lang="en-GB" sz="1200" noProof="0" dirty="0" err="1" smtClean="0">
                <a:latin typeface="Calibri" panose="020F0502020204030204" pitchFamily="34" charset="0"/>
              </a:rPr>
              <a:t>teistes</a:t>
            </a:r>
            <a:r>
              <a:rPr lang="en-GB" sz="1200" noProof="0" dirty="0" smtClean="0">
                <a:latin typeface="Calibri" panose="020F0502020204030204" pitchFamily="34" charset="0"/>
              </a:rPr>
              <a:t> </a:t>
            </a:r>
            <a:r>
              <a:rPr lang="en-GB" sz="1200" noProof="0" dirty="0" err="1" smtClean="0">
                <a:latin typeface="Calibri" panose="020F0502020204030204" pitchFamily="34" charset="0"/>
              </a:rPr>
              <a:t>üksustes</a:t>
            </a:r>
            <a:endParaRPr lang="en-GB" sz="1200" noProof="0" dirty="0" smtClean="0">
              <a:latin typeface="Calibri" panose="020F0502020204030204" pitchFamily="34" charset="0"/>
            </a:endParaRPr>
          </a:p>
          <a:p>
            <a:pPr marL="457200" indent="-457200">
              <a:spcAft>
                <a:spcPts val="0"/>
              </a:spcAft>
              <a:buClrTx/>
              <a:buSzPct val="95000"/>
              <a:buFont typeface="+mj-lt"/>
              <a:buAutoNum type="arabicPeriod"/>
            </a:pPr>
            <a:r>
              <a:rPr lang="en-GB" sz="1200" noProof="0" dirty="0" err="1" smtClean="0">
                <a:latin typeface="Calibri" panose="020F0502020204030204" pitchFamily="34" charset="0"/>
              </a:rPr>
              <a:t>Võimekus</a:t>
            </a:r>
            <a:r>
              <a:rPr lang="en-GB" sz="1200" noProof="0" dirty="0" smtClean="0">
                <a:latin typeface="Calibri" panose="020F0502020204030204" pitchFamily="34" charset="0"/>
              </a:rPr>
              <a:t> </a:t>
            </a:r>
            <a:r>
              <a:rPr lang="en-GB" sz="1200" noProof="0" dirty="0" err="1" smtClean="0">
                <a:latin typeface="Calibri" panose="020F0502020204030204" pitchFamily="34" charset="0"/>
              </a:rPr>
              <a:t>vajalikus</a:t>
            </a:r>
            <a:r>
              <a:rPr lang="en-GB" sz="1200" noProof="0" dirty="0" smtClean="0">
                <a:latin typeface="Calibri" panose="020F0502020204030204" pitchFamily="34" charset="0"/>
              </a:rPr>
              <a:t> </a:t>
            </a:r>
            <a:r>
              <a:rPr lang="en-GB" sz="1200" noProof="0" dirty="0" err="1" smtClean="0">
                <a:latin typeface="Calibri" panose="020F0502020204030204" pitchFamily="34" charset="0"/>
              </a:rPr>
              <a:t>ulatuses</a:t>
            </a:r>
            <a:r>
              <a:rPr lang="en-GB" sz="1200" noProof="0" dirty="0" smtClean="0">
                <a:latin typeface="Calibri" panose="020F0502020204030204" pitchFamily="34" charset="0"/>
              </a:rPr>
              <a:t> </a:t>
            </a:r>
            <a:r>
              <a:rPr lang="en-GB" sz="1200" noProof="0" dirty="0" err="1" smtClean="0">
                <a:latin typeface="Calibri" panose="020F0502020204030204" pitchFamily="34" charset="0"/>
              </a:rPr>
              <a:t>õhuruumi</a:t>
            </a:r>
            <a:r>
              <a:rPr lang="en-GB" sz="1200" noProof="0" dirty="0" smtClean="0">
                <a:latin typeface="Calibri" panose="020F0502020204030204" pitchFamily="34" charset="0"/>
              </a:rPr>
              <a:t> </a:t>
            </a:r>
            <a:r>
              <a:rPr lang="en-GB" sz="1200" noProof="0" dirty="0" err="1" smtClean="0">
                <a:latin typeface="Calibri" panose="020F0502020204030204" pitchFamily="34" charset="0"/>
              </a:rPr>
              <a:t>konfiguratsiooni</a:t>
            </a:r>
            <a:r>
              <a:rPr lang="en-GB" sz="1200" noProof="0" dirty="0" smtClean="0">
                <a:latin typeface="Calibri" panose="020F0502020204030204" pitchFamily="34" charset="0"/>
              </a:rPr>
              <a:t> </a:t>
            </a:r>
            <a:r>
              <a:rPr lang="en-GB" sz="1200" noProof="0" dirty="0" err="1" smtClean="0">
                <a:latin typeface="Calibri" panose="020F0502020204030204" pitchFamily="34" charset="0"/>
              </a:rPr>
              <a:t>kohta</a:t>
            </a:r>
            <a:r>
              <a:rPr lang="en-GB" sz="1200" noProof="0" dirty="0" smtClean="0">
                <a:latin typeface="Calibri" panose="020F0502020204030204" pitchFamily="34" charset="0"/>
              </a:rPr>
              <a:t> info </a:t>
            </a:r>
            <a:r>
              <a:rPr lang="en-GB" sz="1200" noProof="0" dirty="0" err="1" smtClean="0">
                <a:latin typeface="Calibri" panose="020F0502020204030204" pitchFamily="34" charset="0"/>
              </a:rPr>
              <a:t>vahetamiseks</a:t>
            </a:r>
            <a:r>
              <a:rPr lang="en-GB" sz="1200" noProof="0" dirty="0" smtClean="0">
                <a:latin typeface="Calibri" panose="020F0502020204030204" pitchFamily="34" charset="0"/>
              </a:rPr>
              <a:t> NEFAB </a:t>
            </a:r>
            <a:r>
              <a:rPr lang="en-GB" sz="1200" noProof="0" dirty="0" err="1" smtClean="0">
                <a:latin typeface="Calibri" panose="020F0502020204030204" pitchFamily="34" charset="0"/>
              </a:rPr>
              <a:t>naabritega</a:t>
            </a:r>
            <a:r>
              <a:rPr lang="en-GB" sz="1200" noProof="0" dirty="0" smtClean="0">
                <a:latin typeface="Calibri" panose="020F0502020204030204" pitchFamily="34" charset="0"/>
              </a:rPr>
              <a:t> (</a:t>
            </a:r>
            <a:r>
              <a:rPr lang="en-GB" sz="1200" noProof="0" dirty="0" err="1" smtClean="0">
                <a:latin typeface="Calibri" panose="020F0502020204030204" pitchFamily="34" charset="0"/>
              </a:rPr>
              <a:t>Soome</a:t>
            </a:r>
            <a:r>
              <a:rPr lang="en-GB" sz="1200" noProof="0" dirty="0" smtClean="0">
                <a:latin typeface="Calibri" panose="020F0502020204030204" pitchFamily="34" charset="0"/>
              </a:rPr>
              <a:t> ja </a:t>
            </a:r>
            <a:r>
              <a:rPr lang="en-GB" sz="1200" noProof="0" dirty="0" err="1" smtClean="0">
                <a:latin typeface="Calibri" panose="020F0502020204030204" pitchFamily="34" charset="0"/>
              </a:rPr>
              <a:t>Läti</a:t>
            </a:r>
            <a:r>
              <a:rPr lang="en-GB" sz="1200" noProof="0" dirty="0" smtClean="0">
                <a:latin typeface="Calibri" panose="020F0502020204030204" pitchFamily="34" charset="0"/>
              </a:rPr>
              <a:t>)</a:t>
            </a:r>
          </a:p>
          <a:p>
            <a:pPr marL="457200" indent="-457200">
              <a:spcAft>
                <a:spcPts val="0"/>
              </a:spcAft>
              <a:buClrTx/>
              <a:buSzPct val="95000"/>
              <a:buFont typeface="+mj-lt"/>
              <a:buAutoNum type="arabicPeriod"/>
            </a:pPr>
            <a:r>
              <a:rPr lang="en-GB" sz="1200" noProof="0" dirty="0" err="1" smtClean="0">
                <a:latin typeface="Calibri" panose="020F0502020204030204" pitchFamily="34" charset="0"/>
              </a:rPr>
              <a:t>Võimekus</a:t>
            </a:r>
            <a:r>
              <a:rPr lang="en-GB" sz="1200" noProof="0" dirty="0" smtClean="0">
                <a:latin typeface="Calibri" panose="020F0502020204030204" pitchFamily="34" charset="0"/>
              </a:rPr>
              <a:t> </a:t>
            </a:r>
            <a:r>
              <a:rPr lang="en-GB" sz="1200" noProof="0" dirty="0" err="1" smtClean="0">
                <a:latin typeface="Calibri" panose="020F0502020204030204" pitchFamily="34" charset="0"/>
              </a:rPr>
              <a:t>käsitleda</a:t>
            </a:r>
            <a:r>
              <a:rPr lang="en-GB" sz="1200" noProof="0" dirty="0" smtClean="0">
                <a:latin typeface="Calibri" panose="020F0502020204030204" pitchFamily="34" charset="0"/>
              </a:rPr>
              <a:t> </a:t>
            </a:r>
            <a:r>
              <a:rPr lang="en-GB" sz="1200" noProof="0" dirty="0" err="1" smtClean="0">
                <a:latin typeface="Calibri" panose="020F0502020204030204" pitchFamily="34" charset="0"/>
              </a:rPr>
              <a:t>piirangualade</a:t>
            </a:r>
            <a:r>
              <a:rPr lang="en-GB" sz="1200" noProof="0" dirty="0" smtClean="0">
                <a:latin typeface="Calibri" panose="020F0502020204030204" pitchFamily="34" charset="0"/>
              </a:rPr>
              <a:t> </a:t>
            </a:r>
            <a:r>
              <a:rPr lang="en-GB" sz="1200" noProof="0" dirty="0" err="1" smtClean="0">
                <a:latin typeface="Calibri" panose="020F0502020204030204" pitchFamily="34" charset="0"/>
              </a:rPr>
              <a:t>reserveerimise</a:t>
            </a:r>
            <a:r>
              <a:rPr lang="en-GB" sz="1200" noProof="0" dirty="0" smtClean="0">
                <a:latin typeface="Calibri" panose="020F0502020204030204" pitchFamily="34" charset="0"/>
              </a:rPr>
              <a:t> </a:t>
            </a:r>
            <a:r>
              <a:rPr lang="en-GB" sz="1200" noProof="0" dirty="0" err="1" smtClean="0">
                <a:latin typeface="Calibri" panose="020F0502020204030204" pitchFamily="34" charset="0"/>
              </a:rPr>
              <a:t>protsessi</a:t>
            </a:r>
            <a:r>
              <a:rPr lang="en-GB" sz="1200" noProof="0" dirty="0" smtClean="0">
                <a:latin typeface="Calibri" panose="020F0502020204030204" pitchFamily="34" charset="0"/>
              </a:rPr>
              <a:t> </a:t>
            </a:r>
            <a:r>
              <a:rPr lang="en-GB" sz="1200" noProof="0" dirty="0" err="1" smtClean="0">
                <a:latin typeface="Calibri" panose="020F0502020204030204" pitchFamily="34" charset="0"/>
              </a:rPr>
              <a:t>telefoni</a:t>
            </a:r>
            <a:r>
              <a:rPr lang="en-GB" sz="1200" noProof="0" dirty="0" smtClean="0">
                <a:latin typeface="Calibri" panose="020F0502020204030204" pitchFamily="34" charset="0"/>
              </a:rPr>
              <a:t> </a:t>
            </a:r>
            <a:r>
              <a:rPr lang="en-GB" sz="1200" noProof="0" dirty="0" err="1" smtClean="0">
                <a:latin typeface="Calibri" panose="020F0502020204030204" pitchFamily="34" charset="0"/>
              </a:rPr>
              <a:t>kasutamata</a:t>
            </a:r>
            <a:endParaRPr lang="en-GB" sz="1200" noProof="0" dirty="0" smtClean="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a:p>
        </p:txBody>
      </p:sp>
      <p:sp>
        <p:nvSpPr>
          <p:cNvPr id="6" name="Rectangle 7"/>
          <p:cNvSpPr>
            <a:spLocks noGrp="1" noChangeArrowheads="1"/>
          </p:cNvSpPr>
          <p:nvPr>
            <p:ph type="sldNum" sz="quarter" idx="5"/>
          </p:nvPr>
        </p:nvSpPr>
        <p:spPr>
          <a:ln/>
        </p:spPr>
        <p:txBody>
          <a:bodyPr/>
          <a:lstStyle/>
          <a:p>
            <a:fld id="{AD3358BD-3EC0-429F-98D7-140973927A0C}" type="slidenum">
              <a:rPr lang="en-US"/>
              <a:pPr/>
              <a:t>21</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marL="0" indent="0">
              <a:buNone/>
            </a:pPr>
            <a:r>
              <a:rPr lang="en-GB" sz="1400" b="1" noProof="0" dirty="0" smtClean="0">
                <a:latin typeface="Calibri" panose="020F0502020204030204" pitchFamily="34" charset="0"/>
              </a:rPr>
              <a:t>AFP </a:t>
            </a:r>
            <a:r>
              <a:rPr lang="en-GB" sz="1400" noProof="0" dirty="0" smtClean="0">
                <a:latin typeface="Calibri" panose="020F0502020204030204" pitchFamily="34" charset="0"/>
              </a:rPr>
              <a:t>(</a:t>
            </a:r>
            <a:r>
              <a:rPr lang="en-GB" sz="1400" b="1" noProof="0" dirty="0" smtClean="0">
                <a:latin typeface="Calibri" panose="020F0502020204030204" pitchFamily="34" charset="0"/>
              </a:rPr>
              <a:t>A</a:t>
            </a:r>
            <a:r>
              <a:rPr lang="en-GB" sz="1400" noProof="0" dirty="0" smtClean="0">
                <a:latin typeface="Calibri" panose="020F0502020204030204" pitchFamily="34" charset="0"/>
              </a:rPr>
              <a:t>TC </a:t>
            </a:r>
            <a:r>
              <a:rPr lang="en-GB" sz="1400" b="1" noProof="0" dirty="0" smtClean="0">
                <a:latin typeface="Calibri" panose="020F0502020204030204" pitchFamily="34" charset="0"/>
              </a:rPr>
              <a:t>F</a:t>
            </a:r>
            <a:r>
              <a:rPr lang="en-GB" sz="1400" noProof="0" dirty="0" smtClean="0">
                <a:latin typeface="Calibri" panose="020F0502020204030204" pitchFamily="34" charset="0"/>
              </a:rPr>
              <a:t>light Plan </a:t>
            </a:r>
            <a:r>
              <a:rPr lang="en-GB" sz="1400" b="1" noProof="0" dirty="0" smtClean="0">
                <a:latin typeface="Calibri" panose="020F0502020204030204" pitchFamily="34" charset="0"/>
              </a:rPr>
              <a:t>P</a:t>
            </a:r>
            <a:r>
              <a:rPr lang="en-GB" sz="1400" noProof="0" dirty="0" smtClean="0">
                <a:latin typeface="Calibri" panose="020F0502020204030204" pitchFamily="34" charset="0"/>
              </a:rPr>
              <a:t>roposal) – mean for ATC to update flight plan data using IFPS.</a:t>
            </a:r>
            <a:r>
              <a:rPr lang="et-EE" sz="1400" baseline="0" noProof="0" dirty="0" smtClean="0">
                <a:latin typeface="Calibri" panose="020F0502020204030204" pitchFamily="34" charset="0"/>
              </a:rPr>
              <a:t> </a:t>
            </a:r>
            <a:r>
              <a:rPr lang="en-GB" sz="1400" noProof="0" dirty="0" smtClean="0">
                <a:latin typeface="Calibri" panose="020F0502020204030204" pitchFamily="34" charset="0"/>
              </a:rPr>
              <a:t>Reasons for an AFP:</a:t>
            </a:r>
          </a:p>
          <a:p>
            <a:pPr lvl="1" indent="-342900"/>
            <a:r>
              <a:rPr lang="en-GB" sz="1400" noProof="0" dirty="0" smtClean="0">
                <a:latin typeface="Calibri" panose="020F0502020204030204" pitchFamily="34" charset="0"/>
              </a:rPr>
              <a:t>Missing FPL</a:t>
            </a:r>
          </a:p>
          <a:p>
            <a:pPr lvl="1" indent="-342900"/>
            <a:r>
              <a:rPr lang="en-GB" sz="1400" noProof="0" dirty="0" smtClean="0">
                <a:latin typeface="Calibri" panose="020F0502020204030204" pitchFamily="34" charset="0"/>
              </a:rPr>
              <a:t>Diversion</a:t>
            </a:r>
          </a:p>
          <a:p>
            <a:pPr lvl="1" indent="-342900"/>
            <a:r>
              <a:rPr lang="en-GB" sz="1400" noProof="0" dirty="0" smtClean="0">
                <a:latin typeface="Calibri" panose="020F0502020204030204" pitchFamily="34" charset="0"/>
              </a:rPr>
              <a:t>Change of RFL</a:t>
            </a:r>
          </a:p>
          <a:p>
            <a:pPr lvl="1" indent="-342900"/>
            <a:r>
              <a:rPr lang="en-GB" sz="1400" noProof="0" dirty="0" smtClean="0">
                <a:latin typeface="Calibri" panose="020F0502020204030204" pitchFamily="34" charset="0"/>
              </a:rPr>
              <a:t>Change of aircraft type</a:t>
            </a:r>
          </a:p>
          <a:p>
            <a:pPr lvl="1" indent="-342900"/>
            <a:r>
              <a:rPr lang="en-GB" sz="1400" dirty="0" smtClean="0">
                <a:latin typeface="Calibri" panose="020F0502020204030204" pitchFamily="34" charset="0"/>
              </a:rPr>
              <a:t>Change of flight rules </a:t>
            </a:r>
            <a:r>
              <a:rPr lang="en-GB" sz="1400" noProof="0" dirty="0" smtClean="0">
                <a:latin typeface="Calibri" panose="020F0502020204030204" pitchFamily="34" charset="0"/>
              </a:rPr>
              <a:t>IFR/VFR</a:t>
            </a:r>
          </a:p>
          <a:p>
            <a:pPr lvl="1" indent="-342900"/>
            <a:r>
              <a:rPr lang="en-GB" sz="1400" dirty="0" smtClean="0">
                <a:latin typeface="Calibri" panose="020F0502020204030204" pitchFamily="34" charset="0"/>
              </a:rPr>
              <a:t>Change of flight type </a:t>
            </a:r>
            <a:r>
              <a:rPr lang="en-GB" sz="1400" noProof="0" dirty="0" smtClean="0">
                <a:latin typeface="Calibri" panose="020F0502020204030204" pitchFamily="34" charset="0"/>
              </a:rPr>
              <a:t>GAT/OAT</a:t>
            </a:r>
          </a:p>
          <a:p>
            <a:pPr lvl="1" indent="-342900"/>
            <a:r>
              <a:rPr lang="en-GB" sz="1400" dirty="0" smtClean="0">
                <a:latin typeface="Calibri" panose="020F0502020204030204" pitchFamily="34" charset="0"/>
              </a:rPr>
              <a:t>Change of </a:t>
            </a:r>
            <a:r>
              <a:rPr lang="en-GB" sz="1400" noProof="0" dirty="0" smtClean="0">
                <a:latin typeface="Calibri" panose="020F0502020204030204" pitchFamily="34" charset="0"/>
              </a:rPr>
              <a:t>equipment</a:t>
            </a:r>
          </a:p>
          <a:p>
            <a:pPr lvl="1" indent="-342900"/>
            <a:r>
              <a:rPr lang="en-GB" sz="1400" b="1" dirty="0" smtClean="0">
                <a:latin typeface="Calibri" panose="020F0502020204030204" pitchFamily="34" charset="0"/>
              </a:rPr>
              <a:t>Change of </a:t>
            </a:r>
            <a:r>
              <a:rPr lang="en-GB" sz="1400" b="1" noProof="0" dirty="0" smtClean="0">
                <a:latin typeface="Calibri" panose="020F0502020204030204" pitchFamily="34" charset="0"/>
              </a:rPr>
              <a:t>route/trajectory</a:t>
            </a:r>
            <a:endParaRPr lang="en-GB" sz="1400" b="1" noProof="0" dirty="0" smtClean="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a:p>
        </p:txBody>
      </p:sp>
      <p:sp>
        <p:nvSpPr>
          <p:cNvPr id="6" name="Rectangle 7"/>
          <p:cNvSpPr>
            <a:spLocks noGrp="1" noChangeArrowheads="1"/>
          </p:cNvSpPr>
          <p:nvPr>
            <p:ph type="sldNum" sz="quarter" idx="5"/>
          </p:nvPr>
        </p:nvSpPr>
        <p:spPr>
          <a:ln/>
        </p:spPr>
        <p:txBody>
          <a:bodyPr/>
          <a:lstStyle/>
          <a:p>
            <a:fld id="{AD3358BD-3EC0-429F-98D7-140973927A0C}" type="slidenum">
              <a:rPr lang="en-US"/>
              <a:pPr/>
              <a:t>22</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t-EE" dirty="0" smtClean="0"/>
              <a:t>IFPS – Integrated Initial Flight Plan Processing System</a:t>
            </a:r>
          </a:p>
          <a:p>
            <a:r>
              <a:rPr lang="et-EE" dirty="0" smtClean="0"/>
              <a:t>AFP – ATC Flight Plan Proposal</a:t>
            </a:r>
          </a:p>
          <a:p>
            <a:r>
              <a:rPr lang="et-EE" dirty="0" smtClean="0"/>
              <a:t>APL – ATC Flight Plan</a:t>
            </a:r>
          </a:p>
          <a:p>
            <a:r>
              <a:rPr lang="et-EE" dirty="0" smtClean="0"/>
              <a:t>ACH – ATC Change</a:t>
            </a:r>
            <a:endParaRPr lang="et-E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a:p>
        </p:txBody>
      </p:sp>
      <p:sp>
        <p:nvSpPr>
          <p:cNvPr id="6" name="Rectangle 7"/>
          <p:cNvSpPr>
            <a:spLocks noGrp="1" noChangeArrowheads="1"/>
          </p:cNvSpPr>
          <p:nvPr>
            <p:ph type="sldNum" sz="quarter" idx="5"/>
          </p:nvPr>
        </p:nvSpPr>
        <p:spPr>
          <a:ln/>
        </p:spPr>
        <p:txBody>
          <a:bodyPr/>
          <a:lstStyle/>
          <a:p>
            <a:fld id="{AD3358BD-3EC0-429F-98D7-140973927A0C}" type="slidenum">
              <a:rPr lang="en-US"/>
              <a:pPr/>
              <a:t>23</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t-EE" sz="1100" b="1" u="none" dirty="0" smtClean="0">
                <a:latin typeface="Calibri" panose="020F0502020204030204" pitchFamily="34" charset="0"/>
              </a:rPr>
              <a:t>Setting the flight planning rules </a:t>
            </a:r>
            <a:r>
              <a:rPr lang="et-EE" sz="1100" dirty="0" smtClean="0">
                <a:latin typeface="Calibri" panose="020F0502020204030204" pitchFamily="34" charset="0"/>
              </a:rPr>
              <a:t>- </a:t>
            </a:r>
            <a:r>
              <a:rPr lang="et-EE" sz="1100" i="1" dirty="0" smtClean="0">
                <a:solidFill>
                  <a:srgbClr val="BC1480"/>
                </a:solidFill>
                <a:latin typeface="Calibri" panose="020F0502020204030204" pitchFamily="34" charset="0"/>
              </a:rPr>
              <a:t>Operators may need certain adaptations and modifications in their flight planning systems to be able to use offered FRA advantages</a:t>
            </a:r>
          </a:p>
          <a:p>
            <a:pPr>
              <a:spcBef>
                <a:spcPts val="0"/>
              </a:spcBef>
            </a:pPr>
            <a:endParaRPr lang="et-EE" sz="1100" b="1" noProof="0" dirty="0" smtClean="0">
              <a:latin typeface="Calibri" panose="020F0502020204030204" pitchFamily="34" charset="0"/>
            </a:endParaRPr>
          </a:p>
          <a:p>
            <a:pPr>
              <a:spcBef>
                <a:spcPts val="0"/>
              </a:spcBef>
            </a:pPr>
            <a:r>
              <a:rPr lang="en-GB" sz="1100" b="1" noProof="0" dirty="0" smtClean="0">
                <a:latin typeface="Calibri" panose="020F0502020204030204" pitchFamily="34" charset="0"/>
              </a:rPr>
              <a:t>FRA-</a:t>
            </a:r>
            <a:r>
              <a:rPr lang="en-GB" sz="1100" b="1" noProof="0" dirty="0" err="1" smtClean="0">
                <a:latin typeface="Calibri" panose="020F0502020204030204" pitchFamily="34" charset="0"/>
              </a:rPr>
              <a:t>spetsiifilised</a:t>
            </a:r>
            <a:r>
              <a:rPr lang="en-GB" sz="1100" b="1" noProof="0" dirty="0" smtClean="0">
                <a:latin typeface="Calibri" panose="020F0502020204030204" pitchFamily="34" charset="0"/>
              </a:rPr>
              <a:t> </a:t>
            </a:r>
            <a:r>
              <a:rPr lang="en-GB" sz="1100" b="1" noProof="0" dirty="0" err="1" smtClean="0">
                <a:latin typeface="Calibri" panose="020F0502020204030204" pitchFamily="34" charset="0"/>
              </a:rPr>
              <a:t>definitsioonid</a:t>
            </a:r>
            <a:endParaRPr lang="et-EE" sz="1100" b="1" noProof="0" dirty="0" smtClean="0">
              <a:latin typeface="Calibri" panose="020F0502020204030204" pitchFamily="34" charset="0"/>
            </a:endParaRPr>
          </a:p>
          <a:p>
            <a:pPr marL="457200" indent="-457200">
              <a:spcBef>
                <a:spcPts val="0"/>
              </a:spcBef>
              <a:buClrTx/>
              <a:buSzPct val="95000"/>
              <a:buAutoNum type="arabicPeriod"/>
            </a:pPr>
            <a:r>
              <a:rPr lang="en-GB" sz="1100" noProof="0" dirty="0" err="1" smtClean="0">
                <a:latin typeface="Calibri" panose="020F0502020204030204" pitchFamily="34" charset="0"/>
              </a:rPr>
              <a:t>Üldised</a:t>
            </a:r>
            <a:r>
              <a:rPr lang="en-GB" sz="1100" noProof="0" dirty="0" smtClean="0">
                <a:latin typeface="Calibri" panose="020F0502020204030204" pitchFamily="34" charset="0"/>
              </a:rPr>
              <a:t> </a:t>
            </a:r>
            <a:r>
              <a:rPr lang="en-GB" sz="1100" noProof="0" dirty="0" err="1" smtClean="0">
                <a:latin typeface="Calibri" panose="020F0502020204030204" pitchFamily="34" charset="0"/>
              </a:rPr>
              <a:t>põhimõtted</a:t>
            </a:r>
            <a:r>
              <a:rPr lang="en-GB" sz="1100" noProof="0" dirty="0" smtClean="0">
                <a:latin typeface="Calibri" panose="020F0502020204030204" pitchFamily="34" charset="0"/>
              </a:rPr>
              <a:t> ja </a:t>
            </a:r>
            <a:r>
              <a:rPr lang="en-GB" sz="1100" noProof="0" dirty="0" err="1" smtClean="0">
                <a:latin typeface="Calibri" panose="020F0502020204030204" pitchFamily="34" charset="0"/>
              </a:rPr>
              <a:t>definitsioonid</a:t>
            </a:r>
            <a:r>
              <a:rPr lang="en-GB" sz="1100" noProof="0" dirty="0" smtClean="0">
                <a:latin typeface="Calibri" panose="020F0502020204030204" pitchFamily="34" charset="0"/>
              </a:rPr>
              <a:t> on </a:t>
            </a:r>
            <a:r>
              <a:rPr lang="en-GB" sz="1100" noProof="0" dirty="0" err="1" smtClean="0">
                <a:latin typeface="Calibri" panose="020F0502020204030204" pitchFamily="34" charset="0"/>
              </a:rPr>
              <a:t>esitatud</a:t>
            </a:r>
            <a:r>
              <a:rPr lang="en-GB" sz="1100" noProof="0" dirty="0" smtClean="0">
                <a:latin typeface="Calibri" panose="020F0502020204030204" pitchFamily="34" charset="0"/>
              </a:rPr>
              <a:t> ERNIP 6.5.4 ja 6.5.6 </a:t>
            </a:r>
          </a:p>
          <a:p>
            <a:pPr marL="457200" indent="-457200">
              <a:spcBef>
                <a:spcPts val="0"/>
              </a:spcBef>
              <a:buClrTx/>
              <a:buSzPct val="95000"/>
              <a:buAutoNum type="arabicPeriod"/>
            </a:pPr>
            <a:r>
              <a:rPr lang="en-GB" sz="1100" noProof="0" dirty="0" err="1" smtClean="0">
                <a:latin typeface="Calibri" panose="020F0502020204030204" pitchFamily="34" charset="0"/>
              </a:rPr>
              <a:t>Definitsioonid</a:t>
            </a:r>
            <a:r>
              <a:rPr lang="en-GB" sz="1100" noProof="0" dirty="0" smtClean="0">
                <a:latin typeface="Calibri" panose="020F0502020204030204" pitchFamily="34" charset="0"/>
              </a:rPr>
              <a:t> NEFAB FRA </a:t>
            </a:r>
            <a:r>
              <a:rPr lang="en-GB" sz="1100" noProof="0" dirty="0" err="1" smtClean="0">
                <a:latin typeface="Calibri" panose="020F0502020204030204" pitchFamily="34" charset="0"/>
              </a:rPr>
              <a:t>juurutamisel</a:t>
            </a:r>
            <a:r>
              <a:rPr lang="en-GB" sz="1100" noProof="0" dirty="0" smtClean="0">
                <a:latin typeface="Calibri" panose="020F0502020204030204" pitchFamily="34" charset="0"/>
              </a:rPr>
              <a:t> </a:t>
            </a:r>
            <a:r>
              <a:rPr lang="en-GB" sz="1100" noProof="0" dirty="0" err="1" smtClean="0">
                <a:latin typeface="Calibri" panose="020F0502020204030204" pitchFamily="34" charset="0"/>
              </a:rPr>
              <a:t>vt</a:t>
            </a:r>
            <a:r>
              <a:rPr lang="en-GB" sz="1100" noProof="0" dirty="0" smtClean="0">
                <a:latin typeface="Calibri" panose="020F0502020204030204" pitchFamily="34" charset="0"/>
              </a:rPr>
              <a:t> ENR </a:t>
            </a:r>
            <a:r>
              <a:rPr lang="en-GB" sz="1100" noProof="0" dirty="0" smtClean="0">
                <a:latin typeface="Calibri" panose="020F0502020204030204" pitchFamily="34" charset="0"/>
              </a:rPr>
              <a:t>1.3</a:t>
            </a:r>
            <a:endParaRPr lang="et-EE" sz="1100" dirty="0">
              <a:latin typeface="Calibri" panose="020F0502020204030204" pitchFamily="34" charset="0"/>
            </a:endParaRPr>
          </a:p>
          <a:p>
            <a:pPr>
              <a:spcBef>
                <a:spcPts val="0"/>
              </a:spcBef>
              <a:buClrTx/>
              <a:buSzPct val="95000"/>
            </a:pPr>
            <a:r>
              <a:rPr lang="et-EE" sz="1100" dirty="0" smtClean="0">
                <a:latin typeface="Calibri" panose="020F0502020204030204" pitchFamily="34" charset="0"/>
              </a:rPr>
              <a:t>FRA </a:t>
            </a:r>
            <a:r>
              <a:rPr lang="et-EE" sz="1100" dirty="0" smtClean="0">
                <a:latin typeface="Calibri" panose="020F0502020204030204" pitchFamily="34" charset="0"/>
              </a:rPr>
              <a:t>sisenemispunkt</a:t>
            </a:r>
            <a:r>
              <a:rPr lang="et-EE" sz="1100" baseline="0" dirty="0" smtClean="0">
                <a:latin typeface="Calibri" panose="020F0502020204030204" pitchFamily="34" charset="0"/>
              </a:rPr>
              <a:t>   </a:t>
            </a:r>
            <a:r>
              <a:rPr lang="et-EE" sz="1100" i="1" dirty="0" smtClean="0">
                <a:latin typeface="Calibri" panose="020F0502020204030204" pitchFamily="34" charset="0"/>
              </a:rPr>
              <a:t>FRA Entry Point 	                                  </a:t>
            </a:r>
            <a:r>
              <a:rPr lang="et-EE" sz="1100" dirty="0" smtClean="0">
                <a:latin typeface="Calibri" panose="020F0502020204030204" pitchFamily="34" charset="0"/>
              </a:rPr>
              <a:t>(E)</a:t>
            </a:r>
            <a:endParaRPr lang="et-EE" sz="1100" i="1" dirty="0" smtClean="0">
              <a:latin typeface="Calibri" panose="020F0502020204030204" pitchFamily="34" charset="0"/>
            </a:endParaRPr>
          </a:p>
          <a:p>
            <a:pPr>
              <a:spcBef>
                <a:spcPts val="0"/>
              </a:spcBef>
            </a:pPr>
            <a:r>
              <a:rPr lang="et-EE" sz="1100" dirty="0" smtClean="0">
                <a:latin typeface="Calibri" panose="020F0502020204030204" pitchFamily="34" charset="0"/>
              </a:rPr>
              <a:t>FRA väljumispunkt</a:t>
            </a:r>
            <a:r>
              <a:rPr lang="et-EE" sz="1100" baseline="0" dirty="0" smtClean="0">
                <a:latin typeface="Calibri" panose="020F0502020204030204" pitchFamily="34" charset="0"/>
              </a:rPr>
              <a:t>     </a:t>
            </a:r>
            <a:r>
              <a:rPr lang="et-EE" sz="1100" i="1" dirty="0" smtClean="0">
                <a:latin typeface="Calibri" panose="020F0502020204030204" pitchFamily="34" charset="0"/>
              </a:rPr>
              <a:t>FRA Exit Point 		   </a:t>
            </a:r>
            <a:r>
              <a:rPr lang="et-EE" sz="1100" i="1" dirty="0" smtClean="0">
                <a:latin typeface="Calibri" panose="020F0502020204030204" pitchFamily="34" charset="0"/>
              </a:rPr>
              <a:t>  </a:t>
            </a:r>
            <a:r>
              <a:rPr lang="et-EE" sz="1100" dirty="0" smtClean="0">
                <a:latin typeface="Calibri" panose="020F0502020204030204" pitchFamily="34" charset="0"/>
              </a:rPr>
              <a:t>(X)</a:t>
            </a:r>
            <a:endParaRPr lang="et-EE" sz="1100" i="1" dirty="0" smtClean="0">
              <a:latin typeface="Calibri" panose="020F0502020204030204" pitchFamily="34" charset="0"/>
            </a:endParaRPr>
          </a:p>
          <a:p>
            <a:pPr>
              <a:spcBef>
                <a:spcPts val="0"/>
              </a:spcBef>
            </a:pPr>
            <a:r>
              <a:rPr lang="et-EE" sz="1100" dirty="0" smtClean="0">
                <a:latin typeface="Calibri" panose="020F0502020204030204" pitchFamily="34" charset="0"/>
              </a:rPr>
              <a:t>FRA </a:t>
            </a:r>
            <a:r>
              <a:rPr lang="et-EE" sz="1100" dirty="0" smtClean="0">
                <a:latin typeface="Calibri" panose="020F0502020204030204" pitchFamily="34" charset="0"/>
              </a:rPr>
              <a:t>üleminekupunkt</a:t>
            </a:r>
            <a:r>
              <a:rPr lang="et-EE" sz="1100" baseline="0" dirty="0" smtClean="0">
                <a:latin typeface="Calibri" panose="020F0502020204030204" pitchFamily="34" charset="0"/>
              </a:rPr>
              <a:t>  </a:t>
            </a:r>
            <a:r>
              <a:rPr lang="et-EE" sz="1100" i="1" dirty="0" smtClean="0">
                <a:latin typeface="Calibri" panose="020F0502020204030204" pitchFamily="34" charset="0"/>
              </a:rPr>
              <a:t>FRA Transition Point</a:t>
            </a:r>
          </a:p>
          <a:p>
            <a:pPr>
              <a:spcBef>
                <a:spcPts val="0"/>
              </a:spcBef>
            </a:pPr>
            <a:r>
              <a:rPr lang="et-EE" sz="1100" dirty="0" smtClean="0">
                <a:latin typeface="Calibri" panose="020F0502020204030204" pitchFamily="34" charset="0"/>
              </a:rPr>
              <a:t>FRA saabumise üleminekupunkt</a:t>
            </a:r>
            <a:r>
              <a:rPr lang="et-EE" sz="1100" baseline="0" dirty="0" smtClean="0">
                <a:latin typeface="Calibri" panose="020F0502020204030204" pitchFamily="34" charset="0"/>
              </a:rPr>
              <a:t>  </a:t>
            </a:r>
            <a:r>
              <a:rPr lang="et-EE" sz="1100" i="1" dirty="0" smtClean="0">
                <a:latin typeface="Calibri" panose="020F0502020204030204" pitchFamily="34" charset="0"/>
              </a:rPr>
              <a:t>FRA Arrival Transition Point    </a:t>
            </a:r>
            <a:r>
              <a:rPr lang="et-EE" sz="1100" i="1" baseline="0" dirty="0" smtClean="0">
                <a:latin typeface="Calibri" panose="020F0502020204030204" pitchFamily="34" charset="0"/>
              </a:rPr>
              <a:t>  </a:t>
            </a:r>
            <a:r>
              <a:rPr lang="et-EE" sz="1100" i="1" baseline="0" dirty="0" smtClean="0">
                <a:latin typeface="Calibri" panose="020F0502020204030204" pitchFamily="34" charset="0"/>
              </a:rPr>
              <a:t>      </a:t>
            </a:r>
            <a:r>
              <a:rPr lang="et-EE" sz="1100" dirty="0" smtClean="0">
                <a:latin typeface="Calibri" panose="020F0502020204030204" pitchFamily="34" charset="0"/>
              </a:rPr>
              <a:t>(A)</a:t>
            </a:r>
          </a:p>
          <a:p>
            <a:pPr>
              <a:spcBef>
                <a:spcPts val="0"/>
              </a:spcBef>
            </a:pPr>
            <a:r>
              <a:rPr lang="et-EE" sz="1100" dirty="0" smtClean="0">
                <a:latin typeface="Calibri" panose="020F0502020204030204" pitchFamily="34" charset="0"/>
              </a:rPr>
              <a:t>FRA lähte üleminekupunkt</a:t>
            </a:r>
            <a:r>
              <a:rPr lang="et-EE" sz="1100" baseline="0" dirty="0" smtClean="0">
                <a:latin typeface="Calibri" panose="020F0502020204030204" pitchFamily="34" charset="0"/>
              </a:rPr>
              <a:t>          </a:t>
            </a:r>
            <a:r>
              <a:rPr lang="et-EE" sz="1100" i="1" dirty="0" smtClean="0">
                <a:latin typeface="Calibri" panose="020F0502020204030204" pitchFamily="34" charset="0"/>
              </a:rPr>
              <a:t>FRA Departure Transition Point</a:t>
            </a:r>
            <a:r>
              <a:rPr lang="et-EE" sz="1100" i="1" baseline="0" dirty="0" smtClean="0">
                <a:latin typeface="Calibri" panose="020F0502020204030204" pitchFamily="34" charset="0"/>
              </a:rPr>
              <a:t> </a:t>
            </a:r>
            <a:r>
              <a:rPr lang="et-EE" sz="1100" i="1" baseline="0" dirty="0" smtClean="0">
                <a:latin typeface="Calibri" panose="020F0502020204030204" pitchFamily="34" charset="0"/>
              </a:rPr>
              <a:t>       </a:t>
            </a:r>
            <a:r>
              <a:rPr lang="et-EE" sz="1100" dirty="0" smtClean="0">
                <a:latin typeface="Calibri" panose="020F0502020204030204" pitchFamily="34" charset="0"/>
              </a:rPr>
              <a:t>(D)</a:t>
            </a:r>
          </a:p>
          <a:p>
            <a:pPr marL="0" marR="0" indent="0" algn="l" defTabSz="914400" rtl="0" eaLnBrk="1" fontAlgn="base" latinLnBrk="0" hangingPunct="1">
              <a:lnSpc>
                <a:spcPct val="100000"/>
              </a:lnSpc>
              <a:spcBef>
                <a:spcPts val="0"/>
              </a:spcBef>
              <a:spcAft>
                <a:spcPct val="0"/>
              </a:spcAft>
              <a:buClrTx/>
              <a:buSzTx/>
              <a:buFontTx/>
              <a:buNone/>
              <a:tabLst/>
              <a:defRPr/>
            </a:pPr>
            <a:r>
              <a:rPr lang="et-EE" sz="1100" dirty="0" smtClean="0">
                <a:latin typeface="Calibri" panose="020F0502020204030204" pitchFamily="34" charset="0"/>
              </a:rPr>
              <a:t>FRA </a:t>
            </a:r>
            <a:r>
              <a:rPr lang="et-EE" sz="1100" dirty="0" smtClean="0">
                <a:latin typeface="Calibri" panose="020F0502020204030204" pitchFamily="34" charset="0"/>
              </a:rPr>
              <a:t>FRA üleminekumarsruut      </a:t>
            </a:r>
            <a:r>
              <a:rPr lang="et-EE" sz="1100" i="1" dirty="0" smtClean="0">
                <a:latin typeface="Calibri" panose="020F0502020204030204" pitchFamily="34" charset="0"/>
              </a:rPr>
              <a:t>FRA Transition Route       </a:t>
            </a:r>
            <a:r>
              <a:rPr lang="et-EE" sz="1100" dirty="0" smtClean="0">
                <a:latin typeface="Calibri" panose="020F0502020204030204" pitchFamily="34" charset="0"/>
              </a:rPr>
              <a:t>(ENR 3.5)</a:t>
            </a:r>
          </a:p>
          <a:p>
            <a:pPr marL="0" indent="0">
              <a:spcBef>
                <a:spcPts val="0"/>
              </a:spcBef>
              <a:buNone/>
            </a:pPr>
            <a:r>
              <a:rPr lang="et-EE" sz="1100" dirty="0" smtClean="0">
                <a:latin typeface="Calibri" panose="020F0502020204030204" pitchFamily="34" charset="0"/>
              </a:rPr>
              <a:t>FRA </a:t>
            </a:r>
            <a:r>
              <a:rPr lang="et-EE" sz="1100" dirty="0" smtClean="0">
                <a:latin typeface="Calibri" panose="020F0502020204030204" pitchFamily="34" charset="0"/>
              </a:rPr>
              <a:t>vahepunkt</a:t>
            </a:r>
            <a:r>
              <a:rPr lang="et-EE" sz="1100" baseline="0" dirty="0" smtClean="0">
                <a:latin typeface="Calibri" panose="020F0502020204030204" pitchFamily="34" charset="0"/>
              </a:rPr>
              <a:t>         </a:t>
            </a:r>
            <a:r>
              <a:rPr lang="en-GB" sz="1100" i="1" dirty="0" smtClean="0">
                <a:latin typeface="Calibri" panose="020F0502020204030204" pitchFamily="34" charset="0"/>
              </a:rPr>
              <a:t>FRA Intermediate Point</a:t>
            </a:r>
            <a:r>
              <a:rPr lang="et-EE" sz="1100" i="1" dirty="0" smtClean="0">
                <a:latin typeface="Calibri" panose="020F0502020204030204" pitchFamily="34" charset="0"/>
              </a:rPr>
              <a:t>                            </a:t>
            </a:r>
            <a:r>
              <a:rPr lang="et-EE" sz="1100" i="1" dirty="0" smtClean="0">
                <a:latin typeface="Calibri" panose="020F0502020204030204" pitchFamily="34" charset="0"/>
              </a:rPr>
              <a:t>               </a:t>
            </a:r>
            <a:r>
              <a:rPr lang="et-EE" sz="1100" dirty="0" smtClean="0">
                <a:latin typeface="Calibri" panose="020F0502020204030204" pitchFamily="34" charset="0"/>
              </a:rPr>
              <a:t>(I</a:t>
            </a:r>
            <a:r>
              <a:rPr lang="et-EE" sz="1100" dirty="0" smtClean="0">
                <a:latin typeface="Calibri" panose="020F0502020204030204" pitchFamily="34" charset="0"/>
              </a:rPr>
              <a:t>)</a:t>
            </a:r>
            <a:endParaRPr lang="et-EE" sz="1100" dirty="0" smtClean="0"/>
          </a:p>
          <a:p>
            <a:pPr lvl="0"/>
            <a:r>
              <a:rPr lang="en-GB" sz="1100" b="1" dirty="0" smtClean="0"/>
              <a:t>RAD </a:t>
            </a:r>
            <a:r>
              <a:rPr lang="en-GB" sz="1100" b="1" i="1" dirty="0"/>
              <a:t>(Route Availability Document) </a:t>
            </a:r>
            <a:r>
              <a:rPr lang="et-EE" sz="1100" b="1" i="1" dirty="0" smtClean="0"/>
              <a:t> </a:t>
            </a:r>
            <a:r>
              <a:rPr lang="en-GB" sz="1100" dirty="0" err="1" smtClean="0"/>
              <a:t>esitab</a:t>
            </a:r>
            <a:r>
              <a:rPr lang="en-GB" sz="1100" dirty="0" smtClean="0"/>
              <a:t> </a:t>
            </a:r>
            <a:r>
              <a:rPr lang="en-GB" sz="1100" dirty="0" err="1"/>
              <a:t>ühtse</a:t>
            </a:r>
            <a:r>
              <a:rPr lang="en-GB" sz="1100" dirty="0"/>
              <a:t> </a:t>
            </a:r>
            <a:r>
              <a:rPr lang="en-GB" sz="1100" dirty="0" err="1"/>
              <a:t>integreeritud</a:t>
            </a:r>
            <a:r>
              <a:rPr lang="en-GB" sz="1100" dirty="0"/>
              <a:t> ja </a:t>
            </a:r>
            <a:r>
              <a:rPr lang="en-GB" sz="1100" dirty="0" err="1"/>
              <a:t>koordineeritud</a:t>
            </a:r>
            <a:r>
              <a:rPr lang="en-GB" sz="1100" dirty="0"/>
              <a:t> </a:t>
            </a:r>
            <a:r>
              <a:rPr lang="en-GB" sz="1100" dirty="0" err="1"/>
              <a:t>piirangute</a:t>
            </a:r>
            <a:r>
              <a:rPr lang="en-GB" sz="1100" dirty="0"/>
              <a:t> </a:t>
            </a:r>
            <a:r>
              <a:rPr lang="en-GB" sz="1100" dirty="0" err="1"/>
              <a:t>loetelu</a:t>
            </a:r>
            <a:r>
              <a:rPr lang="en-GB" sz="1100" dirty="0"/>
              <a:t> ja </a:t>
            </a:r>
            <a:r>
              <a:rPr lang="en-GB" sz="1100" dirty="0" err="1"/>
              <a:t>nõuded</a:t>
            </a:r>
            <a:r>
              <a:rPr lang="en-GB" sz="1100" dirty="0"/>
              <a:t> </a:t>
            </a:r>
            <a:r>
              <a:rPr lang="en-GB" sz="1100" dirty="0" err="1"/>
              <a:t>kõigis</a:t>
            </a:r>
            <a:r>
              <a:rPr lang="en-GB" sz="1100" dirty="0"/>
              <a:t> </a:t>
            </a:r>
            <a:r>
              <a:rPr lang="en-GB" sz="1100" dirty="0" err="1"/>
              <a:t>valdkondades</a:t>
            </a:r>
            <a:r>
              <a:rPr lang="en-GB" sz="1100" dirty="0"/>
              <a:t>, </a:t>
            </a:r>
            <a:r>
              <a:rPr lang="en-GB" sz="1100" dirty="0" err="1"/>
              <a:t>kus</a:t>
            </a:r>
            <a:r>
              <a:rPr lang="en-GB" sz="1100" dirty="0"/>
              <a:t> NM </a:t>
            </a:r>
            <a:r>
              <a:rPr lang="en-GB" sz="1100" dirty="0" err="1"/>
              <a:t>osutab</a:t>
            </a:r>
            <a:r>
              <a:rPr lang="en-GB" sz="1100" dirty="0"/>
              <a:t> ATFCM </a:t>
            </a:r>
            <a:r>
              <a:rPr lang="en-GB" sz="1100" dirty="0" err="1"/>
              <a:t>teenuseid</a:t>
            </a:r>
            <a:endParaRPr lang="en-GB" sz="1100" dirty="0"/>
          </a:p>
          <a:p>
            <a:r>
              <a:rPr lang="en-GB" sz="1100" dirty="0" err="1"/>
              <a:t>Nende</a:t>
            </a:r>
            <a:r>
              <a:rPr lang="en-GB" sz="1100" dirty="0"/>
              <a:t> </a:t>
            </a:r>
            <a:r>
              <a:rPr lang="en-GB" sz="1100" dirty="0" err="1"/>
              <a:t>piirangutega</a:t>
            </a:r>
            <a:r>
              <a:rPr lang="en-GB" sz="1100" dirty="0"/>
              <a:t> </a:t>
            </a:r>
            <a:r>
              <a:rPr lang="en-GB" sz="1100" dirty="0" err="1"/>
              <a:t>esitatakse</a:t>
            </a:r>
            <a:r>
              <a:rPr lang="en-GB" sz="1100" dirty="0"/>
              <a:t> </a:t>
            </a:r>
            <a:r>
              <a:rPr lang="en-GB" sz="1100" dirty="0" err="1"/>
              <a:t>lisatingimused</a:t>
            </a:r>
            <a:r>
              <a:rPr lang="en-GB" sz="1100" dirty="0"/>
              <a:t> IFPS-</a:t>
            </a:r>
            <a:r>
              <a:rPr lang="en-GB" sz="1100" dirty="0" err="1"/>
              <a:t>i</a:t>
            </a:r>
            <a:r>
              <a:rPr lang="en-GB" sz="1100" dirty="0"/>
              <a:t> </a:t>
            </a:r>
            <a:r>
              <a:rPr lang="en-GB" sz="1100" dirty="0" err="1"/>
              <a:t>laekuvate</a:t>
            </a:r>
            <a:r>
              <a:rPr lang="en-GB" sz="1100" dirty="0"/>
              <a:t> </a:t>
            </a:r>
            <a:r>
              <a:rPr lang="en-GB" sz="1100" dirty="0" err="1"/>
              <a:t>lennuplaanide</a:t>
            </a:r>
            <a:r>
              <a:rPr lang="en-GB" sz="1100" dirty="0"/>
              <a:t> </a:t>
            </a:r>
            <a:r>
              <a:rPr lang="en-GB" sz="1100" dirty="0" err="1"/>
              <a:t>töötlemiseks</a:t>
            </a:r>
            <a:r>
              <a:rPr lang="en-GB" sz="1100" dirty="0"/>
              <a:t> </a:t>
            </a:r>
          </a:p>
          <a:p>
            <a:r>
              <a:rPr lang="en-GB" sz="1100" dirty="0" err="1"/>
              <a:t>Näiteks</a:t>
            </a:r>
            <a:r>
              <a:rPr lang="en-GB" sz="1100" dirty="0"/>
              <a:t>: </a:t>
            </a:r>
            <a:r>
              <a:rPr lang="en-GB" sz="1100" dirty="0" smtClean="0"/>
              <a:t>0NM </a:t>
            </a:r>
            <a:r>
              <a:rPr lang="en-GB" sz="1100" dirty="0"/>
              <a:t>DCT will be changed to 999NM (? </a:t>
            </a:r>
            <a:r>
              <a:rPr lang="en-GB" sz="1100" dirty="0" err="1"/>
              <a:t>vastupidiselt</a:t>
            </a:r>
            <a:r>
              <a:rPr lang="en-GB" sz="1100" dirty="0"/>
              <a:t> ERNIP-</a:t>
            </a:r>
            <a:r>
              <a:rPr lang="en-GB" sz="1100" dirty="0" err="1"/>
              <a:t>ile</a:t>
            </a:r>
            <a:r>
              <a:rPr lang="en-GB" sz="1100" dirty="0"/>
              <a:t>)</a:t>
            </a:r>
          </a:p>
          <a:p>
            <a:pPr lvl="1"/>
            <a:r>
              <a:rPr lang="et-EE" sz="1100" dirty="0" smtClean="0"/>
              <a:t>   </a:t>
            </a:r>
            <a:r>
              <a:rPr lang="en-GB" sz="1100" dirty="0" smtClean="0"/>
              <a:t>Reference </a:t>
            </a:r>
            <a:r>
              <a:rPr lang="en-GB" sz="1100" dirty="0"/>
              <a:t>for ADEX points (ENR 4.4)</a:t>
            </a:r>
          </a:p>
          <a:p>
            <a:pPr lvl="1"/>
            <a:r>
              <a:rPr lang="et-EE" sz="1100" dirty="0" smtClean="0"/>
              <a:t>   </a:t>
            </a:r>
            <a:r>
              <a:rPr lang="en-GB" sz="1100" dirty="0" smtClean="0"/>
              <a:t>Eligible </a:t>
            </a:r>
            <a:r>
              <a:rPr lang="en-GB" sz="1100" dirty="0"/>
              <a:t>cross-border DCTs, DCT rejections</a:t>
            </a:r>
          </a:p>
          <a:p>
            <a:pPr lvl="1"/>
            <a:r>
              <a:rPr lang="et-EE" sz="1100" dirty="0" smtClean="0"/>
              <a:t>   </a:t>
            </a:r>
            <a:r>
              <a:rPr lang="en-GB" sz="1100" dirty="0" smtClean="0"/>
              <a:t>EFHK </a:t>
            </a:r>
            <a:r>
              <a:rPr lang="en-GB" sz="1100" dirty="0"/>
              <a:t>restrictions to/from EETT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a:p>
        </p:txBody>
      </p:sp>
      <p:sp>
        <p:nvSpPr>
          <p:cNvPr id="6" name="Rectangle 7"/>
          <p:cNvSpPr>
            <a:spLocks noGrp="1" noChangeArrowheads="1"/>
          </p:cNvSpPr>
          <p:nvPr>
            <p:ph type="sldNum" sz="quarter" idx="5"/>
          </p:nvPr>
        </p:nvSpPr>
        <p:spPr>
          <a:ln/>
        </p:spPr>
        <p:txBody>
          <a:bodyPr/>
          <a:lstStyle/>
          <a:p>
            <a:fld id="{AD3358BD-3EC0-429F-98D7-140973927A0C}" type="slidenum">
              <a:rPr lang="en-US"/>
              <a:pPr/>
              <a:t>24</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t-E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a:p>
        </p:txBody>
      </p:sp>
      <p:sp>
        <p:nvSpPr>
          <p:cNvPr id="6" name="Rectangle 7"/>
          <p:cNvSpPr>
            <a:spLocks noGrp="1" noChangeArrowheads="1"/>
          </p:cNvSpPr>
          <p:nvPr>
            <p:ph type="sldNum" sz="quarter" idx="5"/>
          </p:nvPr>
        </p:nvSpPr>
        <p:spPr>
          <a:ln/>
        </p:spPr>
        <p:txBody>
          <a:bodyPr/>
          <a:lstStyle/>
          <a:p>
            <a:fld id="{AD3358BD-3EC0-429F-98D7-140973927A0C}" type="slidenum">
              <a:rPr lang="en-US"/>
              <a:pPr/>
              <a:t>25</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b="1" dirty="0" smtClean="0"/>
              <a:t>Basic requirements</a:t>
            </a:r>
          </a:p>
          <a:p>
            <a:pPr marL="0" lvl="1"/>
            <a:r>
              <a:rPr lang="en-US" dirty="0" smtClean="0"/>
              <a:t>The following systems support is deemed as </a:t>
            </a:r>
            <a:r>
              <a:rPr lang="en-US" i="1" dirty="0" smtClean="0"/>
              <a:t>basic </a:t>
            </a:r>
            <a:r>
              <a:rPr lang="en-US" dirty="0" smtClean="0"/>
              <a:t>requirements to accommodate NEFRA operations: </a:t>
            </a:r>
          </a:p>
          <a:p>
            <a:pPr marL="180975" indent="-180975"/>
            <a:r>
              <a:rPr lang="en-US" dirty="0" smtClean="0"/>
              <a:t>a) The ATM systems have to be able accept and process the NEFRA flight plans</a:t>
            </a:r>
          </a:p>
          <a:p>
            <a:pPr marL="180975" indent="-180975"/>
            <a:r>
              <a:rPr lang="en-US" dirty="0" smtClean="0"/>
              <a:t>b) NEFRA</a:t>
            </a:r>
            <a:r>
              <a:rPr lang="et-EE" dirty="0" smtClean="0"/>
              <a:t> </a:t>
            </a:r>
            <a:r>
              <a:rPr lang="en-US" dirty="0" smtClean="0"/>
              <a:t> ACCs shall be able to process and coordinate flights via OLDI. This</a:t>
            </a:r>
            <a:r>
              <a:rPr lang="et-EE" dirty="0"/>
              <a:t> </a:t>
            </a:r>
            <a:r>
              <a:rPr lang="en-US" dirty="0" smtClean="0"/>
              <a:t>coordination shall be based on the point where the planned DCT crosses the ACC boundary. </a:t>
            </a:r>
          </a:p>
          <a:p>
            <a:r>
              <a:rPr lang="sv-SE" b="1" i="1" dirty="0" smtClean="0"/>
              <a:t>Enhancements </a:t>
            </a:r>
            <a:r>
              <a:rPr lang="sv-SE" b="1" dirty="0" smtClean="0"/>
              <a:t>include: </a:t>
            </a:r>
          </a:p>
          <a:p>
            <a:pPr marL="180975" indent="-180975"/>
            <a:r>
              <a:rPr lang="en-US" dirty="0" smtClean="0"/>
              <a:t>a) Automated trajectory update via OLDI: sending, receiving and processing of route changes (updated field 15 information) in ABI and REV messages. </a:t>
            </a:r>
          </a:p>
          <a:p>
            <a:pPr marL="180975" indent="-180975"/>
            <a:r>
              <a:rPr lang="en-US" dirty="0" smtClean="0"/>
              <a:t>b) NM integration: automatically sending AFP message to the NM upon route/level change and processing of received ACH/APL messages.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a:p>
        </p:txBody>
      </p:sp>
      <p:sp>
        <p:nvSpPr>
          <p:cNvPr id="6" name="Rectangle 7"/>
          <p:cNvSpPr>
            <a:spLocks noGrp="1" noChangeArrowheads="1"/>
          </p:cNvSpPr>
          <p:nvPr>
            <p:ph type="sldNum" sz="quarter" idx="5"/>
          </p:nvPr>
        </p:nvSpPr>
        <p:spPr>
          <a:ln/>
        </p:spPr>
        <p:txBody>
          <a:bodyPr/>
          <a:lstStyle/>
          <a:p>
            <a:fld id="{AD3358BD-3EC0-429F-98D7-140973927A0C}" type="slidenum">
              <a:rPr lang="en-US"/>
              <a:pPr/>
              <a:t>26</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spcBef>
                <a:spcPts val="0"/>
              </a:spcBef>
              <a:spcAft>
                <a:spcPts val="300"/>
              </a:spcAft>
            </a:pPr>
            <a:r>
              <a:rPr lang="et-EE" sz="1200" b="1" u="sng" noProof="0" dirty="0" smtClean="0">
                <a:latin typeface="+mn-lt"/>
              </a:rPr>
              <a:t>FRA relevant uppdates of Estonian ATM System (TopSky from Thales)</a:t>
            </a:r>
            <a:endParaRPr lang="et-EE" b="1" u="sng" dirty="0" smtClean="0">
              <a:latin typeface="+mn-lt"/>
            </a:endParaRPr>
          </a:p>
          <a:p>
            <a:pPr marL="0" indent="0">
              <a:spcBef>
                <a:spcPts val="0"/>
              </a:spcBef>
              <a:spcAft>
                <a:spcPts val="300"/>
              </a:spcAft>
              <a:buNone/>
            </a:pPr>
            <a:r>
              <a:rPr lang="en-GB" u="sng" noProof="0" dirty="0" smtClean="0">
                <a:solidFill>
                  <a:srgbClr val="BC1480"/>
                </a:solidFill>
                <a:latin typeface="+mn-lt"/>
              </a:rPr>
              <a:t>B6 (</a:t>
            </a:r>
            <a:r>
              <a:rPr lang="en-GB" u="sng" noProof="0" dirty="0" smtClean="0">
                <a:solidFill>
                  <a:srgbClr val="BC1480"/>
                </a:solidFill>
                <a:latin typeface="+mn-lt"/>
              </a:rPr>
              <a:t>17</a:t>
            </a:r>
            <a:r>
              <a:rPr lang="et-EE" u="sng" noProof="0" dirty="0" smtClean="0">
                <a:solidFill>
                  <a:srgbClr val="BC1480"/>
                </a:solidFill>
                <a:latin typeface="+mn-lt"/>
              </a:rPr>
              <a:t> August</a:t>
            </a:r>
            <a:r>
              <a:rPr lang="en-GB" u="sng" noProof="0" dirty="0" smtClean="0">
                <a:solidFill>
                  <a:srgbClr val="BC1480"/>
                </a:solidFill>
                <a:latin typeface="+mn-lt"/>
              </a:rPr>
              <a:t>, 23</a:t>
            </a:r>
            <a:r>
              <a:rPr lang="et-EE" u="sng" noProof="0" dirty="0" smtClean="0">
                <a:solidFill>
                  <a:srgbClr val="BC1480"/>
                </a:solidFill>
                <a:latin typeface="+mn-lt"/>
              </a:rPr>
              <a:t> October</a:t>
            </a:r>
            <a:r>
              <a:rPr lang="en-GB" u="sng" noProof="0" dirty="0" smtClean="0">
                <a:solidFill>
                  <a:srgbClr val="BC1480"/>
                </a:solidFill>
                <a:latin typeface="+mn-lt"/>
              </a:rPr>
              <a:t> </a:t>
            </a:r>
            <a:r>
              <a:rPr lang="en-GB" u="sng" noProof="0" dirty="0" smtClean="0">
                <a:solidFill>
                  <a:srgbClr val="BC1480"/>
                </a:solidFill>
                <a:latin typeface="+mn-lt"/>
              </a:rPr>
              <a:t>2015)</a:t>
            </a:r>
          </a:p>
          <a:p>
            <a:pPr marL="1795463" indent="-1436688">
              <a:spcBef>
                <a:spcPts val="0"/>
              </a:spcBef>
              <a:spcAft>
                <a:spcPts val="300"/>
              </a:spcAft>
              <a:buNone/>
            </a:pPr>
            <a:r>
              <a:rPr lang="en-GB" sz="1200" noProof="0" dirty="0" smtClean="0">
                <a:solidFill>
                  <a:srgbClr val="BC1480"/>
                </a:solidFill>
                <a:latin typeface="+mn-lt"/>
              </a:rPr>
              <a:t>ECP‐136 ‐ Addition of local buffer around TSA for APW</a:t>
            </a:r>
          </a:p>
          <a:p>
            <a:pPr marL="1795463" indent="-1436688">
              <a:spcBef>
                <a:spcPts val="0"/>
              </a:spcBef>
              <a:spcAft>
                <a:spcPts val="300"/>
              </a:spcAft>
              <a:buNone/>
            </a:pPr>
            <a:r>
              <a:rPr lang="en-GB" sz="1200" noProof="0" dirty="0" smtClean="0">
                <a:solidFill>
                  <a:srgbClr val="BC1480"/>
                </a:solidFill>
                <a:latin typeface="+mn-lt"/>
              </a:rPr>
              <a:t>ECP‐149 ‐ FSA with range/bearing from COPN</a:t>
            </a:r>
          </a:p>
          <a:p>
            <a:pPr marL="1795463" indent="-1436688">
              <a:spcBef>
                <a:spcPts val="0"/>
              </a:spcBef>
              <a:spcAft>
                <a:spcPts val="300"/>
              </a:spcAft>
              <a:buNone/>
            </a:pPr>
            <a:r>
              <a:rPr lang="en-GB" sz="1200" noProof="0" dirty="0" smtClean="0">
                <a:solidFill>
                  <a:srgbClr val="BC1480"/>
                </a:solidFill>
                <a:latin typeface="+mn-lt"/>
              </a:rPr>
              <a:t>ECP-153 ‐ Global/local buffer implementation around TSA for SAP</a:t>
            </a:r>
          </a:p>
          <a:p>
            <a:pPr marL="1795463" indent="-1436688">
              <a:spcBef>
                <a:spcPts val="0"/>
              </a:spcBef>
              <a:spcAft>
                <a:spcPts val="300"/>
              </a:spcAft>
              <a:buNone/>
            </a:pPr>
            <a:r>
              <a:rPr lang="en-GB" sz="1200" noProof="0" dirty="0" smtClean="0">
                <a:solidFill>
                  <a:srgbClr val="BC1480"/>
                </a:solidFill>
                <a:latin typeface="+mn-lt"/>
              </a:rPr>
              <a:t>ECP‐155 ‐ SEP tool enhancement</a:t>
            </a:r>
          </a:p>
          <a:p>
            <a:pPr marL="1795463" indent="-1436688">
              <a:spcBef>
                <a:spcPts val="0"/>
              </a:spcBef>
              <a:spcAft>
                <a:spcPts val="300"/>
              </a:spcAft>
              <a:buNone/>
            </a:pPr>
            <a:r>
              <a:rPr lang="en-GB" sz="1200" noProof="0" dirty="0" smtClean="0">
                <a:solidFill>
                  <a:srgbClr val="BC1480"/>
                </a:solidFill>
                <a:latin typeface="+mn-lt"/>
              </a:rPr>
              <a:t>ECP‐161 ‐ Read‐only Manual Transfer Window on non‐eligible PPOS</a:t>
            </a:r>
          </a:p>
          <a:p>
            <a:pPr marL="0" indent="0">
              <a:spcBef>
                <a:spcPts val="0"/>
              </a:spcBef>
              <a:spcAft>
                <a:spcPts val="300"/>
              </a:spcAft>
              <a:buNone/>
              <a:tabLst>
                <a:tab pos="7978775" algn="r"/>
              </a:tabLst>
            </a:pPr>
            <a:r>
              <a:rPr lang="en-GB" u="sng" noProof="0" dirty="0" smtClean="0">
                <a:latin typeface="+mn-lt"/>
              </a:rPr>
              <a:t>B7 </a:t>
            </a:r>
            <a:r>
              <a:rPr lang="en-GB" u="sng" noProof="0" dirty="0" smtClean="0">
                <a:latin typeface="+mn-lt"/>
              </a:rPr>
              <a:t>(</a:t>
            </a:r>
            <a:r>
              <a:rPr lang="et-EE" u="sng" noProof="0" dirty="0" smtClean="0">
                <a:latin typeface="+mn-lt"/>
              </a:rPr>
              <a:t>spring</a:t>
            </a:r>
            <a:r>
              <a:rPr lang="en-GB" u="sng" noProof="0" dirty="0" smtClean="0">
                <a:latin typeface="+mn-lt"/>
              </a:rPr>
              <a:t> </a:t>
            </a:r>
            <a:r>
              <a:rPr lang="en-GB" u="sng" noProof="0" dirty="0" smtClean="0">
                <a:latin typeface="+mn-lt"/>
              </a:rPr>
              <a:t>2016)</a:t>
            </a:r>
          </a:p>
          <a:p>
            <a:pPr marL="1795463" indent="-1436688">
              <a:spcBef>
                <a:spcPts val="0"/>
              </a:spcBef>
              <a:spcAft>
                <a:spcPts val="300"/>
              </a:spcAft>
              <a:buNone/>
              <a:tabLst>
                <a:tab pos="7978775" algn="r"/>
              </a:tabLst>
            </a:pPr>
            <a:r>
              <a:rPr lang="en-GB" sz="1200" noProof="0" dirty="0" smtClean="0">
                <a:latin typeface="+mn-lt"/>
              </a:rPr>
              <a:t>ECP‐144 ‐ Field 15 route amendment</a:t>
            </a:r>
          </a:p>
          <a:p>
            <a:pPr marL="1795463" indent="-1436688">
              <a:spcBef>
                <a:spcPts val="0"/>
              </a:spcBef>
              <a:spcAft>
                <a:spcPts val="300"/>
              </a:spcAft>
              <a:buNone/>
              <a:tabLst>
                <a:tab pos="7978775" algn="r"/>
              </a:tabLst>
            </a:pPr>
            <a:r>
              <a:rPr lang="en-GB" sz="1200" noProof="0" dirty="0" smtClean="0">
                <a:latin typeface="+mn-lt"/>
              </a:rPr>
              <a:t>ECP‐154 ‐ Unconcerned sector proximity warning</a:t>
            </a:r>
          </a:p>
          <a:p>
            <a:pPr marL="1795463" indent="-1436688">
              <a:spcBef>
                <a:spcPts val="0"/>
              </a:spcBef>
              <a:spcAft>
                <a:spcPts val="300"/>
              </a:spcAft>
              <a:buNone/>
              <a:tabLst>
                <a:tab pos="7978775" algn="r"/>
              </a:tabLst>
            </a:pPr>
            <a:r>
              <a:rPr lang="en-GB" sz="1200" noProof="0" dirty="0" smtClean="0">
                <a:latin typeface="+mn-lt"/>
              </a:rPr>
              <a:t>ECP‐158 ‐ Handling of re‐entry flight</a:t>
            </a:r>
          </a:p>
          <a:p>
            <a:pPr marL="1795463" indent="-1436688">
              <a:spcBef>
                <a:spcPts val="0"/>
              </a:spcBef>
              <a:spcAft>
                <a:spcPts val="300"/>
              </a:spcAft>
              <a:buNone/>
              <a:tabLst>
                <a:tab pos="7978775" algn="r"/>
              </a:tabLst>
            </a:pPr>
            <a:r>
              <a:rPr lang="en-GB" sz="1200" noProof="0" dirty="0" smtClean="0">
                <a:latin typeface="+mn-lt"/>
              </a:rPr>
              <a:t>ECP‐162 ‐ LARA interface</a:t>
            </a:r>
          </a:p>
          <a:p>
            <a:pPr marL="1795463" indent="-1436688">
              <a:spcBef>
                <a:spcPts val="0"/>
              </a:spcBef>
              <a:spcAft>
                <a:spcPts val="300"/>
              </a:spcAft>
              <a:buNone/>
              <a:tabLst>
                <a:tab pos="7978775" algn="r"/>
              </a:tabLst>
            </a:pPr>
            <a:r>
              <a:rPr lang="en-GB" sz="1200" noProof="0" dirty="0" smtClean="0">
                <a:latin typeface="+mn-lt"/>
              </a:rPr>
              <a:t>ECP-168 ‐ Re-evaluation of controlling state upon FRUL </a:t>
            </a:r>
            <a:r>
              <a:rPr lang="en-GB" sz="1200" noProof="0" dirty="0" smtClean="0">
                <a:latin typeface="+mn-lt"/>
              </a:rPr>
              <a:t>change</a:t>
            </a:r>
            <a:endParaRPr lang="en-GB" sz="1200" noProof="0" dirty="0" smtClean="0">
              <a:latin typeface="+mn-l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a:p>
        </p:txBody>
      </p:sp>
      <p:sp>
        <p:nvSpPr>
          <p:cNvPr id="6" name="Rectangle 7"/>
          <p:cNvSpPr>
            <a:spLocks noGrp="1" noChangeArrowheads="1"/>
          </p:cNvSpPr>
          <p:nvPr>
            <p:ph type="sldNum" sz="quarter" idx="5"/>
          </p:nvPr>
        </p:nvSpPr>
        <p:spPr>
          <a:ln/>
        </p:spPr>
        <p:txBody>
          <a:bodyPr/>
          <a:lstStyle/>
          <a:p>
            <a:fld id="{AD3358BD-3EC0-429F-98D7-140973927A0C}" type="slidenum">
              <a:rPr lang="en-US"/>
              <a:pPr/>
              <a:t>27</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spcBef>
                <a:spcPts val="0"/>
              </a:spcBef>
              <a:spcAft>
                <a:spcPts val="1200"/>
              </a:spcAft>
            </a:pPr>
            <a:r>
              <a:rPr lang="en-GB" sz="1200" noProof="0" dirty="0" smtClean="0"/>
              <a:t>AIC – </a:t>
            </a:r>
            <a:r>
              <a:rPr lang="et-EE" sz="1200" noProof="0" dirty="0" smtClean="0"/>
              <a:t>May 20,</a:t>
            </a:r>
            <a:r>
              <a:rPr lang="en-GB" sz="1200" noProof="0" dirty="0" smtClean="0"/>
              <a:t> </a:t>
            </a:r>
            <a:r>
              <a:rPr lang="en-GB" sz="1200" noProof="0" dirty="0" smtClean="0"/>
              <a:t>2015</a:t>
            </a:r>
          </a:p>
          <a:p>
            <a:pPr>
              <a:spcBef>
                <a:spcPts val="0"/>
              </a:spcBef>
              <a:spcAft>
                <a:spcPts val="1200"/>
              </a:spcAft>
            </a:pPr>
            <a:r>
              <a:rPr lang="en-GB" sz="1200" noProof="0" dirty="0" smtClean="0"/>
              <a:t>AIP </a:t>
            </a:r>
            <a:r>
              <a:rPr lang="et-EE" sz="1200" noProof="0" dirty="0" smtClean="0"/>
              <a:t>changes</a:t>
            </a:r>
            <a:r>
              <a:rPr lang="en-GB" sz="1200" noProof="0" dirty="0" smtClean="0"/>
              <a:t> </a:t>
            </a:r>
            <a:r>
              <a:rPr lang="en-GB" sz="1200" noProof="0" dirty="0" smtClean="0"/>
              <a:t>– </a:t>
            </a:r>
            <a:r>
              <a:rPr lang="et-EE" sz="1200" noProof="0" dirty="0" smtClean="0"/>
              <a:t>September</a:t>
            </a:r>
            <a:r>
              <a:rPr lang="en-GB" sz="1200" noProof="0" dirty="0" smtClean="0"/>
              <a:t> </a:t>
            </a:r>
            <a:r>
              <a:rPr lang="en-GB" sz="1200" noProof="0" dirty="0" smtClean="0"/>
              <a:t>2015</a:t>
            </a:r>
          </a:p>
          <a:p>
            <a:pPr>
              <a:spcBef>
                <a:spcPts val="0"/>
              </a:spcBef>
              <a:spcAft>
                <a:spcPts val="1200"/>
              </a:spcAft>
            </a:pPr>
            <a:r>
              <a:rPr lang="en-GB" sz="1200" noProof="0" dirty="0" smtClean="0"/>
              <a:t>RAD </a:t>
            </a:r>
            <a:r>
              <a:rPr lang="et-EE" sz="1200" noProof="0" dirty="0" smtClean="0"/>
              <a:t>restrictions</a:t>
            </a:r>
            <a:endParaRPr lang="en-GB" sz="1200" noProof="0" dirty="0" smtClean="0"/>
          </a:p>
          <a:p>
            <a:pPr marL="355600" indent="0">
              <a:spcBef>
                <a:spcPts val="0"/>
              </a:spcBef>
              <a:spcAft>
                <a:spcPts val="1200"/>
              </a:spcAft>
              <a:buNone/>
            </a:pPr>
            <a:r>
              <a:rPr lang="en-GB" sz="1200" noProof="0" dirty="0" err="1" smtClean="0"/>
              <a:t>Lisaks</a:t>
            </a:r>
            <a:r>
              <a:rPr lang="en-GB" sz="1200" noProof="0" dirty="0" smtClean="0"/>
              <a:t> on </a:t>
            </a:r>
            <a:r>
              <a:rPr lang="en-GB" sz="1200" noProof="0" dirty="0" err="1" smtClean="0"/>
              <a:t>üleminekut</a:t>
            </a:r>
            <a:r>
              <a:rPr lang="en-GB" sz="1200" noProof="0" dirty="0" smtClean="0"/>
              <a:t> </a:t>
            </a:r>
            <a:r>
              <a:rPr lang="en-GB" sz="1200" noProof="0" dirty="0" err="1" smtClean="0"/>
              <a:t>marsruudivabale</a:t>
            </a:r>
            <a:r>
              <a:rPr lang="en-GB" sz="1200" noProof="0" dirty="0" smtClean="0"/>
              <a:t> </a:t>
            </a:r>
            <a:r>
              <a:rPr lang="en-GB" sz="1200" noProof="0" dirty="0" err="1" smtClean="0"/>
              <a:t>opereerimisele</a:t>
            </a:r>
            <a:r>
              <a:rPr lang="en-GB" sz="1200" noProof="0" dirty="0" smtClean="0"/>
              <a:t> </a:t>
            </a:r>
            <a:r>
              <a:rPr lang="en-GB" sz="1200" noProof="0" dirty="0" err="1" smtClean="0"/>
              <a:t>kommunikeeritud</a:t>
            </a:r>
            <a:r>
              <a:rPr lang="en-GB" sz="1200" noProof="0" dirty="0" smtClean="0"/>
              <a:t> </a:t>
            </a:r>
            <a:r>
              <a:rPr lang="en-GB" sz="1200" noProof="0" dirty="0" err="1" smtClean="0"/>
              <a:t>huvigruppidele</a:t>
            </a:r>
            <a:r>
              <a:rPr lang="en-GB" sz="1200" noProof="0" dirty="0" smtClean="0"/>
              <a:t> </a:t>
            </a:r>
            <a:r>
              <a:rPr lang="en-GB" sz="1200" noProof="0" dirty="0" err="1" smtClean="0"/>
              <a:t>mitmesuguste</a:t>
            </a:r>
            <a:r>
              <a:rPr lang="en-GB" sz="1200" noProof="0" dirty="0" smtClean="0"/>
              <a:t> </a:t>
            </a:r>
            <a:r>
              <a:rPr lang="en-GB" sz="1200" noProof="0" dirty="0" err="1" smtClean="0"/>
              <a:t>ürituste</a:t>
            </a:r>
            <a:r>
              <a:rPr lang="en-GB" sz="1200" noProof="0" dirty="0" smtClean="0"/>
              <a:t> ja </a:t>
            </a:r>
            <a:r>
              <a:rPr lang="en-GB" sz="1200" noProof="0" dirty="0" err="1" smtClean="0"/>
              <a:t>infomaterjalide</a:t>
            </a:r>
            <a:r>
              <a:rPr lang="en-GB" sz="1200" noProof="0" dirty="0" smtClean="0"/>
              <a:t> </a:t>
            </a:r>
            <a:r>
              <a:rPr lang="en-GB" sz="1200" noProof="0" dirty="0" err="1" smtClean="0"/>
              <a:t>kaudu</a:t>
            </a:r>
            <a:r>
              <a:rPr lang="en-GB" sz="1200" noProof="0" dirty="0" smtClean="0"/>
              <a:t>.</a:t>
            </a:r>
          </a:p>
          <a:p>
            <a:endParaRPr lang="et-E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a:p>
        </p:txBody>
      </p:sp>
      <p:sp>
        <p:nvSpPr>
          <p:cNvPr id="6" name="Rectangle 7"/>
          <p:cNvSpPr>
            <a:spLocks noGrp="1" noChangeArrowheads="1"/>
          </p:cNvSpPr>
          <p:nvPr>
            <p:ph type="sldNum" sz="quarter" idx="5"/>
          </p:nvPr>
        </p:nvSpPr>
        <p:spPr>
          <a:ln/>
        </p:spPr>
        <p:txBody>
          <a:bodyPr/>
          <a:lstStyle/>
          <a:p>
            <a:fld id="{AD3358BD-3EC0-429F-98D7-140973927A0C}" type="slidenum">
              <a:rPr lang="en-US"/>
              <a:pPr/>
              <a:t>28</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t-EE" b="1" dirty="0" smtClean="0">
                <a:latin typeface="Arial" panose="020B0604020202020204" pitchFamily="34" charset="0"/>
                <a:cs typeface="Arial" panose="020B0604020202020204" pitchFamily="34" charset="0"/>
              </a:rPr>
              <a:t>Concluding from Free Routing Operations</a:t>
            </a:r>
          </a:p>
          <a:p>
            <a:r>
              <a:rPr lang="en-GB" dirty="0" smtClean="0">
                <a:latin typeface="Arial" panose="020B0604020202020204" pitchFamily="34" charset="0"/>
                <a:cs typeface="Arial" panose="020B0604020202020204" pitchFamily="34" charset="0"/>
              </a:rPr>
              <a:t>Within the Free Route Airspace (FRA) area, airspace users will be able to flightplan user preferred trajectories (subject to any overriding airspace restrictions), through lateral and vertical interfaces to the fixed route network via defined waypoints, as published in the NEFAB national AIPs. Within FRA the airspace user may file intermediate waypoints as required to optimise the trajectory with regard to weather systems and wind patterns or other requirements that are suitable for airspace users</a:t>
            </a:r>
            <a:r>
              <a:rPr lang="et-EE" dirty="0" smtClean="0">
                <a:latin typeface="Arial" panose="020B0604020202020204" pitchFamily="34" charset="0"/>
                <a:cs typeface="Arial" panose="020B0604020202020204" pitchFamily="34" charset="0"/>
              </a:rPr>
              <a:t>.</a:t>
            </a:r>
          </a:p>
          <a:p>
            <a:endParaRPr lang="et-EE"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But they must take into account a number of factors:</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Lateral and horizontal limits of such airspace</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Airspace restrictions (e.g. temporarily closed military training areas) and the circumnavigation procedures</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Established waypoints and flight planning rules</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Fixed ATS-route network will be maintained</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Free Route and ATS-route network together will enable mixed mode operations</a:t>
            </a:r>
            <a:r>
              <a:rPr lang="et-EE"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a:p>
        </p:txBody>
      </p:sp>
      <p:sp>
        <p:nvSpPr>
          <p:cNvPr id="6" name="Rectangle 7"/>
          <p:cNvSpPr>
            <a:spLocks noGrp="1" noChangeArrowheads="1"/>
          </p:cNvSpPr>
          <p:nvPr>
            <p:ph type="sldNum" sz="quarter" idx="5"/>
          </p:nvPr>
        </p:nvSpPr>
        <p:spPr>
          <a:ln/>
        </p:spPr>
        <p:txBody>
          <a:bodyPr/>
          <a:lstStyle/>
          <a:p>
            <a:fld id="{AD3358BD-3EC0-429F-98D7-140973927A0C}" type="slidenum">
              <a:rPr lang="en-US"/>
              <a:pPr/>
              <a:t>29</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t-E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dirty="0"/>
          </a:p>
        </p:txBody>
      </p:sp>
      <p:sp>
        <p:nvSpPr>
          <p:cNvPr id="6" name="Rectangle 7"/>
          <p:cNvSpPr>
            <a:spLocks noGrp="1" noChangeArrowheads="1"/>
          </p:cNvSpPr>
          <p:nvPr>
            <p:ph type="sldNum" sz="quarter" idx="5"/>
          </p:nvPr>
        </p:nvSpPr>
        <p:spPr>
          <a:ln/>
        </p:spPr>
        <p:txBody>
          <a:bodyPr/>
          <a:lstStyle/>
          <a:p>
            <a:fld id="{AD3358BD-3EC0-429F-98D7-140973927A0C}" type="slidenum">
              <a:rPr lang="en-US"/>
              <a:pPr/>
              <a:t>3</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GB" dirty="0"/>
              <a:t>Within the Free Route Airspace (FRA) area, airspace users will be able to flightplan user preferred trajectories (subject to any overriding airspace restrictions), through lateral and vertical interfaces to the fixed route network via defined waypoints, as published in the NEFAB national AIPs. </a:t>
            </a:r>
            <a:endParaRPr lang="et-EE" dirty="0"/>
          </a:p>
          <a:p>
            <a:r>
              <a:rPr lang="en-GB" dirty="0"/>
              <a:t>Within FRA the airspace user may file intermediate waypoints as required to optimise the trajectory with regard to weather systems and wind patterns or other requirements that are suitable for airspace </a:t>
            </a:r>
            <a:r>
              <a:rPr lang="en-GB" dirty="0" smtClean="0"/>
              <a:t>users</a:t>
            </a:r>
            <a:r>
              <a:rPr lang="et-EE" dirty="0" smtClean="0"/>
              <a:t>.</a:t>
            </a:r>
            <a:endParaRPr lang="et-EE" dirty="0"/>
          </a:p>
          <a:p>
            <a:r>
              <a:rPr lang="en-GB" dirty="0"/>
              <a:t>The FRA deployment is supported by new procedures (ATS, ASM, ATFCM and AO flight planning), appropriate system support for conflict detection and management, as well as trajectory and queue management and also adapted airspace structures to ensure the safety of operations. </a:t>
            </a:r>
            <a:endParaRPr lang="et-EE" dirty="0"/>
          </a:p>
          <a:p>
            <a:r>
              <a:rPr lang="en-GB" dirty="0"/>
              <a:t>Within FRA, flights remain subject to air traffic control service. Separation and traffic synchronization tasks will be performed by the air traffic controller. The lateral and vertical boundaries of FRA shall be published in national AIPs in a coordinated manner. </a:t>
            </a:r>
            <a:endParaRPr lang="et-EE"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a:p>
        </p:txBody>
      </p:sp>
      <p:sp>
        <p:nvSpPr>
          <p:cNvPr id="6" name="Rectangle 7"/>
          <p:cNvSpPr>
            <a:spLocks noGrp="1" noChangeArrowheads="1"/>
          </p:cNvSpPr>
          <p:nvPr>
            <p:ph type="sldNum" sz="quarter" idx="5"/>
          </p:nvPr>
        </p:nvSpPr>
        <p:spPr>
          <a:ln/>
        </p:spPr>
        <p:txBody>
          <a:bodyPr/>
          <a:lstStyle/>
          <a:p>
            <a:fld id="{AD3358BD-3EC0-429F-98D7-140973927A0C}" type="slidenum">
              <a:rPr lang="en-US"/>
              <a:pPr/>
              <a:t>30</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t-EE" altLang="et-EE" dirty="0" smtClean="0"/>
              <a:t>Flight FIN5 EFHK-KJFK on Sept 30, 2015 – because of strong headwind on conventional route was carried out significantly southern </a:t>
            </a:r>
          </a:p>
          <a:p>
            <a:endParaRPr lang="et-EE"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Date Placeholder 3"/>
          <p:cNvSpPr>
            <a:spLocks noGrp="1"/>
          </p:cNvSpPr>
          <p:nvPr>
            <p:ph type="dt" idx="10"/>
          </p:nvPr>
        </p:nvSpPr>
        <p:spPr/>
        <p:txBody>
          <a:bodyPr/>
          <a:lstStyle/>
          <a:p>
            <a:fld id="{FCF8DFA4-FB0D-412B-B0F7-9B16DFE8681D}" type="datetime1">
              <a:rPr lang="et-EE" smtClean="0"/>
              <a:pPr/>
              <a:t>9.11.2015</a:t>
            </a:fld>
            <a:endParaRPr lang="en-US"/>
          </a:p>
        </p:txBody>
      </p:sp>
      <p:sp>
        <p:nvSpPr>
          <p:cNvPr id="5" name="Slide Number Placeholder 4"/>
          <p:cNvSpPr>
            <a:spLocks noGrp="1"/>
          </p:cNvSpPr>
          <p:nvPr>
            <p:ph type="sldNum" sz="quarter" idx="11"/>
          </p:nvPr>
        </p:nvSpPr>
        <p:spPr/>
        <p:txBody>
          <a:bodyPr/>
          <a:lstStyle/>
          <a:p>
            <a:fld id="{04D79DE3-8246-47BD-B72F-BD02586EFFDD}" type="slidenum">
              <a:rPr lang="en-US" smtClean="0"/>
              <a:pPr/>
              <a:t>31</a:t>
            </a:fld>
            <a:endParaRPr lang="en-US"/>
          </a:p>
        </p:txBody>
      </p:sp>
    </p:spTree>
    <p:extLst>
      <p:ext uri="{BB962C8B-B14F-4D97-AF65-F5344CB8AC3E}">
        <p14:creationId xmlns:p14="http://schemas.microsoft.com/office/powerpoint/2010/main" val="35107326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a:p>
        </p:txBody>
      </p:sp>
      <p:sp>
        <p:nvSpPr>
          <p:cNvPr id="6" name="Rectangle 7"/>
          <p:cNvSpPr>
            <a:spLocks noGrp="1" noChangeArrowheads="1"/>
          </p:cNvSpPr>
          <p:nvPr>
            <p:ph type="sldNum" sz="quarter" idx="5"/>
          </p:nvPr>
        </p:nvSpPr>
        <p:spPr>
          <a:ln/>
        </p:spPr>
        <p:txBody>
          <a:bodyPr/>
          <a:lstStyle/>
          <a:p>
            <a:fld id="{AD3358BD-3EC0-429F-98D7-140973927A0C}" type="slidenum">
              <a:rPr lang="en-US"/>
              <a:pPr/>
              <a:t>32</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t-E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solidFill>
                  <a:prstClr val="black"/>
                </a:solidFill>
              </a:rPr>
              <a:pPr/>
              <a:t>9.11.2015</a:t>
            </a:fld>
            <a:endParaRPr lang="en-US">
              <a:solidFill>
                <a:prstClr val="black"/>
              </a:solidFill>
            </a:endParaRPr>
          </a:p>
        </p:txBody>
      </p:sp>
      <p:sp>
        <p:nvSpPr>
          <p:cNvPr id="6" name="Rectangle 7"/>
          <p:cNvSpPr>
            <a:spLocks noGrp="1" noChangeArrowheads="1"/>
          </p:cNvSpPr>
          <p:nvPr>
            <p:ph type="sldNum" sz="quarter" idx="5"/>
          </p:nvPr>
        </p:nvSpPr>
        <p:spPr>
          <a:ln/>
        </p:spPr>
        <p:txBody>
          <a:bodyPr/>
          <a:lstStyle/>
          <a:p>
            <a:fld id="{AD3358BD-3EC0-429F-98D7-140973927A0C}" type="slidenum">
              <a:rPr lang="en-US">
                <a:solidFill>
                  <a:prstClr val="black"/>
                </a:solidFill>
              </a:rPr>
              <a:pPr/>
              <a:t>33</a:t>
            </a:fld>
            <a:endParaRPr lang="en-US">
              <a:solidFill>
                <a:prstClr val="black"/>
              </a:solidFill>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t-E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dirty="0"/>
          </a:p>
        </p:txBody>
      </p:sp>
      <p:sp>
        <p:nvSpPr>
          <p:cNvPr id="6" name="Rectangle 7"/>
          <p:cNvSpPr>
            <a:spLocks noGrp="1" noChangeArrowheads="1"/>
          </p:cNvSpPr>
          <p:nvPr>
            <p:ph type="sldNum" sz="quarter" idx="5"/>
          </p:nvPr>
        </p:nvSpPr>
        <p:spPr>
          <a:ln/>
        </p:spPr>
        <p:txBody>
          <a:bodyPr/>
          <a:lstStyle/>
          <a:p>
            <a:fld id="{AD3358BD-3EC0-429F-98D7-140973927A0C}" type="slidenum">
              <a:rPr lang="en-US"/>
              <a:pPr/>
              <a:t>4</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marL="177800" indent="-177800">
              <a:buNone/>
            </a:pPr>
            <a:r>
              <a:rPr lang="en-GB" sz="1200" noProof="0" dirty="0" smtClean="0">
                <a:latin typeface="Calibri" panose="020F0502020204030204" pitchFamily="34" charset="0"/>
              </a:rPr>
              <a:t>Free Route (Free Routing) airspace is</a:t>
            </a:r>
            <a:r>
              <a:rPr lang="et-EE" sz="1200" baseline="0" noProof="0" dirty="0" smtClean="0">
                <a:latin typeface="Calibri" panose="020F0502020204030204" pitchFamily="34" charset="0"/>
              </a:rPr>
              <a:t> </a:t>
            </a:r>
            <a:r>
              <a:rPr lang="en-GB" sz="1200" noProof="0" dirty="0" smtClean="0">
                <a:latin typeface="Calibri" panose="020F0502020204030204" pitchFamily="34" charset="0"/>
              </a:rPr>
              <a:t>a specified airspace within which</a:t>
            </a:r>
            <a:br>
              <a:rPr lang="en-GB" sz="1200" noProof="0" dirty="0" smtClean="0">
                <a:latin typeface="Calibri" panose="020F0502020204030204" pitchFamily="34" charset="0"/>
              </a:rPr>
            </a:br>
            <a:r>
              <a:rPr lang="en-GB" sz="1200" noProof="0" dirty="0" smtClean="0">
                <a:latin typeface="Calibri" panose="020F0502020204030204" pitchFamily="34" charset="0"/>
              </a:rPr>
              <a:t>(1) </a:t>
            </a:r>
            <a:r>
              <a:rPr lang="en-GB" sz="1200" b="1" noProof="0" dirty="0" smtClean="0">
                <a:solidFill>
                  <a:srgbClr val="FF0000"/>
                </a:solidFill>
                <a:latin typeface="Calibri" panose="020F0502020204030204" pitchFamily="34" charset="0"/>
              </a:rPr>
              <a:t>users may freely plan a route between a defined entry </a:t>
            </a:r>
            <a:br>
              <a:rPr lang="en-GB" sz="1200" b="1" noProof="0" dirty="0" smtClean="0">
                <a:solidFill>
                  <a:srgbClr val="FF0000"/>
                </a:solidFill>
                <a:latin typeface="Calibri" panose="020F0502020204030204" pitchFamily="34" charset="0"/>
              </a:rPr>
            </a:br>
            <a:r>
              <a:rPr lang="en-GB" sz="1200" b="1" noProof="0" dirty="0" smtClean="0">
                <a:solidFill>
                  <a:srgbClr val="FF0000"/>
                </a:solidFill>
                <a:latin typeface="Calibri" panose="020F0502020204030204" pitchFamily="34" charset="0"/>
              </a:rPr>
              <a:t>      point and a defined exit point</a:t>
            </a:r>
            <a:r>
              <a:rPr lang="en-GB" sz="1200" noProof="0" dirty="0" smtClean="0">
                <a:latin typeface="Calibri" panose="020F0502020204030204" pitchFamily="34" charset="0"/>
              </a:rPr>
              <a:t>, </a:t>
            </a:r>
            <a:br>
              <a:rPr lang="en-GB" sz="1200" noProof="0" dirty="0" smtClean="0">
                <a:latin typeface="Calibri" panose="020F0502020204030204" pitchFamily="34" charset="0"/>
              </a:rPr>
            </a:br>
            <a:r>
              <a:rPr lang="en-GB" sz="1200" noProof="0" dirty="0" smtClean="0">
                <a:latin typeface="Calibri" panose="020F0502020204030204" pitchFamily="34" charset="0"/>
              </a:rPr>
              <a:t>(2) with the possibility to route via intermediate (published</a:t>
            </a:r>
            <a:br>
              <a:rPr lang="en-GB" sz="1200" noProof="0" dirty="0" smtClean="0">
                <a:latin typeface="Calibri" panose="020F0502020204030204" pitchFamily="34" charset="0"/>
              </a:rPr>
            </a:br>
            <a:r>
              <a:rPr lang="en-GB" sz="1200" noProof="0" dirty="0" smtClean="0">
                <a:latin typeface="Calibri" panose="020F0502020204030204" pitchFamily="34" charset="0"/>
              </a:rPr>
              <a:t>      or unpublished) way points, </a:t>
            </a:r>
            <a:br>
              <a:rPr lang="en-GB" sz="1200" noProof="0" dirty="0" smtClean="0">
                <a:latin typeface="Calibri" panose="020F0502020204030204" pitchFamily="34" charset="0"/>
              </a:rPr>
            </a:br>
            <a:r>
              <a:rPr lang="en-GB" sz="1200" noProof="0" dirty="0" smtClean="0">
                <a:latin typeface="Calibri" panose="020F0502020204030204" pitchFamily="34" charset="0"/>
              </a:rPr>
              <a:t>(3) without reference to the ATS route network, </a:t>
            </a:r>
            <a:br>
              <a:rPr lang="en-GB" sz="1200" noProof="0" dirty="0" smtClean="0">
                <a:latin typeface="Calibri" panose="020F0502020204030204" pitchFamily="34" charset="0"/>
              </a:rPr>
            </a:br>
            <a:r>
              <a:rPr lang="en-GB" sz="1200" noProof="0" dirty="0" smtClean="0">
                <a:latin typeface="Calibri" panose="020F0502020204030204" pitchFamily="34" charset="0"/>
              </a:rPr>
              <a:t>(4) subject to airspace availability. </a:t>
            </a:r>
          </a:p>
          <a:p>
            <a:pPr marL="177800" indent="-177800">
              <a:buNone/>
            </a:pPr>
            <a:r>
              <a:rPr lang="en-GB" sz="1200" noProof="0" dirty="0" smtClean="0">
                <a:latin typeface="Calibri" panose="020F0502020204030204" pitchFamily="34" charset="0"/>
              </a:rPr>
              <a:t>Within this airspace flights remain subject to air traffic control.</a:t>
            </a:r>
            <a:endParaRPr lang="en-GB" sz="1200" i="1" noProof="0" dirty="0" smtClean="0">
              <a:latin typeface="Calibri" panose="020F0502020204030204" pitchFamily="34" charset="0"/>
            </a:endParaRPr>
          </a:p>
          <a:p>
            <a:endParaRPr lang="et-EE" dirty="0" smtClean="0"/>
          </a:p>
          <a:p>
            <a:endParaRPr lang="et-E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dirty="0"/>
          </a:p>
        </p:txBody>
      </p:sp>
      <p:sp>
        <p:nvSpPr>
          <p:cNvPr id="6" name="Rectangle 7"/>
          <p:cNvSpPr>
            <a:spLocks noGrp="1" noChangeArrowheads="1"/>
          </p:cNvSpPr>
          <p:nvPr>
            <p:ph type="sldNum" sz="quarter" idx="5"/>
          </p:nvPr>
        </p:nvSpPr>
        <p:spPr>
          <a:ln/>
        </p:spPr>
        <p:txBody>
          <a:bodyPr/>
          <a:lstStyle/>
          <a:p>
            <a:fld id="{AD3358BD-3EC0-429F-98D7-140973927A0C}" type="slidenum">
              <a:rPr lang="en-US"/>
              <a:pPr/>
              <a:t>5</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marL="177800" indent="-177800">
              <a:buNone/>
            </a:pPr>
            <a:r>
              <a:rPr lang="en-GB" sz="1200" noProof="0" dirty="0" smtClean="0">
                <a:latin typeface="Calibri" panose="020F0502020204030204" pitchFamily="34" charset="0"/>
              </a:rPr>
              <a:t>Free Route (Free Routing) airspace is</a:t>
            </a:r>
            <a:r>
              <a:rPr lang="et-EE" sz="1200" baseline="0" noProof="0" dirty="0" smtClean="0">
                <a:latin typeface="Calibri" panose="020F0502020204030204" pitchFamily="34" charset="0"/>
              </a:rPr>
              <a:t> </a:t>
            </a:r>
            <a:r>
              <a:rPr lang="en-GB" sz="1200" noProof="0" dirty="0" smtClean="0">
                <a:latin typeface="Calibri" panose="020F0502020204030204" pitchFamily="34" charset="0"/>
              </a:rPr>
              <a:t>a specified airspace within which</a:t>
            </a:r>
            <a:br>
              <a:rPr lang="en-GB" sz="1200" noProof="0" dirty="0" smtClean="0">
                <a:latin typeface="Calibri" panose="020F0502020204030204" pitchFamily="34" charset="0"/>
              </a:rPr>
            </a:br>
            <a:r>
              <a:rPr lang="en-GB" sz="1200" noProof="0" dirty="0" smtClean="0">
                <a:latin typeface="Calibri" panose="020F0502020204030204" pitchFamily="34" charset="0"/>
              </a:rPr>
              <a:t>(1</a:t>
            </a:r>
            <a:r>
              <a:rPr lang="en-GB" sz="1200" b="0" noProof="0" dirty="0" smtClean="0">
                <a:latin typeface="Calibri" panose="020F0502020204030204" pitchFamily="34" charset="0"/>
              </a:rPr>
              <a:t>) </a:t>
            </a:r>
            <a:r>
              <a:rPr lang="en-GB" sz="1200" b="0" noProof="0" dirty="0" smtClean="0">
                <a:solidFill>
                  <a:srgbClr val="FF0000"/>
                </a:solidFill>
                <a:latin typeface="Calibri" panose="020F0502020204030204" pitchFamily="34" charset="0"/>
              </a:rPr>
              <a:t>users may freely plan a route between a defined entry </a:t>
            </a:r>
            <a:br>
              <a:rPr lang="en-GB" sz="1200" b="0" noProof="0" dirty="0" smtClean="0">
                <a:solidFill>
                  <a:srgbClr val="FF0000"/>
                </a:solidFill>
                <a:latin typeface="Calibri" panose="020F0502020204030204" pitchFamily="34" charset="0"/>
              </a:rPr>
            </a:br>
            <a:r>
              <a:rPr lang="en-GB" sz="1200" b="0" noProof="0" dirty="0" smtClean="0">
                <a:solidFill>
                  <a:srgbClr val="FF0000"/>
                </a:solidFill>
                <a:latin typeface="Calibri" panose="020F0502020204030204" pitchFamily="34" charset="0"/>
              </a:rPr>
              <a:t>      point and a defined exit point</a:t>
            </a:r>
            <a:r>
              <a:rPr lang="en-GB" sz="1200" b="0" noProof="0" dirty="0" smtClean="0">
                <a:latin typeface="Calibri" panose="020F0502020204030204" pitchFamily="34" charset="0"/>
              </a:rPr>
              <a:t>, </a:t>
            </a:r>
            <a:br>
              <a:rPr lang="en-GB" sz="1200" b="0" noProof="0" dirty="0" smtClean="0">
                <a:latin typeface="Calibri" panose="020F0502020204030204" pitchFamily="34" charset="0"/>
              </a:rPr>
            </a:br>
            <a:r>
              <a:rPr lang="en-GB" sz="1200" noProof="0" dirty="0" smtClean="0">
                <a:latin typeface="Calibri" panose="020F0502020204030204" pitchFamily="34" charset="0"/>
              </a:rPr>
              <a:t>(2) </a:t>
            </a:r>
            <a:r>
              <a:rPr lang="en-GB" sz="1200" b="1" noProof="0" dirty="0" smtClean="0">
                <a:latin typeface="Calibri" panose="020F0502020204030204" pitchFamily="34" charset="0"/>
              </a:rPr>
              <a:t>with the possibility to route via intermediate (published</a:t>
            </a:r>
            <a:br>
              <a:rPr lang="en-GB" sz="1200" b="1" noProof="0" dirty="0" smtClean="0">
                <a:latin typeface="Calibri" panose="020F0502020204030204" pitchFamily="34" charset="0"/>
              </a:rPr>
            </a:br>
            <a:r>
              <a:rPr lang="en-GB" sz="1200" b="1" noProof="0" dirty="0" smtClean="0">
                <a:latin typeface="Calibri" panose="020F0502020204030204" pitchFamily="34" charset="0"/>
              </a:rPr>
              <a:t>      or unpublished) way points</a:t>
            </a:r>
            <a:r>
              <a:rPr lang="en-GB" sz="1200" noProof="0" dirty="0" smtClean="0">
                <a:latin typeface="Calibri" panose="020F0502020204030204" pitchFamily="34" charset="0"/>
              </a:rPr>
              <a:t>, </a:t>
            </a:r>
            <a:br>
              <a:rPr lang="en-GB" sz="1200" noProof="0" dirty="0" smtClean="0">
                <a:latin typeface="Calibri" panose="020F0502020204030204" pitchFamily="34" charset="0"/>
              </a:rPr>
            </a:br>
            <a:r>
              <a:rPr lang="en-GB" sz="1200" noProof="0" dirty="0" smtClean="0">
                <a:latin typeface="Calibri" panose="020F0502020204030204" pitchFamily="34" charset="0"/>
              </a:rPr>
              <a:t>(3) without reference to the ATS route network, </a:t>
            </a:r>
            <a:br>
              <a:rPr lang="en-GB" sz="1200" noProof="0" dirty="0" smtClean="0">
                <a:latin typeface="Calibri" panose="020F0502020204030204" pitchFamily="34" charset="0"/>
              </a:rPr>
            </a:br>
            <a:r>
              <a:rPr lang="en-GB" sz="1200" noProof="0" dirty="0" smtClean="0">
                <a:latin typeface="Calibri" panose="020F0502020204030204" pitchFamily="34" charset="0"/>
              </a:rPr>
              <a:t>(4) subject to airspace availability. </a:t>
            </a:r>
          </a:p>
          <a:p>
            <a:pPr marL="177800" indent="-177800">
              <a:buNone/>
            </a:pPr>
            <a:r>
              <a:rPr lang="en-GB" sz="1200" noProof="0" dirty="0" smtClean="0">
                <a:latin typeface="Calibri" panose="020F0502020204030204" pitchFamily="34" charset="0"/>
              </a:rPr>
              <a:t>Within this airspace flights remain subject to air traffic control.</a:t>
            </a:r>
            <a:endParaRPr lang="en-GB" sz="1200" i="1" noProof="0" dirty="0" smtClean="0">
              <a:latin typeface="Calibri" panose="020F0502020204030204" pitchFamily="34" charset="0"/>
            </a:endParaRPr>
          </a:p>
          <a:p>
            <a:endParaRPr lang="et-EE" dirty="0" smtClean="0"/>
          </a:p>
          <a:p>
            <a:endParaRPr lang="et-E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dirty="0"/>
          </a:p>
        </p:txBody>
      </p:sp>
      <p:sp>
        <p:nvSpPr>
          <p:cNvPr id="6" name="Rectangle 7"/>
          <p:cNvSpPr>
            <a:spLocks noGrp="1" noChangeArrowheads="1"/>
          </p:cNvSpPr>
          <p:nvPr>
            <p:ph type="sldNum" sz="quarter" idx="5"/>
          </p:nvPr>
        </p:nvSpPr>
        <p:spPr>
          <a:ln/>
        </p:spPr>
        <p:txBody>
          <a:bodyPr/>
          <a:lstStyle/>
          <a:p>
            <a:fld id="{AD3358BD-3EC0-429F-98D7-140973927A0C}" type="slidenum">
              <a:rPr lang="en-US"/>
              <a:pPr/>
              <a:t>6</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marL="177800" indent="-177800">
              <a:buNone/>
            </a:pPr>
            <a:r>
              <a:rPr lang="en-GB" sz="1200" noProof="0" dirty="0" smtClean="0">
                <a:latin typeface="Calibri" panose="020F0502020204030204" pitchFamily="34" charset="0"/>
              </a:rPr>
              <a:t>Free Route (Free Routing) airspace is</a:t>
            </a:r>
            <a:r>
              <a:rPr lang="et-EE" sz="1200" baseline="0" noProof="0" dirty="0" smtClean="0">
                <a:latin typeface="Calibri" panose="020F0502020204030204" pitchFamily="34" charset="0"/>
              </a:rPr>
              <a:t> </a:t>
            </a:r>
            <a:r>
              <a:rPr lang="en-GB" sz="1200" noProof="0" dirty="0" smtClean="0">
                <a:latin typeface="Calibri" panose="020F0502020204030204" pitchFamily="34" charset="0"/>
              </a:rPr>
              <a:t>a specified airspace within which</a:t>
            </a:r>
            <a:br>
              <a:rPr lang="en-GB" sz="1200" noProof="0" dirty="0" smtClean="0">
                <a:latin typeface="Calibri" panose="020F0502020204030204" pitchFamily="34" charset="0"/>
              </a:rPr>
            </a:br>
            <a:r>
              <a:rPr lang="en-GB" sz="1200" noProof="0" dirty="0" smtClean="0">
                <a:latin typeface="Calibri" panose="020F0502020204030204" pitchFamily="34" charset="0"/>
              </a:rPr>
              <a:t>(1) </a:t>
            </a:r>
            <a:r>
              <a:rPr lang="en-GB" sz="1200" b="0" noProof="0" dirty="0" smtClean="0">
                <a:solidFill>
                  <a:srgbClr val="FF0000"/>
                </a:solidFill>
                <a:latin typeface="Calibri" panose="020F0502020204030204" pitchFamily="34" charset="0"/>
              </a:rPr>
              <a:t>users may freely plan a route between a defined entry </a:t>
            </a:r>
            <a:br>
              <a:rPr lang="en-GB" sz="1200" b="0" noProof="0" dirty="0" smtClean="0">
                <a:solidFill>
                  <a:srgbClr val="FF0000"/>
                </a:solidFill>
                <a:latin typeface="Calibri" panose="020F0502020204030204" pitchFamily="34" charset="0"/>
              </a:rPr>
            </a:br>
            <a:r>
              <a:rPr lang="en-GB" sz="1200" b="0" noProof="0" dirty="0" smtClean="0">
                <a:solidFill>
                  <a:srgbClr val="FF0000"/>
                </a:solidFill>
                <a:latin typeface="Calibri" panose="020F0502020204030204" pitchFamily="34" charset="0"/>
              </a:rPr>
              <a:t>      point and a defined exit point</a:t>
            </a:r>
            <a:r>
              <a:rPr lang="en-GB" sz="1200" noProof="0" dirty="0" smtClean="0">
                <a:latin typeface="Calibri" panose="020F0502020204030204" pitchFamily="34" charset="0"/>
              </a:rPr>
              <a:t>, </a:t>
            </a:r>
            <a:br>
              <a:rPr lang="en-GB" sz="1200" noProof="0" dirty="0" smtClean="0">
                <a:latin typeface="Calibri" panose="020F0502020204030204" pitchFamily="34" charset="0"/>
              </a:rPr>
            </a:br>
            <a:r>
              <a:rPr lang="en-GB" sz="1200" noProof="0" dirty="0" smtClean="0">
                <a:latin typeface="Calibri" panose="020F0502020204030204" pitchFamily="34" charset="0"/>
              </a:rPr>
              <a:t>(2) with the possibility to route via intermediate (published</a:t>
            </a:r>
            <a:br>
              <a:rPr lang="en-GB" sz="1200" noProof="0" dirty="0" smtClean="0">
                <a:latin typeface="Calibri" panose="020F0502020204030204" pitchFamily="34" charset="0"/>
              </a:rPr>
            </a:br>
            <a:r>
              <a:rPr lang="en-GB" sz="1200" noProof="0" dirty="0" smtClean="0">
                <a:latin typeface="Calibri" panose="020F0502020204030204" pitchFamily="34" charset="0"/>
              </a:rPr>
              <a:t>      or unpublished) way points, </a:t>
            </a:r>
            <a:br>
              <a:rPr lang="en-GB" sz="1200" noProof="0" dirty="0" smtClean="0">
                <a:latin typeface="Calibri" panose="020F0502020204030204" pitchFamily="34" charset="0"/>
              </a:rPr>
            </a:br>
            <a:r>
              <a:rPr lang="en-GB" sz="1200" noProof="0" dirty="0" smtClean="0">
                <a:latin typeface="Calibri" panose="020F0502020204030204" pitchFamily="34" charset="0"/>
              </a:rPr>
              <a:t>(3) </a:t>
            </a:r>
            <a:r>
              <a:rPr lang="en-GB" sz="1200" b="1" noProof="0" dirty="0" smtClean="0">
                <a:latin typeface="Calibri" panose="020F0502020204030204" pitchFamily="34" charset="0"/>
              </a:rPr>
              <a:t>without reference to the ATS route network</a:t>
            </a:r>
            <a:r>
              <a:rPr lang="en-GB" sz="1200" noProof="0" dirty="0" smtClean="0">
                <a:latin typeface="Calibri" panose="020F0502020204030204" pitchFamily="34" charset="0"/>
              </a:rPr>
              <a:t>, </a:t>
            </a:r>
            <a:br>
              <a:rPr lang="en-GB" sz="1200" noProof="0" dirty="0" smtClean="0">
                <a:latin typeface="Calibri" panose="020F0502020204030204" pitchFamily="34" charset="0"/>
              </a:rPr>
            </a:br>
            <a:r>
              <a:rPr lang="en-GB" sz="1200" noProof="0" dirty="0" smtClean="0">
                <a:latin typeface="Calibri" panose="020F0502020204030204" pitchFamily="34" charset="0"/>
              </a:rPr>
              <a:t>(4) subject to airspace availability. </a:t>
            </a:r>
          </a:p>
          <a:p>
            <a:pPr marL="177800" indent="-177800">
              <a:buNone/>
            </a:pPr>
            <a:r>
              <a:rPr lang="en-GB" sz="1200" noProof="0" dirty="0" smtClean="0">
                <a:latin typeface="Calibri" panose="020F0502020204030204" pitchFamily="34" charset="0"/>
              </a:rPr>
              <a:t>Within this airspace flights remain subject to air traffic control.</a:t>
            </a:r>
            <a:endParaRPr lang="en-GB" sz="1200" i="1" noProof="0" dirty="0" smtClean="0">
              <a:latin typeface="Calibri" panose="020F0502020204030204" pitchFamily="34" charset="0"/>
            </a:endParaRPr>
          </a:p>
          <a:p>
            <a:endParaRPr lang="et-EE" dirty="0" smtClean="0"/>
          </a:p>
          <a:p>
            <a:endParaRPr lang="et-E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dirty="0"/>
          </a:p>
        </p:txBody>
      </p:sp>
      <p:sp>
        <p:nvSpPr>
          <p:cNvPr id="6" name="Rectangle 7"/>
          <p:cNvSpPr>
            <a:spLocks noGrp="1" noChangeArrowheads="1"/>
          </p:cNvSpPr>
          <p:nvPr>
            <p:ph type="sldNum" sz="quarter" idx="5"/>
          </p:nvPr>
        </p:nvSpPr>
        <p:spPr>
          <a:ln/>
        </p:spPr>
        <p:txBody>
          <a:bodyPr/>
          <a:lstStyle/>
          <a:p>
            <a:fld id="{AD3358BD-3EC0-429F-98D7-140973927A0C}" type="slidenum">
              <a:rPr lang="en-US"/>
              <a:pPr/>
              <a:t>7</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marL="177800" indent="-177800">
              <a:buNone/>
            </a:pPr>
            <a:r>
              <a:rPr lang="en-GB" sz="1200" noProof="0" dirty="0" smtClean="0">
                <a:latin typeface="Calibri" panose="020F0502020204030204" pitchFamily="34" charset="0"/>
              </a:rPr>
              <a:t>Free Route (Free Routing) airspace is</a:t>
            </a:r>
            <a:r>
              <a:rPr lang="et-EE" sz="1200" baseline="0" noProof="0" dirty="0" smtClean="0">
                <a:latin typeface="Calibri" panose="020F0502020204030204" pitchFamily="34" charset="0"/>
              </a:rPr>
              <a:t> </a:t>
            </a:r>
            <a:r>
              <a:rPr lang="en-GB" sz="1200" noProof="0" dirty="0" smtClean="0">
                <a:latin typeface="Calibri" panose="020F0502020204030204" pitchFamily="34" charset="0"/>
              </a:rPr>
              <a:t>a specified airspace within which</a:t>
            </a:r>
            <a:br>
              <a:rPr lang="en-GB" sz="1200" noProof="0" dirty="0" smtClean="0">
                <a:latin typeface="Calibri" panose="020F0502020204030204" pitchFamily="34" charset="0"/>
              </a:rPr>
            </a:br>
            <a:r>
              <a:rPr lang="en-GB" sz="1200" noProof="0" dirty="0" smtClean="0">
                <a:latin typeface="Calibri" panose="020F0502020204030204" pitchFamily="34" charset="0"/>
              </a:rPr>
              <a:t>(1) </a:t>
            </a:r>
            <a:r>
              <a:rPr lang="en-GB" sz="1200" b="0" noProof="0" dirty="0" smtClean="0">
                <a:solidFill>
                  <a:srgbClr val="FF0000"/>
                </a:solidFill>
                <a:latin typeface="Calibri" panose="020F0502020204030204" pitchFamily="34" charset="0"/>
              </a:rPr>
              <a:t>users may freely plan a route between a defined entry </a:t>
            </a:r>
            <a:br>
              <a:rPr lang="en-GB" sz="1200" b="0" noProof="0" dirty="0" smtClean="0">
                <a:solidFill>
                  <a:srgbClr val="FF0000"/>
                </a:solidFill>
                <a:latin typeface="Calibri" panose="020F0502020204030204" pitchFamily="34" charset="0"/>
              </a:rPr>
            </a:br>
            <a:r>
              <a:rPr lang="en-GB" sz="1200" b="0" noProof="0" dirty="0" smtClean="0">
                <a:solidFill>
                  <a:srgbClr val="FF0000"/>
                </a:solidFill>
                <a:latin typeface="Calibri" panose="020F0502020204030204" pitchFamily="34" charset="0"/>
              </a:rPr>
              <a:t>      point and a defined exit point</a:t>
            </a:r>
            <a:r>
              <a:rPr lang="en-GB" sz="1200" noProof="0" dirty="0" smtClean="0">
                <a:latin typeface="Calibri" panose="020F0502020204030204" pitchFamily="34" charset="0"/>
              </a:rPr>
              <a:t>, </a:t>
            </a:r>
            <a:br>
              <a:rPr lang="en-GB" sz="1200" noProof="0" dirty="0" smtClean="0">
                <a:latin typeface="Calibri" panose="020F0502020204030204" pitchFamily="34" charset="0"/>
              </a:rPr>
            </a:br>
            <a:r>
              <a:rPr lang="en-GB" sz="1200" noProof="0" dirty="0" smtClean="0">
                <a:latin typeface="Calibri" panose="020F0502020204030204" pitchFamily="34" charset="0"/>
              </a:rPr>
              <a:t>(2) with the possibility to route via intermediate (published</a:t>
            </a:r>
            <a:br>
              <a:rPr lang="en-GB" sz="1200" noProof="0" dirty="0" smtClean="0">
                <a:latin typeface="Calibri" panose="020F0502020204030204" pitchFamily="34" charset="0"/>
              </a:rPr>
            </a:br>
            <a:r>
              <a:rPr lang="en-GB" sz="1200" noProof="0" dirty="0" smtClean="0">
                <a:latin typeface="Calibri" panose="020F0502020204030204" pitchFamily="34" charset="0"/>
              </a:rPr>
              <a:t>      or unpublished) way points, </a:t>
            </a:r>
            <a:br>
              <a:rPr lang="en-GB" sz="1200" noProof="0" dirty="0" smtClean="0">
                <a:latin typeface="Calibri" panose="020F0502020204030204" pitchFamily="34" charset="0"/>
              </a:rPr>
            </a:br>
            <a:r>
              <a:rPr lang="en-GB" sz="1200" noProof="0" dirty="0" smtClean="0">
                <a:latin typeface="Calibri" panose="020F0502020204030204" pitchFamily="34" charset="0"/>
              </a:rPr>
              <a:t>(3) without reference to the ATS route network, </a:t>
            </a:r>
            <a:br>
              <a:rPr lang="en-GB" sz="1200" noProof="0" dirty="0" smtClean="0">
                <a:latin typeface="Calibri" panose="020F0502020204030204" pitchFamily="34" charset="0"/>
              </a:rPr>
            </a:br>
            <a:r>
              <a:rPr lang="en-GB" sz="1200" noProof="0" dirty="0" smtClean="0">
                <a:latin typeface="Calibri" panose="020F0502020204030204" pitchFamily="34" charset="0"/>
              </a:rPr>
              <a:t>(4</a:t>
            </a:r>
            <a:r>
              <a:rPr lang="en-GB" sz="1200" noProof="0" dirty="0" smtClean="0">
                <a:solidFill>
                  <a:srgbClr val="FF0000"/>
                </a:solidFill>
                <a:latin typeface="Calibri" panose="020F0502020204030204" pitchFamily="34" charset="0"/>
              </a:rPr>
              <a:t>) </a:t>
            </a:r>
            <a:r>
              <a:rPr lang="en-GB" sz="1200" b="1" noProof="0" dirty="0" smtClean="0">
                <a:solidFill>
                  <a:srgbClr val="FF0000"/>
                </a:solidFill>
                <a:latin typeface="Calibri" panose="020F0502020204030204" pitchFamily="34" charset="0"/>
              </a:rPr>
              <a:t>subject to airspace availability</a:t>
            </a:r>
            <a:r>
              <a:rPr lang="en-GB" sz="1200" noProof="0" dirty="0" smtClean="0">
                <a:solidFill>
                  <a:srgbClr val="FF0000"/>
                </a:solidFill>
                <a:latin typeface="Calibri" panose="020F0502020204030204" pitchFamily="34" charset="0"/>
              </a:rPr>
              <a:t>. </a:t>
            </a:r>
          </a:p>
          <a:p>
            <a:pPr marL="177800" indent="-177800">
              <a:buNone/>
            </a:pPr>
            <a:r>
              <a:rPr lang="en-GB" sz="1200" b="1" noProof="0" dirty="0" smtClean="0">
                <a:solidFill>
                  <a:srgbClr val="FF0000"/>
                </a:solidFill>
                <a:latin typeface="Calibri" panose="020F0502020204030204" pitchFamily="34" charset="0"/>
              </a:rPr>
              <a:t>Within this airspace flights remain subject to air traffic control</a:t>
            </a:r>
            <a:r>
              <a:rPr lang="en-GB" sz="1200" noProof="0" dirty="0" smtClean="0">
                <a:solidFill>
                  <a:srgbClr val="FF0000"/>
                </a:solidFill>
                <a:latin typeface="Calibri" panose="020F0502020204030204" pitchFamily="34" charset="0"/>
              </a:rPr>
              <a:t>.</a:t>
            </a:r>
            <a:endParaRPr lang="et-EE" sz="1200" noProof="0" dirty="0" smtClean="0">
              <a:solidFill>
                <a:srgbClr val="FF0000"/>
              </a:solidFill>
              <a:latin typeface="Calibri" panose="020F0502020204030204" pitchFamily="34" charset="0"/>
            </a:endParaRPr>
          </a:p>
          <a:p>
            <a:pPr marL="177800" indent="-177800">
              <a:buNone/>
            </a:pPr>
            <a:r>
              <a:rPr lang="et-EE" sz="1200" i="0" noProof="0" dirty="0" smtClean="0">
                <a:solidFill>
                  <a:srgbClr val="FF0000"/>
                </a:solidFill>
                <a:latin typeface="Calibri" panose="020F0502020204030204" pitchFamily="34" charset="0"/>
              </a:rPr>
              <a:t>(FRA is part of or coincides with the controlled</a:t>
            </a:r>
            <a:r>
              <a:rPr lang="et-EE" sz="1200" i="0" baseline="0" noProof="0" dirty="0" smtClean="0">
                <a:solidFill>
                  <a:srgbClr val="FF0000"/>
                </a:solidFill>
                <a:latin typeface="Calibri" panose="020F0502020204030204" pitchFamily="34" charset="0"/>
              </a:rPr>
              <a:t>  airspace)</a:t>
            </a:r>
            <a:endParaRPr lang="en-GB" sz="1200" i="0" noProof="0" dirty="0" smtClean="0">
              <a:solidFill>
                <a:srgbClr val="FF0000"/>
              </a:solidFill>
              <a:latin typeface="Calibri" panose="020F0502020204030204" pitchFamily="34" charset="0"/>
            </a:endParaRPr>
          </a:p>
          <a:p>
            <a:endParaRPr lang="et-EE" dirty="0" smtClean="0"/>
          </a:p>
          <a:p>
            <a:endParaRPr lang="et-E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dirty="0"/>
          </a:p>
        </p:txBody>
      </p:sp>
      <p:sp>
        <p:nvSpPr>
          <p:cNvPr id="6" name="Rectangle 7"/>
          <p:cNvSpPr>
            <a:spLocks noGrp="1" noChangeArrowheads="1"/>
          </p:cNvSpPr>
          <p:nvPr>
            <p:ph type="sldNum" sz="quarter" idx="5"/>
          </p:nvPr>
        </p:nvSpPr>
        <p:spPr>
          <a:ln/>
        </p:spPr>
        <p:txBody>
          <a:bodyPr/>
          <a:lstStyle/>
          <a:p>
            <a:fld id="{AD3358BD-3EC0-429F-98D7-140973927A0C}" type="slidenum">
              <a:rPr lang="en-US"/>
              <a:pPr/>
              <a:t>8</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t-EE" dirty="0" smtClean="0"/>
              <a:t>The FRA concept originates</a:t>
            </a:r>
            <a:r>
              <a:rPr lang="et-EE" baseline="0" dirty="0" smtClean="0"/>
              <a:t> from the European ATM Master Plan, where operational changes related to en-route operational environment to implement Free Routing operations (deployment baseline and step 1 – time based ops) are described.</a:t>
            </a:r>
          </a:p>
          <a:p>
            <a:endParaRPr lang="et-EE" baseline="0" dirty="0" smtClean="0"/>
          </a:p>
          <a:p>
            <a:r>
              <a:rPr lang="et-EE" baseline="0" dirty="0" smtClean="0"/>
              <a:t>The questions often asked..</a:t>
            </a:r>
          </a:p>
          <a:p>
            <a:r>
              <a:rPr lang="et-EE" baseline="0" dirty="0" smtClean="0"/>
              <a:t>- Whether it pays off?</a:t>
            </a:r>
          </a:p>
          <a:p>
            <a:r>
              <a:rPr lang="et-EE" baseline="0" dirty="0" smtClean="0"/>
              <a:t>- How does it influence the ATCO workload?</a:t>
            </a:r>
            <a:endParaRPr lang="et-E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76D1DE8-70A5-4FD7-B593-E9AE91E4DEEA}" type="datetime1">
              <a:rPr lang="et-EE"/>
              <a:pPr/>
              <a:t>9.11.2015</a:t>
            </a:fld>
            <a:endParaRPr lang="en-US" dirty="0"/>
          </a:p>
        </p:txBody>
      </p:sp>
      <p:sp>
        <p:nvSpPr>
          <p:cNvPr id="6" name="Rectangle 7"/>
          <p:cNvSpPr>
            <a:spLocks noGrp="1" noChangeArrowheads="1"/>
          </p:cNvSpPr>
          <p:nvPr>
            <p:ph type="sldNum" sz="quarter" idx="5"/>
          </p:nvPr>
        </p:nvSpPr>
        <p:spPr>
          <a:ln/>
        </p:spPr>
        <p:txBody>
          <a:bodyPr/>
          <a:lstStyle/>
          <a:p>
            <a:fld id="{AD3358BD-3EC0-429F-98D7-140973927A0C}" type="slidenum">
              <a:rPr lang="en-US"/>
              <a:pPr/>
              <a:t>9</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Trebuchet MS" pitchFamily="34" charset="0"/>
                <a:ea typeface="+mn-ea"/>
                <a:cs typeface="+mn-cs"/>
              </a:rPr>
              <a:t>The PCP IR requires the deployment of Free Route Airspace (FRA) within Member States’ airspace of the ICAO EUR region at and</a:t>
            </a:r>
            <a:r>
              <a:rPr lang="et-EE" sz="1200" b="0" i="0" u="none" strike="noStrike" kern="1200" baseline="0" dirty="0" smtClean="0">
                <a:solidFill>
                  <a:schemeClr val="tx1"/>
                </a:solidFill>
                <a:latin typeface="Trebuchet MS" pitchFamily="34" charset="0"/>
                <a:ea typeface="+mn-ea"/>
                <a:cs typeface="+mn-cs"/>
              </a:rPr>
              <a:t> </a:t>
            </a:r>
            <a:r>
              <a:rPr lang="en-US" sz="1200" b="0" i="0" u="none" strike="noStrike" kern="1200" baseline="0" dirty="0" smtClean="0">
                <a:solidFill>
                  <a:schemeClr val="tx1"/>
                </a:solidFill>
                <a:latin typeface="Trebuchet MS" pitchFamily="34" charset="0"/>
                <a:ea typeface="+mn-ea"/>
                <a:cs typeface="+mn-cs"/>
              </a:rPr>
              <a:t>above FL 310. The implementation is coordinated through the NM European Route Network Improvement Plan (ERNIP) and the</a:t>
            </a:r>
            <a:r>
              <a:rPr lang="et-EE" sz="1200" b="0" i="0" u="none" strike="noStrike" kern="1200" baseline="0" dirty="0" smtClean="0">
                <a:solidFill>
                  <a:schemeClr val="tx1"/>
                </a:solidFill>
                <a:latin typeface="Trebuchet MS" pitchFamily="34" charset="0"/>
                <a:ea typeface="+mn-ea"/>
                <a:cs typeface="+mn-cs"/>
              </a:rPr>
              <a:t> </a:t>
            </a:r>
            <a:r>
              <a:rPr lang="en-US" sz="1200" b="0" i="0" u="none" strike="noStrike" kern="1200" baseline="0" dirty="0" smtClean="0">
                <a:solidFill>
                  <a:schemeClr val="tx1"/>
                </a:solidFill>
                <a:latin typeface="Trebuchet MS" pitchFamily="34" charset="0"/>
                <a:ea typeface="+mn-ea"/>
                <a:cs typeface="+mn-cs"/>
              </a:rPr>
              <a:t>Network Operations Plan following the Strategic Objectives and Targets set in the Network Strategic Plan and in the Network Manager</a:t>
            </a:r>
            <a:r>
              <a:rPr lang="et-EE" sz="1200" b="0" i="0" u="none" strike="noStrike" kern="1200" baseline="0" dirty="0" smtClean="0">
                <a:solidFill>
                  <a:schemeClr val="tx1"/>
                </a:solidFill>
                <a:latin typeface="Trebuchet MS" pitchFamily="34" charset="0"/>
                <a:ea typeface="+mn-ea"/>
                <a:cs typeface="+mn-cs"/>
              </a:rPr>
              <a:t> </a:t>
            </a:r>
            <a:r>
              <a:rPr lang="en-US" sz="1200" b="0" i="0" u="none" strike="noStrike" kern="1200" baseline="0" dirty="0" smtClean="0">
                <a:solidFill>
                  <a:schemeClr val="tx1"/>
                </a:solidFill>
                <a:latin typeface="Trebuchet MS" pitchFamily="34" charset="0"/>
                <a:ea typeface="+mn-ea"/>
                <a:cs typeface="+mn-cs"/>
              </a:rPr>
              <a:t>Performance Plan. All European ANSPs have included in the ERNIP Part 2 - ARN Version 2014-2019 projects for full or partial</a:t>
            </a:r>
            <a:r>
              <a:rPr lang="et-EE" sz="1200" b="0" i="0" u="none" strike="noStrike" kern="1200" baseline="0" dirty="0" smtClean="0">
                <a:solidFill>
                  <a:schemeClr val="tx1"/>
                </a:solidFill>
                <a:latin typeface="Trebuchet MS" pitchFamily="34" charset="0"/>
                <a:ea typeface="+mn-ea"/>
                <a:cs typeface="+mn-cs"/>
              </a:rPr>
              <a:t> </a:t>
            </a:r>
            <a:r>
              <a:rPr lang="en-US" sz="1200" b="0" i="0" u="none" strike="noStrike" kern="1200" baseline="0" dirty="0" smtClean="0">
                <a:solidFill>
                  <a:schemeClr val="tx1"/>
                </a:solidFill>
                <a:latin typeface="Trebuchet MS" pitchFamily="34" charset="0"/>
                <a:ea typeface="+mn-ea"/>
                <a:cs typeface="+mn-cs"/>
              </a:rPr>
              <a:t>implementation of Free Route Airspace selecting their implementation step.</a:t>
            </a:r>
            <a:endParaRPr lang="et-EE" sz="1200" b="0" i="0" u="none" strike="noStrike" kern="1200" baseline="0" dirty="0" smtClean="0">
              <a:solidFill>
                <a:schemeClr val="tx1"/>
              </a:solidFill>
              <a:latin typeface="Trebuchet MS" pitchFamily="34" charset="0"/>
              <a:ea typeface="+mn-ea"/>
              <a:cs typeface="+mn-cs"/>
            </a:endParaRPr>
          </a:p>
          <a:p>
            <a:endParaRPr lang="et-EE" sz="1200" b="0" i="0" u="none" strike="noStrike" kern="1200" baseline="0" dirty="0" smtClean="0">
              <a:solidFill>
                <a:schemeClr val="tx1"/>
              </a:solidFill>
              <a:latin typeface="Trebuchet MS" pitchFamily="34" charset="0"/>
              <a:ea typeface="+mn-ea"/>
              <a:cs typeface="+mn-cs"/>
            </a:endParaRPr>
          </a:p>
          <a:p>
            <a:r>
              <a:rPr lang="et-EE" dirty="0" smtClean="0"/>
              <a:t>Olukord marsruudivaba</a:t>
            </a:r>
            <a:r>
              <a:rPr lang="et-EE" baseline="0" dirty="0" smtClean="0"/>
              <a:t> opereerimisega Euroopas </a:t>
            </a:r>
            <a:r>
              <a:rPr lang="et-EE" dirty="0" smtClean="0"/>
              <a:t>2015 suveks:</a:t>
            </a:r>
            <a:r>
              <a:rPr lang="et-EE" baseline="0" dirty="0" smtClean="0"/>
              <a:t> </a:t>
            </a:r>
          </a:p>
          <a:p>
            <a:r>
              <a:rPr lang="et-EE" baseline="0" dirty="0" smtClean="0"/>
              <a:t>- 34 ACC 64-st mingil moel juurutatud, sealhulgas</a:t>
            </a:r>
          </a:p>
          <a:p>
            <a:r>
              <a:rPr lang="et-EE" dirty="0" smtClean="0"/>
              <a:t>  - 6 ACC – täielikult 24/7</a:t>
            </a:r>
          </a:p>
          <a:p>
            <a:r>
              <a:rPr lang="et-EE" dirty="0" smtClean="0"/>
              <a:t>  - 12 ACC – öine FRA</a:t>
            </a:r>
          </a:p>
          <a:p>
            <a:endParaRPr lang="et-EE" baseline="0" dirty="0" smtClean="0"/>
          </a:p>
          <a:p>
            <a:r>
              <a:rPr lang="et-EE" baseline="0" dirty="0" smtClean="0"/>
              <a:t>Euroopa-ülesed </a:t>
            </a:r>
            <a:r>
              <a:rPr lang="et-EE" b="1" baseline="0" dirty="0" smtClean="0"/>
              <a:t>peamised väljakutsed </a:t>
            </a:r>
            <a:r>
              <a:rPr lang="et-EE" baseline="0" dirty="0" smtClean="0"/>
              <a:t>lähitulevikuks:</a:t>
            </a:r>
          </a:p>
          <a:p>
            <a:pPr marL="171450" indent="-171450">
              <a:buFontTx/>
              <a:buChar char="-"/>
            </a:pPr>
            <a:r>
              <a:rPr lang="et-EE" baseline="0" dirty="0" smtClean="0"/>
              <a:t>Riikide FRA-de vahelised piiriülesed marsruudivabad piirkonnad</a:t>
            </a:r>
          </a:p>
          <a:p>
            <a:pPr marL="171450" indent="-171450">
              <a:buFontTx/>
              <a:buChar char="-"/>
            </a:pPr>
            <a:r>
              <a:rPr lang="et-EE" baseline="0" dirty="0" smtClean="0"/>
              <a:t>FRA-sid puudutava aeronavigatsioonilise info harmoniseerimine</a:t>
            </a:r>
          </a:p>
          <a:p>
            <a:pPr marL="171450" indent="-171450">
              <a:buFontTx/>
              <a:buChar char="-"/>
            </a:pPr>
            <a:r>
              <a:rPr lang="et-EE" baseline="0" dirty="0" smtClean="0"/>
              <a:t>Efektiivsem FUA tänu paremale koostööle NM, õhuruumi kasutajate /lendude planeerijate ja ANSP-de vahel</a:t>
            </a:r>
          </a:p>
          <a:p>
            <a:pPr marL="0" indent="0">
              <a:buFontTx/>
              <a:buNone/>
            </a:pPr>
            <a:r>
              <a:rPr lang="et-EE" baseline="0" dirty="0" smtClean="0"/>
              <a:t>Selleks tegeldakse ERNIP (European Route Network Improvement Plan) dokumendi edasiarendamisega</a:t>
            </a:r>
          </a:p>
          <a:p>
            <a:pPr marL="0" indent="0">
              <a:buFontTx/>
              <a:buNone/>
            </a:pPr>
            <a:endParaRPr lang="et-EE" baseline="0" dirty="0" smtClean="0"/>
          </a:p>
          <a:p>
            <a:pPr marL="0" indent="0">
              <a:buFontTx/>
              <a:buNone/>
            </a:pPr>
            <a:r>
              <a:rPr lang="et-EE" baseline="0" dirty="0" smtClean="0"/>
              <a:t>Piiriüleste FRA-de juurutamisel tuleks rohkem tähelepanu pöörata piirnevate vastutusalade ANSP-de informeerimisele</a:t>
            </a:r>
          </a:p>
          <a:p>
            <a:pPr marL="171450" indent="-171450">
              <a:buFontTx/>
              <a:buChar char="-"/>
            </a:pPr>
            <a:endParaRPr lang="et-E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pic>
        <p:nvPicPr>
          <p:cNvPr id="5134" name="Picture 14" descr="torn_hel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804025" y="3500438"/>
            <a:ext cx="2022475" cy="2860675"/>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ctrTitle"/>
          </p:nvPr>
        </p:nvSpPr>
        <p:spPr>
          <a:xfrm>
            <a:off x="685800" y="685800"/>
            <a:ext cx="7772400" cy="2127250"/>
          </a:xfrm>
          <a:ln w="9525">
            <a:noFill/>
          </a:ln>
          <a:extLst>
            <a:ext uri="{91240B29-F687-4F45-9708-019B960494DF}">
              <a14:hiddenLine xmlns:a14="http://schemas.microsoft.com/office/drawing/2010/main" w="9525">
                <a:solidFill>
                  <a:schemeClr val="tx1"/>
                </a:solidFill>
                <a:miter lim="800000"/>
                <a:headEnd/>
                <a:tailEnd/>
              </a14:hiddenLine>
            </a:ext>
          </a:extLst>
        </p:spPr>
        <p:txBody>
          <a:bodyPr/>
          <a:lstStyle>
            <a:lvl1pPr algn="ctr">
              <a:defRPr sz="2800"/>
            </a:lvl1pPr>
          </a:lstStyle>
          <a:p>
            <a:pPr lvl="0"/>
            <a:r>
              <a:rPr lang="en-US" noProof="0" smtClean="0"/>
              <a:t>Klõpsake tiitlilaadi muutmiseks</a:t>
            </a:r>
          </a:p>
        </p:txBody>
      </p:sp>
      <p:sp>
        <p:nvSpPr>
          <p:cNvPr id="512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2400"/>
            </a:lvl1pPr>
          </a:lstStyle>
          <a:p>
            <a:pPr lvl="0"/>
            <a:r>
              <a:rPr lang="en-US" noProof="0" smtClean="0"/>
              <a:t>Klõpsake juhtslaidi alamtiitli laadi redigeerimiseks</a:t>
            </a:r>
          </a:p>
        </p:txBody>
      </p:sp>
      <p:sp>
        <p:nvSpPr>
          <p:cNvPr id="5124" name="Rectangle 4"/>
          <p:cNvSpPr>
            <a:spLocks noGrp="1" noChangeArrowheads="1"/>
          </p:cNvSpPr>
          <p:nvPr>
            <p:ph type="dt" sz="half" idx="2"/>
          </p:nvPr>
        </p:nvSpPr>
        <p:spPr/>
        <p:txBody>
          <a:bodyPr/>
          <a:lstStyle>
            <a:lvl1pPr>
              <a:defRPr/>
            </a:lvl1pPr>
          </a:lstStyle>
          <a:p>
            <a:r>
              <a:rPr lang="et-EE" smtClean="0"/>
              <a:t>November 12, 2015</a:t>
            </a:r>
            <a:endParaRPr lang="en-US"/>
          </a:p>
        </p:txBody>
      </p:sp>
      <p:sp>
        <p:nvSpPr>
          <p:cNvPr id="5125" name="Rectangle 5"/>
          <p:cNvSpPr>
            <a:spLocks noGrp="1" noChangeArrowheads="1"/>
          </p:cNvSpPr>
          <p:nvPr>
            <p:ph type="ftr" sz="quarter" idx="3"/>
          </p:nvPr>
        </p:nvSpPr>
        <p:spPr/>
        <p:txBody>
          <a:bodyPr/>
          <a:lstStyle>
            <a:lvl1pPr>
              <a:defRPr/>
            </a:lvl1pPr>
          </a:lstStyle>
          <a:p>
            <a:r>
              <a:rPr lang="en-US" smtClean="0"/>
              <a:t>Estonian Aviation Seminar</a:t>
            </a:r>
            <a:endParaRPr lang="en-US"/>
          </a:p>
        </p:txBody>
      </p:sp>
      <p:sp>
        <p:nvSpPr>
          <p:cNvPr id="5126" name="Rectangle 6"/>
          <p:cNvSpPr>
            <a:spLocks noGrp="1" noChangeArrowheads="1"/>
          </p:cNvSpPr>
          <p:nvPr>
            <p:ph type="sldNum" sz="quarter" idx="4"/>
          </p:nvPr>
        </p:nvSpPr>
        <p:spPr/>
        <p:txBody>
          <a:bodyPr/>
          <a:lstStyle>
            <a:lvl1pPr>
              <a:defRPr/>
            </a:lvl1pPr>
          </a:lstStyle>
          <a:p>
            <a:fld id="{429C66A3-753A-4F8C-9F59-598463419677}" type="slidenum">
              <a:rPr lang="en-US"/>
              <a:pPr/>
              <a:t>‹#›</a:t>
            </a:fld>
            <a:endParaRPr lang="en-US"/>
          </a:p>
        </p:txBody>
      </p:sp>
      <p:grpSp>
        <p:nvGrpSpPr>
          <p:cNvPr id="5127" name="Group 7"/>
          <p:cNvGrpSpPr>
            <a:grpSpLocks/>
          </p:cNvGrpSpPr>
          <p:nvPr/>
        </p:nvGrpSpPr>
        <p:grpSpPr bwMode="auto">
          <a:xfrm>
            <a:off x="228600" y="2889250"/>
            <a:ext cx="8610600" cy="201613"/>
            <a:chOff x="144" y="1680"/>
            <a:chExt cx="5424" cy="144"/>
          </a:xfrm>
        </p:grpSpPr>
        <p:sp>
          <p:nvSpPr>
            <p:cNvPr id="5128" name="Rectangle 8"/>
            <p:cNvSpPr>
              <a:spLocks noChangeArrowheads="1"/>
            </p:cNvSpPr>
            <p:nvPr userDrawn="1"/>
          </p:nvSpPr>
          <p:spPr bwMode="auto">
            <a:xfrm>
              <a:off x="144" y="1680"/>
              <a:ext cx="1808" cy="144"/>
            </a:xfrm>
            <a:prstGeom prst="rect">
              <a:avLst/>
            </a:prstGeom>
            <a:solidFill>
              <a:srgbClr val="14175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sp>
          <p:nvSpPr>
            <p:cNvPr id="5129" name="Rectangle 9"/>
            <p:cNvSpPr>
              <a:spLocks noChangeArrowheads="1"/>
            </p:cNvSpPr>
            <p:nvPr userDrawn="1"/>
          </p:nvSpPr>
          <p:spPr bwMode="auto">
            <a:xfrm>
              <a:off x="1952" y="1680"/>
              <a:ext cx="1808" cy="144"/>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sp>
          <p:nvSpPr>
            <p:cNvPr id="5130" name="Rectangle 10"/>
            <p:cNvSpPr>
              <a:spLocks noChangeArrowheads="1"/>
            </p:cNvSpPr>
            <p:nvPr userDrawn="1"/>
          </p:nvSpPr>
          <p:spPr bwMode="auto">
            <a:xfrm>
              <a:off x="3760" y="1680"/>
              <a:ext cx="1808" cy="144"/>
            </a:xfrm>
            <a:prstGeom prst="rect">
              <a:avLst/>
            </a:prstGeom>
            <a:solidFill>
              <a:srgbClr val="0091C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grpSp>
      <p:pic>
        <p:nvPicPr>
          <p:cNvPr id="5133" name="Picture 13" descr="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1413" y="5589588"/>
            <a:ext cx="4273550" cy="487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Vertikaalteksti kohatäide 2"/>
          <p:cNvSpPr>
            <a:spLocks noGrp="1"/>
          </p:cNvSpPr>
          <p:nvPr>
            <p:ph type="body" orient="vert" idx="1"/>
          </p:nvPr>
        </p:nvSpPr>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lvl1pPr>
              <a:defRPr/>
            </a:lvl1pPr>
          </a:lstStyle>
          <a:p>
            <a:r>
              <a:rPr lang="et-EE" smtClean="0"/>
              <a:t>November 12, 2015</a:t>
            </a:r>
            <a:endParaRPr lang="en-US"/>
          </a:p>
        </p:txBody>
      </p:sp>
      <p:sp>
        <p:nvSpPr>
          <p:cNvPr id="5" name="Jaluse kohatäide 4"/>
          <p:cNvSpPr>
            <a:spLocks noGrp="1"/>
          </p:cNvSpPr>
          <p:nvPr>
            <p:ph type="ftr" sz="quarter" idx="11"/>
          </p:nvPr>
        </p:nvSpPr>
        <p:spPr/>
        <p:txBody>
          <a:bodyPr/>
          <a:lstStyle>
            <a:lvl1pPr>
              <a:defRPr/>
            </a:lvl1pPr>
          </a:lstStyle>
          <a:p>
            <a:r>
              <a:rPr lang="en-US" smtClean="0"/>
              <a:t>Estonian Aviation Seminar</a:t>
            </a:r>
            <a:endParaRPr lang="en-US"/>
          </a:p>
        </p:txBody>
      </p:sp>
      <p:sp>
        <p:nvSpPr>
          <p:cNvPr id="6" name="Slaidinumbri kohatäide 5"/>
          <p:cNvSpPr>
            <a:spLocks noGrp="1"/>
          </p:cNvSpPr>
          <p:nvPr>
            <p:ph type="sldNum" sz="quarter" idx="12"/>
          </p:nvPr>
        </p:nvSpPr>
        <p:spPr/>
        <p:txBody>
          <a:bodyPr/>
          <a:lstStyle>
            <a:lvl1pPr>
              <a:defRPr/>
            </a:lvl1pPr>
          </a:lstStyle>
          <a:p>
            <a:fld id="{774F955A-8327-4568-B4CE-4A614E6CF030}" type="slidenum">
              <a:rPr lang="en-US"/>
              <a:pPr/>
              <a:t>‹#›</a:t>
            </a:fld>
            <a:endParaRPr lang="en-US"/>
          </a:p>
        </p:txBody>
      </p:sp>
    </p:spTree>
    <p:extLst>
      <p:ext uri="{BB962C8B-B14F-4D97-AF65-F5344CB8AC3E}">
        <p14:creationId xmlns:p14="http://schemas.microsoft.com/office/powerpoint/2010/main" val="24808097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638925" y="542925"/>
            <a:ext cx="2058988" cy="5838825"/>
          </a:xfrm>
        </p:spPr>
        <p:txBody>
          <a:bodyPr vert="eaVert"/>
          <a:lstStyle/>
          <a:p>
            <a:r>
              <a:rPr lang="et-EE" smtClean="0"/>
              <a:t>Muutke tiitli laadi</a:t>
            </a:r>
            <a:endParaRPr lang="et-EE"/>
          </a:p>
        </p:txBody>
      </p:sp>
      <p:sp>
        <p:nvSpPr>
          <p:cNvPr id="3" name="Vertikaalteksti kohatäide 2"/>
          <p:cNvSpPr>
            <a:spLocks noGrp="1"/>
          </p:cNvSpPr>
          <p:nvPr>
            <p:ph type="body" orient="vert" idx="1"/>
          </p:nvPr>
        </p:nvSpPr>
        <p:spPr>
          <a:xfrm>
            <a:off x="457200" y="542925"/>
            <a:ext cx="6029325" cy="5838825"/>
          </a:xfrm>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lvl1pPr>
              <a:defRPr/>
            </a:lvl1pPr>
          </a:lstStyle>
          <a:p>
            <a:r>
              <a:rPr lang="et-EE" smtClean="0"/>
              <a:t>November 12, 2015</a:t>
            </a:r>
            <a:endParaRPr lang="en-US"/>
          </a:p>
        </p:txBody>
      </p:sp>
      <p:sp>
        <p:nvSpPr>
          <p:cNvPr id="5" name="Jaluse kohatäide 4"/>
          <p:cNvSpPr>
            <a:spLocks noGrp="1"/>
          </p:cNvSpPr>
          <p:nvPr>
            <p:ph type="ftr" sz="quarter" idx="11"/>
          </p:nvPr>
        </p:nvSpPr>
        <p:spPr/>
        <p:txBody>
          <a:bodyPr/>
          <a:lstStyle>
            <a:lvl1pPr>
              <a:defRPr/>
            </a:lvl1pPr>
          </a:lstStyle>
          <a:p>
            <a:r>
              <a:rPr lang="en-US" smtClean="0"/>
              <a:t>Estonian Aviation Seminar</a:t>
            </a:r>
            <a:endParaRPr lang="en-US"/>
          </a:p>
        </p:txBody>
      </p:sp>
      <p:sp>
        <p:nvSpPr>
          <p:cNvPr id="6" name="Slaidinumbri kohatäide 5"/>
          <p:cNvSpPr>
            <a:spLocks noGrp="1"/>
          </p:cNvSpPr>
          <p:nvPr>
            <p:ph type="sldNum" sz="quarter" idx="12"/>
          </p:nvPr>
        </p:nvSpPr>
        <p:spPr/>
        <p:txBody>
          <a:bodyPr/>
          <a:lstStyle>
            <a:lvl1pPr>
              <a:defRPr/>
            </a:lvl1pPr>
          </a:lstStyle>
          <a:p>
            <a:fld id="{E8186C5A-8EDF-41DE-9DE0-4163E15CD108}" type="slidenum">
              <a:rPr lang="en-US"/>
              <a:pPr/>
              <a:t>‹#›</a:t>
            </a:fld>
            <a:endParaRPr lang="en-US"/>
          </a:p>
        </p:txBody>
      </p:sp>
    </p:spTree>
    <p:extLst>
      <p:ext uri="{BB962C8B-B14F-4D97-AF65-F5344CB8AC3E}">
        <p14:creationId xmlns:p14="http://schemas.microsoft.com/office/powerpoint/2010/main" val="26459112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Sisu kohatäide 2"/>
          <p:cNvSpPr>
            <a:spLocks noGrp="1"/>
          </p:cNvSpPr>
          <p:nvPr>
            <p:ph idx="1"/>
          </p:nvPr>
        </p:nvSpPr>
        <p:spPr/>
        <p:txBody>
          <a:bodyPr/>
          <a:lstStyle/>
          <a:p>
            <a:pPr lvl="0"/>
            <a:r>
              <a:rPr lang="et-EE" dirty="0" smtClean="0"/>
              <a:t>Muutke teksti laade</a:t>
            </a:r>
          </a:p>
          <a:p>
            <a:pPr lvl="1"/>
            <a:r>
              <a:rPr lang="et-EE" dirty="0" smtClean="0"/>
              <a:t>Teine tase</a:t>
            </a:r>
          </a:p>
          <a:p>
            <a:pPr lvl="2"/>
            <a:r>
              <a:rPr lang="et-EE" dirty="0" smtClean="0"/>
              <a:t>Kolmas tase</a:t>
            </a:r>
          </a:p>
          <a:p>
            <a:pPr lvl="3"/>
            <a:r>
              <a:rPr lang="et-EE" dirty="0" smtClean="0"/>
              <a:t>Neljas tase</a:t>
            </a:r>
          </a:p>
          <a:p>
            <a:pPr lvl="4"/>
            <a:r>
              <a:rPr lang="et-EE" dirty="0" smtClean="0"/>
              <a:t>Viies tase</a:t>
            </a:r>
            <a:endParaRPr lang="et-EE" dirty="0"/>
          </a:p>
        </p:txBody>
      </p:sp>
      <p:sp>
        <p:nvSpPr>
          <p:cNvPr id="4" name="Kuupäeva kohatäide 3"/>
          <p:cNvSpPr>
            <a:spLocks noGrp="1"/>
          </p:cNvSpPr>
          <p:nvPr>
            <p:ph type="dt" sz="half" idx="10"/>
          </p:nvPr>
        </p:nvSpPr>
        <p:spPr/>
        <p:txBody>
          <a:bodyPr/>
          <a:lstStyle>
            <a:lvl1pPr>
              <a:defRPr/>
            </a:lvl1pPr>
          </a:lstStyle>
          <a:p>
            <a:r>
              <a:rPr lang="et-EE" sz="1200" smtClean="0"/>
              <a:t>November 12, 2015</a:t>
            </a:r>
            <a:endParaRPr lang="en-US" dirty="0"/>
          </a:p>
        </p:txBody>
      </p:sp>
      <p:sp>
        <p:nvSpPr>
          <p:cNvPr id="5" name="Jaluse kohatäide 4"/>
          <p:cNvSpPr>
            <a:spLocks noGrp="1"/>
          </p:cNvSpPr>
          <p:nvPr>
            <p:ph type="ftr" sz="quarter" idx="11"/>
          </p:nvPr>
        </p:nvSpPr>
        <p:spPr>
          <a:xfrm>
            <a:off x="3124200" y="6524625"/>
            <a:ext cx="3320008" cy="144735"/>
          </a:xfrm>
        </p:spPr>
        <p:txBody>
          <a:bodyPr/>
          <a:lstStyle>
            <a:lvl1pPr>
              <a:defRPr sz="1200"/>
            </a:lvl1pPr>
          </a:lstStyle>
          <a:p>
            <a:r>
              <a:rPr lang="et-EE" noProof="0" smtClean="0"/>
              <a:t>Estonian Aviation Seminar</a:t>
            </a:r>
            <a:endParaRPr lang="et-EE" noProof="0" dirty="0"/>
          </a:p>
        </p:txBody>
      </p:sp>
      <p:sp>
        <p:nvSpPr>
          <p:cNvPr id="6" name="Slaidinumbri kohatäide 5"/>
          <p:cNvSpPr>
            <a:spLocks noGrp="1"/>
          </p:cNvSpPr>
          <p:nvPr>
            <p:ph type="sldNum" sz="quarter" idx="12"/>
          </p:nvPr>
        </p:nvSpPr>
        <p:spPr/>
        <p:txBody>
          <a:bodyPr/>
          <a:lstStyle>
            <a:lvl1pPr>
              <a:defRPr sz="1400" b="1"/>
            </a:lvl1pPr>
          </a:lstStyle>
          <a:p>
            <a:fld id="{72D0DE90-7834-4074-89F8-CDE2F747B76E}" type="slidenum">
              <a:rPr lang="en-US" smtClean="0"/>
              <a:pPr/>
              <a:t>‹#›</a:t>
            </a:fld>
            <a:endParaRPr lang="en-US" dirty="0"/>
          </a:p>
        </p:txBody>
      </p:sp>
    </p:spTree>
    <p:extLst>
      <p:ext uri="{BB962C8B-B14F-4D97-AF65-F5344CB8AC3E}">
        <p14:creationId xmlns:p14="http://schemas.microsoft.com/office/powerpoint/2010/main" val="292305913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722313" y="4406900"/>
            <a:ext cx="7772400" cy="1362075"/>
          </a:xfrm>
        </p:spPr>
        <p:txBody>
          <a:bodyPr anchor="t"/>
          <a:lstStyle>
            <a:lvl1pPr algn="l">
              <a:defRPr sz="4000" b="1" cap="all"/>
            </a:lvl1pPr>
          </a:lstStyle>
          <a:p>
            <a:r>
              <a:rPr lang="et-EE" smtClean="0"/>
              <a:t>Muutke tiitli laadi</a:t>
            </a:r>
            <a:endParaRPr lang="et-EE"/>
          </a:p>
        </p:txBody>
      </p:sp>
      <p:sp>
        <p:nvSpPr>
          <p:cNvPr id="3" name="Teksti kohatäid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t-EE" smtClean="0"/>
              <a:t>Muutke teksti laade</a:t>
            </a:r>
          </a:p>
        </p:txBody>
      </p:sp>
      <p:sp>
        <p:nvSpPr>
          <p:cNvPr id="4" name="Kuupäeva kohatäide 3"/>
          <p:cNvSpPr>
            <a:spLocks noGrp="1"/>
          </p:cNvSpPr>
          <p:nvPr>
            <p:ph type="dt" sz="half" idx="10"/>
          </p:nvPr>
        </p:nvSpPr>
        <p:spPr/>
        <p:txBody>
          <a:bodyPr/>
          <a:lstStyle>
            <a:lvl1pPr>
              <a:defRPr/>
            </a:lvl1pPr>
          </a:lstStyle>
          <a:p>
            <a:r>
              <a:rPr lang="et-EE" smtClean="0"/>
              <a:t>November 12, 2015</a:t>
            </a:r>
            <a:endParaRPr lang="en-US"/>
          </a:p>
        </p:txBody>
      </p:sp>
      <p:sp>
        <p:nvSpPr>
          <p:cNvPr id="5" name="Jaluse kohatäide 4"/>
          <p:cNvSpPr>
            <a:spLocks noGrp="1"/>
          </p:cNvSpPr>
          <p:nvPr>
            <p:ph type="ftr" sz="quarter" idx="11"/>
          </p:nvPr>
        </p:nvSpPr>
        <p:spPr/>
        <p:txBody>
          <a:bodyPr/>
          <a:lstStyle>
            <a:lvl1pPr>
              <a:defRPr/>
            </a:lvl1pPr>
          </a:lstStyle>
          <a:p>
            <a:r>
              <a:rPr lang="en-US" smtClean="0"/>
              <a:t>Estonian Aviation Seminar</a:t>
            </a:r>
            <a:endParaRPr lang="en-US"/>
          </a:p>
        </p:txBody>
      </p:sp>
      <p:sp>
        <p:nvSpPr>
          <p:cNvPr id="6" name="Slaidinumbri kohatäide 5"/>
          <p:cNvSpPr>
            <a:spLocks noGrp="1"/>
          </p:cNvSpPr>
          <p:nvPr>
            <p:ph type="sldNum" sz="quarter" idx="12"/>
          </p:nvPr>
        </p:nvSpPr>
        <p:spPr/>
        <p:txBody>
          <a:bodyPr/>
          <a:lstStyle>
            <a:lvl1pPr>
              <a:defRPr/>
            </a:lvl1pPr>
          </a:lstStyle>
          <a:p>
            <a:fld id="{7A063EC7-98B7-4800-A73A-5ED5E42F0F6B}" type="slidenum">
              <a:rPr lang="en-US"/>
              <a:pPr/>
              <a:t>‹#›</a:t>
            </a:fld>
            <a:endParaRPr lang="en-US"/>
          </a:p>
        </p:txBody>
      </p:sp>
    </p:spTree>
    <p:extLst>
      <p:ext uri="{BB962C8B-B14F-4D97-AF65-F5344CB8AC3E}">
        <p14:creationId xmlns:p14="http://schemas.microsoft.com/office/powerpoint/2010/main" val="4379604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Sisu kohatäide 2"/>
          <p:cNvSpPr>
            <a:spLocks noGrp="1"/>
          </p:cNvSpPr>
          <p:nvPr>
            <p:ph sz="half" idx="1"/>
          </p:nvPr>
        </p:nvSpPr>
        <p:spPr>
          <a:xfrm>
            <a:off x="457200" y="1125538"/>
            <a:ext cx="40386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4648200" y="1125538"/>
            <a:ext cx="40386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Kuupäeva kohatäide 4"/>
          <p:cNvSpPr>
            <a:spLocks noGrp="1"/>
          </p:cNvSpPr>
          <p:nvPr>
            <p:ph type="dt" sz="half" idx="10"/>
          </p:nvPr>
        </p:nvSpPr>
        <p:spPr/>
        <p:txBody>
          <a:bodyPr/>
          <a:lstStyle>
            <a:lvl1pPr>
              <a:defRPr/>
            </a:lvl1pPr>
          </a:lstStyle>
          <a:p>
            <a:r>
              <a:rPr lang="et-EE" smtClean="0"/>
              <a:t>November 12, 2015</a:t>
            </a:r>
            <a:endParaRPr lang="en-US"/>
          </a:p>
        </p:txBody>
      </p:sp>
      <p:sp>
        <p:nvSpPr>
          <p:cNvPr id="6" name="Jaluse kohatäide 5"/>
          <p:cNvSpPr>
            <a:spLocks noGrp="1"/>
          </p:cNvSpPr>
          <p:nvPr>
            <p:ph type="ftr" sz="quarter" idx="11"/>
          </p:nvPr>
        </p:nvSpPr>
        <p:spPr/>
        <p:txBody>
          <a:bodyPr/>
          <a:lstStyle>
            <a:lvl1pPr>
              <a:defRPr/>
            </a:lvl1pPr>
          </a:lstStyle>
          <a:p>
            <a:r>
              <a:rPr lang="en-US" smtClean="0"/>
              <a:t>Estonian Aviation Seminar</a:t>
            </a:r>
            <a:endParaRPr lang="en-US"/>
          </a:p>
        </p:txBody>
      </p:sp>
      <p:sp>
        <p:nvSpPr>
          <p:cNvPr id="7" name="Slaidinumbri kohatäide 6"/>
          <p:cNvSpPr>
            <a:spLocks noGrp="1"/>
          </p:cNvSpPr>
          <p:nvPr>
            <p:ph type="sldNum" sz="quarter" idx="12"/>
          </p:nvPr>
        </p:nvSpPr>
        <p:spPr/>
        <p:txBody>
          <a:bodyPr/>
          <a:lstStyle>
            <a:lvl1pPr>
              <a:defRPr/>
            </a:lvl1pPr>
          </a:lstStyle>
          <a:p>
            <a:fld id="{2AA2D9A0-EA05-4692-A3FD-643721849D54}" type="slidenum">
              <a:rPr lang="en-US"/>
              <a:pPr/>
              <a:t>‹#›</a:t>
            </a:fld>
            <a:endParaRPr lang="en-US"/>
          </a:p>
        </p:txBody>
      </p:sp>
    </p:spTree>
    <p:extLst>
      <p:ext uri="{BB962C8B-B14F-4D97-AF65-F5344CB8AC3E}">
        <p14:creationId xmlns:p14="http://schemas.microsoft.com/office/powerpoint/2010/main" val="240823428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74638"/>
            <a:ext cx="8229600" cy="1143000"/>
          </a:xfrm>
        </p:spPr>
        <p:txBody>
          <a:bodyPr/>
          <a:lstStyle>
            <a:lvl1pPr>
              <a:defRPr/>
            </a:lvl1pPr>
          </a:lstStyle>
          <a:p>
            <a:r>
              <a:rPr lang="et-EE" smtClean="0"/>
              <a:t>Muutke tiitli laadi</a:t>
            </a:r>
            <a:endParaRPr lang="et-EE"/>
          </a:p>
        </p:txBody>
      </p:sp>
      <p:sp>
        <p:nvSpPr>
          <p:cNvPr id="3" name="Teksti kohatäid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4" name="Sisu kohatäid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Teksti kohatäid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6" name="Sisu kohatäid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7" name="Kuupäeva kohatäide 6"/>
          <p:cNvSpPr>
            <a:spLocks noGrp="1"/>
          </p:cNvSpPr>
          <p:nvPr>
            <p:ph type="dt" sz="half" idx="10"/>
          </p:nvPr>
        </p:nvSpPr>
        <p:spPr/>
        <p:txBody>
          <a:bodyPr/>
          <a:lstStyle>
            <a:lvl1pPr>
              <a:defRPr/>
            </a:lvl1pPr>
          </a:lstStyle>
          <a:p>
            <a:r>
              <a:rPr lang="et-EE" smtClean="0"/>
              <a:t>November 12, 2015</a:t>
            </a:r>
            <a:endParaRPr lang="en-US"/>
          </a:p>
        </p:txBody>
      </p:sp>
      <p:sp>
        <p:nvSpPr>
          <p:cNvPr id="8" name="Jaluse kohatäide 7"/>
          <p:cNvSpPr>
            <a:spLocks noGrp="1"/>
          </p:cNvSpPr>
          <p:nvPr>
            <p:ph type="ftr" sz="quarter" idx="11"/>
          </p:nvPr>
        </p:nvSpPr>
        <p:spPr/>
        <p:txBody>
          <a:bodyPr/>
          <a:lstStyle>
            <a:lvl1pPr>
              <a:defRPr/>
            </a:lvl1pPr>
          </a:lstStyle>
          <a:p>
            <a:r>
              <a:rPr lang="en-US" smtClean="0"/>
              <a:t>Estonian Aviation Seminar</a:t>
            </a:r>
            <a:endParaRPr lang="en-US"/>
          </a:p>
        </p:txBody>
      </p:sp>
      <p:sp>
        <p:nvSpPr>
          <p:cNvPr id="9" name="Slaidinumbri kohatäide 8"/>
          <p:cNvSpPr>
            <a:spLocks noGrp="1"/>
          </p:cNvSpPr>
          <p:nvPr>
            <p:ph type="sldNum" sz="quarter" idx="12"/>
          </p:nvPr>
        </p:nvSpPr>
        <p:spPr/>
        <p:txBody>
          <a:bodyPr/>
          <a:lstStyle>
            <a:lvl1pPr>
              <a:defRPr/>
            </a:lvl1pPr>
          </a:lstStyle>
          <a:p>
            <a:fld id="{A98CC677-3E73-4012-8CC0-E6AB3A5C22AE}" type="slidenum">
              <a:rPr lang="en-US"/>
              <a:pPr/>
              <a:t>‹#›</a:t>
            </a:fld>
            <a:endParaRPr lang="en-US"/>
          </a:p>
        </p:txBody>
      </p:sp>
    </p:spTree>
    <p:extLst>
      <p:ext uri="{BB962C8B-B14F-4D97-AF65-F5344CB8AC3E}">
        <p14:creationId xmlns:p14="http://schemas.microsoft.com/office/powerpoint/2010/main" val="154881353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Kuupäeva kohatäide 2"/>
          <p:cNvSpPr>
            <a:spLocks noGrp="1"/>
          </p:cNvSpPr>
          <p:nvPr>
            <p:ph type="dt" sz="half" idx="10"/>
          </p:nvPr>
        </p:nvSpPr>
        <p:spPr/>
        <p:txBody>
          <a:bodyPr/>
          <a:lstStyle>
            <a:lvl1pPr>
              <a:defRPr/>
            </a:lvl1pPr>
          </a:lstStyle>
          <a:p>
            <a:r>
              <a:rPr lang="et-EE" smtClean="0"/>
              <a:t>November 12, 2015</a:t>
            </a:r>
            <a:endParaRPr lang="en-US"/>
          </a:p>
        </p:txBody>
      </p:sp>
      <p:sp>
        <p:nvSpPr>
          <p:cNvPr id="4" name="Jaluse kohatäide 3"/>
          <p:cNvSpPr>
            <a:spLocks noGrp="1"/>
          </p:cNvSpPr>
          <p:nvPr>
            <p:ph type="ftr" sz="quarter" idx="11"/>
          </p:nvPr>
        </p:nvSpPr>
        <p:spPr/>
        <p:txBody>
          <a:bodyPr/>
          <a:lstStyle>
            <a:lvl1pPr>
              <a:defRPr/>
            </a:lvl1pPr>
          </a:lstStyle>
          <a:p>
            <a:r>
              <a:rPr lang="en-US" smtClean="0"/>
              <a:t>Estonian Aviation Seminar</a:t>
            </a:r>
            <a:endParaRPr lang="en-US"/>
          </a:p>
        </p:txBody>
      </p:sp>
      <p:sp>
        <p:nvSpPr>
          <p:cNvPr id="5" name="Slaidinumbri kohatäide 4"/>
          <p:cNvSpPr>
            <a:spLocks noGrp="1"/>
          </p:cNvSpPr>
          <p:nvPr>
            <p:ph type="sldNum" sz="quarter" idx="12"/>
          </p:nvPr>
        </p:nvSpPr>
        <p:spPr/>
        <p:txBody>
          <a:bodyPr/>
          <a:lstStyle>
            <a:lvl1pPr>
              <a:defRPr/>
            </a:lvl1pPr>
          </a:lstStyle>
          <a:p>
            <a:fld id="{1BD349BE-567D-4F00-8B76-4827B5EBC16E}" type="slidenum">
              <a:rPr lang="en-US"/>
              <a:pPr/>
              <a:t>‹#›</a:t>
            </a:fld>
            <a:endParaRPr lang="en-US"/>
          </a:p>
        </p:txBody>
      </p:sp>
    </p:spTree>
    <p:extLst>
      <p:ext uri="{BB962C8B-B14F-4D97-AF65-F5344CB8AC3E}">
        <p14:creationId xmlns:p14="http://schemas.microsoft.com/office/powerpoint/2010/main" val="16714473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lvl1pPr>
              <a:defRPr/>
            </a:lvl1pPr>
          </a:lstStyle>
          <a:p>
            <a:r>
              <a:rPr lang="et-EE" smtClean="0"/>
              <a:t>November 12, 2015</a:t>
            </a:r>
            <a:endParaRPr lang="en-US"/>
          </a:p>
        </p:txBody>
      </p:sp>
      <p:sp>
        <p:nvSpPr>
          <p:cNvPr id="3" name="Jaluse kohatäide 2"/>
          <p:cNvSpPr>
            <a:spLocks noGrp="1"/>
          </p:cNvSpPr>
          <p:nvPr>
            <p:ph type="ftr" sz="quarter" idx="11"/>
          </p:nvPr>
        </p:nvSpPr>
        <p:spPr/>
        <p:txBody>
          <a:bodyPr/>
          <a:lstStyle>
            <a:lvl1pPr>
              <a:defRPr/>
            </a:lvl1pPr>
          </a:lstStyle>
          <a:p>
            <a:r>
              <a:rPr lang="en-US" smtClean="0"/>
              <a:t>Estonian Aviation Seminar</a:t>
            </a:r>
            <a:endParaRPr lang="en-US"/>
          </a:p>
        </p:txBody>
      </p:sp>
      <p:sp>
        <p:nvSpPr>
          <p:cNvPr id="4" name="Slaidinumbri kohatäide 3"/>
          <p:cNvSpPr>
            <a:spLocks noGrp="1"/>
          </p:cNvSpPr>
          <p:nvPr>
            <p:ph type="sldNum" sz="quarter" idx="12"/>
          </p:nvPr>
        </p:nvSpPr>
        <p:spPr/>
        <p:txBody>
          <a:bodyPr/>
          <a:lstStyle>
            <a:lvl1pPr>
              <a:defRPr/>
            </a:lvl1pPr>
          </a:lstStyle>
          <a:p>
            <a:fld id="{59CED8E1-63CE-4883-8B7A-62D75FF0AE33}" type="slidenum">
              <a:rPr lang="en-US"/>
              <a:pPr/>
              <a:t>‹#›</a:t>
            </a:fld>
            <a:endParaRPr lang="en-US"/>
          </a:p>
        </p:txBody>
      </p:sp>
    </p:spTree>
    <p:extLst>
      <p:ext uri="{BB962C8B-B14F-4D97-AF65-F5344CB8AC3E}">
        <p14:creationId xmlns:p14="http://schemas.microsoft.com/office/powerpoint/2010/main" val="7462457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73050"/>
            <a:ext cx="3008313" cy="1162050"/>
          </a:xfrm>
        </p:spPr>
        <p:txBody>
          <a:bodyPr/>
          <a:lstStyle>
            <a:lvl1pPr algn="l">
              <a:defRPr sz="2000" b="1"/>
            </a:lvl1pPr>
          </a:lstStyle>
          <a:p>
            <a:r>
              <a:rPr lang="et-EE" smtClean="0"/>
              <a:t>Muutke tiitli laadi</a:t>
            </a:r>
            <a:endParaRPr lang="et-EE"/>
          </a:p>
        </p:txBody>
      </p:sp>
      <p:sp>
        <p:nvSpPr>
          <p:cNvPr id="3" name="Sisu kohatäid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Teksti kohatäid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5" name="Kuupäeva kohatäide 4"/>
          <p:cNvSpPr>
            <a:spLocks noGrp="1"/>
          </p:cNvSpPr>
          <p:nvPr>
            <p:ph type="dt" sz="half" idx="10"/>
          </p:nvPr>
        </p:nvSpPr>
        <p:spPr/>
        <p:txBody>
          <a:bodyPr/>
          <a:lstStyle>
            <a:lvl1pPr>
              <a:defRPr/>
            </a:lvl1pPr>
          </a:lstStyle>
          <a:p>
            <a:r>
              <a:rPr lang="et-EE" smtClean="0"/>
              <a:t>November 12, 2015</a:t>
            </a:r>
            <a:endParaRPr lang="en-US"/>
          </a:p>
        </p:txBody>
      </p:sp>
      <p:sp>
        <p:nvSpPr>
          <p:cNvPr id="6" name="Jaluse kohatäide 5"/>
          <p:cNvSpPr>
            <a:spLocks noGrp="1"/>
          </p:cNvSpPr>
          <p:nvPr>
            <p:ph type="ftr" sz="quarter" idx="11"/>
          </p:nvPr>
        </p:nvSpPr>
        <p:spPr/>
        <p:txBody>
          <a:bodyPr/>
          <a:lstStyle>
            <a:lvl1pPr>
              <a:defRPr/>
            </a:lvl1pPr>
          </a:lstStyle>
          <a:p>
            <a:r>
              <a:rPr lang="en-US" smtClean="0"/>
              <a:t>Estonian Aviation Seminar</a:t>
            </a:r>
            <a:endParaRPr lang="en-US"/>
          </a:p>
        </p:txBody>
      </p:sp>
      <p:sp>
        <p:nvSpPr>
          <p:cNvPr id="7" name="Slaidinumbri kohatäide 6"/>
          <p:cNvSpPr>
            <a:spLocks noGrp="1"/>
          </p:cNvSpPr>
          <p:nvPr>
            <p:ph type="sldNum" sz="quarter" idx="12"/>
          </p:nvPr>
        </p:nvSpPr>
        <p:spPr/>
        <p:txBody>
          <a:bodyPr/>
          <a:lstStyle>
            <a:lvl1pPr>
              <a:defRPr/>
            </a:lvl1pPr>
          </a:lstStyle>
          <a:p>
            <a:fld id="{330942C7-2796-4911-8652-BB8B6A9977D5}" type="slidenum">
              <a:rPr lang="en-US"/>
              <a:pPr/>
              <a:t>‹#›</a:t>
            </a:fld>
            <a:endParaRPr lang="en-US"/>
          </a:p>
        </p:txBody>
      </p:sp>
    </p:spTree>
    <p:extLst>
      <p:ext uri="{BB962C8B-B14F-4D97-AF65-F5344CB8AC3E}">
        <p14:creationId xmlns:p14="http://schemas.microsoft.com/office/powerpoint/2010/main" val="1366185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1792288" y="4800600"/>
            <a:ext cx="5486400" cy="566738"/>
          </a:xfrm>
        </p:spPr>
        <p:txBody>
          <a:bodyPr/>
          <a:lstStyle>
            <a:lvl1pPr algn="l">
              <a:defRPr sz="2000" b="1"/>
            </a:lvl1pPr>
          </a:lstStyle>
          <a:p>
            <a:r>
              <a:rPr lang="et-EE" smtClean="0"/>
              <a:t>Muutke tiitli laadi</a:t>
            </a:r>
            <a:endParaRPr lang="et-EE"/>
          </a:p>
        </p:txBody>
      </p:sp>
      <p:sp>
        <p:nvSpPr>
          <p:cNvPr id="3" name="Pildi kohatäi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5" name="Kuupäeva kohatäide 4"/>
          <p:cNvSpPr>
            <a:spLocks noGrp="1"/>
          </p:cNvSpPr>
          <p:nvPr>
            <p:ph type="dt" sz="half" idx="10"/>
          </p:nvPr>
        </p:nvSpPr>
        <p:spPr/>
        <p:txBody>
          <a:bodyPr/>
          <a:lstStyle>
            <a:lvl1pPr>
              <a:defRPr/>
            </a:lvl1pPr>
          </a:lstStyle>
          <a:p>
            <a:r>
              <a:rPr lang="et-EE" smtClean="0"/>
              <a:t>November 12, 2015</a:t>
            </a:r>
            <a:endParaRPr lang="en-US"/>
          </a:p>
        </p:txBody>
      </p:sp>
      <p:sp>
        <p:nvSpPr>
          <p:cNvPr id="6" name="Jaluse kohatäide 5"/>
          <p:cNvSpPr>
            <a:spLocks noGrp="1"/>
          </p:cNvSpPr>
          <p:nvPr>
            <p:ph type="ftr" sz="quarter" idx="11"/>
          </p:nvPr>
        </p:nvSpPr>
        <p:spPr/>
        <p:txBody>
          <a:bodyPr/>
          <a:lstStyle>
            <a:lvl1pPr>
              <a:defRPr/>
            </a:lvl1pPr>
          </a:lstStyle>
          <a:p>
            <a:r>
              <a:rPr lang="en-US" smtClean="0"/>
              <a:t>Estonian Aviation Seminar</a:t>
            </a:r>
            <a:endParaRPr lang="en-US"/>
          </a:p>
        </p:txBody>
      </p:sp>
      <p:sp>
        <p:nvSpPr>
          <p:cNvPr id="7" name="Slaidinumbri kohatäide 6"/>
          <p:cNvSpPr>
            <a:spLocks noGrp="1"/>
          </p:cNvSpPr>
          <p:nvPr>
            <p:ph type="sldNum" sz="quarter" idx="12"/>
          </p:nvPr>
        </p:nvSpPr>
        <p:spPr/>
        <p:txBody>
          <a:bodyPr/>
          <a:lstStyle>
            <a:lvl1pPr>
              <a:defRPr/>
            </a:lvl1pPr>
          </a:lstStyle>
          <a:p>
            <a:fld id="{AB202414-20FB-413F-B3FE-EAEADD9FB292}" type="slidenum">
              <a:rPr lang="en-US"/>
              <a:pPr/>
              <a:t>‹#›</a:t>
            </a:fld>
            <a:endParaRPr lang="en-US"/>
          </a:p>
        </p:txBody>
      </p:sp>
    </p:spTree>
    <p:extLst>
      <p:ext uri="{BB962C8B-B14F-4D97-AF65-F5344CB8AC3E}">
        <p14:creationId xmlns:p14="http://schemas.microsoft.com/office/powerpoint/2010/main" val="277645329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11" name="Picture 15" descr="fir_hele"/>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016250" y="3251200"/>
            <a:ext cx="6127750" cy="3606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68313" y="542925"/>
            <a:ext cx="8229600" cy="439738"/>
          </a:xfrm>
          <a:prstGeom prst="rect">
            <a:avLst/>
          </a:prstGeom>
          <a:noFill/>
          <a:ln w="12700">
            <a:solidFill>
              <a:srgbClr val="0091C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Klõpsake tiitlilaadi muutmiseks</a:t>
            </a:r>
          </a:p>
        </p:txBody>
      </p:sp>
      <p:sp>
        <p:nvSpPr>
          <p:cNvPr id="4099" name="Rectangle 3"/>
          <p:cNvSpPr>
            <a:spLocks noGrp="1" noChangeArrowheads="1"/>
          </p:cNvSpPr>
          <p:nvPr>
            <p:ph type="body" idx="1"/>
          </p:nvPr>
        </p:nvSpPr>
        <p:spPr bwMode="auto">
          <a:xfrm>
            <a:off x="457200" y="1125538"/>
            <a:ext cx="82296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Klõpsake juhtslaidi teksti laadide redigeerimiseks</a:t>
            </a:r>
          </a:p>
          <a:p>
            <a:pPr lvl="1"/>
            <a:r>
              <a:rPr lang="en-US" smtClean="0"/>
              <a:t>Teine tase</a:t>
            </a:r>
          </a:p>
          <a:p>
            <a:pPr lvl="2"/>
            <a:r>
              <a:rPr lang="en-US" smtClean="0"/>
              <a:t>Kolmas tase</a:t>
            </a:r>
          </a:p>
          <a:p>
            <a:pPr lvl="3"/>
            <a:r>
              <a:rPr lang="en-US" smtClean="0"/>
              <a:t>Neljas tase</a:t>
            </a:r>
          </a:p>
          <a:p>
            <a:pPr lvl="4"/>
            <a:r>
              <a:rPr lang="en-US" smtClean="0"/>
              <a:t>Viies tase</a:t>
            </a:r>
          </a:p>
        </p:txBody>
      </p:sp>
      <p:sp>
        <p:nvSpPr>
          <p:cNvPr id="4100" name="Rectangle 4"/>
          <p:cNvSpPr>
            <a:spLocks noGrp="1" noChangeArrowheads="1"/>
          </p:cNvSpPr>
          <p:nvPr>
            <p:ph type="dt" sz="half" idx="2"/>
          </p:nvPr>
        </p:nvSpPr>
        <p:spPr bwMode="auto">
          <a:xfrm>
            <a:off x="457200" y="6524625"/>
            <a:ext cx="21336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3A75"/>
                </a:solidFill>
                <a:latin typeface="+mn-lt"/>
              </a:defRPr>
            </a:lvl1pPr>
          </a:lstStyle>
          <a:p>
            <a:r>
              <a:rPr lang="et-EE" smtClean="0"/>
              <a:t>November 12, 2015</a:t>
            </a:r>
            <a:endParaRPr lang="en-US"/>
          </a:p>
        </p:txBody>
      </p:sp>
      <p:sp>
        <p:nvSpPr>
          <p:cNvPr id="4101" name="Rectangle 5"/>
          <p:cNvSpPr>
            <a:spLocks noGrp="1" noChangeArrowheads="1"/>
          </p:cNvSpPr>
          <p:nvPr>
            <p:ph type="ftr" sz="quarter" idx="3"/>
          </p:nvPr>
        </p:nvSpPr>
        <p:spPr bwMode="auto">
          <a:xfrm>
            <a:off x="3124200" y="6524625"/>
            <a:ext cx="28956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3A75"/>
                </a:solidFill>
                <a:latin typeface="+mn-lt"/>
              </a:defRPr>
            </a:lvl1pPr>
          </a:lstStyle>
          <a:p>
            <a:r>
              <a:rPr lang="en-US" smtClean="0"/>
              <a:t>Estonian Aviation Seminar</a:t>
            </a:r>
            <a:endParaRPr lang="en-US"/>
          </a:p>
        </p:txBody>
      </p:sp>
      <p:sp>
        <p:nvSpPr>
          <p:cNvPr id="4102" name="Rectangle 6"/>
          <p:cNvSpPr>
            <a:spLocks noGrp="1" noChangeArrowheads="1"/>
          </p:cNvSpPr>
          <p:nvPr>
            <p:ph type="sldNum" sz="quarter" idx="4"/>
          </p:nvPr>
        </p:nvSpPr>
        <p:spPr bwMode="auto">
          <a:xfrm>
            <a:off x="6553200" y="6524625"/>
            <a:ext cx="21336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3A75"/>
                </a:solidFill>
                <a:latin typeface="+mn-lt"/>
              </a:defRPr>
            </a:lvl1pPr>
          </a:lstStyle>
          <a:p>
            <a:fld id="{6F6936AD-F3A1-4D74-930D-7D63E1376D6A}" type="slidenum">
              <a:rPr lang="en-US"/>
              <a:pPr/>
              <a:t>‹#›</a:t>
            </a:fld>
            <a:endParaRPr lang="en-US"/>
          </a:p>
        </p:txBody>
      </p:sp>
      <p:sp>
        <p:nvSpPr>
          <p:cNvPr id="4103" name="Rectangle 7"/>
          <p:cNvSpPr>
            <a:spLocks noChangeArrowheads="1"/>
          </p:cNvSpPr>
          <p:nvPr/>
        </p:nvSpPr>
        <p:spPr bwMode="auto">
          <a:xfrm>
            <a:off x="0" y="0"/>
            <a:ext cx="228600" cy="2286000"/>
          </a:xfrm>
          <a:prstGeom prst="rect">
            <a:avLst/>
          </a:prstGeom>
          <a:solidFill>
            <a:srgbClr val="14175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t-EE" sz="2400">
              <a:latin typeface="Times New Roman" pitchFamily="18" charset="0"/>
            </a:endParaRPr>
          </a:p>
        </p:txBody>
      </p:sp>
      <p:sp>
        <p:nvSpPr>
          <p:cNvPr id="4105" name="Rectangle 9"/>
          <p:cNvSpPr>
            <a:spLocks noChangeArrowheads="1"/>
          </p:cNvSpPr>
          <p:nvPr/>
        </p:nvSpPr>
        <p:spPr bwMode="auto">
          <a:xfrm>
            <a:off x="0" y="2286000"/>
            <a:ext cx="228600" cy="22860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t-EE" sz="2400">
              <a:latin typeface="Times New Roman" pitchFamily="18" charset="0"/>
            </a:endParaRPr>
          </a:p>
        </p:txBody>
      </p:sp>
      <p:sp>
        <p:nvSpPr>
          <p:cNvPr id="4106" name="Rectangle 10"/>
          <p:cNvSpPr>
            <a:spLocks noChangeArrowheads="1"/>
          </p:cNvSpPr>
          <p:nvPr/>
        </p:nvSpPr>
        <p:spPr bwMode="auto">
          <a:xfrm>
            <a:off x="0" y="4572000"/>
            <a:ext cx="228600" cy="2286000"/>
          </a:xfrm>
          <a:prstGeom prst="rect">
            <a:avLst/>
          </a:prstGeom>
          <a:solidFill>
            <a:srgbClr val="0091C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t-EE" sz="2400">
              <a:latin typeface="Times New Roman" pitchFamily="18" charset="0"/>
            </a:endParaRPr>
          </a:p>
        </p:txBody>
      </p:sp>
      <p:sp>
        <p:nvSpPr>
          <p:cNvPr id="4108" name="Line 12"/>
          <p:cNvSpPr>
            <a:spLocks noChangeShapeType="1"/>
          </p:cNvSpPr>
          <p:nvPr/>
        </p:nvSpPr>
        <p:spPr bwMode="auto">
          <a:xfrm>
            <a:off x="458788" y="6451600"/>
            <a:ext cx="8077200" cy="0"/>
          </a:xfrm>
          <a:prstGeom prst="line">
            <a:avLst/>
          </a:prstGeom>
          <a:noFill/>
          <a:ln w="38100">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t-EE"/>
          </a:p>
        </p:txBody>
      </p:sp>
      <p:pic>
        <p:nvPicPr>
          <p:cNvPr id="4109" name="Picture 13" descr="logo"/>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084888" y="115888"/>
            <a:ext cx="2595562" cy="2968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iming>
    <p:tnLst>
      <p:par>
        <p:cTn id="1" dur="indefinite" restart="never" nodeType="tmRoot"/>
      </p:par>
    </p:tnLst>
  </p:timing>
  <p:hf hdr="0"/>
  <p:txStyles>
    <p:titleStyle>
      <a:lvl1pPr algn="l" rtl="0" fontAlgn="base">
        <a:spcBef>
          <a:spcPct val="0"/>
        </a:spcBef>
        <a:spcAft>
          <a:spcPct val="0"/>
        </a:spcAft>
        <a:defRPr sz="2200">
          <a:solidFill>
            <a:srgbClr val="0091CA"/>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200">
          <a:solidFill>
            <a:srgbClr val="0091CA"/>
          </a:solidFill>
          <a:effectLst>
            <a:outerShdw blurRad="38100" dist="38100" dir="2700000" algn="tl">
              <a:srgbClr val="C0C0C0"/>
            </a:outerShdw>
          </a:effectLst>
          <a:latin typeface="Swis721 BlkEx BT" pitchFamily="34" charset="0"/>
        </a:defRPr>
      </a:lvl2pPr>
      <a:lvl3pPr algn="l" rtl="0" fontAlgn="base">
        <a:spcBef>
          <a:spcPct val="0"/>
        </a:spcBef>
        <a:spcAft>
          <a:spcPct val="0"/>
        </a:spcAft>
        <a:defRPr sz="2200">
          <a:solidFill>
            <a:srgbClr val="0091CA"/>
          </a:solidFill>
          <a:effectLst>
            <a:outerShdw blurRad="38100" dist="38100" dir="2700000" algn="tl">
              <a:srgbClr val="C0C0C0"/>
            </a:outerShdw>
          </a:effectLst>
          <a:latin typeface="Swis721 BlkEx BT" pitchFamily="34" charset="0"/>
        </a:defRPr>
      </a:lvl3pPr>
      <a:lvl4pPr algn="l" rtl="0" fontAlgn="base">
        <a:spcBef>
          <a:spcPct val="0"/>
        </a:spcBef>
        <a:spcAft>
          <a:spcPct val="0"/>
        </a:spcAft>
        <a:defRPr sz="2200">
          <a:solidFill>
            <a:srgbClr val="0091CA"/>
          </a:solidFill>
          <a:effectLst>
            <a:outerShdw blurRad="38100" dist="38100" dir="2700000" algn="tl">
              <a:srgbClr val="C0C0C0"/>
            </a:outerShdw>
          </a:effectLst>
          <a:latin typeface="Swis721 BlkEx BT" pitchFamily="34" charset="0"/>
        </a:defRPr>
      </a:lvl4pPr>
      <a:lvl5pPr algn="l" rtl="0" fontAlgn="base">
        <a:spcBef>
          <a:spcPct val="0"/>
        </a:spcBef>
        <a:spcAft>
          <a:spcPct val="0"/>
        </a:spcAft>
        <a:defRPr sz="2200">
          <a:solidFill>
            <a:srgbClr val="0091CA"/>
          </a:solidFill>
          <a:effectLst>
            <a:outerShdw blurRad="38100" dist="38100" dir="2700000" algn="tl">
              <a:srgbClr val="C0C0C0"/>
            </a:outerShdw>
          </a:effectLst>
          <a:latin typeface="Swis721 BlkEx BT" pitchFamily="34" charset="0"/>
        </a:defRPr>
      </a:lvl5pPr>
      <a:lvl6pPr marL="457200" algn="l" rtl="0" fontAlgn="base">
        <a:spcBef>
          <a:spcPct val="0"/>
        </a:spcBef>
        <a:spcAft>
          <a:spcPct val="0"/>
        </a:spcAft>
        <a:defRPr sz="2200">
          <a:solidFill>
            <a:srgbClr val="0091CA"/>
          </a:solidFill>
          <a:effectLst>
            <a:outerShdw blurRad="38100" dist="38100" dir="2700000" algn="tl">
              <a:srgbClr val="C0C0C0"/>
            </a:outerShdw>
          </a:effectLst>
          <a:latin typeface="Swis721 BlkEx BT" pitchFamily="34" charset="0"/>
        </a:defRPr>
      </a:lvl6pPr>
      <a:lvl7pPr marL="914400" algn="l" rtl="0" fontAlgn="base">
        <a:spcBef>
          <a:spcPct val="0"/>
        </a:spcBef>
        <a:spcAft>
          <a:spcPct val="0"/>
        </a:spcAft>
        <a:defRPr sz="2200">
          <a:solidFill>
            <a:srgbClr val="0091CA"/>
          </a:solidFill>
          <a:effectLst>
            <a:outerShdw blurRad="38100" dist="38100" dir="2700000" algn="tl">
              <a:srgbClr val="C0C0C0"/>
            </a:outerShdw>
          </a:effectLst>
          <a:latin typeface="Swis721 BlkEx BT" pitchFamily="34" charset="0"/>
        </a:defRPr>
      </a:lvl7pPr>
      <a:lvl8pPr marL="1371600" algn="l" rtl="0" fontAlgn="base">
        <a:spcBef>
          <a:spcPct val="0"/>
        </a:spcBef>
        <a:spcAft>
          <a:spcPct val="0"/>
        </a:spcAft>
        <a:defRPr sz="2200">
          <a:solidFill>
            <a:srgbClr val="0091CA"/>
          </a:solidFill>
          <a:effectLst>
            <a:outerShdw blurRad="38100" dist="38100" dir="2700000" algn="tl">
              <a:srgbClr val="C0C0C0"/>
            </a:outerShdw>
          </a:effectLst>
          <a:latin typeface="Swis721 BlkEx BT" pitchFamily="34" charset="0"/>
        </a:defRPr>
      </a:lvl8pPr>
      <a:lvl9pPr marL="1828800" algn="l" rtl="0" fontAlgn="base">
        <a:spcBef>
          <a:spcPct val="0"/>
        </a:spcBef>
        <a:spcAft>
          <a:spcPct val="0"/>
        </a:spcAft>
        <a:defRPr sz="2200">
          <a:solidFill>
            <a:srgbClr val="0091CA"/>
          </a:solidFill>
          <a:effectLst>
            <a:outerShdw blurRad="38100" dist="38100" dir="2700000" algn="tl">
              <a:srgbClr val="C0C0C0"/>
            </a:outerShdw>
          </a:effectLst>
          <a:latin typeface="Swis721 BlkEx BT" pitchFamily="34" charset="0"/>
        </a:defRPr>
      </a:lvl9pPr>
    </p:titleStyle>
    <p:bodyStyle>
      <a:lvl1pPr marL="342900" indent="-342900" algn="l" rtl="0" fontAlgn="base">
        <a:spcBef>
          <a:spcPct val="20000"/>
        </a:spcBef>
        <a:spcAft>
          <a:spcPct val="0"/>
        </a:spcAft>
        <a:buClr>
          <a:srgbClr val="99CCFF"/>
        </a:buClr>
        <a:buSzPct val="75000"/>
        <a:buFont typeface="Wingdings" pitchFamily="2" charset="2"/>
        <a:buChar char="p"/>
        <a:defRPr sz="2200">
          <a:solidFill>
            <a:srgbClr val="003A75"/>
          </a:solidFill>
          <a:latin typeface="+mn-lt"/>
          <a:ea typeface="+mn-ea"/>
          <a:cs typeface="+mn-cs"/>
        </a:defRPr>
      </a:lvl1pPr>
      <a:lvl2pPr marL="742950" indent="-285750" algn="l" rtl="0" fontAlgn="base">
        <a:spcBef>
          <a:spcPct val="20000"/>
        </a:spcBef>
        <a:spcAft>
          <a:spcPct val="0"/>
        </a:spcAft>
        <a:buClr>
          <a:srgbClr val="0091CA"/>
        </a:buClr>
        <a:buSzPct val="75000"/>
        <a:buFont typeface="Wingdings" pitchFamily="2" charset="2"/>
        <a:buChar char="n"/>
        <a:defRPr sz="2000">
          <a:solidFill>
            <a:srgbClr val="003A75"/>
          </a:solidFill>
          <a:latin typeface="+mn-lt"/>
        </a:defRPr>
      </a:lvl2pPr>
      <a:lvl3pPr marL="1143000" indent="-228600" algn="l" rtl="0" fontAlgn="base">
        <a:spcBef>
          <a:spcPct val="20000"/>
        </a:spcBef>
        <a:spcAft>
          <a:spcPct val="0"/>
        </a:spcAft>
        <a:buClr>
          <a:srgbClr val="99CCFF"/>
        </a:buClr>
        <a:buSzPct val="65000"/>
        <a:buFont typeface="Wingdings" pitchFamily="2" charset="2"/>
        <a:buChar char="p"/>
        <a:defRPr>
          <a:solidFill>
            <a:srgbClr val="003A75"/>
          </a:solidFill>
          <a:latin typeface="+mn-lt"/>
        </a:defRPr>
      </a:lvl3pPr>
      <a:lvl4pPr marL="1600200" indent="-228600" algn="l" rtl="0" fontAlgn="base">
        <a:spcBef>
          <a:spcPct val="20000"/>
        </a:spcBef>
        <a:spcAft>
          <a:spcPct val="0"/>
        </a:spcAft>
        <a:buClr>
          <a:srgbClr val="0091CA"/>
        </a:buClr>
        <a:buFont typeface="Wingdings" pitchFamily="2" charset="2"/>
        <a:buChar char="§"/>
        <a:defRPr>
          <a:solidFill>
            <a:srgbClr val="003A75"/>
          </a:solidFill>
          <a:latin typeface="+mn-lt"/>
        </a:defRPr>
      </a:lvl4pPr>
      <a:lvl5pPr marL="20574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5pPr>
      <a:lvl6pPr marL="25146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6pPr>
      <a:lvl7pPr marL="29718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7pPr>
      <a:lvl8pPr marL="34290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8pPr>
      <a:lvl9pPr marL="38862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31640" y="685800"/>
            <a:ext cx="6480720" cy="2127250"/>
          </a:xfrm>
        </p:spPr>
        <p:txBody>
          <a:bodyPr/>
          <a:lstStyle/>
          <a:p>
            <a:r>
              <a:rPr lang="en-GB" sz="3200" noProof="0" dirty="0" smtClean="0">
                <a:latin typeface="Calibri" panose="020F0502020204030204" pitchFamily="34" charset="0"/>
              </a:rPr>
              <a:t>Implementation of North European Free Routing Airspace</a:t>
            </a:r>
            <a:endParaRPr lang="en-GB" sz="3200" noProof="0" dirty="0">
              <a:latin typeface="Calibri" panose="020F0502020204030204" pitchFamily="34" charset="0"/>
            </a:endParaRPr>
          </a:p>
        </p:txBody>
      </p:sp>
      <p:sp>
        <p:nvSpPr>
          <p:cNvPr id="2051" name="Rectangle 3"/>
          <p:cNvSpPr>
            <a:spLocks noGrp="1" noChangeArrowheads="1"/>
          </p:cNvSpPr>
          <p:nvPr>
            <p:ph type="subTitle" idx="1"/>
          </p:nvPr>
        </p:nvSpPr>
        <p:spPr>
          <a:xfrm>
            <a:off x="3131840" y="3501008"/>
            <a:ext cx="4320480" cy="1296144"/>
          </a:xfrm>
        </p:spPr>
        <p:txBody>
          <a:bodyPr/>
          <a:lstStyle/>
          <a:p>
            <a:pPr algn="r"/>
            <a:r>
              <a:rPr lang="en-GB" sz="2200" noProof="0" dirty="0" smtClean="0">
                <a:latin typeface="Calibri" panose="020F0502020204030204" pitchFamily="34" charset="0"/>
              </a:rPr>
              <a:t>Estonian </a:t>
            </a:r>
            <a:r>
              <a:rPr lang="en-GB" sz="2200" noProof="0" dirty="0" smtClean="0">
                <a:latin typeface="Calibri" panose="020F0502020204030204" pitchFamily="34" charset="0"/>
              </a:rPr>
              <a:t>Aviation Seminar</a:t>
            </a:r>
          </a:p>
          <a:p>
            <a:pPr algn="r"/>
            <a:r>
              <a:rPr lang="en-GB" noProof="0" dirty="0" smtClean="0">
                <a:latin typeface="Calibri" panose="020F0502020204030204" pitchFamily="34" charset="0"/>
              </a:rPr>
              <a:t>Jaan Tamm</a:t>
            </a:r>
          </a:p>
          <a:p>
            <a:pPr algn="r"/>
            <a:r>
              <a:rPr lang="en-GB" sz="2200" noProof="0" dirty="0" smtClean="0">
                <a:latin typeface="Calibri" panose="020F0502020204030204" pitchFamily="34" charset="0"/>
              </a:rPr>
              <a:t>November 12, 2015</a:t>
            </a:r>
            <a:endParaRPr lang="en-GB" sz="2200" noProof="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a:xfrm>
            <a:off x="539552" y="6525344"/>
            <a:ext cx="2133600" cy="180975"/>
          </a:xfrm>
        </p:spPr>
        <p:txBody>
          <a:bodyPr/>
          <a:lstStyle/>
          <a:p>
            <a:r>
              <a:rPr lang="et-EE" sz="1200" smtClean="0"/>
              <a:t>November 12, 2015</a:t>
            </a:r>
            <a:endParaRPr lang="en-US" sz="1200" dirty="0"/>
          </a:p>
        </p:txBody>
      </p:sp>
      <p:sp>
        <p:nvSpPr>
          <p:cNvPr id="6" name="Slaidinumbri kohatäide 5"/>
          <p:cNvSpPr>
            <a:spLocks noGrp="1"/>
          </p:cNvSpPr>
          <p:nvPr>
            <p:ph type="sldNum" sz="quarter" idx="12"/>
          </p:nvPr>
        </p:nvSpPr>
        <p:spPr/>
        <p:txBody>
          <a:bodyPr/>
          <a:lstStyle/>
          <a:p>
            <a:fld id="{461D0425-C90C-493B-981D-44B0C0BB3CDB}" type="slidenum">
              <a:rPr lang="en-US" sz="1400"/>
              <a:pPr/>
              <a:t>10</a:t>
            </a:fld>
            <a:endParaRPr lang="en-US" sz="1400" dirty="0"/>
          </a:p>
        </p:txBody>
      </p:sp>
      <p:sp>
        <p:nvSpPr>
          <p:cNvPr id="13314" name="Rectangle 2"/>
          <p:cNvSpPr>
            <a:spLocks noGrp="1" noChangeArrowheads="1"/>
          </p:cNvSpPr>
          <p:nvPr>
            <p:ph type="title"/>
          </p:nvPr>
        </p:nvSpPr>
        <p:spPr>
          <a:xfrm>
            <a:off x="468313" y="512763"/>
            <a:ext cx="8229600" cy="469900"/>
          </a:xfrm>
          <a:ln/>
        </p:spPr>
        <p:txBody>
          <a:bodyPr/>
          <a:lstStyle/>
          <a:p>
            <a:r>
              <a:rPr lang="en-GB" sz="2800" noProof="0" dirty="0" smtClean="0">
                <a:latin typeface="Calibri" panose="020F0502020204030204" pitchFamily="34" charset="0"/>
              </a:rPr>
              <a:t>Goals of FRA Concept</a:t>
            </a:r>
            <a:endParaRPr lang="en-GB" sz="2800" noProof="0" dirty="0">
              <a:latin typeface="Calibri" panose="020F0502020204030204" pitchFamily="34" charset="0"/>
            </a:endParaRPr>
          </a:p>
        </p:txBody>
      </p:sp>
      <p:sp>
        <p:nvSpPr>
          <p:cNvPr id="13315" name="Rectangle 3"/>
          <p:cNvSpPr>
            <a:spLocks noGrp="1" noChangeArrowheads="1"/>
          </p:cNvSpPr>
          <p:nvPr>
            <p:ph type="body" idx="1"/>
          </p:nvPr>
        </p:nvSpPr>
        <p:spPr>
          <a:xfrm>
            <a:off x="683568" y="1196752"/>
            <a:ext cx="7416824" cy="4752528"/>
          </a:xfrm>
        </p:spPr>
        <p:txBody>
          <a:bodyPr/>
          <a:lstStyle/>
          <a:p>
            <a:pPr>
              <a:spcBef>
                <a:spcPts val="0"/>
              </a:spcBef>
              <a:spcAft>
                <a:spcPts val="1800"/>
              </a:spcAft>
            </a:pPr>
            <a:r>
              <a:rPr lang="en-GB" sz="2400" noProof="0" dirty="0" smtClean="0">
                <a:latin typeface="Calibri" panose="020F0502020204030204" pitchFamily="34" charset="0"/>
              </a:rPr>
              <a:t>Those along to SES key performance areas (KPAs) </a:t>
            </a:r>
            <a:r>
              <a:rPr lang="en-GB" sz="2400" dirty="0" smtClean="0">
                <a:latin typeface="Calibri" panose="020F0502020204030204" pitchFamily="34" charset="0"/>
              </a:rPr>
              <a:t>–</a:t>
            </a:r>
            <a:br>
              <a:rPr lang="en-GB" sz="2400" dirty="0" smtClean="0">
                <a:latin typeface="Calibri" panose="020F0502020204030204" pitchFamily="34" charset="0"/>
              </a:rPr>
            </a:br>
            <a:r>
              <a:rPr lang="en-GB" noProof="0" dirty="0" smtClean="0">
                <a:latin typeface="Calibri" panose="020F0502020204030204" pitchFamily="34" charset="0"/>
              </a:rPr>
              <a:t>maintaining or improving </a:t>
            </a:r>
            <a:r>
              <a:rPr lang="en-GB" b="1" noProof="0" dirty="0" smtClean="0">
                <a:latin typeface="Calibri" panose="020F0502020204030204" pitchFamily="34" charset="0"/>
              </a:rPr>
              <a:t>(1) safety </a:t>
            </a:r>
            <a:r>
              <a:rPr lang="en-GB" noProof="0" dirty="0" smtClean="0">
                <a:latin typeface="Calibri" panose="020F0502020204030204" pitchFamily="34" charset="0"/>
              </a:rPr>
              <a:t>objectives</a:t>
            </a:r>
            <a:r>
              <a:rPr lang="en-GB" b="1" noProof="0" dirty="0" smtClean="0">
                <a:latin typeface="Calibri" panose="020F0502020204030204" pitchFamily="34" charset="0"/>
              </a:rPr>
              <a:t> </a:t>
            </a:r>
            <a:r>
              <a:rPr lang="en-GB" noProof="0" dirty="0" smtClean="0">
                <a:latin typeface="Calibri" panose="020F0502020204030204" pitchFamily="34" charset="0"/>
              </a:rPr>
              <a:t>and offering </a:t>
            </a:r>
            <a:r>
              <a:rPr lang="en-GB" b="1" noProof="0" dirty="0" smtClean="0">
                <a:latin typeface="Calibri" panose="020F0502020204030204" pitchFamily="34" charset="0"/>
              </a:rPr>
              <a:t>(2) environmental</a:t>
            </a:r>
            <a:r>
              <a:rPr lang="en-GB" noProof="0" dirty="0" smtClean="0">
                <a:latin typeface="Calibri" panose="020F0502020204030204" pitchFamily="34" charset="0"/>
              </a:rPr>
              <a:t>, </a:t>
            </a:r>
            <a:r>
              <a:rPr lang="en-GB" b="1" noProof="0" dirty="0" smtClean="0">
                <a:latin typeface="Calibri" panose="020F0502020204030204" pitchFamily="34" charset="0"/>
              </a:rPr>
              <a:t>(3) flight efficiency </a:t>
            </a:r>
            <a:r>
              <a:rPr lang="en-GB" noProof="0" dirty="0" smtClean="0">
                <a:latin typeface="Calibri" panose="020F0502020204030204" pitchFamily="34" charset="0"/>
              </a:rPr>
              <a:t>and </a:t>
            </a:r>
            <a:r>
              <a:rPr lang="en-GB" b="1" noProof="0" dirty="0" smtClean="0">
                <a:latin typeface="Calibri" panose="020F0502020204030204" pitchFamily="34" charset="0"/>
              </a:rPr>
              <a:t>(4) cost-efficiency</a:t>
            </a:r>
            <a:r>
              <a:rPr lang="en-GB" noProof="0" dirty="0" smtClean="0">
                <a:latin typeface="Calibri" panose="020F0502020204030204" pitchFamily="34" charset="0"/>
              </a:rPr>
              <a:t> gains</a:t>
            </a:r>
          </a:p>
          <a:p>
            <a:pPr>
              <a:spcBef>
                <a:spcPts val="0"/>
              </a:spcBef>
              <a:spcAft>
                <a:spcPts val="1800"/>
              </a:spcAft>
            </a:pPr>
            <a:r>
              <a:rPr lang="en-GB" sz="2400" noProof="0" dirty="0" smtClean="0">
                <a:latin typeface="Calibri" panose="020F0502020204030204" pitchFamily="34" charset="0"/>
              </a:rPr>
              <a:t>Operational – </a:t>
            </a:r>
            <a:br>
              <a:rPr lang="en-GB" sz="2400" noProof="0" dirty="0" smtClean="0">
                <a:latin typeface="Calibri" panose="020F0502020204030204" pitchFamily="34" charset="0"/>
              </a:rPr>
            </a:br>
            <a:r>
              <a:rPr lang="et-EE" noProof="0" dirty="0" smtClean="0">
                <a:latin typeface="Calibri" panose="020F0502020204030204" pitchFamily="34" charset="0"/>
              </a:rPr>
              <a:t>a</a:t>
            </a:r>
            <a:r>
              <a:rPr lang="en-US" dirty="0" smtClean="0">
                <a:latin typeface="Calibri" panose="020F0502020204030204" pitchFamily="34" charset="0"/>
              </a:rPr>
              <a:t>s </a:t>
            </a:r>
            <a:r>
              <a:rPr lang="en-US" dirty="0">
                <a:latin typeface="Calibri" panose="020F0502020204030204" pitchFamily="34" charset="0"/>
              </a:rPr>
              <a:t>a step to full trajectory based operations the FRA concept brings </a:t>
            </a:r>
            <a:r>
              <a:rPr lang="en-US" b="1" dirty="0">
                <a:latin typeface="Calibri" panose="020F0502020204030204" pitchFamily="34" charset="0"/>
              </a:rPr>
              <a:t>increased flight predictability</a:t>
            </a:r>
            <a:r>
              <a:rPr lang="en-US" dirty="0">
                <a:latin typeface="Calibri" panose="020F0502020204030204" pitchFamily="34" charset="0"/>
              </a:rPr>
              <a:t>, </a:t>
            </a:r>
            <a:r>
              <a:rPr lang="en-US" b="1" dirty="0">
                <a:latin typeface="Calibri" panose="020F0502020204030204" pitchFamily="34" charset="0"/>
              </a:rPr>
              <a:t>reduced uncertainty for the </a:t>
            </a:r>
            <a:r>
              <a:rPr lang="en-US" b="1" dirty="0" smtClean="0">
                <a:latin typeface="Calibri" panose="020F0502020204030204" pitchFamily="34" charset="0"/>
              </a:rPr>
              <a:t>Network</a:t>
            </a:r>
            <a:r>
              <a:rPr lang="et-EE" dirty="0" smtClean="0">
                <a:latin typeface="Calibri" panose="020F0502020204030204" pitchFamily="34" charset="0"/>
              </a:rPr>
              <a:t>; </a:t>
            </a:r>
            <a:r>
              <a:rPr lang="en-US" dirty="0" smtClean="0">
                <a:latin typeface="Calibri" panose="020F0502020204030204" pitchFamily="34" charset="0"/>
              </a:rPr>
              <a:t>which </a:t>
            </a:r>
            <a:r>
              <a:rPr lang="en-US" dirty="0">
                <a:latin typeface="Calibri" panose="020F0502020204030204" pitchFamily="34" charset="0"/>
              </a:rPr>
              <a:t>in turn can lead to potential </a:t>
            </a:r>
            <a:r>
              <a:rPr lang="en-US" b="1" dirty="0">
                <a:latin typeface="Calibri" panose="020F0502020204030204" pitchFamily="34" charset="0"/>
              </a:rPr>
              <a:t>capacity increases for </a:t>
            </a:r>
            <a:r>
              <a:rPr lang="en-US" b="1" dirty="0" smtClean="0">
                <a:latin typeface="Calibri" panose="020F0502020204030204" pitchFamily="34" charset="0"/>
              </a:rPr>
              <a:t>ATM</a:t>
            </a:r>
            <a:endParaRPr lang="et-EE" b="1" dirty="0" smtClean="0">
              <a:latin typeface="Calibri" panose="020F0502020204030204" pitchFamily="34" charset="0"/>
            </a:endParaRPr>
          </a:p>
        </p:txBody>
      </p:sp>
      <p:sp>
        <p:nvSpPr>
          <p:cNvPr id="2" name="Footer Placeholder 1"/>
          <p:cNvSpPr>
            <a:spLocks noGrp="1"/>
          </p:cNvSpPr>
          <p:nvPr>
            <p:ph type="ftr" sz="quarter" idx="11"/>
          </p:nvPr>
        </p:nvSpPr>
        <p:spPr/>
        <p:txBody>
          <a:bodyPr/>
          <a:lstStyle/>
          <a:p>
            <a:r>
              <a:rPr lang="et-EE" sz="1200" smtClean="0"/>
              <a:t>Estonian Aviation Seminar</a:t>
            </a:r>
            <a:endParaRPr lang="et-EE" sz="1200" dirty="0"/>
          </a:p>
        </p:txBody>
      </p:sp>
    </p:spTree>
    <p:extLst>
      <p:ext uri="{BB962C8B-B14F-4D97-AF65-F5344CB8AC3E}">
        <p14:creationId xmlns:p14="http://schemas.microsoft.com/office/powerpoint/2010/main" val="3588322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a:xfrm>
            <a:off x="539552" y="6525344"/>
            <a:ext cx="2133600" cy="180975"/>
          </a:xfrm>
        </p:spPr>
        <p:txBody>
          <a:bodyPr/>
          <a:lstStyle/>
          <a:p>
            <a:r>
              <a:rPr lang="et-EE" sz="1200" smtClean="0"/>
              <a:t>November 12, 2015</a:t>
            </a:r>
            <a:endParaRPr lang="en-US" sz="1200" dirty="0"/>
          </a:p>
        </p:txBody>
      </p:sp>
      <p:sp>
        <p:nvSpPr>
          <p:cNvPr id="6" name="Slaidinumbri kohatäide 5"/>
          <p:cNvSpPr>
            <a:spLocks noGrp="1"/>
          </p:cNvSpPr>
          <p:nvPr>
            <p:ph type="sldNum" sz="quarter" idx="12"/>
          </p:nvPr>
        </p:nvSpPr>
        <p:spPr/>
        <p:txBody>
          <a:bodyPr/>
          <a:lstStyle/>
          <a:p>
            <a:fld id="{461D0425-C90C-493B-981D-44B0C0BB3CDB}" type="slidenum">
              <a:rPr lang="en-US" sz="1400"/>
              <a:pPr/>
              <a:t>11</a:t>
            </a:fld>
            <a:endParaRPr lang="en-US" sz="1400" dirty="0"/>
          </a:p>
        </p:txBody>
      </p:sp>
      <p:sp>
        <p:nvSpPr>
          <p:cNvPr id="13314" name="Rectangle 2"/>
          <p:cNvSpPr>
            <a:spLocks noGrp="1" noChangeArrowheads="1"/>
          </p:cNvSpPr>
          <p:nvPr>
            <p:ph type="title"/>
          </p:nvPr>
        </p:nvSpPr>
        <p:spPr>
          <a:xfrm>
            <a:off x="468313" y="512763"/>
            <a:ext cx="8229600" cy="469900"/>
          </a:xfrm>
          <a:ln/>
        </p:spPr>
        <p:txBody>
          <a:bodyPr/>
          <a:lstStyle/>
          <a:p>
            <a:r>
              <a:rPr lang="et-EE" sz="2800" noProof="0" dirty="0" smtClean="0">
                <a:latin typeface="Calibri" panose="020F0502020204030204" pitchFamily="34" charset="0"/>
              </a:rPr>
              <a:t>Pan European challenges</a:t>
            </a:r>
            <a:endParaRPr lang="en-GB" sz="2800" noProof="0" dirty="0">
              <a:latin typeface="Calibri" panose="020F0502020204030204" pitchFamily="34" charset="0"/>
            </a:endParaRPr>
          </a:p>
        </p:txBody>
      </p:sp>
      <p:sp>
        <p:nvSpPr>
          <p:cNvPr id="13315" name="Rectangle 3"/>
          <p:cNvSpPr>
            <a:spLocks noGrp="1" noChangeArrowheads="1"/>
          </p:cNvSpPr>
          <p:nvPr>
            <p:ph type="body" idx="1"/>
          </p:nvPr>
        </p:nvSpPr>
        <p:spPr>
          <a:xfrm>
            <a:off x="611560" y="1340768"/>
            <a:ext cx="6984776" cy="3960440"/>
          </a:xfrm>
        </p:spPr>
        <p:txBody>
          <a:bodyPr/>
          <a:lstStyle/>
          <a:p>
            <a:pPr marL="622300" lvl="1" indent="-533400">
              <a:spcBef>
                <a:spcPts val="0"/>
              </a:spcBef>
              <a:spcAft>
                <a:spcPts val="1200"/>
              </a:spcAft>
              <a:buFont typeface="Wingdings" panose="05000000000000000000" pitchFamily="2" charset="2"/>
              <a:buChar char="q"/>
            </a:pPr>
            <a:r>
              <a:rPr lang="et-EE" sz="2400" dirty="0">
                <a:latin typeface="Calibri" panose="020F0502020204030204" pitchFamily="34" charset="0"/>
                <a:ea typeface="+mn-ea"/>
                <a:cs typeface="+mn-cs"/>
              </a:rPr>
              <a:t>Implementing of </a:t>
            </a:r>
            <a:r>
              <a:rPr lang="et-EE" sz="2400" dirty="0" smtClean="0">
                <a:latin typeface="Calibri" panose="020F0502020204030204" pitchFamily="34" charset="0"/>
                <a:ea typeface="+mn-ea"/>
                <a:cs typeface="+mn-cs"/>
              </a:rPr>
              <a:t>cross-border, </a:t>
            </a:r>
            <a:r>
              <a:rPr lang="et-EE" sz="2400" dirty="0">
                <a:latin typeface="Calibri" panose="020F0502020204030204" pitchFamily="34" charset="0"/>
                <a:ea typeface="+mn-ea"/>
                <a:cs typeface="+mn-cs"/>
              </a:rPr>
              <a:t>multi-State </a:t>
            </a:r>
            <a:r>
              <a:rPr lang="et-EE" sz="2400" dirty="0" smtClean="0">
                <a:latin typeface="Calibri" panose="020F0502020204030204" pitchFamily="34" charset="0"/>
                <a:ea typeface="+mn-ea"/>
                <a:cs typeface="+mn-cs"/>
              </a:rPr>
              <a:t>FRAs</a:t>
            </a:r>
          </a:p>
          <a:p>
            <a:pPr marL="622300" lvl="1" indent="-533400">
              <a:spcBef>
                <a:spcPts val="0"/>
              </a:spcBef>
              <a:spcAft>
                <a:spcPts val="1200"/>
              </a:spcAft>
              <a:buFont typeface="Wingdings" panose="05000000000000000000" pitchFamily="2" charset="2"/>
              <a:buChar char="q"/>
            </a:pPr>
            <a:r>
              <a:rPr lang="et-EE" sz="2400" dirty="0">
                <a:latin typeface="Calibri" panose="020F0502020204030204" pitchFamily="34" charset="0"/>
                <a:ea typeface="+mn-ea"/>
                <a:cs typeface="+mn-cs"/>
              </a:rPr>
              <a:t>Harmonising FRA related aeronautical information and publication </a:t>
            </a:r>
            <a:r>
              <a:rPr lang="et-EE" sz="2400" dirty="0" smtClean="0">
                <a:latin typeface="Calibri" panose="020F0502020204030204" pitchFamily="34" charset="0"/>
                <a:ea typeface="+mn-ea"/>
                <a:cs typeface="+mn-cs"/>
              </a:rPr>
              <a:t>procedures</a:t>
            </a:r>
          </a:p>
          <a:p>
            <a:pPr marL="622300" lvl="1" indent="-533400">
              <a:spcBef>
                <a:spcPts val="0"/>
              </a:spcBef>
              <a:spcAft>
                <a:spcPts val="1200"/>
              </a:spcAft>
              <a:buFont typeface="Wingdings" panose="05000000000000000000" pitchFamily="2" charset="2"/>
              <a:buChar char="q"/>
            </a:pPr>
            <a:r>
              <a:rPr lang="et-EE" sz="2400" dirty="0">
                <a:latin typeface="Calibri" panose="020F0502020204030204" pitchFamily="34" charset="0"/>
              </a:rPr>
              <a:t>More efficient </a:t>
            </a:r>
            <a:r>
              <a:rPr lang="et-EE" sz="2400" dirty="0" smtClean="0">
                <a:latin typeface="Calibri" panose="020F0502020204030204" pitchFamily="34" charset="0"/>
              </a:rPr>
              <a:t>Flexible Use of Airspace </a:t>
            </a:r>
            <a:r>
              <a:rPr lang="et-EE" sz="2400" dirty="0">
                <a:latin typeface="Calibri" panose="020F0502020204030204" pitchFamily="34" charset="0"/>
              </a:rPr>
              <a:t>thanks to better co-operation between ANSPs, </a:t>
            </a:r>
            <a:r>
              <a:rPr lang="et-EE" sz="2400" dirty="0" smtClean="0">
                <a:latin typeface="Calibri" panose="020F0502020204030204" pitchFamily="34" charset="0"/>
              </a:rPr>
              <a:t>Network Manager </a:t>
            </a:r>
            <a:r>
              <a:rPr lang="et-EE" sz="2400" dirty="0">
                <a:latin typeface="Calibri" panose="020F0502020204030204" pitchFamily="34" charset="0"/>
              </a:rPr>
              <a:t>and </a:t>
            </a:r>
            <a:r>
              <a:rPr lang="et-EE" sz="2400" dirty="0" smtClean="0">
                <a:latin typeface="Calibri" panose="020F0502020204030204" pitchFamily="34" charset="0"/>
              </a:rPr>
              <a:t>Airline Operators</a:t>
            </a:r>
            <a:endParaRPr lang="et-EE" sz="2400" dirty="0">
              <a:latin typeface="Calibri" panose="020F0502020204030204" pitchFamily="34" charset="0"/>
            </a:endParaRPr>
          </a:p>
        </p:txBody>
      </p:sp>
      <p:sp>
        <p:nvSpPr>
          <p:cNvPr id="2" name="Footer Placeholder 1"/>
          <p:cNvSpPr>
            <a:spLocks noGrp="1"/>
          </p:cNvSpPr>
          <p:nvPr>
            <p:ph type="ftr" sz="quarter" idx="11"/>
          </p:nvPr>
        </p:nvSpPr>
        <p:spPr/>
        <p:txBody>
          <a:bodyPr/>
          <a:lstStyle/>
          <a:p>
            <a:r>
              <a:rPr lang="et-EE" sz="1200" smtClean="0"/>
              <a:t>Estonian Aviation Seminar</a:t>
            </a:r>
            <a:endParaRPr lang="et-EE" sz="1200" dirty="0"/>
          </a:p>
        </p:txBody>
      </p:sp>
    </p:spTree>
    <p:extLst>
      <p:ext uri="{BB962C8B-B14F-4D97-AF65-F5344CB8AC3E}">
        <p14:creationId xmlns:p14="http://schemas.microsoft.com/office/powerpoint/2010/main" val="2442808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p:txBody>
          <a:bodyPr/>
          <a:lstStyle/>
          <a:p>
            <a:r>
              <a:rPr lang="et-EE" smtClean="0"/>
              <a:t>November 12, 2015</a:t>
            </a:r>
            <a:endParaRPr lang="en-US" dirty="0"/>
          </a:p>
        </p:txBody>
      </p:sp>
      <p:sp>
        <p:nvSpPr>
          <p:cNvPr id="6" name="Slaidinumbri kohatäide 5"/>
          <p:cNvSpPr>
            <a:spLocks noGrp="1"/>
          </p:cNvSpPr>
          <p:nvPr>
            <p:ph type="sldNum" sz="quarter" idx="12"/>
          </p:nvPr>
        </p:nvSpPr>
        <p:spPr/>
        <p:txBody>
          <a:bodyPr/>
          <a:lstStyle/>
          <a:p>
            <a:fld id="{461D0425-C90C-493B-981D-44B0C0BB3CDB}" type="slidenum">
              <a:rPr lang="en-US"/>
              <a:pPr/>
              <a:t>12</a:t>
            </a:fld>
            <a:endParaRPr lang="en-US" dirty="0"/>
          </a:p>
        </p:txBody>
      </p:sp>
      <p:sp>
        <p:nvSpPr>
          <p:cNvPr id="13314" name="Rectangle 2"/>
          <p:cNvSpPr>
            <a:spLocks noGrp="1" noChangeArrowheads="1"/>
          </p:cNvSpPr>
          <p:nvPr>
            <p:ph type="title"/>
          </p:nvPr>
        </p:nvSpPr>
        <p:spPr>
          <a:xfrm>
            <a:off x="468313" y="512763"/>
            <a:ext cx="8229600" cy="469900"/>
          </a:xfrm>
          <a:ln/>
        </p:spPr>
        <p:txBody>
          <a:bodyPr/>
          <a:lstStyle/>
          <a:p>
            <a:r>
              <a:rPr lang="en-GB" sz="2800" noProof="0" dirty="0" smtClean="0">
                <a:latin typeface="Calibri" panose="020F0502020204030204" pitchFamily="34" charset="0"/>
              </a:rPr>
              <a:t>FRA history in Europe</a:t>
            </a:r>
            <a:endParaRPr lang="en-GB" sz="2800" noProof="0" dirty="0">
              <a:latin typeface="Calibri" panose="020F0502020204030204" pitchFamily="34" charset="0"/>
            </a:endParaRPr>
          </a:p>
        </p:txBody>
      </p:sp>
      <p:sp>
        <p:nvSpPr>
          <p:cNvPr id="13315" name="Rectangle 3"/>
          <p:cNvSpPr>
            <a:spLocks noGrp="1" noChangeArrowheads="1"/>
          </p:cNvSpPr>
          <p:nvPr>
            <p:ph type="body" idx="1"/>
          </p:nvPr>
        </p:nvSpPr>
        <p:spPr>
          <a:xfrm>
            <a:off x="457200" y="1125538"/>
            <a:ext cx="8507288" cy="5256212"/>
          </a:xfrm>
        </p:spPr>
        <p:txBody>
          <a:bodyPr/>
          <a:lstStyle/>
          <a:p>
            <a:pPr>
              <a:buBlip>
                <a:blip r:embed="rId3"/>
              </a:buBlip>
              <a:tabLst>
                <a:tab pos="2057400" algn="l"/>
              </a:tabLst>
            </a:pPr>
            <a:r>
              <a:rPr lang="en-GB" sz="2100" noProof="0" dirty="0" smtClean="0">
                <a:latin typeface="Calibri" panose="020F0502020204030204" pitchFamily="34" charset="0"/>
              </a:rPr>
              <a:t>May 2009	– Portugal (Lisboa FIR) above FL245 H24</a:t>
            </a:r>
          </a:p>
          <a:p>
            <a:pPr>
              <a:buBlip>
                <a:blip r:embed="rId3"/>
              </a:buBlip>
              <a:tabLst>
                <a:tab pos="2057400" algn="l"/>
              </a:tabLst>
            </a:pPr>
            <a:r>
              <a:rPr lang="en-GB" sz="2100" noProof="0" dirty="0" smtClean="0">
                <a:latin typeface="Calibri" panose="020F0502020204030204" pitchFamily="34" charset="0"/>
              </a:rPr>
              <a:t>July 2009	– Ireland above FL245 H24</a:t>
            </a:r>
          </a:p>
          <a:p>
            <a:pPr>
              <a:buBlip>
                <a:blip r:embed="rId3"/>
              </a:buBlip>
              <a:tabLst>
                <a:tab pos="2057400" algn="l"/>
              </a:tabLst>
            </a:pPr>
            <a:r>
              <a:rPr lang="en-GB" sz="2100" noProof="0" dirty="0" smtClean="0">
                <a:latin typeface="Calibri" panose="020F0502020204030204" pitchFamily="34" charset="0"/>
              </a:rPr>
              <a:t>2011	– Maastricht UAC, Germany (Karlsruhe UAC), </a:t>
            </a:r>
            <a:br>
              <a:rPr lang="en-GB" sz="2100" noProof="0" dirty="0" smtClean="0">
                <a:latin typeface="Calibri" panose="020F0502020204030204" pitchFamily="34" charset="0"/>
              </a:rPr>
            </a:br>
            <a:r>
              <a:rPr lang="en-GB" sz="2100" noProof="0" dirty="0" smtClean="0">
                <a:latin typeface="Calibri" panose="020F0502020204030204" pitchFamily="34" charset="0"/>
              </a:rPr>
              <a:t>	   Denmark/Sweden  above FL285 H24 </a:t>
            </a:r>
          </a:p>
          <a:p>
            <a:pPr>
              <a:buBlip>
                <a:blip r:embed="rId3"/>
              </a:buBlip>
              <a:tabLst>
                <a:tab pos="2057400" algn="l"/>
              </a:tabLst>
            </a:pPr>
            <a:r>
              <a:rPr lang="en-GB" sz="2100" noProof="0" dirty="0" smtClean="0">
                <a:latin typeface="Calibri" panose="020F0502020204030204" pitchFamily="34" charset="0"/>
              </a:rPr>
              <a:t>Dec.2012	– Finland above FL095 Night Time (21:00-03:30)</a:t>
            </a:r>
          </a:p>
          <a:p>
            <a:pPr>
              <a:buBlip>
                <a:blip r:embed="rId3"/>
              </a:buBlip>
              <a:tabLst>
                <a:tab pos="2057400" algn="l"/>
              </a:tabLst>
            </a:pPr>
            <a:r>
              <a:rPr lang="en-GB" sz="2100" noProof="0" dirty="0" smtClean="0">
                <a:latin typeface="Calibri" panose="020F0502020204030204" pitchFamily="34" charset="0"/>
              </a:rPr>
              <a:t>2013-2015	– several Night Time FRAs (Romania, Bulgaria, Moldova,</a:t>
            </a:r>
            <a:br>
              <a:rPr lang="en-GB" sz="2100" noProof="0" dirty="0" smtClean="0">
                <a:latin typeface="Calibri" panose="020F0502020204030204" pitchFamily="34" charset="0"/>
              </a:rPr>
            </a:br>
            <a:r>
              <a:rPr lang="en-GB" sz="2100" noProof="0" dirty="0" smtClean="0">
                <a:latin typeface="Calibri" panose="020F0502020204030204" pitchFamily="34" charset="0"/>
              </a:rPr>
              <a:t>	   Ukraine, </a:t>
            </a:r>
            <a:r>
              <a:rPr lang="en-GB" sz="2000" noProof="0" dirty="0" smtClean="0">
                <a:latin typeface="Calibri" panose="020F0502020204030204" pitchFamily="34" charset="0"/>
              </a:rPr>
              <a:t>Serbia + Croatia</a:t>
            </a:r>
            <a:r>
              <a:rPr lang="en-GB" sz="2100" noProof="0" dirty="0" smtClean="0">
                <a:latin typeface="Calibri" panose="020F0502020204030204" pitchFamily="34" charset="0"/>
              </a:rPr>
              <a:t>)</a:t>
            </a:r>
          </a:p>
          <a:p>
            <a:pPr>
              <a:buBlip>
                <a:blip r:embed="rId3"/>
              </a:buBlip>
              <a:tabLst>
                <a:tab pos="2057400" algn="l"/>
              </a:tabLst>
            </a:pPr>
            <a:r>
              <a:rPr lang="en-GB" sz="2000" noProof="0" dirty="0" smtClean="0">
                <a:latin typeface="Calibri" panose="020F0502020204030204" pitchFamily="34" charset="0"/>
              </a:rPr>
              <a:t>May 2014	– Spain DRA above FL245 in Santiago-Asturias sectors H24</a:t>
            </a:r>
          </a:p>
          <a:p>
            <a:pPr>
              <a:buBlip>
                <a:blip r:embed="rId3"/>
              </a:buBlip>
              <a:tabLst>
                <a:tab pos="2057400" algn="l"/>
              </a:tabLst>
            </a:pPr>
            <a:r>
              <a:rPr lang="en-GB" sz="2000" noProof="0" dirty="0" smtClean="0">
                <a:latin typeface="Calibri" panose="020F0502020204030204" pitchFamily="34" charset="0"/>
              </a:rPr>
              <a:t>Feb.2015	– Hungary all levels H24, route structure deleted </a:t>
            </a:r>
            <a:endParaRPr lang="en-GB" sz="2100" noProof="0" dirty="0" smtClean="0">
              <a:latin typeface="Calibri" panose="020F0502020204030204" pitchFamily="34" charset="0"/>
            </a:endParaRPr>
          </a:p>
          <a:p>
            <a:pPr marL="541338" indent="0">
              <a:buNone/>
              <a:tabLst>
                <a:tab pos="2057400" algn="l"/>
              </a:tabLst>
            </a:pPr>
            <a:r>
              <a:rPr lang="en-GB" sz="1000" noProof="0" dirty="0" smtClean="0">
                <a:latin typeface="Calibri" panose="020F0502020204030204" pitchFamily="34" charset="0"/>
              </a:rPr>
              <a:t>......</a:t>
            </a:r>
          </a:p>
          <a:p>
            <a:pPr>
              <a:buBlip>
                <a:blip r:embed="rId3"/>
              </a:buBlip>
              <a:tabLst>
                <a:tab pos="2057400" algn="l"/>
              </a:tabLst>
            </a:pPr>
            <a:r>
              <a:rPr lang="en-GB" sz="2100" noProof="0" dirty="0" smtClean="0">
                <a:latin typeface="Calibri" panose="020F0502020204030204" pitchFamily="34" charset="0"/>
              </a:rPr>
              <a:t>Nov 12, 2015	 – NEFAB FRA start-up</a:t>
            </a:r>
          </a:p>
          <a:p>
            <a:pPr>
              <a:tabLst>
                <a:tab pos="2057400" algn="l"/>
              </a:tabLst>
            </a:pPr>
            <a:r>
              <a:rPr lang="et-EE" sz="2100" noProof="0" dirty="0" smtClean="0">
                <a:latin typeface="Calibri" panose="020F0502020204030204" pitchFamily="34" charset="0"/>
              </a:rPr>
              <a:t>Summer</a:t>
            </a:r>
            <a:r>
              <a:rPr lang="en-GB" sz="2100" noProof="0" dirty="0" smtClean="0">
                <a:latin typeface="Calibri" panose="020F0502020204030204" pitchFamily="34" charset="0"/>
              </a:rPr>
              <a:t>, </a:t>
            </a:r>
            <a:r>
              <a:rPr lang="en-GB" sz="2100" noProof="0" dirty="0" smtClean="0">
                <a:latin typeface="Calibri" panose="020F0502020204030204" pitchFamily="34" charset="0"/>
              </a:rPr>
              <a:t>2016	 – planned NEFRA start-up</a:t>
            </a:r>
          </a:p>
          <a:p>
            <a:pPr>
              <a:tabLst>
                <a:tab pos="2057400" algn="l"/>
              </a:tabLst>
            </a:pPr>
            <a:r>
              <a:rPr lang="en-GB" sz="2100" noProof="0" dirty="0" smtClean="0">
                <a:latin typeface="Calibri" panose="020F0502020204030204" pitchFamily="34" charset="0"/>
              </a:rPr>
              <a:t>2016-2021	 – planned Borealis FRA stepwise implementation</a:t>
            </a:r>
          </a:p>
          <a:p>
            <a:pPr>
              <a:tabLst>
                <a:tab pos="2057400" algn="l"/>
              </a:tabLst>
            </a:pPr>
            <a:r>
              <a:rPr lang="en-GB" sz="2100" noProof="0" dirty="0" smtClean="0">
                <a:solidFill>
                  <a:srgbClr val="FF0000"/>
                </a:solidFill>
                <a:latin typeface="Calibri" panose="020F0502020204030204" pitchFamily="34" charset="0"/>
              </a:rPr>
              <a:t>01.01.2022	 – common requirement of PCP implementing regulation</a:t>
            </a:r>
            <a:endParaRPr lang="en-GB" sz="2100" noProof="0" dirty="0">
              <a:solidFill>
                <a:srgbClr val="FF0000"/>
              </a:solidFill>
              <a:latin typeface="Calibri" panose="020F0502020204030204" pitchFamily="34" charset="0"/>
            </a:endParaRPr>
          </a:p>
        </p:txBody>
      </p:sp>
      <p:sp>
        <p:nvSpPr>
          <p:cNvPr id="2" name="Footer Placeholder 1"/>
          <p:cNvSpPr>
            <a:spLocks noGrp="1"/>
          </p:cNvSpPr>
          <p:nvPr>
            <p:ph type="ftr" sz="quarter" idx="11"/>
          </p:nvPr>
        </p:nvSpPr>
        <p:spPr/>
        <p:txBody>
          <a:bodyPr/>
          <a:lstStyle/>
          <a:p>
            <a:r>
              <a:rPr lang="en-US" smtClean="0"/>
              <a:t>Estonian Aviation Seminar</a:t>
            </a:r>
            <a:endParaRPr lang="en-US" dirty="0"/>
          </a:p>
        </p:txBody>
      </p:sp>
    </p:spTree>
    <p:extLst>
      <p:ext uri="{BB962C8B-B14F-4D97-AF65-F5344CB8AC3E}">
        <p14:creationId xmlns:p14="http://schemas.microsoft.com/office/powerpoint/2010/main" val="2827073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p:txBody>
          <a:bodyPr/>
          <a:lstStyle/>
          <a:p>
            <a:r>
              <a:rPr lang="et-EE" smtClean="0"/>
              <a:t>November 12, 2015</a:t>
            </a:r>
            <a:endParaRPr lang="en-US" dirty="0"/>
          </a:p>
        </p:txBody>
      </p:sp>
      <p:sp>
        <p:nvSpPr>
          <p:cNvPr id="6" name="Slaidinumbri kohatäide 5"/>
          <p:cNvSpPr>
            <a:spLocks noGrp="1"/>
          </p:cNvSpPr>
          <p:nvPr>
            <p:ph type="sldNum" sz="quarter" idx="12"/>
          </p:nvPr>
        </p:nvSpPr>
        <p:spPr/>
        <p:txBody>
          <a:bodyPr/>
          <a:lstStyle/>
          <a:p>
            <a:fld id="{461D0425-C90C-493B-981D-44B0C0BB3CDB}" type="slidenum">
              <a:rPr lang="en-US"/>
              <a:pPr/>
              <a:t>13</a:t>
            </a:fld>
            <a:endParaRPr lang="en-US" dirty="0"/>
          </a:p>
        </p:txBody>
      </p:sp>
      <p:sp>
        <p:nvSpPr>
          <p:cNvPr id="13314" name="Rectangle 2"/>
          <p:cNvSpPr>
            <a:spLocks noGrp="1" noChangeArrowheads="1"/>
          </p:cNvSpPr>
          <p:nvPr>
            <p:ph type="title"/>
          </p:nvPr>
        </p:nvSpPr>
        <p:spPr>
          <a:xfrm>
            <a:off x="468313" y="512763"/>
            <a:ext cx="8229600" cy="469900"/>
          </a:xfrm>
          <a:ln/>
        </p:spPr>
        <p:txBody>
          <a:bodyPr/>
          <a:lstStyle/>
          <a:p>
            <a:r>
              <a:rPr lang="en-GB" sz="2800" noProof="0" dirty="0" smtClean="0">
                <a:latin typeface="Calibri" panose="020F0502020204030204" pitchFamily="34" charset="0"/>
              </a:rPr>
              <a:t>NEFRA / NEFAB FRA timetable</a:t>
            </a:r>
            <a:endParaRPr lang="en-GB" sz="2800" noProof="0" dirty="0">
              <a:latin typeface="Calibri" panose="020F0502020204030204" pitchFamily="34" charset="0"/>
            </a:endParaRPr>
          </a:p>
        </p:txBody>
      </p:sp>
      <p:sp>
        <p:nvSpPr>
          <p:cNvPr id="13315" name="Rectangle 3"/>
          <p:cNvSpPr>
            <a:spLocks noGrp="1" noChangeArrowheads="1"/>
          </p:cNvSpPr>
          <p:nvPr>
            <p:ph type="body" idx="1"/>
          </p:nvPr>
        </p:nvSpPr>
        <p:spPr>
          <a:xfrm>
            <a:off x="457200" y="1125538"/>
            <a:ext cx="8507288" cy="5256212"/>
          </a:xfrm>
        </p:spPr>
        <p:txBody>
          <a:bodyPr/>
          <a:lstStyle/>
          <a:p>
            <a:pPr>
              <a:buBlip>
                <a:blip r:embed="rId3"/>
              </a:buBlip>
              <a:tabLst>
                <a:tab pos="1970088" algn="l"/>
              </a:tabLst>
            </a:pPr>
            <a:r>
              <a:rPr lang="en-GB" sz="2100" noProof="0" dirty="0" smtClean="0">
                <a:latin typeface="Calibri" panose="020F0502020204030204" pitchFamily="34" charset="0"/>
              </a:rPr>
              <a:t>2012-2013	- </a:t>
            </a:r>
            <a:r>
              <a:rPr lang="en-GB" sz="2100" b="1" noProof="0" dirty="0" smtClean="0">
                <a:latin typeface="Calibri" panose="020F0502020204030204" pitchFamily="34" charset="0"/>
              </a:rPr>
              <a:t>Preparatory phase </a:t>
            </a:r>
            <a:r>
              <a:rPr lang="en-GB" sz="2100" noProof="0" dirty="0" smtClean="0">
                <a:latin typeface="Calibri" panose="020F0502020204030204" pitchFamily="34" charset="0"/>
              </a:rPr>
              <a:t>(consolidating the FRA baseline in 	  	  6 North European States)</a:t>
            </a:r>
          </a:p>
          <a:p>
            <a:pPr lvl="1">
              <a:buBlip>
                <a:blip r:embed="rId3"/>
              </a:buBlip>
              <a:tabLst>
                <a:tab pos="2328863" algn="l"/>
                <a:tab pos="2416175" algn="l"/>
              </a:tabLst>
            </a:pPr>
            <a:r>
              <a:rPr lang="en-GB" sz="1900" noProof="0" dirty="0" smtClean="0">
                <a:latin typeface="Calibri" panose="020F0502020204030204" pitchFamily="34" charset="0"/>
              </a:rPr>
              <a:t>March 11, 2013	- 6 States declaration initiating NEFRA</a:t>
            </a:r>
          </a:p>
          <a:p>
            <a:pPr lvl="1">
              <a:buBlip>
                <a:blip r:embed="rId3"/>
              </a:buBlip>
              <a:tabLst>
                <a:tab pos="2328863" algn="l"/>
                <a:tab pos="2416175" algn="l"/>
              </a:tabLst>
            </a:pPr>
            <a:r>
              <a:rPr lang="en-GB" sz="1900" noProof="0" dirty="0" smtClean="0">
                <a:latin typeface="Calibri" panose="020F0502020204030204" pitchFamily="34" charset="0"/>
              </a:rPr>
              <a:t>March 24, 2014	- NEFRA CEO signed ToRs</a:t>
            </a:r>
          </a:p>
          <a:p>
            <a:pPr>
              <a:buBlip>
                <a:blip r:embed="rId3"/>
              </a:buBlip>
              <a:tabLst>
                <a:tab pos="1970088" algn="l"/>
              </a:tabLst>
            </a:pPr>
            <a:r>
              <a:rPr lang="en-GB" sz="2100" noProof="0" dirty="0" smtClean="0">
                <a:latin typeface="Calibri" panose="020F0502020204030204" pitchFamily="34" charset="0"/>
              </a:rPr>
              <a:t>2013-2014	- </a:t>
            </a:r>
            <a:r>
              <a:rPr lang="en-GB" sz="2100" b="1" noProof="0" dirty="0" smtClean="0">
                <a:latin typeface="Calibri" panose="020F0502020204030204" pitchFamily="34" charset="0"/>
              </a:rPr>
              <a:t>Design phase </a:t>
            </a:r>
            <a:r>
              <a:rPr lang="en-GB" sz="2100" noProof="0" dirty="0" smtClean="0">
                <a:latin typeface="Calibri" panose="020F0502020204030204" pitchFamily="34" charset="0"/>
              </a:rPr>
              <a:t>(Project plan, ConOps, ATM System Spec, 	  	  ATCO procedures,  harmonized AIP proposal)</a:t>
            </a:r>
          </a:p>
          <a:p>
            <a:pPr>
              <a:buBlip>
                <a:blip r:embed="rId3"/>
              </a:buBlip>
              <a:tabLst>
                <a:tab pos="1970088" algn="l"/>
              </a:tabLst>
            </a:pPr>
            <a:r>
              <a:rPr lang="en-GB" sz="2100" noProof="0" dirty="0" smtClean="0">
                <a:latin typeface="Calibri" panose="020F0502020204030204" pitchFamily="34" charset="0"/>
              </a:rPr>
              <a:t>2014-2015 	- </a:t>
            </a:r>
            <a:r>
              <a:rPr lang="en-GB" sz="2100" b="1" noProof="0" dirty="0" smtClean="0">
                <a:latin typeface="Calibri" panose="020F0502020204030204" pitchFamily="34" charset="0"/>
              </a:rPr>
              <a:t>Implementation phase </a:t>
            </a:r>
            <a:r>
              <a:rPr lang="en-GB" sz="2100" noProof="0" dirty="0" smtClean="0">
                <a:latin typeface="Calibri" panose="020F0502020204030204" pitchFamily="34" charset="0"/>
              </a:rPr>
              <a:t>(Back-up plan, NSA </a:t>
            </a:r>
            <a:br>
              <a:rPr lang="en-GB" sz="2100" noProof="0" dirty="0" smtClean="0">
                <a:latin typeface="Calibri" panose="020F0502020204030204" pitchFamily="34" charset="0"/>
              </a:rPr>
            </a:br>
            <a:r>
              <a:rPr lang="en-GB" sz="2100" noProof="0" dirty="0" smtClean="0">
                <a:latin typeface="Calibri" panose="020F0502020204030204" pitchFamily="34" charset="0"/>
              </a:rPr>
              <a:t>	  approvals, publication, co-ordinated implementation) </a:t>
            </a:r>
          </a:p>
          <a:p>
            <a:pPr lvl="1">
              <a:buBlip>
                <a:blip r:embed="rId3"/>
              </a:buBlip>
              <a:tabLst>
                <a:tab pos="2328863" algn="l"/>
              </a:tabLst>
            </a:pPr>
            <a:r>
              <a:rPr lang="en-GB" sz="1900" noProof="0" dirty="0" smtClean="0">
                <a:latin typeface="Calibri" panose="020F0502020204030204" pitchFamily="34" charset="0"/>
              </a:rPr>
              <a:t>April 2015	- Change of scenario – to implement NEFAB FRA</a:t>
            </a:r>
          </a:p>
          <a:p>
            <a:pPr lvl="1">
              <a:buBlip>
                <a:blip r:embed="rId3"/>
              </a:buBlip>
              <a:tabLst>
                <a:tab pos="2328863" algn="l"/>
              </a:tabLst>
            </a:pPr>
            <a:r>
              <a:rPr lang="en-GB" sz="1900" noProof="0" dirty="0" smtClean="0">
                <a:latin typeface="Calibri" panose="020F0502020204030204" pitchFamily="34" charset="0"/>
              </a:rPr>
              <a:t>May 2015	- NSA application and relevant documentation</a:t>
            </a:r>
          </a:p>
          <a:p>
            <a:pPr lvl="1">
              <a:buBlip>
                <a:blip r:embed="rId3"/>
              </a:buBlip>
              <a:tabLst>
                <a:tab pos="2328863" algn="l"/>
              </a:tabLst>
            </a:pPr>
            <a:r>
              <a:rPr lang="en-GB" sz="1900" noProof="0" dirty="0" smtClean="0">
                <a:latin typeface="Calibri" panose="020F0502020204030204" pitchFamily="34" charset="0"/>
              </a:rPr>
              <a:t>May 2015	- AIC regarding the start-up of NEFAB FRA</a:t>
            </a:r>
          </a:p>
          <a:p>
            <a:pPr lvl="1">
              <a:buBlip>
                <a:blip r:embed="rId3"/>
              </a:buBlip>
              <a:tabLst>
                <a:tab pos="2328863" algn="l"/>
              </a:tabLst>
            </a:pPr>
            <a:r>
              <a:rPr lang="en-GB" sz="1900" noProof="0" dirty="0" smtClean="0">
                <a:latin typeface="Calibri" panose="020F0502020204030204" pitchFamily="34" charset="0"/>
              </a:rPr>
              <a:t>June 2015	- Split of NEFAB FRA into two volumes (WEST and EAST)</a:t>
            </a:r>
          </a:p>
          <a:p>
            <a:pPr lvl="1">
              <a:buBlip>
                <a:blip r:embed="rId3"/>
              </a:buBlip>
              <a:tabLst>
                <a:tab pos="2328863" algn="l"/>
              </a:tabLst>
            </a:pPr>
            <a:r>
              <a:rPr lang="en-GB" sz="1900" noProof="0" dirty="0" smtClean="0">
                <a:latin typeface="Calibri" panose="020F0502020204030204" pitchFamily="34" charset="0"/>
              </a:rPr>
              <a:t>Sept 2015 	- AIP FRA amendment</a:t>
            </a:r>
          </a:p>
          <a:p>
            <a:pPr>
              <a:buBlip>
                <a:blip r:embed="rId3"/>
              </a:buBlip>
              <a:tabLst>
                <a:tab pos="1970088" algn="l"/>
              </a:tabLst>
            </a:pPr>
            <a:r>
              <a:rPr lang="en-GB" sz="2100" noProof="0" dirty="0" smtClean="0">
                <a:latin typeface="Calibri" panose="020F0502020204030204" pitchFamily="34" charset="0"/>
              </a:rPr>
              <a:t>Nov 12, 2015</a:t>
            </a:r>
            <a:r>
              <a:rPr lang="en-GB" sz="2100" b="1" noProof="0" dirty="0" smtClean="0">
                <a:solidFill>
                  <a:srgbClr val="FF0000"/>
                </a:solidFill>
                <a:latin typeface="Calibri" panose="020F0502020204030204" pitchFamily="34" charset="0"/>
              </a:rPr>
              <a:t>	 </a:t>
            </a:r>
            <a:r>
              <a:rPr lang="en-GB" sz="2100" noProof="0" dirty="0" smtClean="0">
                <a:latin typeface="Calibri" panose="020F0502020204030204" pitchFamily="34" charset="0"/>
              </a:rPr>
              <a:t>-</a:t>
            </a:r>
            <a:r>
              <a:rPr lang="en-GB" sz="2100" b="1" noProof="0" dirty="0" smtClean="0">
                <a:solidFill>
                  <a:srgbClr val="FF0000"/>
                </a:solidFill>
                <a:latin typeface="Calibri" panose="020F0502020204030204" pitchFamily="34" charset="0"/>
              </a:rPr>
              <a:t> Start-up of NEFAB FRA (NEFRA phase 1)</a:t>
            </a:r>
          </a:p>
          <a:p>
            <a:pPr>
              <a:tabLst>
                <a:tab pos="1970088" algn="l"/>
              </a:tabLst>
            </a:pPr>
            <a:r>
              <a:rPr lang="et-EE" sz="2100" noProof="0" dirty="0" smtClean="0">
                <a:latin typeface="Calibri" panose="020F0502020204030204" pitchFamily="34" charset="0"/>
              </a:rPr>
              <a:t>Summer</a:t>
            </a:r>
            <a:r>
              <a:rPr lang="en-GB" sz="2100" noProof="0" dirty="0" smtClean="0">
                <a:latin typeface="Calibri" panose="020F0502020204030204" pitchFamily="34" charset="0"/>
              </a:rPr>
              <a:t>, </a:t>
            </a:r>
            <a:r>
              <a:rPr lang="en-GB" sz="2100" noProof="0" dirty="0" smtClean="0">
                <a:latin typeface="Calibri" panose="020F0502020204030204" pitchFamily="34" charset="0"/>
              </a:rPr>
              <a:t>2016	 - Planned „full“ NEFRA start-up</a:t>
            </a:r>
          </a:p>
        </p:txBody>
      </p:sp>
      <p:sp>
        <p:nvSpPr>
          <p:cNvPr id="2" name="Footer Placeholder 1"/>
          <p:cNvSpPr>
            <a:spLocks noGrp="1"/>
          </p:cNvSpPr>
          <p:nvPr>
            <p:ph type="ftr" sz="quarter" idx="11"/>
          </p:nvPr>
        </p:nvSpPr>
        <p:spPr/>
        <p:txBody>
          <a:bodyPr/>
          <a:lstStyle/>
          <a:p>
            <a:r>
              <a:rPr lang="en-US" smtClean="0"/>
              <a:t>Estonian Aviation Seminar</a:t>
            </a:r>
            <a:endParaRPr lang="en-US" dirty="0"/>
          </a:p>
        </p:txBody>
      </p:sp>
    </p:spTree>
    <p:extLst>
      <p:ext uri="{BB962C8B-B14F-4D97-AF65-F5344CB8AC3E}">
        <p14:creationId xmlns:p14="http://schemas.microsoft.com/office/powerpoint/2010/main" val="3220283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p:txBody>
          <a:bodyPr/>
          <a:lstStyle/>
          <a:p>
            <a:r>
              <a:rPr lang="et-EE" smtClean="0"/>
              <a:t>November 12, 2015</a:t>
            </a:r>
            <a:endParaRPr lang="en-US" dirty="0"/>
          </a:p>
        </p:txBody>
      </p:sp>
      <p:sp>
        <p:nvSpPr>
          <p:cNvPr id="6" name="Slaidinumbri kohatäide 5"/>
          <p:cNvSpPr>
            <a:spLocks noGrp="1"/>
          </p:cNvSpPr>
          <p:nvPr>
            <p:ph type="sldNum" sz="quarter" idx="12"/>
          </p:nvPr>
        </p:nvSpPr>
        <p:spPr/>
        <p:txBody>
          <a:bodyPr/>
          <a:lstStyle/>
          <a:p>
            <a:fld id="{461D0425-C90C-493B-981D-44B0C0BB3CDB}" type="slidenum">
              <a:rPr lang="en-US"/>
              <a:pPr/>
              <a:t>14</a:t>
            </a:fld>
            <a:endParaRPr lang="en-US" dirty="0"/>
          </a:p>
        </p:txBody>
      </p:sp>
      <p:sp>
        <p:nvSpPr>
          <p:cNvPr id="13314" name="Rectangle 2"/>
          <p:cNvSpPr>
            <a:spLocks noGrp="1" noChangeArrowheads="1"/>
          </p:cNvSpPr>
          <p:nvPr>
            <p:ph type="title"/>
          </p:nvPr>
        </p:nvSpPr>
        <p:spPr>
          <a:xfrm>
            <a:off x="468313" y="512763"/>
            <a:ext cx="8229600" cy="469900"/>
          </a:xfrm>
          <a:ln/>
        </p:spPr>
        <p:txBody>
          <a:bodyPr/>
          <a:lstStyle/>
          <a:p>
            <a:r>
              <a:rPr lang="en-GB" sz="2800" noProof="0" dirty="0" smtClean="0">
                <a:latin typeface="Calibri" panose="020F0502020204030204" pitchFamily="34" charset="0"/>
              </a:rPr>
              <a:t>Organisation – Design Phase</a:t>
            </a:r>
            <a:endParaRPr lang="en-GB" sz="2800" noProof="0" dirty="0">
              <a:latin typeface="Calibri" panose="020F0502020204030204" pitchFamily="34" charset="0"/>
            </a:endParaRPr>
          </a:p>
        </p:txBody>
      </p:sp>
      <p:sp>
        <p:nvSpPr>
          <p:cNvPr id="2" name="Footer Placeholder 1"/>
          <p:cNvSpPr>
            <a:spLocks noGrp="1"/>
          </p:cNvSpPr>
          <p:nvPr>
            <p:ph type="ftr" sz="quarter" idx="11"/>
          </p:nvPr>
        </p:nvSpPr>
        <p:spPr/>
        <p:txBody>
          <a:bodyPr/>
          <a:lstStyle/>
          <a:p>
            <a:r>
              <a:rPr lang="en-US" smtClean="0"/>
              <a:t>Estonian Aviation Seminar</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542" y="1052736"/>
            <a:ext cx="8258175"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llipsi 2"/>
          <p:cNvSpPr/>
          <p:nvPr/>
        </p:nvSpPr>
        <p:spPr>
          <a:xfrm>
            <a:off x="5519452" y="2348880"/>
            <a:ext cx="1224136" cy="3672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54293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p:txBody>
          <a:bodyPr/>
          <a:lstStyle/>
          <a:p>
            <a:r>
              <a:rPr lang="et-EE" smtClean="0"/>
              <a:t>November 12, 2015</a:t>
            </a:r>
            <a:endParaRPr lang="en-US" dirty="0"/>
          </a:p>
        </p:txBody>
      </p:sp>
      <p:sp>
        <p:nvSpPr>
          <p:cNvPr id="6" name="Slaidinumbri kohatäide 5"/>
          <p:cNvSpPr>
            <a:spLocks noGrp="1"/>
          </p:cNvSpPr>
          <p:nvPr>
            <p:ph type="sldNum" sz="quarter" idx="12"/>
          </p:nvPr>
        </p:nvSpPr>
        <p:spPr/>
        <p:txBody>
          <a:bodyPr/>
          <a:lstStyle/>
          <a:p>
            <a:fld id="{461D0425-C90C-493B-981D-44B0C0BB3CDB}" type="slidenum">
              <a:rPr lang="en-US"/>
              <a:pPr/>
              <a:t>15</a:t>
            </a:fld>
            <a:endParaRPr lang="en-US" dirty="0"/>
          </a:p>
        </p:txBody>
      </p:sp>
      <p:sp>
        <p:nvSpPr>
          <p:cNvPr id="13314" name="Rectangle 2"/>
          <p:cNvSpPr>
            <a:spLocks noGrp="1" noChangeArrowheads="1"/>
          </p:cNvSpPr>
          <p:nvPr>
            <p:ph type="title"/>
          </p:nvPr>
        </p:nvSpPr>
        <p:spPr>
          <a:xfrm>
            <a:off x="468313" y="512763"/>
            <a:ext cx="8229600" cy="469900"/>
          </a:xfrm>
          <a:ln/>
        </p:spPr>
        <p:txBody>
          <a:bodyPr/>
          <a:lstStyle/>
          <a:p>
            <a:r>
              <a:rPr lang="en-GB" sz="2800" dirty="0">
                <a:latin typeface="Calibri" panose="020F0502020204030204" pitchFamily="34" charset="0"/>
              </a:rPr>
              <a:t>Organisation – </a:t>
            </a:r>
            <a:r>
              <a:rPr lang="en-GB" sz="2800" noProof="0" dirty="0" smtClean="0">
                <a:latin typeface="Calibri" panose="020F0502020204030204" pitchFamily="34" charset="0"/>
              </a:rPr>
              <a:t>Implementation</a:t>
            </a:r>
            <a:endParaRPr lang="en-GB" sz="2800" noProof="0" dirty="0">
              <a:latin typeface="Calibri" panose="020F0502020204030204" pitchFamily="34" charset="0"/>
            </a:endParaRPr>
          </a:p>
        </p:txBody>
      </p:sp>
      <p:sp>
        <p:nvSpPr>
          <p:cNvPr id="2" name="Footer Placeholder 1"/>
          <p:cNvSpPr>
            <a:spLocks noGrp="1"/>
          </p:cNvSpPr>
          <p:nvPr>
            <p:ph type="ftr" sz="quarter" idx="11"/>
          </p:nvPr>
        </p:nvSpPr>
        <p:spPr/>
        <p:txBody>
          <a:bodyPr/>
          <a:lstStyle/>
          <a:p>
            <a:r>
              <a:rPr lang="en-US" smtClean="0"/>
              <a:t>Estonian Aviation Seminar</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644475394"/>
              </p:ext>
            </p:extLst>
          </p:nvPr>
        </p:nvGraphicFramePr>
        <p:xfrm>
          <a:off x="827088" y="981075"/>
          <a:ext cx="6985000" cy="5449888"/>
        </p:xfrm>
        <a:graphic>
          <a:graphicData uri="http://schemas.openxmlformats.org/presentationml/2006/ole">
            <mc:AlternateContent xmlns:mc="http://schemas.openxmlformats.org/markup-compatibility/2006">
              <mc:Choice xmlns:v="urn:schemas-microsoft-com:vml" Requires="v">
                <p:oleObj spid="_x0000_s3179" r:id="rId4" imgW="9349402" imgH="7294685" progId="Visio.Drawing.11">
                  <p:embed/>
                </p:oleObj>
              </mc:Choice>
              <mc:Fallback>
                <p:oleObj r:id="rId4" imgW="9349402" imgH="7294685"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81075"/>
                        <a:ext cx="6985000" cy="544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Ellipsi 2"/>
          <p:cNvSpPr/>
          <p:nvPr/>
        </p:nvSpPr>
        <p:spPr>
          <a:xfrm>
            <a:off x="899592" y="2852936"/>
            <a:ext cx="1224136" cy="33843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592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p:txBody>
          <a:bodyPr/>
          <a:lstStyle/>
          <a:p>
            <a:r>
              <a:rPr lang="et-EE" smtClean="0"/>
              <a:t>November 12, 2015</a:t>
            </a:r>
            <a:endParaRPr lang="en-US" dirty="0"/>
          </a:p>
        </p:txBody>
      </p:sp>
      <p:sp>
        <p:nvSpPr>
          <p:cNvPr id="6" name="Slaidinumbri kohatäide 5"/>
          <p:cNvSpPr>
            <a:spLocks noGrp="1"/>
          </p:cNvSpPr>
          <p:nvPr>
            <p:ph type="sldNum" sz="quarter" idx="12"/>
          </p:nvPr>
        </p:nvSpPr>
        <p:spPr/>
        <p:txBody>
          <a:bodyPr/>
          <a:lstStyle/>
          <a:p>
            <a:fld id="{461D0425-C90C-493B-981D-44B0C0BB3CDB}" type="slidenum">
              <a:rPr lang="en-US"/>
              <a:pPr/>
              <a:t>16</a:t>
            </a:fld>
            <a:endParaRPr lang="en-US" dirty="0"/>
          </a:p>
        </p:txBody>
      </p:sp>
      <p:sp>
        <p:nvSpPr>
          <p:cNvPr id="13314" name="Rectangle 2"/>
          <p:cNvSpPr>
            <a:spLocks noGrp="1" noChangeArrowheads="1"/>
          </p:cNvSpPr>
          <p:nvPr>
            <p:ph type="title"/>
          </p:nvPr>
        </p:nvSpPr>
        <p:spPr>
          <a:xfrm>
            <a:off x="468313" y="512763"/>
            <a:ext cx="8229600" cy="469900"/>
          </a:xfrm>
          <a:ln/>
        </p:spPr>
        <p:txBody>
          <a:bodyPr/>
          <a:lstStyle/>
          <a:p>
            <a:r>
              <a:rPr lang="en-GB" sz="2800" noProof="0" dirty="0" smtClean="0">
                <a:latin typeface="Calibri" panose="020F0502020204030204" pitchFamily="34" charset="0"/>
              </a:rPr>
              <a:t>FRA enablers</a:t>
            </a:r>
            <a:endParaRPr lang="en-GB" sz="2800" noProof="0" dirty="0">
              <a:latin typeface="Calibri" panose="020F0502020204030204" pitchFamily="34" charset="0"/>
            </a:endParaRPr>
          </a:p>
        </p:txBody>
      </p:sp>
      <p:sp>
        <p:nvSpPr>
          <p:cNvPr id="13315" name="Rectangle 3"/>
          <p:cNvSpPr>
            <a:spLocks noGrp="1" noChangeArrowheads="1"/>
          </p:cNvSpPr>
          <p:nvPr>
            <p:ph type="body" idx="1"/>
          </p:nvPr>
        </p:nvSpPr>
        <p:spPr>
          <a:xfrm>
            <a:off x="457200" y="1125538"/>
            <a:ext cx="8291264" cy="5256212"/>
          </a:xfrm>
        </p:spPr>
        <p:txBody>
          <a:bodyPr/>
          <a:lstStyle/>
          <a:p>
            <a:pPr marL="457200" indent="-457200">
              <a:spcAft>
                <a:spcPts val="900"/>
              </a:spcAft>
              <a:buClrTx/>
              <a:buSzPct val="95000"/>
              <a:buFont typeface="+mj-lt"/>
              <a:buAutoNum type="arabicPeriod"/>
            </a:pPr>
            <a:r>
              <a:rPr lang="en-GB" sz="2400" noProof="0" dirty="0" smtClean="0">
                <a:latin typeface="Calibri" panose="020F0502020204030204" pitchFamily="34" charset="0"/>
              </a:rPr>
              <a:t>Adaptations to airspace structures</a:t>
            </a:r>
          </a:p>
          <a:p>
            <a:pPr marL="457200" indent="-457200">
              <a:spcAft>
                <a:spcPts val="900"/>
              </a:spcAft>
              <a:buClrTx/>
              <a:buSzPct val="95000"/>
              <a:buFont typeface="+mj-lt"/>
              <a:buAutoNum type="arabicPeriod"/>
            </a:pPr>
            <a:r>
              <a:rPr lang="en-GB" sz="2400" noProof="0" dirty="0" smtClean="0">
                <a:latin typeface="Calibri" panose="020F0502020204030204" pitchFamily="34" charset="0"/>
              </a:rPr>
              <a:t>Adaptations to airspace management procedures</a:t>
            </a:r>
          </a:p>
          <a:p>
            <a:pPr marL="457200" indent="-457200">
              <a:spcAft>
                <a:spcPts val="900"/>
              </a:spcAft>
              <a:buClrTx/>
              <a:buSzPct val="95000"/>
              <a:buFont typeface="+mj-lt"/>
              <a:buAutoNum type="arabicPeriod"/>
            </a:pPr>
            <a:r>
              <a:rPr lang="en-GB" sz="2400" noProof="0" dirty="0" smtClean="0">
                <a:latin typeface="Calibri" panose="020F0502020204030204" pitchFamily="34" charset="0"/>
              </a:rPr>
              <a:t>ATC procedures – enhancements where necessary for operations within FRA and at its interfaces</a:t>
            </a:r>
          </a:p>
          <a:p>
            <a:pPr marL="457200" indent="-457200">
              <a:spcAft>
                <a:spcPts val="900"/>
              </a:spcAft>
              <a:buClrTx/>
              <a:buSzPct val="95000"/>
              <a:buFont typeface="+mj-lt"/>
              <a:buAutoNum type="arabicPeriod"/>
            </a:pPr>
            <a:r>
              <a:rPr lang="en-GB" sz="2400" noProof="0" dirty="0" smtClean="0">
                <a:latin typeface="Calibri" panose="020F0502020204030204" pitchFamily="34" charset="0"/>
              </a:rPr>
              <a:t>Setting the flight planning rules</a:t>
            </a:r>
          </a:p>
          <a:p>
            <a:pPr marL="457200" indent="-457200">
              <a:spcAft>
                <a:spcPts val="900"/>
              </a:spcAft>
              <a:buClrTx/>
              <a:buSzPct val="95000"/>
              <a:buFont typeface="+mj-lt"/>
              <a:buAutoNum type="arabicPeriod"/>
            </a:pPr>
            <a:r>
              <a:rPr lang="en-GB" sz="2400" noProof="0" dirty="0" smtClean="0">
                <a:latin typeface="Calibri" panose="020F0502020204030204" pitchFamily="34" charset="0"/>
              </a:rPr>
              <a:t>Appropriate system support - enhancements</a:t>
            </a:r>
          </a:p>
          <a:p>
            <a:pPr lvl="1">
              <a:spcBef>
                <a:spcPts val="0"/>
              </a:spcBef>
              <a:spcAft>
                <a:spcPts val="600"/>
              </a:spcAft>
              <a:buClrTx/>
              <a:buSzPct val="95000"/>
              <a:buFont typeface="Arial" panose="020B0604020202020204" pitchFamily="34" charset="0"/>
              <a:buChar char="•"/>
            </a:pPr>
            <a:r>
              <a:rPr lang="en-GB" sz="2200" noProof="0" dirty="0" smtClean="0">
                <a:latin typeface="Calibri" panose="020F0502020204030204" pitchFamily="34" charset="0"/>
              </a:rPr>
              <a:t>for the purposes of flight planning and ATFCM </a:t>
            </a:r>
          </a:p>
          <a:p>
            <a:pPr lvl="1">
              <a:spcBef>
                <a:spcPts val="0"/>
              </a:spcBef>
              <a:spcAft>
                <a:spcPts val="600"/>
              </a:spcAft>
              <a:buClrTx/>
              <a:buSzPct val="95000"/>
              <a:buFont typeface="Arial" panose="020B0604020202020204" pitchFamily="34" charset="0"/>
              <a:buChar char="•"/>
            </a:pPr>
            <a:r>
              <a:rPr lang="en-GB" sz="2200" noProof="0" dirty="0" smtClean="0">
                <a:latin typeface="Calibri" panose="020F0502020204030204" pitchFamily="34" charset="0"/>
              </a:rPr>
              <a:t>OLDI between cross-border FRA partners </a:t>
            </a:r>
          </a:p>
          <a:p>
            <a:pPr marL="457200" indent="-457200">
              <a:spcAft>
                <a:spcPts val="900"/>
              </a:spcAft>
              <a:buClrTx/>
              <a:buSzPct val="95000"/>
              <a:buFont typeface="+mj-lt"/>
              <a:buAutoNum type="arabicPeriod"/>
            </a:pPr>
            <a:r>
              <a:rPr lang="en-GB" sz="2400" noProof="0" dirty="0" smtClean="0">
                <a:latin typeface="Calibri" panose="020F0502020204030204" pitchFamily="34" charset="0"/>
              </a:rPr>
              <a:t>Harmonised preparation and dissemination of the aeronautical information</a:t>
            </a:r>
            <a:endParaRPr lang="en-GB" sz="2400" noProof="0" dirty="0">
              <a:latin typeface="Calibri" panose="020F0502020204030204" pitchFamily="34" charset="0"/>
            </a:endParaRPr>
          </a:p>
        </p:txBody>
      </p:sp>
      <p:sp>
        <p:nvSpPr>
          <p:cNvPr id="2" name="Footer Placeholder 1"/>
          <p:cNvSpPr>
            <a:spLocks noGrp="1"/>
          </p:cNvSpPr>
          <p:nvPr>
            <p:ph type="ftr" sz="quarter" idx="11"/>
          </p:nvPr>
        </p:nvSpPr>
        <p:spPr/>
        <p:txBody>
          <a:bodyPr/>
          <a:lstStyle/>
          <a:p>
            <a:r>
              <a:rPr lang="en-US" smtClean="0"/>
              <a:t>Estonian Aviation Seminar</a:t>
            </a:r>
            <a:endParaRPr lang="en-US" dirty="0"/>
          </a:p>
        </p:txBody>
      </p:sp>
    </p:spTree>
    <p:extLst>
      <p:ext uri="{BB962C8B-B14F-4D97-AF65-F5344CB8AC3E}">
        <p14:creationId xmlns:p14="http://schemas.microsoft.com/office/powerpoint/2010/main" val="3851514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p:txBody>
          <a:bodyPr/>
          <a:lstStyle/>
          <a:p>
            <a:r>
              <a:rPr lang="et-EE" smtClean="0"/>
              <a:t>November 12, 2015</a:t>
            </a:r>
            <a:endParaRPr lang="en-US" dirty="0"/>
          </a:p>
        </p:txBody>
      </p:sp>
      <p:sp>
        <p:nvSpPr>
          <p:cNvPr id="6" name="Slaidinumbri kohatäide 5"/>
          <p:cNvSpPr>
            <a:spLocks noGrp="1"/>
          </p:cNvSpPr>
          <p:nvPr>
            <p:ph type="sldNum" sz="quarter" idx="12"/>
          </p:nvPr>
        </p:nvSpPr>
        <p:spPr/>
        <p:txBody>
          <a:bodyPr/>
          <a:lstStyle/>
          <a:p>
            <a:fld id="{461D0425-C90C-493B-981D-44B0C0BB3CDB}" type="slidenum">
              <a:rPr lang="en-US"/>
              <a:pPr/>
              <a:t>17</a:t>
            </a:fld>
            <a:endParaRPr lang="en-US" dirty="0"/>
          </a:p>
        </p:txBody>
      </p:sp>
      <p:sp>
        <p:nvSpPr>
          <p:cNvPr id="13314" name="Rectangle 2"/>
          <p:cNvSpPr>
            <a:spLocks noGrp="1" noChangeArrowheads="1"/>
          </p:cNvSpPr>
          <p:nvPr>
            <p:ph type="title"/>
          </p:nvPr>
        </p:nvSpPr>
        <p:spPr>
          <a:xfrm>
            <a:off x="468313" y="512763"/>
            <a:ext cx="8229600" cy="469900"/>
          </a:xfrm>
          <a:ln/>
        </p:spPr>
        <p:txBody>
          <a:bodyPr/>
          <a:lstStyle/>
          <a:p>
            <a:r>
              <a:rPr lang="en-GB" sz="2800" noProof="0" dirty="0" smtClean="0">
                <a:latin typeface="Calibri" panose="020F0502020204030204" pitchFamily="34" charset="0"/>
              </a:rPr>
              <a:t>1.</a:t>
            </a:r>
            <a:r>
              <a:rPr lang="et-EE" sz="2800" noProof="0" dirty="0" smtClean="0">
                <a:latin typeface="Calibri" panose="020F0502020204030204" pitchFamily="34" charset="0"/>
              </a:rPr>
              <a:t>1</a:t>
            </a:r>
            <a:r>
              <a:rPr lang="en-GB" sz="2800" noProof="0" dirty="0" smtClean="0">
                <a:latin typeface="Calibri" panose="020F0502020204030204" pitchFamily="34" charset="0"/>
              </a:rPr>
              <a:t> NEFRA </a:t>
            </a:r>
            <a:r>
              <a:rPr lang="et-EE" sz="2800" noProof="0" dirty="0" smtClean="0">
                <a:latin typeface="Calibri" panose="020F0502020204030204" pitchFamily="34" charset="0"/>
              </a:rPr>
              <a:t>lateral dimensions</a:t>
            </a:r>
            <a:endParaRPr lang="en-GB" sz="2800" noProof="0" dirty="0">
              <a:latin typeface="Calibri" panose="020F0502020204030204" pitchFamily="34" charset="0"/>
            </a:endParaRPr>
          </a:p>
        </p:txBody>
      </p:sp>
      <p:sp>
        <p:nvSpPr>
          <p:cNvPr id="13315" name="Rectangle 3"/>
          <p:cNvSpPr>
            <a:spLocks noGrp="1" noChangeArrowheads="1"/>
          </p:cNvSpPr>
          <p:nvPr>
            <p:ph type="body" idx="1"/>
          </p:nvPr>
        </p:nvSpPr>
        <p:spPr>
          <a:xfrm>
            <a:off x="4547667" y="1125538"/>
            <a:ext cx="4344813" cy="4895750"/>
          </a:xfrm>
        </p:spPr>
        <p:txBody>
          <a:bodyPr/>
          <a:lstStyle/>
          <a:p>
            <a:pPr marL="22225" indent="0">
              <a:buNone/>
            </a:pPr>
            <a:r>
              <a:rPr lang="en-GB" b="1" noProof="0" dirty="0" smtClean="0">
                <a:solidFill>
                  <a:srgbClr val="FF0000"/>
                </a:solidFill>
                <a:latin typeface="Calibri" panose="020F0502020204030204" pitchFamily="34" charset="0"/>
              </a:rPr>
              <a:t>On November 12th 2015..</a:t>
            </a:r>
          </a:p>
          <a:p>
            <a:pPr marL="266700" indent="-244475"/>
            <a:r>
              <a:rPr lang="en-GB" b="1" noProof="0" dirty="0" smtClean="0">
                <a:latin typeface="Calibri" panose="020F0502020204030204" pitchFamily="34" charset="0"/>
              </a:rPr>
              <a:t>NEFAB FRA </a:t>
            </a:r>
            <a:r>
              <a:rPr lang="en-GB" noProof="0" dirty="0" smtClean="0">
                <a:latin typeface="Calibri" panose="020F0502020204030204" pitchFamily="34" charset="0"/>
              </a:rPr>
              <a:t>starts in two volumes:</a:t>
            </a:r>
          </a:p>
          <a:p>
            <a:pPr marL="622300" lvl="1"/>
            <a:r>
              <a:rPr lang="en-GB" noProof="0" dirty="0" smtClean="0">
                <a:latin typeface="Calibri" panose="020F0502020204030204" pitchFamily="34" charset="0"/>
              </a:rPr>
              <a:t>FRA Area 1 – Norway FIR and Bodø Oceanic FIR – </a:t>
            </a:r>
            <a:br>
              <a:rPr lang="en-GB" noProof="0" dirty="0" smtClean="0">
                <a:latin typeface="Calibri" panose="020F0502020204030204" pitchFamily="34" charset="0"/>
              </a:rPr>
            </a:br>
            <a:r>
              <a:rPr lang="en-GB" b="1" noProof="0" dirty="0" smtClean="0">
                <a:latin typeface="Calibri" panose="020F0502020204030204" pitchFamily="34" charset="0"/>
              </a:rPr>
              <a:t>NEFAB WEST FRA</a:t>
            </a:r>
          </a:p>
          <a:p>
            <a:pPr marL="622300" lvl="1"/>
            <a:r>
              <a:rPr lang="en-GB" noProof="0" dirty="0" smtClean="0">
                <a:latin typeface="Calibri" panose="020F0502020204030204" pitchFamily="34" charset="0"/>
              </a:rPr>
              <a:t>FRA Area 2 – Finland FIR, </a:t>
            </a:r>
            <a:r>
              <a:rPr lang="et-EE" noProof="0" dirty="0" smtClean="0">
                <a:latin typeface="Calibri" panose="020F0502020204030204" pitchFamily="34" charset="0"/>
              </a:rPr>
              <a:t/>
            </a:r>
            <a:br>
              <a:rPr lang="et-EE" noProof="0" dirty="0" smtClean="0">
                <a:latin typeface="Calibri" panose="020F0502020204030204" pitchFamily="34" charset="0"/>
              </a:rPr>
            </a:br>
            <a:r>
              <a:rPr lang="en-GB" noProof="0" dirty="0" smtClean="0">
                <a:latin typeface="Calibri" panose="020F0502020204030204" pitchFamily="34" charset="0"/>
              </a:rPr>
              <a:t>Tallinn FIR and Riga FIR – </a:t>
            </a:r>
            <a:br>
              <a:rPr lang="en-GB" noProof="0" dirty="0" smtClean="0">
                <a:latin typeface="Calibri" panose="020F0502020204030204" pitchFamily="34" charset="0"/>
              </a:rPr>
            </a:br>
            <a:r>
              <a:rPr lang="en-GB" b="1" noProof="0" dirty="0" smtClean="0">
                <a:latin typeface="Calibri" panose="020F0502020204030204" pitchFamily="34" charset="0"/>
              </a:rPr>
              <a:t>NEFAB EAST FRA</a:t>
            </a:r>
          </a:p>
          <a:p>
            <a:r>
              <a:rPr lang="en-GB" b="1" noProof="0" dirty="0" smtClean="0">
                <a:latin typeface="Calibri" panose="020F0502020204030204" pitchFamily="34" charset="0"/>
              </a:rPr>
              <a:t>DK/ SE FRA</a:t>
            </a:r>
            <a:r>
              <a:rPr lang="en-GB" noProof="0" dirty="0" smtClean="0">
                <a:latin typeface="Calibri" panose="020F0502020204030204" pitchFamily="34" charset="0"/>
              </a:rPr>
              <a:t> will continue without change</a:t>
            </a:r>
            <a:endParaRPr lang="et-EE" noProof="0" dirty="0" smtClean="0">
              <a:latin typeface="Calibri" panose="020F0502020204030204" pitchFamily="34" charset="0"/>
            </a:endParaRPr>
          </a:p>
          <a:p>
            <a:pPr marL="0" indent="0">
              <a:spcBef>
                <a:spcPts val="1800"/>
              </a:spcBef>
              <a:buNone/>
            </a:pPr>
            <a:r>
              <a:rPr lang="et-EE" b="1" dirty="0" smtClean="0">
                <a:solidFill>
                  <a:srgbClr val="FF0000"/>
                </a:solidFill>
                <a:latin typeface="Calibri" panose="020F0502020204030204" pitchFamily="34" charset="0"/>
              </a:rPr>
              <a:t>Summer </a:t>
            </a:r>
            <a:r>
              <a:rPr lang="en-GB" b="1" dirty="0" smtClean="0">
                <a:solidFill>
                  <a:srgbClr val="FF0000"/>
                </a:solidFill>
                <a:latin typeface="Calibri" panose="020F0502020204030204" pitchFamily="34" charset="0"/>
              </a:rPr>
              <a:t>201</a:t>
            </a:r>
            <a:r>
              <a:rPr lang="et-EE" b="1" dirty="0" smtClean="0">
                <a:solidFill>
                  <a:srgbClr val="FF0000"/>
                </a:solidFill>
                <a:latin typeface="Calibri" panose="020F0502020204030204" pitchFamily="34" charset="0"/>
              </a:rPr>
              <a:t>6</a:t>
            </a:r>
            <a:r>
              <a:rPr lang="en-GB" b="1" dirty="0" smtClean="0">
                <a:solidFill>
                  <a:srgbClr val="FF0000"/>
                </a:solidFill>
                <a:latin typeface="Calibri" panose="020F0502020204030204" pitchFamily="34" charset="0"/>
              </a:rPr>
              <a:t>..</a:t>
            </a:r>
            <a:endParaRPr lang="et-EE" b="1" dirty="0" smtClean="0">
              <a:solidFill>
                <a:srgbClr val="FF0000"/>
              </a:solidFill>
              <a:latin typeface="Calibri" panose="020F0502020204030204" pitchFamily="34" charset="0"/>
            </a:endParaRPr>
          </a:p>
          <a:p>
            <a:pPr marL="266700" indent="-244475"/>
            <a:r>
              <a:rPr lang="et-EE" b="1" dirty="0" smtClean="0">
                <a:latin typeface="Calibri" panose="020F0502020204030204" pitchFamily="34" charset="0"/>
              </a:rPr>
              <a:t>NEFRA = NEFAB FRA + DK/SE FRA</a:t>
            </a:r>
            <a:endParaRPr lang="en-GB" b="1" dirty="0">
              <a:latin typeface="Calibri" panose="020F0502020204030204" pitchFamily="34" charset="0"/>
            </a:endParaRPr>
          </a:p>
        </p:txBody>
      </p:sp>
      <p:sp>
        <p:nvSpPr>
          <p:cNvPr id="2" name="Footer Placeholder 1"/>
          <p:cNvSpPr>
            <a:spLocks noGrp="1"/>
          </p:cNvSpPr>
          <p:nvPr>
            <p:ph type="ftr" sz="quarter" idx="11"/>
          </p:nvPr>
        </p:nvSpPr>
        <p:spPr/>
        <p:txBody>
          <a:bodyPr/>
          <a:lstStyle/>
          <a:p>
            <a:r>
              <a:rPr lang="en-US" smtClean="0"/>
              <a:t>Estonian Aviation Seminar</a:t>
            </a:r>
            <a:endParaRPr lang="en-US" dirty="0"/>
          </a:p>
        </p:txBody>
      </p:sp>
      <p:pic>
        <p:nvPicPr>
          <p:cNvPr id="7" name="Kuva 8" descr="Scenario6_public_458.jpg"/>
          <p:cNvPicPr/>
          <p:nvPr/>
        </p:nvPicPr>
        <p:blipFill rotWithShape="1">
          <a:blip r:embed="rId3" cstate="screen">
            <a:extLst>
              <a:ext uri="{28A0092B-C50C-407E-A947-70E740481C1C}">
                <a14:useLocalDpi xmlns:a14="http://schemas.microsoft.com/office/drawing/2010/main"/>
              </a:ext>
            </a:extLst>
          </a:blip>
          <a:srcRect l="10222"/>
          <a:stretch/>
        </p:blipFill>
        <p:spPr bwMode="auto">
          <a:xfrm>
            <a:off x="539552" y="1196752"/>
            <a:ext cx="4008115" cy="48245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8313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p:txBody>
          <a:bodyPr/>
          <a:lstStyle/>
          <a:p>
            <a:r>
              <a:rPr lang="et-EE" smtClean="0"/>
              <a:t>November 12, 2015</a:t>
            </a:r>
            <a:endParaRPr lang="en-US" dirty="0"/>
          </a:p>
        </p:txBody>
      </p:sp>
      <p:sp>
        <p:nvSpPr>
          <p:cNvPr id="6" name="Slaidinumbri kohatäide 5"/>
          <p:cNvSpPr>
            <a:spLocks noGrp="1"/>
          </p:cNvSpPr>
          <p:nvPr>
            <p:ph type="sldNum" sz="quarter" idx="12"/>
          </p:nvPr>
        </p:nvSpPr>
        <p:spPr/>
        <p:txBody>
          <a:bodyPr/>
          <a:lstStyle/>
          <a:p>
            <a:fld id="{461D0425-C90C-493B-981D-44B0C0BB3CDB}" type="slidenum">
              <a:rPr lang="en-US"/>
              <a:pPr/>
              <a:t>18</a:t>
            </a:fld>
            <a:endParaRPr lang="en-US" dirty="0"/>
          </a:p>
        </p:txBody>
      </p:sp>
      <p:sp>
        <p:nvSpPr>
          <p:cNvPr id="13314" name="Rectangle 2"/>
          <p:cNvSpPr>
            <a:spLocks noGrp="1" noChangeArrowheads="1"/>
          </p:cNvSpPr>
          <p:nvPr>
            <p:ph type="title"/>
          </p:nvPr>
        </p:nvSpPr>
        <p:spPr>
          <a:xfrm>
            <a:off x="468313" y="512763"/>
            <a:ext cx="8229600" cy="469900"/>
          </a:xfrm>
          <a:ln/>
        </p:spPr>
        <p:txBody>
          <a:bodyPr/>
          <a:lstStyle/>
          <a:p>
            <a:r>
              <a:rPr lang="en-GB" sz="2800" noProof="0" dirty="0" smtClean="0">
                <a:latin typeface="Calibri" panose="020F0502020204030204" pitchFamily="34" charset="0"/>
              </a:rPr>
              <a:t>1.2 NEFRA vertical limits</a:t>
            </a:r>
            <a:endParaRPr lang="en-GB" sz="2800" noProof="0" dirty="0">
              <a:latin typeface="Calibri" panose="020F0502020204030204" pitchFamily="34" charset="0"/>
            </a:endParaRPr>
          </a:p>
        </p:txBody>
      </p:sp>
      <p:sp>
        <p:nvSpPr>
          <p:cNvPr id="2" name="Footer Placeholder 1"/>
          <p:cNvSpPr>
            <a:spLocks noGrp="1"/>
          </p:cNvSpPr>
          <p:nvPr>
            <p:ph type="ftr" sz="quarter" idx="11"/>
          </p:nvPr>
        </p:nvSpPr>
        <p:spPr/>
        <p:txBody>
          <a:bodyPr/>
          <a:lstStyle/>
          <a:p>
            <a:r>
              <a:rPr lang="en-US" smtClean="0"/>
              <a:t>Estonian Aviation Seminar</a:t>
            </a:r>
            <a:endParaRPr lang="en-US" dirty="0"/>
          </a:p>
        </p:txBody>
      </p:sp>
      <p:pic>
        <p:nvPicPr>
          <p:cNvPr id="9" name="Picture 8"/>
          <p:cNvPicPr/>
          <p:nvPr/>
        </p:nvPicPr>
        <p:blipFill>
          <a:blip r:embed="rId3">
            <a:extLst>
              <a:ext uri="{28A0092B-C50C-407E-A947-70E740481C1C}">
                <a14:useLocalDpi xmlns:a14="http://schemas.microsoft.com/office/drawing/2010/main"/>
              </a:ext>
            </a:extLst>
          </a:blip>
          <a:srcRect/>
          <a:stretch>
            <a:fillRect/>
          </a:stretch>
        </p:blipFill>
        <p:spPr bwMode="auto">
          <a:xfrm>
            <a:off x="755576" y="1052736"/>
            <a:ext cx="7848872" cy="4896544"/>
          </a:xfrm>
          <a:prstGeom prst="rect">
            <a:avLst/>
          </a:prstGeom>
          <a:noFill/>
          <a:ln>
            <a:noFill/>
          </a:ln>
        </p:spPr>
      </p:pic>
    </p:spTree>
    <p:extLst>
      <p:ext uri="{BB962C8B-B14F-4D97-AF65-F5344CB8AC3E}">
        <p14:creationId xmlns:p14="http://schemas.microsoft.com/office/powerpoint/2010/main" val="3405243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p:txBody>
          <a:bodyPr/>
          <a:lstStyle/>
          <a:p>
            <a:r>
              <a:rPr lang="et-EE" smtClean="0"/>
              <a:t>November 12, 2015</a:t>
            </a:r>
            <a:endParaRPr lang="en-US" dirty="0"/>
          </a:p>
        </p:txBody>
      </p:sp>
      <p:sp>
        <p:nvSpPr>
          <p:cNvPr id="6" name="Slaidinumbri kohatäide 5"/>
          <p:cNvSpPr>
            <a:spLocks noGrp="1"/>
          </p:cNvSpPr>
          <p:nvPr>
            <p:ph type="sldNum" sz="quarter" idx="12"/>
          </p:nvPr>
        </p:nvSpPr>
        <p:spPr/>
        <p:txBody>
          <a:bodyPr/>
          <a:lstStyle/>
          <a:p>
            <a:fld id="{461D0425-C90C-493B-981D-44B0C0BB3CDB}" type="slidenum">
              <a:rPr lang="en-US"/>
              <a:pPr/>
              <a:t>19</a:t>
            </a:fld>
            <a:endParaRPr lang="en-US" dirty="0"/>
          </a:p>
        </p:txBody>
      </p:sp>
      <p:sp>
        <p:nvSpPr>
          <p:cNvPr id="13314" name="Rectangle 2"/>
          <p:cNvSpPr>
            <a:spLocks noGrp="1" noChangeArrowheads="1"/>
          </p:cNvSpPr>
          <p:nvPr>
            <p:ph type="title"/>
          </p:nvPr>
        </p:nvSpPr>
        <p:spPr>
          <a:xfrm>
            <a:off x="468313" y="512763"/>
            <a:ext cx="8229600" cy="469900"/>
          </a:xfrm>
          <a:ln/>
        </p:spPr>
        <p:txBody>
          <a:bodyPr/>
          <a:lstStyle/>
          <a:p>
            <a:r>
              <a:rPr lang="en-GB" sz="2800" dirty="0" smtClean="0">
                <a:latin typeface="Calibri" panose="020F0502020204030204" pitchFamily="34" charset="0"/>
              </a:rPr>
              <a:t>2.1 Adaptations to ASM procedures and FUA</a:t>
            </a:r>
            <a:endParaRPr lang="en-GB" sz="2800" noProof="0" dirty="0">
              <a:latin typeface="Calibri" panose="020F0502020204030204" pitchFamily="34" charset="0"/>
            </a:endParaRPr>
          </a:p>
        </p:txBody>
      </p:sp>
      <p:sp>
        <p:nvSpPr>
          <p:cNvPr id="13315" name="Rectangle 3"/>
          <p:cNvSpPr>
            <a:spLocks noGrp="1" noChangeArrowheads="1"/>
          </p:cNvSpPr>
          <p:nvPr>
            <p:ph type="body" idx="1"/>
          </p:nvPr>
        </p:nvSpPr>
        <p:spPr>
          <a:xfrm>
            <a:off x="457200" y="1125538"/>
            <a:ext cx="8291264" cy="5256212"/>
          </a:xfrm>
        </p:spPr>
        <p:txBody>
          <a:bodyPr/>
          <a:lstStyle/>
          <a:p>
            <a:pPr marL="358775" indent="-358775">
              <a:buClrTx/>
              <a:buSzPct val="100000"/>
              <a:buAutoNum type="arabicPeriod"/>
            </a:pPr>
            <a:r>
              <a:rPr lang="en-GB" noProof="0" dirty="0" smtClean="0">
                <a:latin typeface="Calibri" panose="020F0502020204030204" pitchFamily="34" charset="0"/>
              </a:rPr>
              <a:t>ASM a</a:t>
            </a:r>
            <a:r>
              <a:rPr lang="en-GB" dirty="0" smtClean="0">
                <a:latin typeface="Calibri" panose="020F0502020204030204" pitchFamily="34" charset="0"/>
              </a:rPr>
              <a:t>s a </a:t>
            </a:r>
            <a:r>
              <a:rPr lang="en-GB" b="1" dirty="0" smtClean="0">
                <a:latin typeface="Calibri" panose="020F0502020204030204" pitchFamily="34" charset="0"/>
              </a:rPr>
              <a:t>customary planning </a:t>
            </a:r>
            <a:r>
              <a:rPr lang="en-GB" dirty="0" smtClean="0">
                <a:latin typeface="Calibri" panose="020F0502020204030204" pitchFamily="34" charset="0"/>
              </a:rPr>
              <a:t>function</a:t>
            </a:r>
          </a:p>
          <a:p>
            <a:pPr marL="627063">
              <a:spcBef>
                <a:spcPts val="0"/>
              </a:spcBef>
              <a:buClrTx/>
              <a:buSzPct val="95000"/>
              <a:buFont typeface="Arial" panose="020B0604020202020204" pitchFamily="34" charset="0"/>
              <a:buChar char="•"/>
            </a:pPr>
            <a:r>
              <a:rPr lang="en-GB" dirty="0" smtClean="0">
                <a:latin typeface="Calibri" panose="020F0502020204030204" pitchFamily="34" charset="0"/>
              </a:rPr>
              <a:t>with the primary objective of maximising the utilisation of available airspace by dynamic time-sharing</a:t>
            </a:r>
          </a:p>
          <a:p>
            <a:pPr marL="627063">
              <a:spcBef>
                <a:spcPts val="0"/>
              </a:spcBef>
              <a:buClrTx/>
              <a:buSzPct val="95000"/>
              <a:buFont typeface="Arial" panose="020B0604020202020204" pitchFamily="34" charset="0"/>
              <a:buChar char="•"/>
            </a:pPr>
            <a:r>
              <a:rPr lang="en-GB" dirty="0" smtClean="0">
                <a:latin typeface="Calibri" panose="020F0502020204030204" pitchFamily="34" charset="0"/>
              </a:rPr>
              <a:t>at times, the segregation of airspace among various categories of airspace users on the basis of short-term needs;</a:t>
            </a:r>
          </a:p>
          <a:p>
            <a:pPr marL="358775" indent="-358775">
              <a:buClrTx/>
              <a:buSzPct val="100000"/>
              <a:buFont typeface="+mj-lt"/>
              <a:buAutoNum type="arabicPeriod" startAt="2"/>
            </a:pPr>
            <a:r>
              <a:rPr lang="en-GB" dirty="0" smtClean="0">
                <a:latin typeface="Calibri" panose="020F0502020204030204" pitchFamily="34" charset="0"/>
              </a:rPr>
              <a:t>Applying flexible use of airspace (FUA) </a:t>
            </a:r>
            <a:r>
              <a:rPr lang="en-GB" b="1" dirty="0" smtClean="0">
                <a:latin typeface="Calibri" panose="020F0502020204030204" pitchFamily="34" charset="0"/>
              </a:rPr>
              <a:t>procedures</a:t>
            </a:r>
            <a:r>
              <a:rPr lang="en-GB" dirty="0" smtClean="0">
                <a:latin typeface="Calibri" panose="020F0502020204030204" pitchFamily="34" charset="0"/>
              </a:rPr>
              <a:t> in accordance with the EC Regulation No 2150/2005</a:t>
            </a:r>
          </a:p>
          <a:p>
            <a:pPr marL="358775" indent="-358775">
              <a:buClrTx/>
              <a:buSzPct val="100000"/>
              <a:buFont typeface="+mj-lt"/>
              <a:buAutoNum type="arabicPeriod" startAt="2"/>
            </a:pPr>
            <a:r>
              <a:rPr lang="en-GB" dirty="0" smtClean="0">
                <a:latin typeface="Calibri" panose="020F0502020204030204" pitchFamily="34" charset="0"/>
              </a:rPr>
              <a:t>Cooperation between the ATM stakeholders and the implementation of the </a:t>
            </a:r>
            <a:r>
              <a:rPr lang="en-GB" b="1" dirty="0" smtClean="0">
                <a:latin typeface="Calibri" panose="020F0502020204030204" pitchFamily="34" charset="0"/>
              </a:rPr>
              <a:t>LARA tool</a:t>
            </a:r>
            <a:endParaRPr lang="en-GB" dirty="0" smtClean="0">
              <a:latin typeface="Calibri" panose="020F0502020204030204" pitchFamily="34" charset="0"/>
            </a:endParaRPr>
          </a:p>
          <a:p>
            <a:pPr marL="627063">
              <a:spcBef>
                <a:spcPts val="0"/>
              </a:spcBef>
              <a:buClrTx/>
              <a:buSzPct val="95000"/>
              <a:buFont typeface="Arial" panose="020B0604020202020204" pitchFamily="34" charset="0"/>
              <a:buChar char="•"/>
            </a:pPr>
            <a:r>
              <a:rPr lang="en-GB" dirty="0" smtClean="0">
                <a:latin typeface="Calibri" panose="020F0502020204030204" pitchFamily="34" charset="0"/>
              </a:rPr>
              <a:t>LARA - Local and Sub-Regional Airspace Management </a:t>
            </a:r>
            <a:br>
              <a:rPr lang="en-GB" dirty="0" smtClean="0">
                <a:latin typeface="Calibri" panose="020F0502020204030204" pitchFamily="34" charset="0"/>
              </a:rPr>
            </a:br>
            <a:r>
              <a:rPr lang="en-GB" dirty="0" smtClean="0">
                <a:latin typeface="Calibri" panose="020F0502020204030204" pitchFamily="34" charset="0"/>
              </a:rPr>
              <a:t>Support System, a EUROCONTROL software package</a:t>
            </a:r>
          </a:p>
          <a:p>
            <a:pPr marL="627063">
              <a:spcBef>
                <a:spcPts val="0"/>
              </a:spcBef>
              <a:buClrTx/>
              <a:buSzPct val="95000"/>
              <a:buFont typeface="Arial" panose="020B0604020202020204" pitchFamily="34" charset="0"/>
              <a:buChar char="•"/>
            </a:pPr>
            <a:r>
              <a:rPr lang="en-GB" dirty="0" smtClean="0">
                <a:latin typeface="Calibri" panose="020F0502020204030204" pitchFamily="34" charset="0"/>
              </a:rPr>
              <a:t>to use the LARA as information system of FRA partners functioning according to uniform principles</a:t>
            </a:r>
            <a:endParaRPr lang="en-GB" dirty="0">
              <a:latin typeface="Calibri" panose="020F0502020204030204" pitchFamily="34" charset="0"/>
            </a:endParaRPr>
          </a:p>
        </p:txBody>
      </p:sp>
      <p:sp>
        <p:nvSpPr>
          <p:cNvPr id="2" name="Footer Placeholder 1"/>
          <p:cNvSpPr>
            <a:spLocks noGrp="1"/>
          </p:cNvSpPr>
          <p:nvPr>
            <p:ph type="ftr" sz="quarter" idx="11"/>
          </p:nvPr>
        </p:nvSpPr>
        <p:spPr/>
        <p:txBody>
          <a:bodyPr/>
          <a:lstStyle/>
          <a:p>
            <a:r>
              <a:rPr lang="en-US" smtClean="0"/>
              <a:t>Estonian Aviation Seminar</a:t>
            </a:r>
            <a:endParaRPr lang="en-US" dirty="0"/>
          </a:p>
        </p:txBody>
      </p:sp>
    </p:spTree>
    <p:extLst>
      <p:ext uri="{BB962C8B-B14F-4D97-AF65-F5344CB8AC3E}">
        <p14:creationId xmlns:p14="http://schemas.microsoft.com/office/powerpoint/2010/main" val="2808282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a:xfrm>
            <a:off x="539552" y="6525344"/>
            <a:ext cx="2133600" cy="180975"/>
          </a:xfrm>
        </p:spPr>
        <p:txBody>
          <a:bodyPr/>
          <a:lstStyle/>
          <a:p>
            <a:r>
              <a:rPr lang="et-EE" sz="1200" smtClean="0"/>
              <a:t>November 12, 2015</a:t>
            </a:r>
            <a:endParaRPr lang="en-US" sz="1200" dirty="0"/>
          </a:p>
        </p:txBody>
      </p:sp>
      <p:sp>
        <p:nvSpPr>
          <p:cNvPr id="6" name="Slaidinumbri kohatäide 5"/>
          <p:cNvSpPr>
            <a:spLocks noGrp="1"/>
          </p:cNvSpPr>
          <p:nvPr>
            <p:ph type="sldNum" sz="quarter" idx="12"/>
          </p:nvPr>
        </p:nvSpPr>
        <p:spPr/>
        <p:txBody>
          <a:bodyPr/>
          <a:lstStyle/>
          <a:p>
            <a:fld id="{461D0425-C90C-493B-981D-44B0C0BB3CDB}" type="slidenum">
              <a:rPr lang="en-US" sz="1400"/>
              <a:pPr/>
              <a:t>2</a:t>
            </a:fld>
            <a:endParaRPr lang="en-US" sz="1400" dirty="0"/>
          </a:p>
        </p:txBody>
      </p:sp>
      <p:sp>
        <p:nvSpPr>
          <p:cNvPr id="13314" name="Rectangle 2"/>
          <p:cNvSpPr>
            <a:spLocks noGrp="1" noChangeArrowheads="1"/>
          </p:cNvSpPr>
          <p:nvPr>
            <p:ph type="title"/>
          </p:nvPr>
        </p:nvSpPr>
        <p:spPr>
          <a:xfrm>
            <a:off x="468313" y="512763"/>
            <a:ext cx="8229600" cy="469900"/>
          </a:xfrm>
          <a:ln/>
        </p:spPr>
        <p:txBody>
          <a:bodyPr/>
          <a:lstStyle/>
          <a:p>
            <a:r>
              <a:rPr lang="en-GB" sz="2800" noProof="0" dirty="0" smtClean="0">
                <a:latin typeface="Calibri" panose="020F0502020204030204" pitchFamily="34" charset="0"/>
              </a:rPr>
              <a:t>Content</a:t>
            </a:r>
            <a:endParaRPr lang="en-GB" sz="2800" noProof="0" dirty="0">
              <a:latin typeface="Calibri" panose="020F0502020204030204" pitchFamily="34" charset="0"/>
            </a:endParaRPr>
          </a:p>
        </p:txBody>
      </p:sp>
      <p:sp>
        <p:nvSpPr>
          <p:cNvPr id="13315" name="Rectangle 3"/>
          <p:cNvSpPr>
            <a:spLocks noGrp="1" noChangeArrowheads="1"/>
          </p:cNvSpPr>
          <p:nvPr>
            <p:ph type="body" idx="1"/>
          </p:nvPr>
        </p:nvSpPr>
        <p:spPr>
          <a:xfrm>
            <a:off x="683568" y="1124744"/>
            <a:ext cx="7848872" cy="4824536"/>
          </a:xfrm>
        </p:spPr>
        <p:txBody>
          <a:bodyPr/>
          <a:lstStyle/>
          <a:p>
            <a:pPr marL="457200" indent="-457200">
              <a:buClrTx/>
              <a:buSzPct val="100000"/>
              <a:buAutoNum type="arabicPeriod"/>
            </a:pPr>
            <a:r>
              <a:rPr lang="en-GB" sz="2400" noProof="0" dirty="0" smtClean="0">
                <a:latin typeface="Calibri" panose="020F0502020204030204" pitchFamily="34" charset="0"/>
              </a:rPr>
              <a:t>FRA concept and its origin</a:t>
            </a:r>
          </a:p>
          <a:p>
            <a:pPr marL="457200" indent="-457200">
              <a:buClrTx/>
              <a:buSzPct val="100000"/>
              <a:buAutoNum type="arabicPeriod"/>
            </a:pPr>
            <a:r>
              <a:rPr lang="en-GB" sz="2400" noProof="0" dirty="0" smtClean="0">
                <a:latin typeface="Calibri" panose="020F0502020204030204" pitchFamily="34" charset="0"/>
              </a:rPr>
              <a:t>Basics</a:t>
            </a:r>
            <a:endParaRPr lang="en-GB" sz="2400" noProof="0" dirty="0" smtClean="0">
              <a:latin typeface="Calibri" panose="020F0502020204030204" pitchFamily="34" charset="0"/>
            </a:endParaRPr>
          </a:p>
          <a:p>
            <a:pPr marL="457200" indent="-457200">
              <a:buClrTx/>
              <a:buSzPct val="100000"/>
              <a:buAutoNum type="arabicPeriod"/>
            </a:pPr>
            <a:r>
              <a:rPr lang="en-GB" sz="2400" noProof="0" dirty="0" smtClean="0">
                <a:latin typeface="Calibri" panose="020F0502020204030204" pitchFamily="34" charset="0"/>
              </a:rPr>
              <a:t>NEFRA / NEFAB FRA </a:t>
            </a:r>
            <a:r>
              <a:rPr lang="et-EE" sz="2400" dirty="0" smtClean="0">
                <a:latin typeface="Calibri" panose="020F0502020204030204" pitchFamily="34" charset="0"/>
              </a:rPr>
              <a:t>history</a:t>
            </a:r>
            <a:r>
              <a:rPr lang="en-GB" sz="2400" noProof="0" dirty="0" smtClean="0">
                <a:latin typeface="Calibri" panose="020F0502020204030204" pitchFamily="34" charset="0"/>
              </a:rPr>
              <a:t> </a:t>
            </a:r>
          </a:p>
          <a:p>
            <a:pPr marL="457200" indent="-457200">
              <a:buClrTx/>
              <a:buSzPct val="100000"/>
              <a:buAutoNum type="arabicPeriod"/>
            </a:pPr>
            <a:r>
              <a:rPr lang="en-GB" sz="2400" noProof="0" dirty="0" smtClean="0">
                <a:latin typeface="Calibri" panose="020F0502020204030204" pitchFamily="34" charset="0"/>
              </a:rPr>
              <a:t>Project execution</a:t>
            </a:r>
          </a:p>
          <a:p>
            <a:pPr marL="457200" indent="-457200">
              <a:buClrTx/>
              <a:buSzPct val="100000"/>
              <a:buFont typeface="Wingdings" pitchFamily="2" charset="2"/>
              <a:buAutoNum type="arabicPeriod"/>
            </a:pPr>
            <a:r>
              <a:rPr lang="en-GB" sz="2400" dirty="0" smtClean="0">
                <a:latin typeface="Calibri" panose="020F0502020204030204" pitchFamily="34" charset="0"/>
              </a:rPr>
              <a:t>Enablers</a:t>
            </a:r>
          </a:p>
          <a:p>
            <a:pPr marL="457200" indent="-457200">
              <a:buClrTx/>
              <a:buSzPct val="100000"/>
              <a:buAutoNum type="arabicPeriod"/>
            </a:pPr>
            <a:r>
              <a:rPr lang="en-GB" sz="2400" noProof="0" dirty="0" smtClean="0">
                <a:latin typeface="Calibri" panose="020F0502020204030204" pitchFamily="34" charset="0"/>
              </a:rPr>
              <a:t>Benefits</a:t>
            </a:r>
          </a:p>
          <a:p>
            <a:pPr marL="457200" indent="-457200">
              <a:buClrTx/>
              <a:buSzPct val="100000"/>
              <a:buAutoNum type="arabicPeriod"/>
            </a:pPr>
            <a:r>
              <a:rPr lang="en-GB" sz="2400" noProof="0" dirty="0" smtClean="0">
                <a:latin typeface="Calibri" panose="020F0502020204030204" pitchFamily="34" charset="0"/>
              </a:rPr>
              <a:t>Lessons learned, way forward</a:t>
            </a:r>
          </a:p>
        </p:txBody>
      </p:sp>
      <p:sp>
        <p:nvSpPr>
          <p:cNvPr id="2" name="Footer Placeholder 1"/>
          <p:cNvSpPr>
            <a:spLocks noGrp="1"/>
          </p:cNvSpPr>
          <p:nvPr>
            <p:ph type="ftr" sz="quarter" idx="11"/>
          </p:nvPr>
        </p:nvSpPr>
        <p:spPr/>
        <p:txBody>
          <a:bodyPr/>
          <a:lstStyle/>
          <a:p>
            <a:r>
              <a:rPr lang="et-EE" sz="1200" smtClean="0"/>
              <a:t>Estonian Aviation Seminar</a:t>
            </a:r>
            <a:endParaRPr lang="et-EE" sz="120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p:txBody>
          <a:bodyPr/>
          <a:lstStyle/>
          <a:p>
            <a:r>
              <a:rPr lang="et-EE" smtClean="0"/>
              <a:t>November 12, 2015</a:t>
            </a:r>
            <a:endParaRPr lang="en-US" dirty="0"/>
          </a:p>
        </p:txBody>
      </p:sp>
      <p:sp>
        <p:nvSpPr>
          <p:cNvPr id="6" name="Slaidinumbri kohatäide 5"/>
          <p:cNvSpPr>
            <a:spLocks noGrp="1"/>
          </p:cNvSpPr>
          <p:nvPr>
            <p:ph type="sldNum" sz="quarter" idx="12"/>
          </p:nvPr>
        </p:nvSpPr>
        <p:spPr/>
        <p:txBody>
          <a:bodyPr/>
          <a:lstStyle/>
          <a:p>
            <a:fld id="{461D0425-C90C-493B-981D-44B0C0BB3CDB}" type="slidenum">
              <a:rPr lang="en-US"/>
              <a:pPr/>
              <a:t>20</a:t>
            </a:fld>
            <a:endParaRPr lang="en-US" dirty="0"/>
          </a:p>
        </p:txBody>
      </p:sp>
      <p:sp>
        <p:nvSpPr>
          <p:cNvPr id="13314" name="Rectangle 2"/>
          <p:cNvSpPr>
            <a:spLocks noGrp="1" noChangeArrowheads="1"/>
          </p:cNvSpPr>
          <p:nvPr>
            <p:ph type="title"/>
          </p:nvPr>
        </p:nvSpPr>
        <p:spPr>
          <a:xfrm>
            <a:off x="468313" y="512763"/>
            <a:ext cx="8229600" cy="469900"/>
          </a:xfrm>
          <a:ln/>
        </p:spPr>
        <p:txBody>
          <a:bodyPr/>
          <a:lstStyle/>
          <a:p>
            <a:r>
              <a:rPr lang="en-GB" sz="2800" noProof="0" dirty="0" smtClean="0">
                <a:latin typeface="Calibri" panose="020F0502020204030204" pitchFamily="34" charset="0"/>
              </a:rPr>
              <a:t>2.2 FUA structures and Airspace restrictions</a:t>
            </a:r>
            <a:endParaRPr lang="en-GB" sz="2800" noProof="0" dirty="0">
              <a:latin typeface="Calibri" panose="020F0502020204030204" pitchFamily="34" charset="0"/>
            </a:endParaRPr>
          </a:p>
        </p:txBody>
      </p:sp>
      <p:sp>
        <p:nvSpPr>
          <p:cNvPr id="13315" name="Rectangle 3"/>
          <p:cNvSpPr>
            <a:spLocks noGrp="1" noChangeArrowheads="1"/>
          </p:cNvSpPr>
          <p:nvPr>
            <p:ph type="body" idx="1"/>
          </p:nvPr>
        </p:nvSpPr>
        <p:spPr>
          <a:xfrm>
            <a:off x="539552" y="1125538"/>
            <a:ext cx="8208912" cy="5256212"/>
          </a:xfrm>
        </p:spPr>
        <p:txBody>
          <a:bodyPr/>
          <a:lstStyle/>
          <a:p>
            <a:pPr marL="354013">
              <a:spcBef>
                <a:spcPts val="0"/>
              </a:spcBef>
              <a:spcAft>
                <a:spcPts val="1200"/>
              </a:spcAft>
              <a:buClrTx/>
              <a:buSzPct val="95000"/>
              <a:buFont typeface="Arial" panose="020B0604020202020204" pitchFamily="34" charset="0"/>
              <a:buChar char="•"/>
            </a:pPr>
            <a:r>
              <a:rPr lang="en-GB" noProof="0" dirty="0" smtClean="0">
                <a:latin typeface="Calibri" panose="020F0502020204030204" pitchFamily="34" charset="0"/>
              </a:rPr>
              <a:t>Flight plan buffer zones (FBZ) have been established for pre-tactically bookable TSAs for flight planning purposes only</a:t>
            </a:r>
          </a:p>
          <a:p>
            <a:pPr marL="354013">
              <a:spcBef>
                <a:spcPts val="0"/>
              </a:spcBef>
              <a:spcAft>
                <a:spcPts val="1200"/>
              </a:spcAft>
              <a:buClrTx/>
              <a:buSzPct val="95000"/>
              <a:buFont typeface="Arial" panose="020B0604020202020204" pitchFamily="34" charset="0"/>
              <a:buChar char="•"/>
            </a:pPr>
            <a:r>
              <a:rPr lang="en-GB" noProof="0" dirty="0" smtClean="0">
                <a:latin typeface="Calibri" panose="020F0502020204030204" pitchFamily="34" charset="0"/>
              </a:rPr>
              <a:t>FBZs are published in AIP ENR 5.2, </a:t>
            </a:r>
            <a:br>
              <a:rPr lang="en-GB" noProof="0" dirty="0" smtClean="0">
                <a:latin typeface="Calibri" panose="020F0502020204030204" pitchFamily="34" charset="0"/>
              </a:rPr>
            </a:br>
            <a:r>
              <a:rPr lang="en-GB" noProof="0" dirty="0" smtClean="0">
                <a:latin typeface="Calibri" panose="020F0502020204030204" pitchFamily="34" charset="0"/>
              </a:rPr>
              <a:t>FBZ width is planned</a:t>
            </a:r>
            <a:r>
              <a:rPr lang="en-GB" dirty="0" smtClean="0">
                <a:latin typeface="Calibri" panose="020F0502020204030204" pitchFamily="34" charset="0"/>
              </a:rPr>
              <a:t> </a:t>
            </a:r>
            <a:r>
              <a:rPr lang="en-GB" noProof="0" dirty="0" smtClean="0">
                <a:latin typeface="Calibri" panose="020F0502020204030204" pitchFamily="34" charset="0"/>
              </a:rPr>
              <a:t>6 nm</a:t>
            </a:r>
          </a:p>
          <a:p>
            <a:pPr marL="354013">
              <a:spcBef>
                <a:spcPts val="0"/>
              </a:spcBef>
              <a:spcAft>
                <a:spcPts val="1200"/>
              </a:spcAft>
              <a:buClrTx/>
              <a:buSzPct val="95000"/>
              <a:buFont typeface="Arial" panose="020B0604020202020204" pitchFamily="34" charset="0"/>
              <a:buChar char="•"/>
            </a:pPr>
            <a:r>
              <a:rPr lang="en-GB" noProof="0" dirty="0" smtClean="0">
                <a:latin typeface="Calibri" panose="020F0502020204030204" pitchFamily="34" charset="0"/>
              </a:rPr>
              <a:t>For circumnavigating the </a:t>
            </a:r>
            <a:br>
              <a:rPr lang="en-GB" noProof="0" dirty="0" smtClean="0">
                <a:latin typeface="Calibri" panose="020F0502020204030204" pitchFamily="34" charset="0"/>
              </a:rPr>
            </a:br>
            <a:r>
              <a:rPr lang="en-GB" noProof="0" dirty="0" smtClean="0">
                <a:latin typeface="Calibri" panose="020F0502020204030204" pitchFamily="34" charset="0"/>
              </a:rPr>
              <a:t>TSAs/FBZs the existing </a:t>
            </a:r>
            <a:br>
              <a:rPr lang="en-GB" noProof="0" dirty="0" smtClean="0">
                <a:latin typeface="Calibri" panose="020F0502020204030204" pitchFamily="34" charset="0"/>
              </a:rPr>
            </a:br>
            <a:r>
              <a:rPr lang="en-GB" noProof="0" dirty="0" smtClean="0">
                <a:latin typeface="Calibri" panose="020F0502020204030204" pitchFamily="34" charset="0"/>
              </a:rPr>
              <a:t>waypoints or specially</a:t>
            </a:r>
            <a:br>
              <a:rPr lang="en-GB" noProof="0" dirty="0" smtClean="0">
                <a:latin typeface="Calibri" panose="020F0502020204030204" pitchFamily="34" charset="0"/>
              </a:rPr>
            </a:br>
            <a:r>
              <a:rPr lang="en-GB" dirty="0" smtClean="0">
                <a:latin typeface="Calibri" panose="020F0502020204030204" pitchFamily="34" charset="0"/>
              </a:rPr>
              <a:t>introduced </a:t>
            </a:r>
            <a:r>
              <a:rPr lang="et-EE" dirty="0" smtClean="0">
                <a:latin typeface="Calibri" panose="020F0502020204030204" pitchFamily="34" charset="0"/>
              </a:rPr>
              <a:t>intermediate </a:t>
            </a:r>
            <a:r>
              <a:rPr lang="en-GB" dirty="0" smtClean="0">
                <a:latin typeface="Calibri" panose="020F0502020204030204" pitchFamily="34" charset="0"/>
              </a:rPr>
              <a:t>(I)</a:t>
            </a:r>
            <a:r>
              <a:rPr lang="en-GB" noProof="0" dirty="0" smtClean="0">
                <a:latin typeface="Calibri" panose="020F0502020204030204" pitchFamily="34" charset="0"/>
              </a:rPr>
              <a:t/>
            </a:r>
            <a:br>
              <a:rPr lang="en-GB" noProof="0" dirty="0" smtClean="0">
                <a:latin typeface="Calibri" panose="020F0502020204030204" pitchFamily="34" charset="0"/>
              </a:rPr>
            </a:br>
            <a:r>
              <a:rPr lang="en-GB" noProof="0" dirty="0" smtClean="0">
                <a:latin typeface="Calibri" panose="020F0502020204030204" pitchFamily="34" charset="0"/>
              </a:rPr>
              <a:t>points shall be used,</a:t>
            </a:r>
            <a:r>
              <a:rPr lang="en-GB" dirty="0" smtClean="0">
                <a:latin typeface="Calibri" panose="020F0502020204030204" pitchFamily="34" charset="0"/>
              </a:rPr>
              <a:t> e.g. </a:t>
            </a:r>
            <a:br>
              <a:rPr lang="en-GB" dirty="0" smtClean="0">
                <a:latin typeface="Calibri" panose="020F0502020204030204" pitchFamily="34" charset="0"/>
              </a:rPr>
            </a:br>
            <a:r>
              <a:rPr lang="en-GB" dirty="0" smtClean="0">
                <a:latin typeface="Calibri" panose="020F0502020204030204" pitchFamily="34" charset="0"/>
              </a:rPr>
              <a:t>OMAXA</a:t>
            </a:r>
            <a:r>
              <a:rPr lang="en-GB" noProof="0" dirty="0" smtClean="0">
                <a:latin typeface="Calibri" panose="020F0502020204030204" pitchFamily="34" charset="0"/>
              </a:rPr>
              <a:t>, PIPAV (ENR 4.4) </a:t>
            </a:r>
          </a:p>
          <a:p>
            <a:pPr marL="354013">
              <a:spcBef>
                <a:spcPts val="0"/>
              </a:spcBef>
              <a:spcAft>
                <a:spcPts val="1200"/>
              </a:spcAft>
              <a:buClrTx/>
              <a:buSzPct val="95000"/>
              <a:buFont typeface="Arial" panose="020B0604020202020204" pitchFamily="34" charset="0"/>
              <a:buChar char="•"/>
            </a:pPr>
            <a:r>
              <a:rPr lang="en-GB" noProof="0" dirty="0" smtClean="0">
                <a:latin typeface="Calibri" panose="020F0502020204030204" pitchFamily="34" charset="0"/>
              </a:rPr>
              <a:t>TSAs/FBZs shall be</a:t>
            </a:r>
            <a:r>
              <a:rPr lang="et-EE" noProof="0" dirty="0" smtClean="0">
                <a:latin typeface="Calibri" panose="020F0502020204030204" pitchFamily="34" charset="0"/>
              </a:rPr>
              <a:t> </a:t>
            </a:r>
            <a:br>
              <a:rPr lang="et-EE" noProof="0" dirty="0" smtClean="0">
                <a:latin typeface="Calibri" panose="020F0502020204030204" pitchFamily="34" charset="0"/>
              </a:rPr>
            </a:br>
            <a:r>
              <a:rPr lang="en-GB" noProof="0" dirty="0" smtClean="0">
                <a:latin typeface="Calibri" panose="020F0502020204030204" pitchFamily="34" charset="0"/>
              </a:rPr>
              <a:t>administered using LARA </a:t>
            </a:r>
            <a:br>
              <a:rPr lang="en-GB" noProof="0" dirty="0" smtClean="0">
                <a:latin typeface="Calibri" panose="020F0502020204030204" pitchFamily="34" charset="0"/>
              </a:rPr>
            </a:br>
            <a:r>
              <a:rPr lang="en-GB" noProof="0" dirty="0" smtClean="0">
                <a:latin typeface="Calibri" panose="020F0502020204030204" pitchFamily="34" charset="0"/>
              </a:rPr>
              <a:t>information system</a:t>
            </a:r>
            <a:endParaRPr lang="en-GB" noProof="0" dirty="0">
              <a:latin typeface="Calibri" panose="020F0502020204030204" pitchFamily="34" charset="0"/>
            </a:endParaRPr>
          </a:p>
        </p:txBody>
      </p:sp>
      <p:sp>
        <p:nvSpPr>
          <p:cNvPr id="2" name="Footer Placeholder 1"/>
          <p:cNvSpPr>
            <a:spLocks noGrp="1"/>
          </p:cNvSpPr>
          <p:nvPr>
            <p:ph type="ftr" sz="quarter" idx="11"/>
          </p:nvPr>
        </p:nvSpPr>
        <p:spPr/>
        <p:txBody>
          <a:bodyPr/>
          <a:lstStyle/>
          <a:p>
            <a:r>
              <a:rPr lang="en-US" smtClean="0"/>
              <a:t>Estonian Aviation Seminar</a:t>
            </a:r>
            <a:endParaRPr lang="en-US" dirty="0"/>
          </a:p>
        </p:txBody>
      </p:sp>
      <p:pic>
        <p:nvPicPr>
          <p:cNvPr id="8" name="Picture 7"/>
          <p:cNvPicPr/>
          <p:nvPr/>
        </p:nvPicPr>
        <p:blipFill rotWithShape="1">
          <a:blip r:embed="rId3" cstate="email">
            <a:extLst>
              <a:ext uri="{28A0092B-C50C-407E-A947-70E740481C1C}">
                <a14:useLocalDpi xmlns:a14="http://schemas.microsoft.com/office/drawing/2010/main"/>
              </a:ext>
            </a:extLst>
          </a:blip>
          <a:srcRect/>
          <a:stretch/>
        </p:blipFill>
        <p:spPr bwMode="auto">
          <a:xfrm>
            <a:off x="4139952" y="2636033"/>
            <a:ext cx="4612499" cy="3742118"/>
          </a:xfrm>
          <a:prstGeom prst="rect">
            <a:avLst/>
          </a:prstGeom>
          <a:noFill/>
          <a:ln>
            <a:noFill/>
          </a:ln>
        </p:spPr>
      </p:pic>
    </p:spTree>
    <p:extLst>
      <p:ext uri="{BB962C8B-B14F-4D97-AF65-F5344CB8AC3E}">
        <p14:creationId xmlns:p14="http://schemas.microsoft.com/office/powerpoint/2010/main" val="3402418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p:txBody>
          <a:bodyPr/>
          <a:lstStyle/>
          <a:p>
            <a:r>
              <a:rPr lang="et-EE" smtClean="0"/>
              <a:t>November 12, 2015</a:t>
            </a:r>
            <a:endParaRPr lang="en-US" dirty="0"/>
          </a:p>
        </p:txBody>
      </p:sp>
      <p:sp>
        <p:nvSpPr>
          <p:cNvPr id="6" name="Slaidinumbri kohatäide 5"/>
          <p:cNvSpPr>
            <a:spLocks noGrp="1"/>
          </p:cNvSpPr>
          <p:nvPr>
            <p:ph type="sldNum" sz="quarter" idx="12"/>
          </p:nvPr>
        </p:nvSpPr>
        <p:spPr/>
        <p:txBody>
          <a:bodyPr/>
          <a:lstStyle/>
          <a:p>
            <a:fld id="{461D0425-C90C-493B-981D-44B0C0BB3CDB}" type="slidenum">
              <a:rPr lang="en-US"/>
              <a:pPr/>
              <a:t>21</a:t>
            </a:fld>
            <a:endParaRPr lang="en-US" dirty="0"/>
          </a:p>
        </p:txBody>
      </p:sp>
      <p:sp>
        <p:nvSpPr>
          <p:cNvPr id="13314" name="Rectangle 2"/>
          <p:cNvSpPr>
            <a:spLocks noGrp="1" noChangeArrowheads="1"/>
          </p:cNvSpPr>
          <p:nvPr>
            <p:ph type="title"/>
          </p:nvPr>
        </p:nvSpPr>
        <p:spPr>
          <a:xfrm>
            <a:off x="468313" y="512763"/>
            <a:ext cx="8229600" cy="469900"/>
          </a:xfrm>
          <a:ln/>
        </p:spPr>
        <p:txBody>
          <a:bodyPr/>
          <a:lstStyle/>
          <a:p>
            <a:r>
              <a:rPr lang="en-GB" sz="2800" noProof="0" dirty="0" smtClean="0">
                <a:latin typeface="Calibri" panose="020F0502020204030204" pitchFamily="34" charset="0"/>
              </a:rPr>
              <a:t>3.1 Enhancements of ATC procedures for FR Ops</a:t>
            </a:r>
            <a:endParaRPr lang="en-GB" sz="2800" noProof="0" dirty="0">
              <a:latin typeface="Calibri" panose="020F0502020204030204" pitchFamily="34" charset="0"/>
            </a:endParaRPr>
          </a:p>
        </p:txBody>
      </p:sp>
      <p:sp>
        <p:nvSpPr>
          <p:cNvPr id="13315" name="Rectangle 3"/>
          <p:cNvSpPr>
            <a:spLocks noGrp="1" noChangeArrowheads="1"/>
          </p:cNvSpPr>
          <p:nvPr>
            <p:ph type="body" idx="1"/>
          </p:nvPr>
        </p:nvSpPr>
        <p:spPr>
          <a:xfrm>
            <a:off x="457200" y="1125538"/>
            <a:ext cx="8147248" cy="5256212"/>
          </a:xfrm>
        </p:spPr>
        <p:txBody>
          <a:bodyPr/>
          <a:lstStyle/>
          <a:p>
            <a:pPr marL="457200" indent="-457200">
              <a:spcBef>
                <a:spcPts val="0"/>
              </a:spcBef>
              <a:spcAft>
                <a:spcPts val="0"/>
              </a:spcAft>
              <a:buClrTx/>
              <a:buSzPct val="95000"/>
              <a:buFont typeface="+mj-lt"/>
              <a:buAutoNum type="arabicPeriod"/>
            </a:pPr>
            <a:r>
              <a:rPr lang="en-GB" noProof="0" dirty="0" smtClean="0">
                <a:latin typeface="Calibri" panose="020F0502020204030204" pitchFamily="34" charset="0"/>
              </a:rPr>
              <a:t>Coordination of FPL trajectory in close proximity to a 3</a:t>
            </a:r>
            <a:r>
              <a:rPr lang="en-GB" baseline="30000" noProof="0" dirty="0" smtClean="0">
                <a:latin typeface="Calibri" panose="020F0502020204030204" pitchFamily="34" charset="0"/>
              </a:rPr>
              <a:t>rd</a:t>
            </a:r>
            <a:r>
              <a:rPr lang="en-GB" noProof="0" dirty="0" smtClean="0">
                <a:latin typeface="Calibri" panose="020F0502020204030204" pitchFamily="34" charset="0"/>
              </a:rPr>
              <a:t> party airspace (closer than 2,5 nm)</a:t>
            </a:r>
          </a:p>
          <a:p>
            <a:pPr marL="457200" indent="-457200">
              <a:spcAft>
                <a:spcPts val="0"/>
              </a:spcAft>
              <a:buClrTx/>
              <a:buSzPct val="95000"/>
              <a:buFont typeface="+mj-lt"/>
              <a:buAutoNum type="arabicPeriod"/>
            </a:pPr>
            <a:r>
              <a:rPr lang="en-GB" noProof="0" dirty="0" smtClean="0">
                <a:latin typeface="Calibri" panose="020F0502020204030204" pitchFamily="34" charset="0"/>
              </a:rPr>
              <a:t>Tactical re-routing:</a:t>
            </a:r>
          </a:p>
          <a:p>
            <a:pPr marL="714375">
              <a:spcBef>
                <a:spcPts val="300"/>
              </a:spcBef>
              <a:spcAft>
                <a:spcPts val="0"/>
              </a:spcAft>
              <a:buClrTx/>
              <a:buSzPct val="95000"/>
              <a:buFont typeface="Arial" panose="020B0604020202020204" pitchFamily="34" charset="0"/>
              <a:buChar char="•"/>
            </a:pPr>
            <a:r>
              <a:rPr lang="en-GB" noProof="0" dirty="0" smtClean="0">
                <a:latin typeface="Calibri" panose="020F0502020204030204" pitchFamily="34" charset="0"/>
              </a:rPr>
              <a:t>Re-joining FPL trajectory within own AoR (preferred)</a:t>
            </a:r>
          </a:p>
          <a:p>
            <a:pPr marL="714375">
              <a:spcBef>
                <a:spcPts val="300"/>
              </a:spcBef>
              <a:spcAft>
                <a:spcPts val="0"/>
              </a:spcAft>
              <a:buClrTx/>
              <a:buSzPct val="95000"/>
              <a:buFont typeface="Arial" panose="020B0604020202020204" pitchFamily="34" charset="0"/>
              <a:buChar char="•"/>
            </a:pPr>
            <a:r>
              <a:rPr lang="en-GB" noProof="0" dirty="0" smtClean="0">
                <a:latin typeface="Calibri" panose="020F0502020204030204" pitchFamily="34" charset="0"/>
              </a:rPr>
              <a:t>Re-joining close to the downstream AoR may be cleared DCT to next significant point in current FPL</a:t>
            </a:r>
          </a:p>
          <a:p>
            <a:pPr marL="714375">
              <a:spcBef>
                <a:spcPts val="300"/>
              </a:spcBef>
              <a:spcAft>
                <a:spcPts val="0"/>
              </a:spcAft>
              <a:buClrTx/>
              <a:buSzPct val="95000"/>
              <a:buFont typeface="Arial" panose="020B0604020202020204" pitchFamily="34" charset="0"/>
              <a:buChar char="•"/>
            </a:pPr>
            <a:r>
              <a:rPr lang="en-GB" noProof="0" dirty="0" smtClean="0">
                <a:latin typeface="Calibri" panose="020F0502020204030204" pitchFamily="34" charset="0"/>
              </a:rPr>
              <a:t>If this takes the flight into </a:t>
            </a:r>
            <a:r>
              <a:rPr lang="en-GB" dirty="0" smtClean="0">
                <a:latin typeface="Calibri" panose="020F0502020204030204" pitchFamily="34" charset="0"/>
              </a:rPr>
              <a:t>3</a:t>
            </a:r>
            <a:r>
              <a:rPr lang="en-GB" baseline="30000" dirty="0" smtClean="0">
                <a:latin typeface="Calibri" panose="020F0502020204030204" pitchFamily="34" charset="0"/>
              </a:rPr>
              <a:t>rd</a:t>
            </a:r>
            <a:r>
              <a:rPr lang="en-GB" dirty="0" smtClean="0">
                <a:latin typeface="Calibri" panose="020F0502020204030204" pitchFamily="34" charset="0"/>
              </a:rPr>
              <a:t> party airspace, coordination to „new“ downstream unit is required</a:t>
            </a:r>
          </a:p>
          <a:p>
            <a:pPr marL="457200" indent="-457200">
              <a:spcAft>
                <a:spcPts val="0"/>
              </a:spcAft>
              <a:buClrTx/>
              <a:buSzPct val="95000"/>
              <a:buFont typeface="+mj-lt"/>
              <a:buAutoNum type="arabicPeriod" startAt="3"/>
            </a:pPr>
            <a:r>
              <a:rPr lang="en-GB" noProof="0" dirty="0" smtClean="0">
                <a:latin typeface="Calibri" panose="020F0502020204030204" pitchFamily="34" charset="0"/>
              </a:rPr>
              <a:t>Tactical re-routing causing need for circumnavigating the ARES</a:t>
            </a:r>
          </a:p>
          <a:p>
            <a:pPr marL="714375">
              <a:spcBef>
                <a:spcPts val="300"/>
              </a:spcBef>
              <a:spcAft>
                <a:spcPts val="0"/>
              </a:spcAft>
              <a:buClrTx/>
              <a:buSzPct val="95000"/>
              <a:buFont typeface="Arial" panose="020B0604020202020204" pitchFamily="34" charset="0"/>
              <a:buChar char="•"/>
            </a:pPr>
            <a:r>
              <a:rPr lang="en-GB" noProof="0" dirty="0" smtClean="0">
                <a:latin typeface="Calibri" panose="020F0502020204030204" pitchFamily="34" charset="0"/>
              </a:rPr>
              <a:t>Within downstream AoR</a:t>
            </a:r>
          </a:p>
          <a:p>
            <a:pPr marL="714375">
              <a:spcBef>
                <a:spcPts val="300"/>
              </a:spcBef>
              <a:spcAft>
                <a:spcPts val="0"/>
              </a:spcAft>
              <a:buClrTx/>
              <a:buSzPct val="95000"/>
              <a:buFont typeface="Arial" panose="020B0604020202020204" pitchFamily="34" charset="0"/>
              <a:buChar char="•"/>
            </a:pPr>
            <a:r>
              <a:rPr lang="en-GB" dirty="0" smtClean="0">
                <a:latin typeface="Calibri" panose="020F0502020204030204" pitchFamily="34" charset="0"/>
              </a:rPr>
              <a:t>In the 3</a:t>
            </a:r>
            <a:r>
              <a:rPr lang="en-GB" baseline="30000" dirty="0" smtClean="0">
                <a:latin typeface="Calibri" panose="020F0502020204030204" pitchFamily="34" charset="0"/>
              </a:rPr>
              <a:t>rd</a:t>
            </a:r>
            <a:r>
              <a:rPr lang="en-GB" dirty="0" smtClean="0">
                <a:latin typeface="Calibri" panose="020F0502020204030204" pitchFamily="34" charset="0"/>
              </a:rPr>
              <a:t> party airspace</a:t>
            </a:r>
          </a:p>
          <a:p>
            <a:pPr marL="457200" indent="-457200">
              <a:spcAft>
                <a:spcPts val="0"/>
              </a:spcAft>
              <a:buClrTx/>
              <a:buSzPct val="95000"/>
              <a:buFont typeface="+mj-lt"/>
              <a:buAutoNum type="arabicPeriod" startAt="4"/>
            </a:pPr>
            <a:r>
              <a:rPr lang="en-GB" dirty="0" smtClean="0">
                <a:latin typeface="Calibri" panose="020F0502020204030204" pitchFamily="34" charset="0"/>
              </a:rPr>
              <a:t>Coordination with NM (</a:t>
            </a:r>
            <a:r>
              <a:rPr lang="en-GB" b="1" dirty="0" smtClean="0">
                <a:latin typeface="Calibri" panose="020F0502020204030204" pitchFamily="34" charset="0"/>
              </a:rPr>
              <a:t>AFP</a:t>
            </a:r>
            <a:r>
              <a:rPr lang="en-GB" dirty="0" smtClean="0">
                <a:latin typeface="Calibri" panose="020F0502020204030204" pitchFamily="34" charset="0"/>
              </a:rPr>
              <a:t>, ACH, APL) </a:t>
            </a:r>
            <a:r>
              <a:rPr lang="et-EE" dirty="0" smtClean="0">
                <a:latin typeface="Calibri" panose="020F0502020204030204" pitchFamily="34" charset="0"/>
              </a:rPr>
              <a:t/>
            </a:r>
            <a:br>
              <a:rPr lang="et-EE" dirty="0" smtClean="0">
                <a:latin typeface="Calibri" panose="020F0502020204030204" pitchFamily="34" charset="0"/>
              </a:rPr>
            </a:br>
            <a:r>
              <a:rPr lang="en-GB" dirty="0" smtClean="0">
                <a:latin typeface="Calibri" panose="020F0502020204030204" pitchFamily="34" charset="0"/>
              </a:rPr>
              <a:t>and </a:t>
            </a:r>
            <a:r>
              <a:rPr lang="et-EE" dirty="0" smtClean="0">
                <a:latin typeface="Calibri" panose="020F0502020204030204" pitchFamily="34" charset="0"/>
              </a:rPr>
              <a:t>with </a:t>
            </a:r>
            <a:r>
              <a:rPr lang="en-GB" dirty="0" smtClean="0">
                <a:latin typeface="Calibri" panose="020F0502020204030204" pitchFamily="34" charset="0"/>
              </a:rPr>
              <a:t>NEFRA partners (</a:t>
            </a:r>
            <a:r>
              <a:rPr lang="en-GB" b="1" dirty="0" smtClean="0">
                <a:latin typeface="Calibri" panose="020F0502020204030204" pitchFamily="34" charset="0"/>
              </a:rPr>
              <a:t>OLDI</a:t>
            </a:r>
            <a:r>
              <a:rPr lang="en-GB" dirty="0" smtClean="0">
                <a:latin typeface="Calibri" panose="020F0502020204030204" pitchFamily="34" charset="0"/>
              </a:rPr>
              <a:t> ABI</a:t>
            </a:r>
            <a:r>
              <a:rPr lang="et-EE" dirty="0" smtClean="0">
                <a:latin typeface="Calibri" panose="020F0502020204030204" pitchFamily="34" charset="0"/>
              </a:rPr>
              <a:t>, </a:t>
            </a:r>
            <a:r>
              <a:rPr lang="en-GB" dirty="0" smtClean="0">
                <a:latin typeface="Calibri" panose="020F0502020204030204" pitchFamily="34" charset="0"/>
              </a:rPr>
              <a:t>ACT</a:t>
            </a:r>
            <a:r>
              <a:rPr lang="et-EE" dirty="0" smtClean="0">
                <a:latin typeface="Calibri" panose="020F0502020204030204" pitchFamily="34" charset="0"/>
              </a:rPr>
              <a:t>, MAC</a:t>
            </a:r>
            <a:r>
              <a:rPr lang="en-GB" dirty="0" smtClean="0">
                <a:latin typeface="Calibri" panose="020F0502020204030204" pitchFamily="34" charset="0"/>
              </a:rPr>
              <a:t>) </a:t>
            </a:r>
          </a:p>
        </p:txBody>
      </p:sp>
      <p:sp>
        <p:nvSpPr>
          <p:cNvPr id="2" name="Footer Placeholder 1"/>
          <p:cNvSpPr>
            <a:spLocks noGrp="1"/>
          </p:cNvSpPr>
          <p:nvPr>
            <p:ph type="ftr" sz="quarter" idx="11"/>
          </p:nvPr>
        </p:nvSpPr>
        <p:spPr/>
        <p:txBody>
          <a:bodyPr/>
          <a:lstStyle/>
          <a:p>
            <a:r>
              <a:rPr lang="en-US" smtClean="0"/>
              <a:t>Estonian Aviation Seminar</a:t>
            </a:r>
            <a:endParaRPr lang="en-US" dirty="0"/>
          </a:p>
        </p:txBody>
      </p:sp>
    </p:spTree>
    <p:extLst>
      <p:ext uri="{BB962C8B-B14F-4D97-AF65-F5344CB8AC3E}">
        <p14:creationId xmlns:p14="http://schemas.microsoft.com/office/powerpoint/2010/main" val="2186358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p:txBody>
          <a:bodyPr/>
          <a:lstStyle/>
          <a:p>
            <a:r>
              <a:rPr lang="et-EE" smtClean="0"/>
              <a:t>November 12, 2015</a:t>
            </a:r>
            <a:endParaRPr lang="en-US" dirty="0"/>
          </a:p>
        </p:txBody>
      </p:sp>
      <p:sp>
        <p:nvSpPr>
          <p:cNvPr id="6" name="Slaidinumbri kohatäide 5"/>
          <p:cNvSpPr>
            <a:spLocks noGrp="1"/>
          </p:cNvSpPr>
          <p:nvPr>
            <p:ph type="sldNum" sz="quarter" idx="12"/>
          </p:nvPr>
        </p:nvSpPr>
        <p:spPr/>
        <p:txBody>
          <a:bodyPr/>
          <a:lstStyle/>
          <a:p>
            <a:fld id="{461D0425-C90C-493B-981D-44B0C0BB3CDB}" type="slidenum">
              <a:rPr lang="en-US"/>
              <a:pPr/>
              <a:t>22</a:t>
            </a:fld>
            <a:endParaRPr lang="en-US" dirty="0"/>
          </a:p>
        </p:txBody>
      </p:sp>
      <p:sp>
        <p:nvSpPr>
          <p:cNvPr id="13314" name="Rectangle 2"/>
          <p:cNvSpPr>
            <a:spLocks noGrp="1" noChangeArrowheads="1"/>
          </p:cNvSpPr>
          <p:nvPr>
            <p:ph type="title"/>
          </p:nvPr>
        </p:nvSpPr>
        <p:spPr>
          <a:xfrm>
            <a:off x="468313" y="512763"/>
            <a:ext cx="8229600" cy="469900"/>
          </a:xfrm>
          <a:ln/>
        </p:spPr>
        <p:txBody>
          <a:bodyPr/>
          <a:lstStyle/>
          <a:p>
            <a:r>
              <a:rPr lang="en-GB" sz="2800" noProof="0" dirty="0" smtClean="0">
                <a:latin typeface="Calibri" panose="020F0502020204030204" pitchFamily="34" charset="0"/>
              </a:rPr>
              <a:t>3.</a:t>
            </a:r>
            <a:r>
              <a:rPr lang="et-EE" sz="2800" noProof="0" dirty="0" smtClean="0">
                <a:latin typeface="Calibri" panose="020F0502020204030204" pitchFamily="34" charset="0"/>
              </a:rPr>
              <a:t>2</a:t>
            </a:r>
            <a:r>
              <a:rPr lang="en-GB" sz="2800" noProof="0" dirty="0" smtClean="0">
                <a:latin typeface="Calibri" panose="020F0502020204030204" pitchFamily="34" charset="0"/>
              </a:rPr>
              <a:t> </a:t>
            </a:r>
            <a:r>
              <a:rPr lang="et-EE" sz="2800" noProof="0" dirty="0" smtClean="0">
                <a:latin typeface="Calibri" panose="020F0502020204030204" pitchFamily="34" charset="0"/>
              </a:rPr>
              <a:t>Updating FPL at </a:t>
            </a:r>
            <a:r>
              <a:rPr lang="en-GB" sz="2800" noProof="0" dirty="0" smtClean="0">
                <a:latin typeface="Calibri" panose="020F0502020204030204" pitchFamily="34" charset="0"/>
              </a:rPr>
              <a:t>Change of route/trajectory</a:t>
            </a:r>
            <a:endParaRPr lang="en-GB" sz="2800" noProof="0" dirty="0">
              <a:latin typeface="Calibri" panose="020F0502020204030204" pitchFamily="34" charset="0"/>
            </a:endParaRPr>
          </a:p>
        </p:txBody>
      </p:sp>
      <p:sp>
        <p:nvSpPr>
          <p:cNvPr id="2" name="Footer Placeholder 1"/>
          <p:cNvSpPr>
            <a:spLocks noGrp="1"/>
          </p:cNvSpPr>
          <p:nvPr>
            <p:ph type="ftr" sz="quarter" idx="11"/>
          </p:nvPr>
        </p:nvSpPr>
        <p:spPr/>
        <p:txBody>
          <a:bodyPr/>
          <a:lstStyle/>
          <a:p>
            <a:r>
              <a:rPr lang="en-US" smtClean="0"/>
              <a:t>Estonian Aviation Seminar</a:t>
            </a:r>
            <a:endParaRPr lang="en-US" dirty="0"/>
          </a:p>
        </p:txBody>
      </p:sp>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27583" y="1025276"/>
            <a:ext cx="7530687" cy="5428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235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p:txBody>
          <a:bodyPr/>
          <a:lstStyle/>
          <a:p>
            <a:r>
              <a:rPr lang="et-EE" smtClean="0"/>
              <a:t>November 12, 2015</a:t>
            </a:r>
            <a:endParaRPr lang="en-US"/>
          </a:p>
        </p:txBody>
      </p:sp>
      <p:sp>
        <p:nvSpPr>
          <p:cNvPr id="6" name="Slaidinumbri kohatäide 5"/>
          <p:cNvSpPr>
            <a:spLocks noGrp="1"/>
          </p:cNvSpPr>
          <p:nvPr>
            <p:ph type="sldNum" sz="quarter" idx="12"/>
          </p:nvPr>
        </p:nvSpPr>
        <p:spPr/>
        <p:txBody>
          <a:bodyPr/>
          <a:lstStyle/>
          <a:p>
            <a:fld id="{461D0425-C90C-493B-981D-44B0C0BB3CDB}" type="slidenum">
              <a:rPr lang="en-US"/>
              <a:pPr/>
              <a:t>23</a:t>
            </a:fld>
            <a:endParaRPr lang="en-US"/>
          </a:p>
        </p:txBody>
      </p:sp>
      <p:sp>
        <p:nvSpPr>
          <p:cNvPr id="13314" name="Rectangle 2"/>
          <p:cNvSpPr>
            <a:spLocks noGrp="1" noChangeArrowheads="1"/>
          </p:cNvSpPr>
          <p:nvPr>
            <p:ph type="title"/>
          </p:nvPr>
        </p:nvSpPr>
        <p:spPr>
          <a:xfrm>
            <a:off x="468313" y="512763"/>
            <a:ext cx="8229600" cy="469900"/>
          </a:xfrm>
          <a:ln/>
        </p:spPr>
        <p:txBody>
          <a:bodyPr/>
          <a:lstStyle/>
          <a:p>
            <a:r>
              <a:rPr lang="en-GB" sz="2800" noProof="0" dirty="0" smtClean="0">
                <a:latin typeface="Calibri" panose="020F0502020204030204" pitchFamily="34" charset="0"/>
              </a:rPr>
              <a:t>4.1 Flight Planning </a:t>
            </a:r>
            <a:r>
              <a:rPr lang="et-EE" sz="2800" dirty="0" smtClean="0">
                <a:latin typeface="Calibri" panose="020F0502020204030204" pitchFamily="34" charset="0"/>
              </a:rPr>
              <a:t>Rules</a:t>
            </a:r>
            <a:endParaRPr lang="en-GB" sz="2800" noProof="0" dirty="0">
              <a:latin typeface="Calibri" panose="020F0502020204030204" pitchFamily="34" charset="0"/>
            </a:endParaRPr>
          </a:p>
        </p:txBody>
      </p:sp>
      <p:sp>
        <p:nvSpPr>
          <p:cNvPr id="9" name="Footer Placeholder 8"/>
          <p:cNvSpPr>
            <a:spLocks noGrp="1"/>
          </p:cNvSpPr>
          <p:nvPr>
            <p:ph type="ftr" sz="quarter" idx="11"/>
          </p:nvPr>
        </p:nvSpPr>
        <p:spPr/>
        <p:txBody>
          <a:bodyPr/>
          <a:lstStyle/>
          <a:p>
            <a:r>
              <a:rPr lang="en-US" smtClean="0"/>
              <a:t>Estonian Aviation Seminar</a:t>
            </a:r>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729316475"/>
              </p:ext>
            </p:extLst>
          </p:nvPr>
        </p:nvGraphicFramePr>
        <p:xfrm>
          <a:off x="683568" y="1196752"/>
          <a:ext cx="7704858" cy="5117970"/>
        </p:xfrm>
        <a:graphic>
          <a:graphicData uri="http://schemas.openxmlformats.org/drawingml/2006/table">
            <a:tbl>
              <a:tblPr/>
              <a:tblGrid>
                <a:gridCol w="2426648"/>
                <a:gridCol w="2426648"/>
                <a:gridCol w="2851562"/>
              </a:tblGrid>
              <a:tr h="539620">
                <a:tc>
                  <a:txBody>
                    <a:bodyPr/>
                    <a:lstStyle/>
                    <a:p>
                      <a:pPr algn="just">
                        <a:lnSpc>
                          <a:spcPct val="115000"/>
                        </a:lnSpc>
                        <a:spcAft>
                          <a:spcPts val="0"/>
                        </a:spcAft>
                      </a:pPr>
                      <a:r>
                        <a:rPr lang="en-GB" sz="1800" i="1" dirty="0">
                          <a:solidFill>
                            <a:srgbClr val="002060"/>
                          </a:solidFill>
                          <a:effectLst/>
                          <a:latin typeface="Calibri" panose="020F0502020204030204" pitchFamily="34" charset="0"/>
                          <a:ea typeface="Times New Roman"/>
                          <a:cs typeface="Times New Roman"/>
                        </a:rPr>
                        <a:t>From</a:t>
                      </a:r>
                      <a:endParaRPr lang="et-EE" sz="1800" i="1" dirty="0">
                        <a:solidFill>
                          <a:srgbClr val="002060"/>
                        </a:solidFill>
                        <a:effectLst/>
                        <a:latin typeface="Calibri" panose="020F0502020204030204" pitchFamily="34" charset="0"/>
                        <a:ea typeface="Times New Roman"/>
                        <a:cs typeface="Times New Roman"/>
                      </a:endParaRPr>
                    </a:p>
                  </a:txBody>
                  <a:tcPr marL="68580" marR="68580" marT="53975" marB="53975">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800" i="1" dirty="0">
                          <a:solidFill>
                            <a:srgbClr val="002060"/>
                          </a:solidFill>
                          <a:effectLst/>
                          <a:latin typeface="Calibri" panose="020F0502020204030204" pitchFamily="34" charset="0"/>
                          <a:ea typeface="Times New Roman"/>
                          <a:cs typeface="Times New Roman"/>
                        </a:rPr>
                        <a:t>To</a:t>
                      </a:r>
                      <a:endParaRPr lang="et-EE" sz="1800" i="1" dirty="0">
                        <a:solidFill>
                          <a:srgbClr val="002060"/>
                        </a:solidFill>
                        <a:effectLst/>
                        <a:latin typeface="Calibri" panose="020F0502020204030204" pitchFamily="34" charset="0"/>
                        <a:ea typeface="Times New Roman"/>
                        <a:cs typeface="Times New Roman"/>
                      </a:endParaRPr>
                    </a:p>
                  </a:txBody>
                  <a:tcPr marL="68580" marR="68580" marT="53975" marB="53975">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800" i="1" dirty="0">
                          <a:solidFill>
                            <a:srgbClr val="002060"/>
                          </a:solidFill>
                          <a:effectLst/>
                          <a:latin typeface="Calibri" panose="020F0502020204030204" pitchFamily="34" charset="0"/>
                          <a:ea typeface="Times New Roman"/>
                          <a:cs typeface="Times New Roman"/>
                        </a:rPr>
                        <a:t>Remark</a:t>
                      </a:r>
                      <a:endParaRPr lang="et-EE" sz="1800" i="1" dirty="0">
                        <a:solidFill>
                          <a:srgbClr val="002060"/>
                        </a:solidFill>
                        <a:effectLst/>
                        <a:latin typeface="Calibri" panose="020F0502020204030204" pitchFamily="34" charset="0"/>
                        <a:ea typeface="Times New Roman"/>
                        <a:cs typeface="Times New Roman"/>
                      </a:endParaRPr>
                    </a:p>
                  </a:txBody>
                  <a:tcPr marL="68580" marR="68580" marT="53975" marB="53975">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539620">
                <a:tc rowSpan="2">
                  <a:txBody>
                    <a:bodyPr/>
                    <a:lstStyle/>
                    <a:p>
                      <a:pPr algn="l">
                        <a:lnSpc>
                          <a:spcPct val="100000"/>
                        </a:lnSpc>
                        <a:spcAft>
                          <a:spcPts val="0"/>
                        </a:spcAft>
                      </a:pPr>
                      <a:r>
                        <a:rPr lang="en-GB" sz="2000" dirty="0">
                          <a:solidFill>
                            <a:srgbClr val="002060"/>
                          </a:solidFill>
                          <a:effectLst/>
                          <a:latin typeface="Calibri" panose="020F0502020204030204" pitchFamily="34" charset="0"/>
                          <a:ea typeface="Times New Roman"/>
                          <a:cs typeface="Times New Roman"/>
                        </a:rPr>
                        <a:t>FRA Entry Point</a:t>
                      </a:r>
                      <a:endParaRPr lang="et-EE" sz="2000" dirty="0">
                        <a:solidFill>
                          <a:srgbClr val="002060"/>
                        </a:solidFill>
                        <a:effectLst/>
                        <a:latin typeface="Calibri" panose="020F0502020204030204" pitchFamily="34" charset="0"/>
                        <a:ea typeface="Times New Roman"/>
                        <a:cs typeface="Times New Roman"/>
                      </a:endParaRPr>
                    </a:p>
                  </a:txBody>
                  <a:tcPr marL="68580" marR="68580" marT="53975" marB="53975">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2000" dirty="0">
                          <a:solidFill>
                            <a:srgbClr val="002060"/>
                          </a:solidFill>
                          <a:effectLst/>
                          <a:latin typeface="Calibri" panose="020F0502020204030204" pitchFamily="34" charset="0"/>
                          <a:ea typeface="Times New Roman"/>
                          <a:cs typeface="Times New Roman"/>
                        </a:rPr>
                        <a:t>FRA Exit Point</a:t>
                      </a:r>
                      <a:endParaRPr lang="et-EE" sz="2000" dirty="0">
                        <a:solidFill>
                          <a:srgbClr val="002060"/>
                        </a:solidFill>
                        <a:effectLst/>
                        <a:latin typeface="Calibri" panose="020F0502020204030204" pitchFamily="34" charset="0"/>
                        <a:ea typeface="Times New Roman"/>
                        <a:cs typeface="Times New Roman"/>
                      </a:endParaRPr>
                    </a:p>
                  </a:txBody>
                  <a:tcPr marL="68580" marR="68580" marT="53975" marB="53975">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4">
                  <a:txBody>
                    <a:bodyPr/>
                    <a:lstStyle/>
                    <a:p>
                      <a:pPr algn="l">
                        <a:lnSpc>
                          <a:spcPts val="2200"/>
                        </a:lnSpc>
                        <a:spcAft>
                          <a:spcPts val="0"/>
                        </a:spcAft>
                      </a:pPr>
                      <a:r>
                        <a:rPr lang="en-GB" sz="2000" dirty="0">
                          <a:solidFill>
                            <a:srgbClr val="002060"/>
                          </a:solidFill>
                          <a:effectLst/>
                          <a:latin typeface="Calibri" panose="020F0502020204030204" pitchFamily="34" charset="0"/>
                          <a:ea typeface="Times New Roman"/>
                          <a:cs typeface="Times New Roman"/>
                        </a:rPr>
                        <a:t>Flight plan DCT or via one or several additional points.</a:t>
                      </a:r>
                      <a:endParaRPr lang="et-EE" sz="2000" dirty="0">
                        <a:solidFill>
                          <a:srgbClr val="002060"/>
                        </a:solidFill>
                        <a:effectLst/>
                        <a:latin typeface="Calibri" panose="020F0502020204030204" pitchFamily="34" charset="0"/>
                        <a:ea typeface="Times New Roman"/>
                        <a:cs typeface="Times New Roman"/>
                      </a:endParaRPr>
                    </a:p>
                    <a:p>
                      <a:pPr algn="l">
                        <a:lnSpc>
                          <a:spcPts val="2200"/>
                        </a:lnSpc>
                        <a:spcAft>
                          <a:spcPts val="0"/>
                        </a:spcAft>
                      </a:pPr>
                      <a:endParaRPr lang="et-EE" sz="1200" dirty="0" smtClean="0">
                        <a:solidFill>
                          <a:srgbClr val="002060"/>
                        </a:solidFill>
                        <a:effectLst/>
                        <a:latin typeface="Calibri" panose="020F0502020204030204" pitchFamily="34" charset="0"/>
                        <a:ea typeface="Times New Roman"/>
                        <a:cs typeface="Times New Roman"/>
                      </a:endParaRPr>
                    </a:p>
                    <a:p>
                      <a:pPr algn="l">
                        <a:lnSpc>
                          <a:spcPts val="2200"/>
                        </a:lnSpc>
                        <a:spcAft>
                          <a:spcPts val="0"/>
                        </a:spcAft>
                      </a:pPr>
                      <a:r>
                        <a:rPr lang="en-GB" sz="2000" dirty="0" smtClean="0">
                          <a:solidFill>
                            <a:srgbClr val="002060"/>
                          </a:solidFill>
                          <a:effectLst/>
                          <a:latin typeface="Calibri" panose="020F0502020204030204" pitchFamily="34" charset="0"/>
                          <a:ea typeface="Times New Roman"/>
                          <a:cs typeface="Times New Roman"/>
                        </a:rPr>
                        <a:t>Additional </a:t>
                      </a:r>
                      <a:r>
                        <a:rPr lang="en-GB" sz="2000" dirty="0">
                          <a:solidFill>
                            <a:srgbClr val="002060"/>
                          </a:solidFill>
                          <a:effectLst/>
                          <a:latin typeface="Calibri" panose="020F0502020204030204" pitchFamily="34" charset="0"/>
                          <a:ea typeface="Times New Roman"/>
                          <a:cs typeface="Times New Roman"/>
                        </a:rPr>
                        <a:t>point can either be a </a:t>
                      </a:r>
                      <a:r>
                        <a:rPr lang="en-GB" sz="2000" dirty="0" err="1">
                          <a:solidFill>
                            <a:srgbClr val="002060"/>
                          </a:solidFill>
                          <a:effectLst/>
                          <a:latin typeface="Calibri" panose="020F0502020204030204" pitchFamily="34" charset="0"/>
                          <a:ea typeface="Times New Roman"/>
                          <a:cs typeface="Times New Roman"/>
                        </a:rPr>
                        <a:t>Navaid</a:t>
                      </a:r>
                      <a:r>
                        <a:rPr lang="en-GB" sz="2000" dirty="0">
                          <a:solidFill>
                            <a:srgbClr val="002060"/>
                          </a:solidFill>
                          <a:effectLst/>
                          <a:latin typeface="Calibri" panose="020F0502020204030204" pitchFamily="34" charset="0"/>
                          <a:ea typeface="Times New Roman"/>
                          <a:cs typeface="Times New Roman"/>
                        </a:rPr>
                        <a:t> (as published in ENR 4.1) or a significant point (as published in ENR 4.4) in the national AIP of Estonia, Finland, Latvia or Norway.</a:t>
                      </a:r>
                      <a:endParaRPr lang="et-EE" sz="2000" dirty="0">
                        <a:solidFill>
                          <a:srgbClr val="002060"/>
                        </a:solidFill>
                        <a:effectLst/>
                        <a:latin typeface="Calibri" panose="020F0502020204030204" pitchFamily="34" charset="0"/>
                        <a:ea typeface="Times New Roman"/>
                        <a:cs typeface="Times New Roman"/>
                      </a:endParaRPr>
                    </a:p>
                    <a:p>
                      <a:pPr algn="l">
                        <a:lnSpc>
                          <a:spcPts val="2200"/>
                        </a:lnSpc>
                        <a:spcAft>
                          <a:spcPts val="0"/>
                        </a:spcAft>
                      </a:pPr>
                      <a:endParaRPr lang="et-EE" sz="2000" smtClean="0">
                        <a:solidFill>
                          <a:srgbClr val="002060"/>
                        </a:solidFill>
                        <a:effectLst/>
                        <a:latin typeface="Calibri" panose="020F0502020204030204" pitchFamily="34" charset="0"/>
                        <a:ea typeface="Times New Roman"/>
                        <a:cs typeface="Times New Roman"/>
                      </a:endParaRPr>
                    </a:p>
                    <a:p>
                      <a:pPr algn="l">
                        <a:lnSpc>
                          <a:spcPts val="2200"/>
                        </a:lnSpc>
                        <a:spcAft>
                          <a:spcPts val="0"/>
                        </a:spcAft>
                      </a:pPr>
                      <a:r>
                        <a:rPr lang="en-GB" sz="2000" smtClean="0">
                          <a:solidFill>
                            <a:srgbClr val="002060"/>
                          </a:solidFill>
                          <a:effectLst/>
                          <a:latin typeface="Calibri" panose="020F0502020204030204" pitchFamily="34" charset="0"/>
                          <a:ea typeface="Times New Roman"/>
                          <a:cs typeface="Times New Roman"/>
                        </a:rPr>
                        <a:t>Additional </a:t>
                      </a:r>
                      <a:r>
                        <a:rPr lang="en-GB" sz="2000" dirty="0">
                          <a:solidFill>
                            <a:srgbClr val="002060"/>
                          </a:solidFill>
                          <a:effectLst/>
                          <a:latin typeface="Calibri" panose="020F0502020204030204" pitchFamily="34" charset="0"/>
                          <a:ea typeface="Times New Roman"/>
                          <a:cs typeface="Times New Roman"/>
                        </a:rPr>
                        <a:t>point can also be entered as coordinates.</a:t>
                      </a:r>
                      <a:endParaRPr lang="et-EE" sz="2000" dirty="0">
                        <a:solidFill>
                          <a:srgbClr val="002060"/>
                        </a:solidFill>
                        <a:effectLst/>
                        <a:latin typeface="Calibri" panose="020F0502020204030204" pitchFamily="34" charset="0"/>
                        <a:ea typeface="Times New Roman"/>
                        <a:cs typeface="Times New Roman"/>
                      </a:endParaRPr>
                    </a:p>
                  </a:txBody>
                  <a:tcPr marL="68580" marR="68580" marT="53975" marB="53975">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513048">
                <a:tc vMerge="1">
                  <a:txBody>
                    <a:bodyPr/>
                    <a:lstStyle/>
                    <a:p>
                      <a:endParaRPr lang="et-EE"/>
                    </a:p>
                  </a:txBody>
                  <a:tcPr/>
                </a:tc>
                <a:tc>
                  <a:txBody>
                    <a:bodyPr/>
                    <a:lstStyle/>
                    <a:p>
                      <a:pPr algn="l">
                        <a:lnSpc>
                          <a:spcPct val="100000"/>
                        </a:lnSpc>
                        <a:spcAft>
                          <a:spcPts val="0"/>
                        </a:spcAft>
                      </a:pPr>
                      <a:r>
                        <a:rPr lang="en-GB" sz="2000" dirty="0">
                          <a:solidFill>
                            <a:srgbClr val="002060"/>
                          </a:solidFill>
                          <a:effectLst/>
                          <a:latin typeface="Calibri" panose="020F0502020204030204" pitchFamily="34" charset="0"/>
                          <a:ea typeface="Times New Roman"/>
                          <a:cs typeface="Times New Roman"/>
                        </a:rPr>
                        <a:t>FRA Arrival Transition Point</a:t>
                      </a:r>
                      <a:endParaRPr lang="et-EE" sz="2000" dirty="0">
                        <a:solidFill>
                          <a:srgbClr val="002060"/>
                        </a:solidFill>
                        <a:effectLst/>
                        <a:latin typeface="Calibri" panose="020F0502020204030204" pitchFamily="34" charset="0"/>
                        <a:ea typeface="Times New Roman"/>
                        <a:cs typeface="Times New Roman"/>
                      </a:endParaRPr>
                    </a:p>
                  </a:txBody>
                  <a:tcPr marL="68580" marR="68580" marT="53975" marB="53975">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t-EE"/>
                    </a:p>
                  </a:txBody>
                  <a:tcPr/>
                </a:tc>
              </a:tr>
              <a:tr h="539620">
                <a:tc rowSpan="2">
                  <a:txBody>
                    <a:bodyPr/>
                    <a:lstStyle/>
                    <a:p>
                      <a:pPr algn="l">
                        <a:lnSpc>
                          <a:spcPct val="100000"/>
                        </a:lnSpc>
                        <a:spcAft>
                          <a:spcPts val="0"/>
                        </a:spcAft>
                      </a:pPr>
                      <a:r>
                        <a:rPr lang="en-US" sz="2000">
                          <a:solidFill>
                            <a:srgbClr val="002060"/>
                          </a:solidFill>
                          <a:effectLst/>
                          <a:latin typeface="Calibri" panose="020F0502020204030204" pitchFamily="34" charset="0"/>
                          <a:ea typeface="Times New Roman"/>
                          <a:cs typeface="TT159t00"/>
                        </a:rPr>
                        <a:t>FRA Departure Transition Point</a:t>
                      </a:r>
                      <a:endParaRPr lang="et-EE" sz="2000">
                        <a:solidFill>
                          <a:srgbClr val="002060"/>
                        </a:solidFill>
                        <a:effectLst/>
                        <a:latin typeface="Calibri" panose="020F0502020204030204" pitchFamily="34" charset="0"/>
                        <a:ea typeface="Times New Roman"/>
                        <a:cs typeface="Times New Roman"/>
                      </a:endParaRPr>
                    </a:p>
                  </a:txBody>
                  <a:tcPr marL="68580" marR="68580" marT="53975" marB="53975">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2000" dirty="0">
                          <a:solidFill>
                            <a:srgbClr val="002060"/>
                          </a:solidFill>
                          <a:effectLst/>
                          <a:latin typeface="Calibri" panose="020F0502020204030204" pitchFamily="34" charset="0"/>
                          <a:ea typeface="Times New Roman"/>
                          <a:cs typeface="Times New Roman"/>
                        </a:rPr>
                        <a:t>FRA Exit Point</a:t>
                      </a:r>
                      <a:endParaRPr lang="et-EE" sz="2000" dirty="0">
                        <a:solidFill>
                          <a:srgbClr val="002060"/>
                        </a:solidFill>
                        <a:effectLst/>
                        <a:latin typeface="Calibri" panose="020F0502020204030204" pitchFamily="34" charset="0"/>
                        <a:ea typeface="Times New Roman"/>
                        <a:cs typeface="Times New Roman"/>
                      </a:endParaRPr>
                    </a:p>
                  </a:txBody>
                  <a:tcPr marL="68580" marR="68580" marT="53975" marB="53975">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t-EE"/>
                    </a:p>
                  </a:txBody>
                  <a:tcPr/>
                </a:tc>
              </a:tr>
              <a:tr h="1836644">
                <a:tc vMerge="1">
                  <a:txBody>
                    <a:bodyPr/>
                    <a:lstStyle/>
                    <a:p>
                      <a:endParaRPr lang="et-EE"/>
                    </a:p>
                  </a:txBody>
                  <a:tcPr/>
                </a:tc>
                <a:tc>
                  <a:txBody>
                    <a:bodyPr/>
                    <a:lstStyle/>
                    <a:p>
                      <a:pPr algn="l">
                        <a:lnSpc>
                          <a:spcPct val="100000"/>
                        </a:lnSpc>
                        <a:spcAft>
                          <a:spcPts val="0"/>
                        </a:spcAft>
                      </a:pPr>
                      <a:r>
                        <a:rPr lang="en-GB" sz="2000" dirty="0">
                          <a:solidFill>
                            <a:srgbClr val="002060"/>
                          </a:solidFill>
                          <a:effectLst/>
                          <a:latin typeface="Calibri" panose="020F0502020204030204" pitchFamily="34" charset="0"/>
                          <a:ea typeface="Times New Roman"/>
                          <a:cs typeface="Times New Roman"/>
                        </a:rPr>
                        <a:t>FRA Arrival Transition Point</a:t>
                      </a:r>
                      <a:endParaRPr lang="et-EE" sz="2000" dirty="0">
                        <a:solidFill>
                          <a:srgbClr val="002060"/>
                        </a:solidFill>
                        <a:effectLst/>
                        <a:latin typeface="Calibri" panose="020F0502020204030204" pitchFamily="34" charset="0"/>
                        <a:ea typeface="Times New Roman"/>
                        <a:cs typeface="Times New Roman"/>
                      </a:endParaRPr>
                    </a:p>
                  </a:txBody>
                  <a:tcPr marL="68580" marR="68580" marT="53975" marB="53975">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t-EE"/>
                    </a:p>
                  </a:txBody>
                  <a:tcPr/>
                </a:tc>
              </a:tr>
            </a:tbl>
          </a:graphicData>
        </a:graphic>
      </p:graphicFrame>
    </p:spTree>
    <p:extLst>
      <p:ext uri="{BB962C8B-B14F-4D97-AF65-F5344CB8AC3E}">
        <p14:creationId xmlns:p14="http://schemas.microsoft.com/office/powerpoint/2010/main" val="643377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p:txBody>
          <a:bodyPr/>
          <a:lstStyle/>
          <a:p>
            <a:r>
              <a:rPr lang="et-EE" smtClean="0"/>
              <a:t>November 12, 2015</a:t>
            </a:r>
            <a:endParaRPr lang="en-US"/>
          </a:p>
        </p:txBody>
      </p:sp>
      <p:sp>
        <p:nvSpPr>
          <p:cNvPr id="6" name="Slaidinumbri kohatäide 5"/>
          <p:cNvSpPr>
            <a:spLocks noGrp="1"/>
          </p:cNvSpPr>
          <p:nvPr>
            <p:ph type="sldNum" sz="quarter" idx="12"/>
          </p:nvPr>
        </p:nvSpPr>
        <p:spPr/>
        <p:txBody>
          <a:bodyPr/>
          <a:lstStyle/>
          <a:p>
            <a:fld id="{461D0425-C90C-493B-981D-44B0C0BB3CDB}" type="slidenum">
              <a:rPr lang="en-US"/>
              <a:pPr/>
              <a:t>24</a:t>
            </a:fld>
            <a:endParaRPr lang="en-US"/>
          </a:p>
        </p:txBody>
      </p:sp>
      <p:sp>
        <p:nvSpPr>
          <p:cNvPr id="13314" name="Rectangle 2"/>
          <p:cNvSpPr>
            <a:spLocks noGrp="1" noChangeArrowheads="1"/>
          </p:cNvSpPr>
          <p:nvPr>
            <p:ph type="title"/>
          </p:nvPr>
        </p:nvSpPr>
        <p:spPr>
          <a:xfrm>
            <a:off x="468313" y="512763"/>
            <a:ext cx="8229600" cy="469900"/>
          </a:xfrm>
          <a:ln/>
        </p:spPr>
        <p:txBody>
          <a:bodyPr/>
          <a:lstStyle/>
          <a:p>
            <a:r>
              <a:rPr lang="en-GB" sz="2800" noProof="0" dirty="0" smtClean="0">
                <a:latin typeface="Calibri" panose="020F0502020204030204" pitchFamily="34" charset="0"/>
              </a:rPr>
              <a:t>4.</a:t>
            </a:r>
            <a:r>
              <a:rPr lang="en-GB" sz="2800" dirty="0" smtClean="0">
                <a:latin typeface="Calibri" panose="020F0502020204030204" pitchFamily="34" charset="0"/>
              </a:rPr>
              <a:t>2</a:t>
            </a:r>
            <a:r>
              <a:rPr lang="en-GB" sz="2800" noProof="0" dirty="0" smtClean="0">
                <a:latin typeface="Calibri" panose="020F0502020204030204" pitchFamily="34" charset="0"/>
              </a:rPr>
              <a:t> FRA  interface with non-FRA airspace</a:t>
            </a:r>
            <a:endParaRPr lang="en-GB" sz="2800" noProof="0" dirty="0">
              <a:latin typeface="Calibri" panose="020F0502020204030204" pitchFamily="34" charset="0"/>
            </a:endParaRPr>
          </a:p>
        </p:txBody>
      </p:sp>
      <p:sp>
        <p:nvSpPr>
          <p:cNvPr id="10" name="Rectangle 3"/>
          <p:cNvSpPr txBox="1">
            <a:spLocks noChangeArrowheads="1"/>
          </p:cNvSpPr>
          <p:nvPr/>
        </p:nvSpPr>
        <p:spPr bwMode="auto">
          <a:xfrm>
            <a:off x="5436097" y="1436515"/>
            <a:ext cx="3456383" cy="4263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99CCFF"/>
              </a:buClr>
              <a:buSzPct val="75000"/>
              <a:buFont typeface="Wingdings" pitchFamily="2" charset="2"/>
              <a:buChar char="p"/>
              <a:defRPr sz="2200">
                <a:solidFill>
                  <a:srgbClr val="003A75"/>
                </a:solidFill>
                <a:latin typeface="+mn-lt"/>
                <a:ea typeface="+mn-ea"/>
                <a:cs typeface="+mn-cs"/>
              </a:defRPr>
            </a:lvl1pPr>
            <a:lvl2pPr marL="742950" indent="-285750" algn="l" rtl="0" fontAlgn="base">
              <a:spcBef>
                <a:spcPct val="20000"/>
              </a:spcBef>
              <a:spcAft>
                <a:spcPct val="0"/>
              </a:spcAft>
              <a:buClr>
                <a:srgbClr val="0091CA"/>
              </a:buClr>
              <a:buSzPct val="75000"/>
              <a:buFont typeface="Wingdings" pitchFamily="2" charset="2"/>
              <a:buChar char="n"/>
              <a:defRPr sz="2000">
                <a:solidFill>
                  <a:srgbClr val="003A75"/>
                </a:solidFill>
                <a:latin typeface="+mn-lt"/>
              </a:defRPr>
            </a:lvl2pPr>
            <a:lvl3pPr marL="1143000" indent="-228600" algn="l" rtl="0" fontAlgn="base">
              <a:spcBef>
                <a:spcPct val="20000"/>
              </a:spcBef>
              <a:spcAft>
                <a:spcPct val="0"/>
              </a:spcAft>
              <a:buClr>
                <a:srgbClr val="99CCFF"/>
              </a:buClr>
              <a:buSzPct val="65000"/>
              <a:buFont typeface="Wingdings" pitchFamily="2" charset="2"/>
              <a:buChar char="p"/>
              <a:defRPr>
                <a:solidFill>
                  <a:srgbClr val="003A75"/>
                </a:solidFill>
                <a:latin typeface="+mn-lt"/>
              </a:defRPr>
            </a:lvl3pPr>
            <a:lvl4pPr marL="1600200" indent="-228600" algn="l" rtl="0" fontAlgn="base">
              <a:spcBef>
                <a:spcPct val="20000"/>
              </a:spcBef>
              <a:spcAft>
                <a:spcPct val="0"/>
              </a:spcAft>
              <a:buClr>
                <a:srgbClr val="0091CA"/>
              </a:buClr>
              <a:buFont typeface="Wingdings" pitchFamily="2" charset="2"/>
              <a:buChar char="§"/>
              <a:defRPr>
                <a:solidFill>
                  <a:srgbClr val="003A75"/>
                </a:solidFill>
                <a:latin typeface="+mn-lt"/>
              </a:defRPr>
            </a:lvl4pPr>
            <a:lvl5pPr marL="20574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5pPr>
            <a:lvl6pPr marL="25146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6pPr>
            <a:lvl7pPr marL="29718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7pPr>
            <a:lvl8pPr marL="34290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8pPr>
            <a:lvl9pPr marL="38862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9pPr>
          </a:lstStyle>
          <a:p>
            <a:pPr marL="365125"/>
            <a:r>
              <a:rPr lang="et-EE" kern="0" dirty="0" smtClean="0">
                <a:latin typeface="Calibri" panose="020F0502020204030204" pitchFamily="34" charset="0"/>
              </a:rPr>
              <a:t>Entry into FRA from RANVA – FRA FPL are allowed to start from LUKUN or RESMO</a:t>
            </a:r>
          </a:p>
          <a:p>
            <a:pPr marL="0" indent="0">
              <a:buNone/>
            </a:pPr>
            <a:endParaRPr lang="et-EE" kern="0" dirty="0" smtClean="0">
              <a:latin typeface="Calibri" panose="020F0502020204030204" pitchFamily="34" charset="0"/>
            </a:endParaRPr>
          </a:p>
          <a:p>
            <a:pPr marL="0" indent="0">
              <a:buNone/>
            </a:pPr>
            <a:endParaRPr lang="et-EE" kern="0" dirty="0" smtClean="0">
              <a:latin typeface="Calibri" panose="020F0502020204030204" pitchFamily="34" charset="0"/>
            </a:endParaRPr>
          </a:p>
          <a:p>
            <a:pPr marL="0" indent="0">
              <a:buNone/>
            </a:pPr>
            <a:endParaRPr lang="et-EE" kern="0" dirty="0" smtClean="0">
              <a:latin typeface="Calibri" panose="020F0502020204030204" pitchFamily="34" charset="0"/>
            </a:endParaRPr>
          </a:p>
          <a:p>
            <a:pPr marL="365125"/>
            <a:r>
              <a:rPr lang="et-EE" kern="0" dirty="0" smtClean="0">
                <a:latin typeface="Calibri" panose="020F0502020204030204" pitchFamily="34" charset="0"/>
              </a:rPr>
              <a:t>Exit from </a:t>
            </a:r>
            <a:r>
              <a:rPr lang="et-EE" kern="0" dirty="0">
                <a:latin typeface="Calibri" panose="020F0502020204030204" pitchFamily="34" charset="0"/>
              </a:rPr>
              <a:t>FRA </a:t>
            </a:r>
            <a:r>
              <a:rPr lang="et-EE" kern="0" dirty="0" smtClean="0">
                <a:latin typeface="Calibri" panose="020F0502020204030204" pitchFamily="34" charset="0"/>
              </a:rPr>
              <a:t>via LIMAK  – FRA FPL should end at TOMPA (X)</a:t>
            </a:r>
          </a:p>
          <a:p>
            <a:pPr marL="358775" indent="0">
              <a:buNone/>
            </a:pPr>
            <a:r>
              <a:rPr lang="et-EE" kern="0" dirty="0" smtClean="0">
                <a:latin typeface="Calibri" panose="020F0502020204030204" pitchFamily="34" charset="0"/>
              </a:rPr>
              <a:t>(ENR 4.4) </a:t>
            </a:r>
            <a:endParaRPr lang="et-EE" kern="0" dirty="0">
              <a:latin typeface="Calibri" panose="020F0502020204030204" pitchFamily="34" charset="0"/>
            </a:endParaRPr>
          </a:p>
        </p:txBody>
      </p:sp>
      <p:sp>
        <p:nvSpPr>
          <p:cNvPr id="2" name="Footer Placeholder 1"/>
          <p:cNvSpPr>
            <a:spLocks noGrp="1"/>
          </p:cNvSpPr>
          <p:nvPr>
            <p:ph type="ftr" sz="quarter" idx="11"/>
          </p:nvPr>
        </p:nvSpPr>
        <p:spPr/>
        <p:txBody>
          <a:bodyPr/>
          <a:lstStyle/>
          <a:p>
            <a:r>
              <a:rPr lang="en-US" smtClean="0"/>
              <a:t>Estonian Aviation Seminar</a:t>
            </a:r>
            <a:endParaRPr lang="en-US"/>
          </a:p>
        </p:txBody>
      </p:sp>
      <p:pic>
        <p:nvPicPr>
          <p:cNvPr id="9" name="Picture 8"/>
          <p:cNvPicPr/>
          <p:nvPr/>
        </p:nvPicPr>
        <p:blipFill rotWithShape="1">
          <a:blip r:embed="rId3" cstate="email">
            <a:extLst>
              <a:ext uri="{28A0092B-C50C-407E-A947-70E740481C1C}">
                <a14:useLocalDpi xmlns:a14="http://schemas.microsoft.com/office/drawing/2010/main"/>
              </a:ext>
            </a:extLst>
          </a:blip>
          <a:srcRect/>
          <a:stretch/>
        </p:blipFill>
        <p:spPr>
          <a:xfrm>
            <a:off x="467544" y="1412776"/>
            <a:ext cx="4608512" cy="1869750"/>
          </a:xfrm>
          <a:prstGeom prst="rect">
            <a:avLst/>
          </a:prstGeom>
        </p:spPr>
      </p:pic>
      <p:pic>
        <p:nvPicPr>
          <p:cNvPr id="11" name="Picture 10"/>
          <p:cNvPicPr/>
          <p:nvPr/>
        </p:nvPicPr>
        <p:blipFill rotWithShape="1">
          <a:blip r:embed="rId4" cstate="email">
            <a:extLst>
              <a:ext uri="{28A0092B-C50C-407E-A947-70E740481C1C}">
                <a14:useLocalDpi xmlns:a14="http://schemas.microsoft.com/office/drawing/2010/main"/>
              </a:ext>
            </a:extLst>
          </a:blip>
          <a:srcRect/>
          <a:stretch/>
        </p:blipFill>
        <p:spPr>
          <a:xfrm>
            <a:off x="467544" y="3861048"/>
            <a:ext cx="4608512" cy="2091055"/>
          </a:xfrm>
          <a:prstGeom prst="rect">
            <a:avLst/>
          </a:prstGeom>
        </p:spPr>
      </p:pic>
      <p:cxnSp>
        <p:nvCxnSpPr>
          <p:cNvPr id="15" name="Straight Arrow Connector 14"/>
          <p:cNvCxnSpPr/>
          <p:nvPr/>
        </p:nvCxnSpPr>
        <p:spPr>
          <a:xfrm flipH="1">
            <a:off x="3347864" y="2132856"/>
            <a:ext cx="288032" cy="792088"/>
          </a:xfrm>
          <a:prstGeom prst="straightConnector1">
            <a:avLst/>
          </a:prstGeom>
          <a:ln w="317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6" name="Explosion 1 15"/>
          <p:cNvSpPr/>
          <p:nvPr/>
        </p:nvSpPr>
        <p:spPr>
          <a:xfrm>
            <a:off x="3135412" y="2986224"/>
            <a:ext cx="288032" cy="36004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4141360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p:txBody>
          <a:bodyPr/>
          <a:lstStyle/>
          <a:p>
            <a:r>
              <a:rPr lang="et-EE" smtClean="0"/>
              <a:t>November 12, 2015</a:t>
            </a:r>
            <a:endParaRPr lang="en-US"/>
          </a:p>
        </p:txBody>
      </p:sp>
      <p:sp>
        <p:nvSpPr>
          <p:cNvPr id="6" name="Slaidinumbri kohatäide 5"/>
          <p:cNvSpPr>
            <a:spLocks noGrp="1"/>
          </p:cNvSpPr>
          <p:nvPr>
            <p:ph type="sldNum" sz="quarter" idx="12"/>
          </p:nvPr>
        </p:nvSpPr>
        <p:spPr/>
        <p:txBody>
          <a:bodyPr/>
          <a:lstStyle/>
          <a:p>
            <a:fld id="{461D0425-C90C-493B-981D-44B0C0BB3CDB}" type="slidenum">
              <a:rPr lang="en-US"/>
              <a:pPr/>
              <a:t>25</a:t>
            </a:fld>
            <a:endParaRPr lang="en-US"/>
          </a:p>
        </p:txBody>
      </p:sp>
      <p:sp>
        <p:nvSpPr>
          <p:cNvPr id="13314" name="Rectangle 2"/>
          <p:cNvSpPr>
            <a:spLocks noGrp="1" noChangeArrowheads="1"/>
          </p:cNvSpPr>
          <p:nvPr>
            <p:ph type="title"/>
          </p:nvPr>
        </p:nvSpPr>
        <p:spPr>
          <a:xfrm>
            <a:off x="468313" y="512763"/>
            <a:ext cx="8229600" cy="469900"/>
          </a:xfrm>
          <a:ln/>
        </p:spPr>
        <p:txBody>
          <a:bodyPr/>
          <a:lstStyle/>
          <a:p>
            <a:r>
              <a:rPr lang="en-GB" sz="2800" noProof="0" dirty="0" smtClean="0">
                <a:latin typeface="Calibri" panose="020F0502020204030204" pitchFamily="34" charset="0"/>
              </a:rPr>
              <a:t>5.1 Technical functionalities</a:t>
            </a:r>
            <a:endParaRPr lang="en-GB" sz="2800" noProof="0" dirty="0">
              <a:latin typeface="Calibri" panose="020F0502020204030204" pitchFamily="34" charset="0"/>
            </a:endParaRPr>
          </a:p>
        </p:txBody>
      </p:sp>
      <p:sp>
        <p:nvSpPr>
          <p:cNvPr id="13315" name="Rectangle 3"/>
          <p:cNvSpPr>
            <a:spLocks noGrp="1" noChangeArrowheads="1"/>
          </p:cNvSpPr>
          <p:nvPr>
            <p:ph type="body" idx="1"/>
          </p:nvPr>
        </p:nvSpPr>
        <p:spPr>
          <a:xfrm>
            <a:off x="457200" y="1125538"/>
            <a:ext cx="8003232" cy="5256212"/>
          </a:xfrm>
        </p:spPr>
        <p:txBody>
          <a:bodyPr/>
          <a:lstStyle/>
          <a:p>
            <a:pPr marL="0" lvl="0" indent="0">
              <a:buNone/>
            </a:pPr>
            <a:r>
              <a:rPr lang="en-GB" sz="2400" dirty="0" smtClean="0">
                <a:latin typeface="Calibri" panose="020F0502020204030204" pitchFamily="34" charset="0"/>
              </a:rPr>
              <a:t>In the cross-boarder FRA environment the next ATM system </a:t>
            </a:r>
            <a:r>
              <a:rPr lang="en-GB" sz="2400" b="1" dirty="0" smtClean="0">
                <a:latin typeface="Calibri" panose="020F0502020204030204" pitchFamily="34" charset="0"/>
              </a:rPr>
              <a:t>basic functionalities </a:t>
            </a:r>
            <a:r>
              <a:rPr lang="en-GB" sz="2400" dirty="0" smtClean="0">
                <a:latin typeface="Calibri" panose="020F0502020204030204" pitchFamily="34" charset="0"/>
              </a:rPr>
              <a:t>are required:</a:t>
            </a:r>
          </a:p>
          <a:p>
            <a:pPr lvl="0"/>
            <a:r>
              <a:rPr lang="en-GB" sz="2100" dirty="0" smtClean="0">
                <a:latin typeface="Calibri" panose="020F0502020204030204" pitchFamily="34" charset="0"/>
              </a:rPr>
              <a:t>The ATM systems shall be able accept and process the NEFRA flight plans – all ATM systems of NEFRA partners shall include the complete database of NEFRA system area (all significant points (ENR 4.1 and 4.4) and all routes</a:t>
            </a:r>
            <a:r>
              <a:rPr lang="et-EE" sz="2100" dirty="0">
                <a:latin typeface="Calibri" panose="020F0502020204030204" pitchFamily="34" charset="0"/>
              </a:rPr>
              <a:t>/</a:t>
            </a:r>
            <a:r>
              <a:rPr lang="et-EE" sz="2100" dirty="0" smtClean="0">
                <a:latin typeface="Calibri" panose="020F0502020204030204" pitchFamily="34" charset="0"/>
              </a:rPr>
              <a:t> route segments</a:t>
            </a:r>
            <a:r>
              <a:rPr lang="en-GB" sz="2100" dirty="0" smtClean="0">
                <a:latin typeface="Calibri" panose="020F0502020204030204" pitchFamily="34" charset="0"/>
              </a:rPr>
              <a:t>)</a:t>
            </a:r>
          </a:p>
          <a:p>
            <a:pPr lvl="0"/>
            <a:r>
              <a:rPr lang="en-GB" sz="2100" dirty="0" smtClean="0">
                <a:latin typeface="Calibri" panose="020F0502020204030204" pitchFamily="34" charset="0"/>
              </a:rPr>
              <a:t>NEFRA ACCs shall be able to process and coordinate flights via OLDI. This coordination shall be based on the point where the planned DCT crosses the AoR boundary </a:t>
            </a:r>
          </a:p>
          <a:p>
            <a:pPr marL="0" lvl="0" indent="0">
              <a:buNone/>
            </a:pPr>
            <a:r>
              <a:rPr lang="en-GB" sz="2400" b="1" dirty="0" smtClean="0">
                <a:latin typeface="Calibri" panose="020F0502020204030204" pitchFamily="34" charset="0"/>
              </a:rPr>
              <a:t>Enhancements </a:t>
            </a:r>
            <a:r>
              <a:rPr lang="en-GB" sz="2400" dirty="0" smtClean="0">
                <a:latin typeface="Calibri" panose="020F0502020204030204" pitchFamily="34" charset="0"/>
              </a:rPr>
              <a:t>include: </a:t>
            </a:r>
          </a:p>
          <a:p>
            <a:pPr lvl="0"/>
            <a:r>
              <a:rPr lang="en-GB" sz="2100" dirty="0" smtClean="0">
                <a:latin typeface="Calibri" panose="020F0502020204030204" pitchFamily="34" charset="0"/>
              </a:rPr>
              <a:t>Automated trajectory update via OLDI: sending, receiving and processing of route changes (updated field 15 information) in ABI and REV messages </a:t>
            </a:r>
          </a:p>
          <a:p>
            <a:pPr lvl="0"/>
            <a:r>
              <a:rPr lang="en-GB" sz="2100" dirty="0" smtClean="0">
                <a:latin typeface="Calibri" panose="020F0502020204030204" pitchFamily="34" charset="0"/>
              </a:rPr>
              <a:t>NM integration: automatically sending AFP message to the NM upon route/level change and processing of received ACH/APL messages </a:t>
            </a:r>
          </a:p>
        </p:txBody>
      </p:sp>
      <p:sp>
        <p:nvSpPr>
          <p:cNvPr id="2" name="Footer Placeholder 1"/>
          <p:cNvSpPr>
            <a:spLocks noGrp="1"/>
          </p:cNvSpPr>
          <p:nvPr>
            <p:ph type="ftr" sz="quarter" idx="11"/>
          </p:nvPr>
        </p:nvSpPr>
        <p:spPr/>
        <p:txBody>
          <a:bodyPr/>
          <a:lstStyle/>
          <a:p>
            <a:r>
              <a:rPr lang="en-US" smtClean="0"/>
              <a:t>Estonian Aviation Seminar</a:t>
            </a:r>
            <a:endParaRPr lang="en-US" dirty="0"/>
          </a:p>
        </p:txBody>
      </p:sp>
    </p:spTree>
    <p:extLst>
      <p:ext uri="{BB962C8B-B14F-4D97-AF65-F5344CB8AC3E}">
        <p14:creationId xmlns:p14="http://schemas.microsoft.com/office/powerpoint/2010/main" val="3951638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3055719"/>
            <a:ext cx="3744416" cy="340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Kuupäeva kohatäide 3"/>
          <p:cNvSpPr>
            <a:spLocks noGrp="1"/>
          </p:cNvSpPr>
          <p:nvPr>
            <p:ph type="dt" sz="half" idx="10"/>
          </p:nvPr>
        </p:nvSpPr>
        <p:spPr/>
        <p:txBody>
          <a:bodyPr/>
          <a:lstStyle/>
          <a:p>
            <a:r>
              <a:rPr lang="et-EE" smtClean="0"/>
              <a:t>November 12, 2015</a:t>
            </a:r>
            <a:endParaRPr lang="en-US"/>
          </a:p>
        </p:txBody>
      </p:sp>
      <p:sp>
        <p:nvSpPr>
          <p:cNvPr id="6" name="Slaidinumbri kohatäide 5"/>
          <p:cNvSpPr>
            <a:spLocks noGrp="1"/>
          </p:cNvSpPr>
          <p:nvPr>
            <p:ph type="sldNum" sz="quarter" idx="12"/>
          </p:nvPr>
        </p:nvSpPr>
        <p:spPr/>
        <p:txBody>
          <a:bodyPr/>
          <a:lstStyle/>
          <a:p>
            <a:fld id="{461D0425-C90C-493B-981D-44B0C0BB3CDB}" type="slidenum">
              <a:rPr lang="en-US"/>
              <a:pPr/>
              <a:t>26</a:t>
            </a:fld>
            <a:endParaRPr lang="en-US"/>
          </a:p>
        </p:txBody>
      </p:sp>
      <p:sp>
        <p:nvSpPr>
          <p:cNvPr id="13314" name="Rectangle 2"/>
          <p:cNvSpPr>
            <a:spLocks noGrp="1" noChangeArrowheads="1"/>
          </p:cNvSpPr>
          <p:nvPr>
            <p:ph type="title"/>
          </p:nvPr>
        </p:nvSpPr>
        <p:spPr>
          <a:xfrm>
            <a:off x="468313" y="512763"/>
            <a:ext cx="8229600" cy="469900"/>
          </a:xfrm>
          <a:ln/>
        </p:spPr>
        <p:txBody>
          <a:bodyPr/>
          <a:lstStyle/>
          <a:p>
            <a:r>
              <a:rPr lang="en-GB" sz="2800" noProof="0" dirty="0" smtClean="0">
                <a:latin typeface="Calibri" panose="020F0502020204030204" pitchFamily="34" charset="0"/>
              </a:rPr>
              <a:t>5.2 NEFRA system area</a:t>
            </a:r>
            <a:endParaRPr lang="en-GB" sz="2800" noProof="0" dirty="0">
              <a:latin typeface="Calibri" panose="020F0502020204030204" pitchFamily="34" charset="0"/>
            </a:endParaRPr>
          </a:p>
        </p:txBody>
      </p:sp>
      <p:sp>
        <p:nvSpPr>
          <p:cNvPr id="13315" name="Rectangle 3"/>
          <p:cNvSpPr>
            <a:spLocks noGrp="1" noChangeArrowheads="1"/>
          </p:cNvSpPr>
          <p:nvPr>
            <p:ph type="body" idx="1"/>
          </p:nvPr>
        </p:nvSpPr>
        <p:spPr>
          <a:xfrm>
            <a:off x="457200" y="1125538"/>
            <a:ext cx="7355160" cy="2015430"/>
          </a:xfrm>
        </p:spPr>
        <p:txBody>
          <a:bodyPr/>
          <a:lstStyle/>
          <a:p>
            <a:pPr marL="0" lvl="1" indent="0">
              <a:spcBef>
                <a:spcPts val="0"/>
              </a:spcBef>
              <a:buClrTx/>
              <a:buSzPct val="95000"/>
              <a:buNone/>
            </a:pPr>
            <a:r>
              <a:rPr lang="en-GB" sz="2200" noProof="0" dirty="0" smtClean="0">
                <a:latin typeface="Calibri" panose="020F0502020204030204" pitchFamily="34" charset="0"/>
              </a:rPr>
              <a:t>NEFRA geographical area the ATM systems are „aware of“ – </a:t>
            </a:r>
            <a:br>
              <a:rPr lang="en-GB" sz="2200" noProof="0" dirty="0" smtClean="0">
                <a:latin typeface="Calibri" panose="020F0502020204030204" pitchFamily="34" charset="0"/>
              </a:rPr>
            </a:br>
            <a:r>
              <a:rPr lang="en-GB" sz="2200" noProof="0" dirty="0" smtClean="0">
                <a:latin typeface="Calibri" panose="020F0502020204030204" pitchFamily="34" charset="0"/>
              </a:rPr>
              <a:t>includes all significant points </a:t>
            </a:r>
            <a:r>
              <a:rPr lang="en-GB" sz="2200" dirty="0" smtClean="0">
                <a:latin typeface="Calibri" panose="020F0502020204030204" pitchFamily="34" charset="0"/>
              </a:rPr>
              <a:t>(en-route points/fixes/nav-aids)</a:t>
            </a:r>
            <a:br>
              <a:rPr lang="en-GB" sz="2200" dirty="0" smtClean="0">
                <a:latin typeface="Calibri" panose="020F0502020204030204" pitchFamily="34" charset="0"/>
              </a:rPr>
            </a:br>
            <a:r>
              <a:rPr lang="en-GB" sz="2200" dirty="0" smtClean="0">
                <a:latin typeface="Calibri" panose="020F0502020204030204" pitchFamily="34" charset="0"/>
              </a:rPr>
              <a:t>and routes and route segments of </a:t>
            </a:r>
            <a:r>
              <a:rPr lang="en-GB" sz="2200" noProof="0" dirty="0" smtClean="0">
                <a:latin typeface="Calibri" panose="020F0502020204030204" pitchFamily="34" charset="0"/>
              </a:rPr>
              <a:t>that area</a:t>
            </a:r>
          </a:p>
          <a:p>
            <a:pPr marL="360363" lvl="1" indent="-342900">
              <a:lnSpc>
                <a:spcPts val="2200"/>
              </a:lnSpc>
              <a:spcBef>
                <a:spcPts val="300"/>
              </a:spcBef>
              <a:buClrTx/>
              <a:buSzPct val="95000"/>
              <a:buFontTx/>
              <a:buChar char="-"/>
            </a:pPr>
            <a:r>
              <a:rPr lang="en-GB" noProof="0" dirty="0" smtClean="0">
                <a:latin typeface="Calibri" panose="020F0502020204030204" pitchFamily="34" charset="0"/>
              </a:rPr>
              <a:t>at least all NEFRA information</a:t>
            </a:r>
          </a:p>
          <a:p>
            <a:pPr marL="360363" lvl="1" indent="-342900">
              <a:lnSpc>
                <a:spcPts val="2200"/>
              </a:lnSpc>
              <a:spcBef>
                <a:spcPts val="300"/>
              </a:spcBef>
              <a:buClrTx/>
              <a:buSzPct val="95000"/>
              <a:buFontTx/>
              <a:buChar char="-"/>
            </a:pPr>
            <a:r>
              <a:rPr lang="en-GB" dirty="0" smtClean="0">
                <a:latin typeface="Calibri" panose="020F0502020204030204" pitchFamily="34" charset="0"/>
              </a:rPr>
              <a:t>plus (selectively) information </a:t>
            </a:r>
            <a:br>
              <a:rPr lang="en-GB" dirty="0" smtClean="0">
                <a:latin typeface="Calibri" panose="020F0502020204030204" pitchFamily="34" charset="0"/>
              </a:rPr>
            </a:br>
            <a:r>
              <a:rPr lang="en-GB" dirty="0" smtClean="0">
                <a:latin typeface="Calibri" panose="020F0502020204030204" pitchFamily="34" charset="0"/>
              </a:rPr>
              <a:t>from adjacent  ACCs</a:t>
            </a:r>
            <a:endParaRPr lang="en-GB" noProof="0" dirty="0" smtClean="0">
              <a:latin typeface="Calibri" panose="020F0502020204030204" pitchFamily="34" charset="0"/>
            </a:endParaRPr>
          </a:p>
        </p:txBody>
      </p:sp>
      <p:sp>
        <p:nvSpPr>
          <p:cNvPr id="2" name="Footer Placeholder 1"/>
          <p:cNvSpPr>
            <a:spLocks noGrp="1"/>
          </p:cNvSpPr>
          <p:nvPr>
            <p:ph type="ftr" sz="quarter" idx="11"/>
          </p:nvPr>
        </p:nvSpPr>
        <p:spPr/>
        <p:txBody>
          <a:bodyPr/>
          <a:lstStyle/>
          <a:p>
            <a:r>
              <a:rPr lang="en-US" smtClean="0"/>
              <a:t>Estonian Aviation Seminar</a:t>
            </a:r>
            <a:endParaRPr lang="en-US"/>
          </a:p>
        </p:txBody>
      </p:sp>
      <p:pic>
        <p:nvPicPr>
          <p:cNvPr id="9" name="Picture 8"/>
          <p:cNvPicPr/>
          <p:nvPr/>
        </p:nvPicPr>
        <p:blipFill>
          <a:blip r:embed="rId4">
            <a:extLst>
              <a:ext uri="{28A0092B-C50C-407E-A947-70E740481C1C}">
                <a14:useLocalDpi xmlns:a14="http://schemas.microsoft.com/office/drawing/2010/main"/>
              </a:ext>
            </a:extLst>
          </a:blip>
          <a:srcRect/>
          <a:stretch>
            <a:fillRect/>
          </a:stretch>
        </p:blipFill>
        <p:spPr bwMode="auto">
          <a:xfrm>
            <a:off x="5292080" y="2420888"/>
            <a:ext cx="3456384" cy="2880320"/>
          </a:xfrm>
          <a:prstGeom prst="rect">
            <a:avLst/>
          </a:prstGeom>
          <a:noFill/>
          <a:ln>
            <a:noFill/>
          </a:ln>
        </p:spPr>
      </p:pic>
      <p:sp>
        <p:nvSpPr>
          <p:cNvPr id="3" name="TextBox 2"/>
          <p:cNvSpPr txBox="1"/>
          <p:nvPr/>
        </p:nvSpPr>
        <p:spPr>
          <a:xfrm>
            <a:off x="5004048" y="5157192"/>
            <a:ext cx="3168352" cy="461665"/>
          </a:xfrm>
          <a:prstGeom prst="rect">
            <a:avLst/>
          </a:prstGeom>
          <a:noFill/>
        </p:spPr>
        <p:txBody>
          <a:bodyPr wrap="square" rtlCol="0">
            <a:spAutoFit/>
          </a:bodyPr>
          <a:lstStyle/>
          <a:p>
            <a:r>
              <a:rPr lang="et-EE" sz="1200" b="1" dirty="0" smtClean="0"/>
              <a:t>Fig. System area for Finnish </a:t>
            </a:r>
            <a:br>
              <a:rPr lang="et-EE" sz="1200" b="1" dirty="0" smtClean="0"/>
            </a:br>
            <a:r>
              <a:rPr lang="et-EE" sz="1200" b="1" dirty="0" smtClean="0"/>
              <a:t>       and Estonian systems</a:t>
            </a:r>
            <a:endParaRPr lang="et-EE" sz="1200" b="1" dirty="0"/>
          </a:p>
        </p:txBody>
      </p:sp>
    </p:spTree>
    <p:extLst>
      <p:ext uri="{BB962C8B-B14F-4D97-AF65-F5344CB8AC3E}">
        <p14:creationId xmlns:p14="http://schemas.microsoft.com/office/powerpoint/2010/main" val="706050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p:txBody>
          <a:bodyPr/>
          <a:lstStyle/>
          <a:p>
            <a:r>
              <a:rPr lang="et-EE" smtClean="0"/>
              <a:t>November 12, 2015</a:t>
            </a:r>
            <a:endParaRPr lang="en-US"/>
          </a:p>
        </p:txBody>
      </p:sp>
      <p:sp>
        <p:nvSpPr>
          <p:cNvPr id="6" name="Slaidinumbri kohatäide 5"/>
          <p:cNvSpPr>
            <a:spLocks noGrp="1"/>
          </p:cNvSpPr>
          <p:nvPr>
            <p:ph type="sldNum" sz="quarter" idx="12"/>
          </p:nvPr>
        </p:nvSpPr>
        <p:spPr/>
        <p:txBody>
          <a:bodyPr/>
          <a:lstStyle/>
          <a:p>
            <a:fld id="{461D0425-C90C-493B-981D-44B0C0BB3CDB}" type="slidenum">
              <a:rPr lang="en-US"/>
              <a:pPr/>
              <a:t>27</a:t>
            </a:fld>
            <a:endParaRPr lang="en-US" dirty="0"/>
          </a:p>
        </p:txBody>
      </p:sp>
      <p:sp>
        <p:nvSpPr>
          <p:cNvPr id="13314" name="Rectangle 2"/>
          <p:cNvSpPr>
            <a:spLocks noGrp="1" noChangeArrowheads="1"/>
          </p:cNvSpPr>
          <p:nvPr>
            <p:ph type="title"/>
          </p:nvPr>
        </p:nvSpPr>
        <p:spPr>
          <a:xfrm>
            <a:off x="468313" y="512763"/>
            <a:ext cx="8229600" cy="469900"/>
          </a:xfrm>
          <a:ln/>
        </p:spPr>
        <p:txBody>
          <a:bodyPr/>
          <a:lstStyle/>
          <a:p>
            <a:r>
              <a:rPr lang="en-GB" sz="2800" noProof="0" dirty="0" smtClean="0">
                <a:latin typeface="Calibri" panose="020F0502020204030204" pitchFamily="34" charset="0"/>
              </a:rPr>
              <a:t>6. AIP FRA-changes</a:t>
            </a:r>
            <a:endParaRPr lang="en-GB" sz="2800" noProof="0" dirty="0">
              <a:latin typeface="Calibri" panose="020F0502020204030204" pitchFamily="34" charset="0"/>
            </a:endParaRPr>
          </a:p>
        </p:txBody>
      </p:sp>
      <p:sp>
        <p:nvSpPr>
          <p:cNvPr id="13315" name="Rectangle 3"/>
          <p:cNvSpPr>
            <a:spLocks noGrp="1" noChangeArrowheads="1"/>
          </p:cNvSpPr>
          <p:nvPr>
            <p:ph type="body" idx="1"/>
          </p:nvPr>
        </p:nvSpPr>
        <p:spPr>
          <a:xfrm>
            <a:off x="467544" y="1052736"/>
            <a:ext cx="8435280" cy="5256212"/>
          </a:xfrm>
        </p:spPr>
        <p:txBody>
          <a:bodyPr/>
          <a:lstStyle/>
          <a:p>
            <a:pPr>
              <a:spcBef>
                <a:spcPts val="0"/>
              </a:spcBef>
              <a:spcAft>
                <a:spcPts val="600"/>
              </a:spcAft>
            </a:pPr>
            <a:r>
              <a:rPr lang="en-GB" sz="2000" b="1" noProof="0" dirty="0" smtClean="0">
                <a:latin typeface="Calibri" panose="020F0502020204030204" pitchFamily="34" charset="0"/>
              </a:rPr>
              <a:t>ENR 1.3 Instrument Flight Rules </a:t>
            </a:r>
            <a:br>
              <a:rPr lang="en-GB" sz="2000" b="1" noProof="0" dirty="0" smtClean="0">
                <a:latin typeface="Calibri" panose="020F0502020204030204" pitchFamily="34" charset="0"/>
              </a:rPr>
            </a:br>
            <a:r>
              <a:rPr lang="en-GB" sz="2000" b="1" noProof="0" dirty="0" smtClean="0">
                <a:latin typeface="Calibri" panose="020F0502020204030204" pitchFamily="34" charset="0"/>
              </a:rPr>
              <a:t>- </a:t>
            </a:r>
            <a:r>
              <a:rPr lang="en-GB" sz="2000" noProof="0" dirty="0" smtClean="0">
                <a:latin typeface="Calibri" panose="020F0502020204030204" pitchFamily="34" charset="0"/>
              </a:rPr>
              <a:t>Estonia follows Commission IR No 923/2012 (SERA) </a:t>
            </a:r>
            <a:endParaRPr lang="en-GB" sz="2000" dirty="0" smtClean="0">
              <a:latin typeface="Calibri" panose="020F0502020204030204" pitchFamily="34" charset="0"/>
            </a:endParaRPr>
          </a:p>
          <a:p>
            <a:pPr marL="358775" indent="0">
              <a:spcBef>
                <a:spcPts val="0"/>
              </a:spcBef>
              <a:spcAft>
                <a:spcPts val="0"/>
              </a:spcAft>
              <a:buNone/>
            </a:pPr>
            <a:r>
              <a:rPr lang="en-GB" sz="2000" dirty="0" smtClean="0">
                <a:latin typeface="Calibri" panose="020F0502020204030204" pitchFamily="34" charset="0"/>
              </a:rPr>
              <a:t>- Adding </a:t>
            </a:r>
            <a:r>
              <a:rPr lang="en-GB" sz="2000" b="1" dirty="0" smtClean="0">
                <a:latin typeface="Calibri" panose="020F0502020204030204" pitchFamily="34" charset="0"/>
              </a:rPr>
              <a:t>FRA general procedures</a:t>
            </a:r>
            <a:r>
              <a:rPr lang="en-GB" sz="2000" dirty="0" smtClean="0">
                <a:latin typeface="Calibri" panose="020F0502020204030204" pitchFamily="34" charset="0"/>
              </a:rPr>
              <a:t>:</a:t>
            </a:r>
            <a:endParaRPr lang="en-GB" sz="2000" noProof="0" dirty="0" smtClean="0">
              <a:latin typeface="Calibri" panose="020F0502020204030204" pitchFamily="34" charset="0"/>
            </a:endParaRPr>
          </a:p>
          <a:p>
            <a:pPr lvl="1">
              <a:spcBef>
                <a:spcPts val="0"/>
              </a:spcBef>
              <a:spcAft>
                <a:spcPts val="0"/>
              </a:spcAft>
            </a:pPr>
            <a:r>
              <a:rPr lang="en-GB" sz="1800" dirty="0" smtClean="0">
                <a:latin typeface="Calibri" panose="020F0502020204030204" pitchFamily="34" charset="0"/>
              </a:rPr>
              <a:t>Relevant</a:t>
            </a:r>
            <a:r>
              <a:rPr lang="en-GB" sz="1800" noProof="0" dirty="0" smtClean="0">
                <a:latin typeface="Calibri" panose="020F0502020204030204" pitchFamily="34" charset="0"/>
              </a:rPr>
              <a:t> FRA definitions</a:t>
            </a:r>
          </a:p>
          <a:p>
            <a:pPr lvl="1">
              <a:spcBef>
                <a:spcPts val="0"/>
              </a:spcBef>
              <a:spcAft>
                <a:spcPts val="0"/>
              </a:spcAft>
            </a:pPr>
            <a:r>
              <a:rPr lang="en-GB" sz="1800" noProof="0" dirty="0" smtClean="0">
                <a:latin typeface="Calibri" panose="020F0502020204030204" pitchFamily="34" charset="0"/>
              </a:rPr>
              <a:t>Eligible flights</a:t>
            </a:r>
          </a:p>
          <a:p>
            <a:pPr lvl="1">
              <a:spcBef>
                <a:spcPts val="0"/>
              </a:spcBef>
              <a:spcAft>
                <a:spcPts val="0"/>
              </a:spcAft>
            </a:pPr>
            <a:r>
              <a:rPr lang="en-GB" sz="1800" noProof="0" dirty="0" smtClean="0">
                <a:latin typeface="Calibri" panose="020F0502020204030204" pitchFamily="34" charset="0"/>
              </a:rPr>
              <a:t>Flight planning rules, incl. FRA requirements for departing and arriving traffic</a:t>
            </a:r>
          </a:p>
          <a:p>
            <a:pPr>
              <a:spcBef>
                <a:spcPts val="900"/>
              </a:spcBef>
              <a:spcAft>
                <a:spcPts val="0"/>
              </a:spcAft>
            </a:pPr>
            <a:r>
              <a:rPr lang="en-GB" sz="2000" b="1" noProof="0" dirty="0" smtClean="0">
                <a:latin typeface="Calibri" panose="020F0502020204030204" pitchFamily="34" charset="0"/>
              </a:rPr>
              <a:t>ENR 1.10 Flight Planning </a:t>
            </a:r>
            <a:r>
              <a:rPr lang="en-GB" sz="2000" noProof="0" dirty="0" smtClean="0">
                <a:latin typeface="Calibri" panose="020F0502020204030204" pitchFamily="34" charset="0"/>
              </a:rPr>
              <a:t>– changes caused by FRA implementation</a:t>
            </a:r>
          </a:p>
          <a:p>
            <a:pPr>
              <a:spcBef>
                <a:spcPts val="900"/>
              </a:spcBef>
              <a:spcAft>
                <a:spcPts val="0"/>
              </a:spcAft>
            </a:pPr>
            <a:r>
              <a:rPr lang="en-GB" sz="2000" b="1" dirty="0" smtClean="0">
                <a:latin typeface="Calibri" panose="020F0502020204030204" pitchFamily="34" charset="0"/>
              </a:rPr>
              <a:t>ENR 2.2 Other Regulated Airspace </a:t>
            </a:r>
            <a:r>
              <a:rPr lang="en-GB" sz="2000" dirty="0" smtClean="0">
                <a:latin typeface="Calibri" panose="020F0502020204030204" pitchFamily="34" charset="0"/>
              </a:rPr>
              <a:t>– NEFAB</a:t>
            </a:r>
            <a:r>
              <a:rPr lang="et-EE" sz="2000" dirty="0" smtClean="0">
                <a:latin typeface="Calibri" panose="020F0502020204030204" pitchFamily="34" charset="0"/>
              </a:rPr>
              <a:t>,</a:t>
            </a:r>
            <a:r>
              <a:rPr lang="en-GB" sz="2000" dirty="0" smtClean="0">
                <a:latin typeface="Calibri" panose="020F0502020204030204" pitchFamily="34" charset="0"/>
              </a:rPr>
              <a:t> </a:t>
            </a:r>
            <a:r>
              <a:rPr lang="et-EE" sz="2000" dirty="0" smtClean="0">
                <a:latin typeface="Calibri" panose="020F0502020204030204" pitchFamily="34" charset="0"/>
              </a:rPr>
              <a:t>and</a:t>
            </a:r>
            <a:r>
              <a:rPr lang="en-GB" sz="2000" dirty="0" smtClean="0">
                <a:latin typeface="Calibri" panose="020F0502020204030204" pitchFamily="34" charset="0"/>
              </a:rPr>
              <a:t> NEFAB EAST FRA lateral and vertical limits</a:t>
            </a:r>
          </a:p>
          <a:p>
            <a:pPr>
              <a:spcBef>
                <a:spcPts val="900"/>
              </a:spcBef>
              <a:spcAft>
                <a:spcPts val="0"/>
              </a:spcAft>
            </a:pPr>
            <a:r>
              <a:rPr lang="en-GB" sz="2000" b="1" dirty="0" smtClean="0">
                <a:latin typeface="Calibri" panose="020F0502020204030204" pitchFamily="34" charset="0"/>
              </a:rPr>
              <a:t>ENR 3.5 Other Routes </a:t>
            </a:r>
            <a:r>
              <a:rPr lang="en-GB" sz="2000" dirty="0" smtClean="0">
                <a:latin typeface="Calibri" panose="020F0502020204030204" pitchFamily="34" charset="0"/>
              </a:rPr>
              <a:t>– traffic departing from /arriving to Helsinki </a:t>
            </a:r>
          </a:p>
          <a:p>
            <a:pPr>
              <a:spcBef>
                <a:spcPts val="900"/>
              </a:spcBef>
              <a:spcAft>
                <a:spcPts val="0"/>
              </a:spcAft>
            </a:pPr>
            <a:r>
              <a:rPr lang="en-GB" sz="2000" b="1" dirty="0" smtClean="0">
                <a:latin typeface="Calibri" panose="020F0502020204030204" pitchFamily="34" charset="0"/>
              </a:rPr>
              <a:t>ENR 4.4 Name-code Designators for Significant Points</a:t>
            </a:r>
            <a:r>
              <a:rPr lang="en-GB" sz="2000" dirty="0" smtClean="0">
                <a:latin typeface="Calibri" panose="020F0502020204030204" pitchFamily="34" charset="0"/>
              </a:rPr>
              <a:t> – supplemented with FRA relevant points (E, X, A, D, I) </a:t>
            </a:r>
          </a:p>
          <a:p>
            <a:pPr>
              <a:spcBef>
                <a:spcPts val="900"/>
              </a:spcBef>
              <a:spcAft>
                <a:spcPts val="0"/>
              </a:spcAft>
            </a:pPr>
            <a:r>
              <a:rPr lang="en-GB" sz="2000" b="1" dirty="0" smtClean="0">
                <a:latin typeface="Calibri" panose="020F0502020204030204" pitchFamily="34" charset="0"/>
              </a:rPr>
              <a:t>ENR 6 En-route Charts </a:t>
            </a:r>
            <a:r>
              <a:rPr lang="en-GB" sz="2000" dirty="0" smtClean="0">
                <a:latin typeface="Calibri" panose="020F0502020204030204" pitchFamily="34" charset="0"/>
              </a:rPr>
              <a:t>– Free route airspace</a:t>
            </a:r>
          </a:p>
          <a:p>
            <a:pPr marL="358775" indent="0">
              <a:spcBef>
                <a:spcPts val="900"/>
              </a:spcBef>
              <a:spcAft>
                <a:spcPts val="0"/>
              </a:spcAft>
              <a:buNone/>
            </a:pPr>
            <a:r>
              <a:rPr lang="en-GB" sz="2000" dirty="0" smtClean="0">
                <a:latin typeface="Calibri" panose="020F0502020204030204" pitchFamily="34" charset="0"/>
              </a:rPr>
              <a:t>Also FRA relevant FBZ supplements in </a:t>
            </a:r>
            <a:r>
              <a:rPr lang="en-GB" sz="2000" b="1" dirty="0" smtClean="0">
                <a:latin typeface="Calibri" panose="020F0502020204030204" pitchFamily="34" charset="0"/>
              </a:rPr>
              <a:t>ENR 5.2 Military Exercise and Training Areas and Air Defence Identification Zone</a:t>
            </a:r>
            <a:endParaRPr lang="en-GB" sz="2000" dirty="0" smtClean="0">
              <a:latin typeface="Calibri" panose="020F0502020204030204" pitchFamily="34" charset="0"/>
            </a:endParaRPr>
          </a:p>
        </p:txBody>
      </p:sp>
      <p:sp>
        <p:nvSpPr>
          <p:cNvPr id="2" name="Footer Placeholder 1"/>
          <p:cNvSpPr>
            <a:spLocks noGrp="1"/>
          </p:cNvSpPr>
          <p:nvPr>
            <p:ph type="ftr" sz="quarter" idx="11"/>
          </p:nvPr>
        </p:nvSpPr>
        <p:spPr/>
        <p:txBody>
          <a:bodyPr/>
          <a:lstStyle/>
          <a:p>
            <a:r>
              <a:rPr lang="en-US" smtClean="0"/>
              <a:t>Estonian Aviation Seminar</a:t>
            </a:r>
            <a:endParaRPr lang="en-US"/>
          </a:p>
        </p:txBody>
      </p:sp>
    </p:spTree>
    <p:extLst>
      <p:ext uri="{BB962C8B-B14F-4D97-AF65-F5344CB8AC3E}">
        <p14:creationId xmlns:p14="http://schemas.microsoft.com/office/powerpoint/2010/main" val="872008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a:xfrm>
            <a:off x="539552" y="6525344"/>
            <a:ext cx="2133600" cy="180975"/>
          </a:xfrm>
        </p:spPr>
        <p:txBody>
          <a:bodyPr/>
          <a:lstStyle/>
          <a:p>
            <a:r>
              <a:rPr lang="et-EE" sz="1200" smtClean="0"/>
              <a:t>November 12, 2015</a:t>
            </a:r>
            <a:endParaRPr lang="en-US" sz="1200" dirty="0"/>
          </a:p>
        </p:txBody>
      </p:sp>
      <p:sp>
        <p:nvSpPr>
          <p:cNvPr id="6" name="Slaidinumbri kohatäide 5"/>
          <p:cNvSpPr>
            <a:spLocks noGrp="1"/>
          </p:cNvSpPr>
          <p:nvPr>
            <p:ph type="sldNum" sz="quarter" idx="12"/>
          </p:nvPr>
        </p:nvSpPr>
        <p:spPr/>
        <p:txBody>
          <a:bodyPr/>
          <a:lstStyle/>
          <a:p>
            <a:fld id="{461D0425-C90C-493B-981D-44B0C0BB3CDB}" type="slidenum">
              <a:rPr lang="en-US" sz="1400"/>
              <a:pPr/>
              <a:t>28</a:t>
            </a:fld>
            <a:endParaRPr lang="en-US" sz="1400" dirty="0"/>
          </a:p>
        </p:txBody>
      </p:sp>
      <p:sp>
        <p:nvSpPr>
          <p:cNvPr id="13314" name="Rectangle 2"/>
          <p:cNvSpPr>
            <a:spLocks noGrp="1" noChangeArrowheads="1"/>
          </p:cNvSpPr>
          <p:nvPr>
            <p:ph type="title"/>
          </p:nvPr>
        </p:nvSpPr>
        <p:spPr>
          <a:xfrm>
            <a:off x="468313" y="512763"/>
            <a:ext cx="8229600" cy="469900"/>
          </a:xfrm>
          <a:ln/>
        </p:spPr>
        <p:txBody>
          <a:bodyPr/>
          <a:lstStyle/>
          <a:p>
            <a:r>
              <a:rPr lang="en-GB" sz="2800" noProof="0" dirty="0" smtClean="0">
                <a:latin typeface="Calibri" panose="020F0502020204030204" pitchFamily="34" charset="0"/>
              </a:rPr>
              <a:t>Possible benefits from Free Routing operations</a:t>
            </a:r>
            <a:endParaRPr lang="en-GB" sz="2800" noProof="0" dirty="0">
              <a:latin typeface="Calibri" panose="020F0502020204030204" pitchFamily="34" charset="0"/>
            </a:endParaRPr>
          </a:p>
        </p:txBody>
      </p:sp>
      <p:sp>
        <p:nvSpPr>
          <p:cNvPr id="13315" name="Rectangle 3"/>
          <p:cNvSpPr>
            <a:spLocks noGrp="1" noChangeArrowheads="1"/>
          </p:cNvSpPr>
          <p:nvPr>
            <p:ph type="body" idx="1"/>
          </p:nvPr>
        </p:nvSpPr>
        <p:spPr>
          <a:xfrm>
            <a:off x="539551" y="1109108"/>
            <a:ext cx="4968554" cy="5399806"/>
          </a:xfrm>
        </p:spPr>
        <p:txBody>
          <a:bodyPr/>
          <a:lstStyle/>
          <a:p>
            <a:pPr marL="0" indent="0">
              <a:spcBef>
                <a:spcPts val="600"/>
              </a:spcBef>
              <a:buNone/>
            </a:pPr>
            <a:r>
              <a:rPr lang="en-GB" sz="2300" dirty="0" smtClean="0">
                <a:latin typeface="Calibri" panose="020F0502020204030204" pitchFamily="34" charset="0"/>
              </a:rPr>
              <a:t>Operators will have wider opportunities to optimize their flight plans / flight profiles to improve cost-effectiveness, taking into account the following variables:</a:t>
            </a:r>
            <a:r>
              <a:rPr lang="en-GB" sz="2300" noProof="0" dirty="0" smtClean="0">
                <a:latin typeface="Calibri" panose="020F0502020204030204" pitchFamily="34" charset="0"/>
              </a:rPr>
              <a:t> </a:t>
            </a:r>
          </a:p>
          <a:p>
            <a:pPr>
              <a:spcBef>
                <a:spcPts val="0"/>
              </a:spcBef>
              <a:buFont typeface="Wingdings" panose="05000000000000000000" pitchFamily="2" charset="2"/>
              <a:buChar char="§"/>
            </a:pPr>
            <a:r>
              <a:rPr lang="en-GB" noProof="0" dirty="0" smtClean="0">
                <a:latin typeface="Calibri" panose="020F0502020204030204" pitchFamily="34" charset="0"/>
              </a:rPr>
              <a:t>Distance flown and flight time</a:t>
            </a:r>
          </a:p>
          <a:p>
            <a:pPr>
              <a:spcBef>
                <a:spcPts val="0"/>
              </a:spcBef>
              <a:buFont typeface="Wingdings" panose="05000000000000000000" pitchFamily="2" charset="2"/>
              <a:buChar char="§"/>
            </a:pPr>
            <a:r>
              <a:rPr lang="en-GB" noProof="0" dirty="0" smtClean="0">
                <a:latin typeface="Calibri" panose="020F0502020204030204" pitchFamily="34" charset="0"/>
              </a:rPr>
              <a:t>Fuel </a:t>
            </a:r>
            <a:r>
              <a:rPr lang="et-EE" noProof="0" dirty="0" smtClean="0">
                <a:latin typeface="Calibri" panose="020F0502020204030204" pitchFamily="34" charset="0"/>
              </a:rPr>
              <a:t>consumption</a:t>
            </a:r>
            <a:r>
              <a:rPr lang="et-EE" baseline="0" noProof="0" dirty="0" smtClean="0">
                <a:latin typeface="Calibri" panose="020F0502020204030204" pitchFamily="34" charset="0"/>
              </a:rPr>
              <a:t> </a:t>
            </a:r>
            <a:r>
              <a:rPr lang="en-GB" noProof="0" dirty="0" smtClean="0">
                <a:latin typeface="Calibri" panose="020F0502020204030204" pitchFamily="34" charset="0"/>
              </a:rPr>
              <a:t>and fuel cost</a:t>
            </a:r>
          </a:p>
          <a:p>
            <a:pPr>
              <a:spcBef>
                <a:spcPts val="0"/>
              </a:spcBef>
              <a:buFont typeface="Wingdings" panose="05000000000000000000" pitchFamily="2" charset="2"/>
              <a:buChar char="§"/>
            </a:pPr>
            <a:r>
              <a:rPr lang="en-GB" noProof="0" dirty="0" smtClean="0">
                <a:latin typeface="Calibri" panose="020F0502020204030204" pitchFamily="34" charset="0"/>
              </a:rPr>
              <a:t>Navigation charges</a:t>
            </a:r>
          </a:p>
          <a:p>
            <a:pPr>
              <a:spcBef>
                <a:spcPts val="0"/>
              </a:spcBef>
              <a:buFont typeface="Wingdings" panose="05000000000000000000" pitchFamily="2" charset="2"/>
              <a:buChar char="§"/>
            </a:pPr>
            <a:r>
              <a:rPr lang="en-GB" noProof="0" dirty="0" smtClean="0">
                <a:latin typeface="Calibri" panose="020F0502020204030204" pitchFamily="34" charset="0"/>
              </a:rPr>
              <a:t>Weather conditions</a:t>
            </a:r>
          </a:p>
          <a:p>
            <a:pPr>
              <a:spcBef>
                <a:spcPts val="0"/>
              </a:spcBef>
              <a:buFont typeface="Wingdings" panose="05000000000000000000" pitchFamily="2" charset="2"/>
              <a:buChar char="§"/>
            </a:pPr>
            <a:r>
              <a:rPr lang="en-GB" noProof="0" dirty="0" smtClean="0">
                <a:latin typeface="Calibri" panose="020F0502020204030204" pitchFamily="34" charset="0"/>
              </a:rPr>
              <a:t>Airspace restrictions</a:t>
            </a:r>
          </a:p>
          <a:p>
            <a:pPr marL="0" indent="0">
              <a:spcBef>
                <a:spcPts val="600"/>
              </a:spcBef>
              <a:buNone/>
            </a:pPr>
            <a:r>
              <a:rPr lang="en-GB" sz="2300" dirty="0" smtClean="0">
                <a:latin typeface="Calibri" panose="020F0502020204030204" pitchFamily="34" charset="0"/>
              </a:rPr>
              <a:t>The larger the FRA area, the more spacious optimization opportunities and the higher the probability that the operator will take the opportunity of free planning</a:t>
            </a:r>
          </a:p>
        </p:txBody>
      </p:sp>
      <p:sp>
        <p:nvSpPr>
          <p:cNvPr id="2" name="Footer Placeholder 1"/>
          <p:cNvSpPr>
            <a:spLocks noGrp="1"/>
          </p:cNvSpPr>
          <p:nvPr>
            <p:ph type="ftr" sz="quarter" idx="11"/>
          </p:nvPr>
        </p:nvSpPr>
        <p:spPr/>
        <p:txBody>
          <a:bodyPr/>
          <a:lstStyle/>
          <a:p>
            <a:r>
              <a:rPr lang="et-EE" sz="1200" smtClean="0"/>
              <a:t>Estonian Aviation Seminar</a:t>
            </a:r>
            <a:endParaRPr lang="et-EE" sz="1200" dirty="0"/>
          </a:p>
        </p:txBody>
      </p:sp>
      <p:pic>
        <p:nvPicPr>
          <p:cNvPr id="2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57862" y="947619"/>
            <a:ext cx="3081338" cy="2655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66329" y="3624345"/>
            <a:ext cx="3081338" cy="2709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6665215" y="4855848"/>
            <a:ext cx="703710" cy="246221"/>
          </a:xfrm>
          <a:prstGeom prst="rect">
            <a:avLst/>
          </a:prstGeom>
          <a:noFill/>
        </p:spPr>
        <p:txBody>
          <a:bodyPr wrap="square" rtlCol="0">
            <a:spAutoFit/>
          </a:bodyPr>
          <a:lstStyle/>
          <a:p>
            <a:r>
              <a:rPr lang="nb-NO" sz="1000" dirty="0" smtClean="0">
                <a:solidFill>
                  <a:srgbClr val="FF0000"/>
                </a:solidFill>
              </a:rPr>
              <a:t>50,22€</a:t>
            </a:r>
            <a:endParaRPr lang="en-US" sz="1000" dirty="0">
              <a:solidFill>
                <a:srgbClr val="FF0000"/>
              </a:solidFill>
            </a:endParaRPr>
          </a:p>
        </p:txBody>
      </p:sp>
      <p:sp>
        <p:nvSpPr>
          <p:cNvPr id="25" name="TextBox 24"/>
          <p:cNvSpPr txBox="1"/>
          <p:nvPr/>
        </p:nvSpPr>
        <p:spPr>
          <a:xfrm>
            <a:off x="7085016" y="5091386"/>
            <a:ext cx="711879" cy="246221"/>
          </a:xfrm>
          <a:prstGeom prst="rect">
            <a:avLst/>
          </a:prstGeom>
          <a:noFill/>
        </p:spPr>
        <p:txBody>
          <a:bodyPr wrap="square" rtlCol="0">
            <a:spAutoFit/>
          </a:bodyPr>
          <a:lstStyle/>
          <a:p>
            <a:r>
              <a:rPr lang="nb-NO" sz="1000" dirty="0" smtClean="0">
                <a:solidFill>
                  <a:srgbClr val="FF0000"/>
                </a:solidFill>
              </a:rPr>
              <a:t>65,33€</a:t>
            </a:r>
            <a:endParaRPr lang="en-US" sz="1000" dirty="0">
              <a:solidFill>
                <a:srgbClr val="FF0000"/>
              </a:solidFill>
            </a:endParaRPr>
          </a:p>
        </p:txBody>
      </p:sp>
      <p:sp>
        <p:nvSpPr>
          <p:cNvPr id="26" name="TextBox 25"/>
          <p:cNvSpPr txBox="1"/>
          <p:nvPr/>
        </p:nvSpPr>
        <p:spPr>
          <a:xfrm>
            <a:off x="7717159" y="4468750"/>
            <a:ext cx="671265" cy="246221"/>
          </a:xfrm>
          <a:prstGeom prst="rect">
            <a:avLst/>
          </a:prstGeom>
          <a:noFill/>
        </p:spPr>
        <p:txBody>
          <a:bodyPr wrap="square" rtlCol="0">
            <a:spAutoFit/>
          </a:bodyPr>
          <a:lstStyle/>
          <a:p>
            <a:r>
              <a:rPr lang="nb-NO" sz="1000" dirty="0" smtClean="0">
                <a:solidFill>
                  <a:srgbClr val="FF0000"/>
                </a:solidFill>
              </a:rPr>
              <a:t>56,34€</a:t>
            </a:r>
            <a:endParaRPr lang="en-US" sz="1000" dirty="0">
              <a:solidFill>
                <a:srgbClr val="FF0000"/>
              </a:solidFill>
            </a:endParaRPr>
          </a:p>
        </p:txBody>
      </p:sp>
      <p:sp>
        <p:nvSpPr>
          <p:cNvPr id="27" name="TextBox 26"/>
          <p:cNvSpPr txBox="1"/>
          <p:nvPr/>
        </p:nvSpPr>
        <p:spPr>
          <a:xfrm>
            <a:off x="6721344" y="5633912"/>
            <a:ext cx="777081" cy="246221"/>
          </a:xfrm>
          <a:prstGeom prst="rect">
            <a:avLst/>
          </a:prstGeom>
          <a:noFill/>
        </p:spPr>
        <p:txBody>
          <a:bodyPr wrap="square" rtlCol="0">
            <a:spAutoFit/>
          </a:bodyPr>
          <a:lstStyle/>
          <a:p>
            <a:r>
              <a:rPr lang="nb-NO" sz="1000" dirty="0" smtClean="0">
                <a:solidFill>
                  <a:srgbClr val="FF0000"/>
                </a:solidFill>
              </a:rPr>
              <a:t>63,21€</a:t>
            </a:r>
            <a:endParaRPr lang="en-US" sz="1000" dirty="0">
              <a:solidFill>
                <a:srgbClr val="FF0000"/>
              </a:solidFill>
            </a:endParaRPr>
          </a:p>
        </p:txBody>
      </p:sp>
      <p:sp>
        <p:nvSpPr>
          <p:cNvPr id="28" name="TextBox 27"/>
          <p:cNvSpPr txBox="1"/>
          <p:nvPr/>
        </p:nvSpPr>
        <p:spPr>
          <a:xfrm>
            <a:off x="5508105" y="5616490"/>
            <a:ext cx="727916" cy="246221"/>
          </a:xfrm>
          <a:prstGeom prst="rect">
            <a:avLst/>
          </a:prstGeom>
          <a:noFill/>
        </p:spPr>
        <p:txBody>
          <a:bodyPr wrap="square" rtlCol="0">
            <a:spAutoFit/>
          </a:bodyPr>
          <a:lstStyle/>
          <a:p>
            <a:r>
              <a:rPr lang="nb-NO" sz="1000" dirty="0" smtClean="0">
                <a:solidFill>
                  <a:srgbClr val="FF0000"/>
                </a:solidFill>
              </a:rPr>
              <a:t>29,71€</a:t>
            </a:r>
            <a:endParaRPr lang="en-US" sz="1000" dirty="0">
              <a:solidFill>
                <a:srgbClr val="FF0000"/>
              </a:solidFill>
            </a:endParaRPr>
          </a:p>
        </p:txBody>
      </p:sp>
      <p:sp>
        <p:nvSpPr>
          <p:cNvPr id="29" name="TextBox 28"/>
          <p:cNvSpPr txBox="1"/>
          <p:nvPr/>
        </p:nvSpPr>
        <p:spPr>
          <a:xfrm>
            <a:off x="5907004" y="5872466"/>
            <a:ext cx="909640" cy="246221"/>
          </a:xfrm>
          <a:prstGeom prst="rect">
            <a:avLst/>
          </a:prstGeom>
          <a:noFill/>
        </p:spPr>
        <p:txBody>
          <a:bodyPr wrap="square" rtlCol="0">
            <a:spAutoFit/>
          </a:bodyPr>
          <a:lstStyle/>
          <a:p>
            <a:r>
              <a:rPr lang="nb-NO" sz="1000" dirty="0" smtClean="0">
                <a:solidFill>
                  <a:srgbClr val="FF0000"/>
                </a:solidFill>
              </a:rPr>
              <a:t>101,25€</a:t>
            </a:r>
            <a:endParaRPr lang="en-US" sz="1000" dirty="0">
              <a:solidFill>
                <a:srgbClr val="FF0000"/>
              </a:solidFill>
            </a:endParaRPr>
          </a:p>
        </p:txBody>
      </p:sp>
      <p:sp>
        <p:nvSpPr>
          <p:cNvPr id="30" name="TextBox 29"/>
          <p:cNvSpPr txBox="1"/>
          <p:nvPr/>
        </p:nvSpPr>
        <p:spPr>
          <a:xfrm>
            <a:off x="6774182" y="6039460"/>
            <a:ext cx="777082" cy="246221"/>
          </a:xfrm>
          <a:prstGeom prst="rect">
            <a:avLst/>
          </a:prstGeom>
          <a:noFill/>
        </p:spPr>
        <p:txBody>
          <a:bodyPr wrap="square" rtlCol="0">
            <a:spAutoFit/>
          </a:bodyPr>
          <a:lstStyle/>
          <a:p>
            <a:r>
              <a:rPr lang="nb-NO" sz="1000" dirty="0" smtClean="0">
                <a:solidFill>
                  <a:srgbClr val="FF0000"/>
                </a:solidFill>
              </a:rPr>
              <a:t>90,26€</a:t>
            </a:r>
            <a:endParaRPr lang="en-US" sz="1000" dirty="0">
              <a:solidFill>
                <a:srgbClr val="FF0000"/>
              </a:solidFill>
            </a:endParaRPr>
          </a:p>
        </p:txBody>
      </p:sp>
      <p:sp>
        <p:nvSpPr>
          <p:cNvPr id="31" name="TextBox 30"/>
          <p:cNvSpPr txBox="1"/>
          <p:nvPr/>
        </p:nvSpPr>
        <p:spPr>
          <a:xfrm>
            <a:off x="7326179" y="5916350"/>
            <a:ext cx="846221" cy="246221"/>
          </a:xfrm>
          <a:prstGeom prst="rect">
            <a:avLst/>
          </a:prstGeom>
          <a:noFill/>
        </p:spPr>
        <p:txBody>
          <a:bodyPr wrap="square" rtlCol="0">
            <a:spAutoFit/>
          </a:bodyPr>
          <a:lstStyle/>
          <a:p>
            <a:r>
              <a:rPr lang="nb-NO" sz="1000" dirty="0" smtClean="0">
                <a:solidFill>
                  <a:srgbClr val="FF0000"/>
                </a:solidFill>
              </a:rPr>
              <a:t>35,91€</a:t>
            </a:r>
            <a:endParaRPr lang="en-US" sz="1000" dirty="0">
              <a:solidFill>
                <a:srgbClr val="FF0000"/>
              </a:solidFill>
            </a:endParaRPr>
          </a:p>
        </p:txBody>
      </p:sp>
      <p:sp>
        <p:nvSpPr>
          <p:cNvPr id="32" name="TextBox 31"/>
          <p:cNvSpPr txBox="1"/>
          <p:nvPr/>
        </p:nvSpPr>
        <p:spPr>
          <a:xfrm>
            <a:off x="7671577" y="5202864"/>
            <a:ext cx="716847" cy="246221"/>
          </a:xfrm>
          <a:prstGeom prst="rect">
            <a:avLst/>
          </a:prstGeom>
          <a:noFill/>
        </p:spPr>
        <p:txBody>
          <a:bodyPr wrap="square" rtlCol="0">
            <a:spAutoFit/>
          </a:bodyPr>
          <a:lstStyle/>
          <a:p>
            <a:r>
              <a:rPr lang="nb-NO" sz="1000" dirty="0" smtClean="0">
                <a:solidFill>
                  <a:srgbClr val="FF0000"/>
                </a:solidFill>
              </a:rPr>
              <a:t>31,10€</a:t>
            </a:r>
            <a:endParaRPr lang="en-US" sz="1000" dirty="0">
              <a:solidFill>
                <a:srgbClr val="FF0000"/>
              </a:solidFill>
            </a:endParaRPr>
          </a:p>
        </p:txBody>
      </p:sp>
      <p:sp>
        <p:nvSpPr>
          <p:cNvPr id="33" name="TextBox 32"/>
          <p:cNvSpPr txBox="1"/>
          <p:nvPr/>
        </p:nvSpPr>
        <p:spPr>
          <a:xfrm>
            <a:off x="7622643" y="5436053"/>
            <a:ext cx="814713" cy="246221"/>
          </a:xfrm>
          <a:prstGeom prst="rect">
            <a:avLst/>
          </a:prstGeom>
          <a:noFill/>
        </p:spPr>
        <p:txBody>
          <a:bodyPr wrap="square" rtlCol="0">
            <a:spAutoFit/>
          </a:bodyPr>
          <a:lstStyle/>
          <a:p>
            <a:r>
              <a:rPr lang="nb-NO" sz="1000" dirty="0" smtClean="0">
                <a:solidFill>
                  <a:srgbClr val="FF0000"/>
                </a:solidFill>
              </a:rPr>
              <a:t>27,69€</a:t>
            </a:r>
            <a:endParaRPr lang="en-US" sz="1000" dirty="0">
              <a:solidFill>
                <a:srgbClr val="FF0000"/>
              </a:solidFill>
            </a:endParaRPr>
          </a:p>
        </p:txBody>
      </p:sp>
      <p:sp>
        <p:nvSpPr>
          <p:cNvPr id="34" name="TextBox 33"/>
          <p:cNvSpPr txBox="1"/>
          <p:nvPr/>
        </p:nvSpPr>
        <p:spPr>
          <a:xfrm>
            <a:off x="7668226" y="5626245"/>
            <a:ext cx="720198" cy="246221"/>
          </a:xfrm>
          <a:prstGeom prst="rect">
            <a:avLst/>
          </a:prstGeom>
          <a:noFill/>
        </p:spPr>
        <p:txBody>
          <a:bodyPr wrap="square" rtlCol="0">
            <a:spAutoFit/>
          </a:bodyPr>
          <a:lstStyle/>
          <a:p>
            <a:r>
              <a:rPr lang="nb-NO" sz="1000" dirty="0" smtClean="0">
                <a:solidFill>
                  <a:srgbClr val="FF0000"/>
                </a:solidFill>
              </a:rPr>
              <a:t>46,93€</a:t>
            </a:r>
            <a:endParaRPr lang="en-US" sz="1000" dirty="0">
              <a:solidFill>
                <a:srgbClr val="FF0000"/>
              </a:solidFill>
            </a:endParaRPr>
          </a:p>
        </p:txBody>
      </p:sp>
      <p:sp>
        <p:nvSpPr>
          <p:cNvPr id="36" name="TextBox 35"/>
          <p:cNvSpPr txBox="1"/>
          <p:nvPr/>
        </p:nvSpPr>
        <p:spPr>
          <a:xfrm>
            <a:off x="6776698" y="3233310"/>
            <a:ext cx="2040395" cy="369332"/>
          </a:xfrm>
          <a:prstGeom prst="rect">
            <a:avLst/>
          </a:prstGeom>
          <a:noFill/>
        </p:spPr>
        <p:txBody>
          <a:bodyPr wrap="square" rtlCol="0">
            <a:spAutoFit/>
          </a:bodyPr>
          <a:lstStyle/>
          <a:p>
            <a:r>
              <a:rPr lang="nb-NO" dirty="0" smtClean="0">
                <a:solidFill>
                  <a:srgbClr val="FFFF00"/>
                </a:solidFill>
              </a:rPr>
              <a:t>Wind</a:t>
            </a:r>
            <a:r>
              <a:rPr lang="et-EE" dirty="0" smtClean="0">
                <a:solidFill>
                  <a:srgbClr val="FFFF00"/>
                </a:solidFill>
              </a:rPr>
              <a:t> structures</a:t>
            </a:r>
            <a:endParaRPr lang="en-US" dirty="0">
              <a:solidFill>
                <a:srgbClr val="FFFF00"/>
              </a:solidFill>
            </a:endParaRPr>
          </a:p>
        </p:txBody>
      </p:sp>
      <p:sp>
        <p:nvSpPr>
          <p:cNvPr id="37" name="TextBox 36"/>
          <p:cNvSpPr txBox="1"/>
          <p:nvPr/>
        </p:nvSpPr>
        <p:spPr>
          <a:xfrm>
            <a:off x="5735955" y="3624345"/>
            <a:ext cx="2562230" cy="369332"/>
          </a:xfrm>
          <a:prstGeom prst="rect">
            <a:avLst/>
          </a:prstGeom>
          <a:noFill/>
        </p:spPr>
        <p:txBody>
          <a:bodyPr wrap="square" rtlCol="0">
            <a:spAutoFit/>
          </a:bodyPr>
          <a:lstStyle/>
          <a:p>
            <a:r>
              <a:rPr lang="nb-NO" dirty="0" smtClean="0">
                <a:solidFill>
                  <a:srgbClr val="000000"/>
                </a:solidFill>
              </a:rPr>
              <a:t>En </a:t>
            </a:r>
            <a:r>
              <a:rPr lang="en-US" dirty="0" smtClean="0">
                <a:solidFill>
                  <a:srgbClr val="000000"/>
                </a:solidFill>
              </a:rPr>
              <a:t>route</a:t>
            </a:r>
            <a:r>
              <a:rPr lang="nb-NO" dirty="0" smtClean="0">
                <a:solidFill>
                  <a:srgbClr val="000000"/>
                </a:solidFill>
              </a:rPr>
              <a:t> unit rates*</a:t>
            </a:r>
            <a:endParaRPr lang="en-US" dirty="0">
              <a:solidFill>
                <a:srgbClr val="000000"/>
              </a:solidFill>
            </a:endParaRPr>
          </a:p>
        </p:txBody>
      </p:sp>
      <p:sp>
        <p:nvSpPr>
          <p:cNvPr id="38" name="TextBox 37"/>
          <p:cNvSpPr txBox="1"/>
          <p:nvPr/>
        </p:nvSpPr>
        <p:spPr>
          <a:xfrm>
            <a:off x="6236020" y="3979521"/>
            <a:ext cx="2559167" cy="338554"/>
          </a:xfrm>
          <a:prstGeom prst="rect">
            <a:avLst/>
          </a:prstGeom>
          <a:noFill/>
          <a:ln>
            <a:solidFill>
              <a:srgbClr val="0070C0"/>
            </a:solidFill>
          </a:ln>
        </p:spPr>
        <p:txBody>
          <a:bodyPr wrap="square" rtlCol="0">
            <a:spAutoFit/>
          </a:bodyPr>
          <a:lstStyle/>
          <a:p>
            <a:r>
              <a:rPr lang="nb-NO" sz="800" dirty="0" smtClean="0">
                <a:solidFill>
                  <a:srgbClr val="000000"/>
                </a:solidFill>
              </a:rPr>
              <a:t>*Per May 2015</a:t>
            </a:r>
          </a:p>
          <a:p>
            <a:r>
              <a:rPr lang="et-EE" sz="800" dirty="0" smtClean="0">
                <a:solidFill>
                  <a:srgbClr val="000000"/>
                </a:solidFill>
              </a:rPr>
              <a:t>  </a:t>
            </a:r>
            <a:r>
              <a:rPr lang="nb-NO" sz="800" dirty="0" smtClean="0">
                <a:solidFill>
                  <a:srgbClr val="000000"/>
                </a:solidFill>
              </a:rPr>
              <a:t>Source: EUROCONTROL and EANS</a:t>
            </a:r>
            <a:endParaRPr lang="en-US" sz="800" dirty="0">
              <a:solidFill>
                <a:srgbClr val="000000"/>
              </a:solidFill>
            </a:endParaRPr>
          </a:p>
        </p:txBody>
      </p:sp>
    </p:spTree>
    <p:extLst>
      <p:ext uri="{BB962C8B-B14F-4D97-AF65-F5344CB8AC3E}">
        <p14:creationId xmlns:p14="http://schemas.microsoft.com/office/powerpoint/2010/main" val="3819339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a:xfrm>
            <a:off x="539552" y="6525344"/>
            <a:ext cx="2133600" cy="180975"/>
          </a:xfrm>
        </p:spPr>
        <p:txBody>
          <a:bodyPr/>
          <a:lstStyle/>
          <a:p>
            <a:r>
              <a:rPr lang="et-EE" sz="1200" smtClean="0"/>
              <a:t>November 12, 2015</a:t>
            </a:r>
            <a:endParaRPr lang="en-US" sz="1200" dirty="0"/>
          </a:p>
        </p:txBody>
      </p:sp>
      <p:sp>
        <p:nvSpPr>
          <p:cNvPr id="6" name="Slaidinumbri kohatäide 5"/>
          <p:cNvSpPr>
            <a:spLocks noGrp="1"/>
          </p:cNvSpPr>
          <p:nvPr>
            <p:ph type="sldNum" sz="quarter" idx="12"/>
          </p:nvPr>
        </p:nvSpPr>
        <p:spPr/>
        <p:txBody>
          <a:bodyPr/>
          <a:lstStyle/>
          <a:p>
            <a:fld id="{461D0425-C90C-493B-981D-44B0C0BB3CDB}" type="slidenum">
              <a:rPr lang="en-US" sz="1400"/>
              <a:pPr/>
              <a:t>29</a:t>
            </a:fld>
            <a:endParaRPr lang="en-US" sz="1400" dirty="0"/>
          </a:p>
        </p:txBody>
      </p:sp>
      <p:sp>
        <p:nvSpPr>
          <p:cNvPr id="13314" name="Rectangle 2"/>
          <p:cNvSpPr>
            <a:spLocks noGrp="1" noChangeArrowheads="1"/>
          </p:cNvSpPr>
          <p:nvPr>
            <p:ph type="title"/>
          </p:nvPr>
        </p:nvSpPr>
        <p:spPr>
          <a:xfrm>
            <a:off x="468313" y="512763"/>
            <a:ext cx="8229600" cy="469900"/>
          </a:xfrm>
          <a:ln/>
        </p:spPr>
        <p:txBody>
          <a:bodyPr/>
          <a:lstStyle/>
          <a:p>
            <a:r>
              <a:rPr lang="en-GB" sz="2800" noProof="0" dirty="0" smtClean="0">
                <a:latin typeface="Calibri" panose="020F0502020204030204" pitchFamily="34" charset="0"/>
              </a:rPr>
              <a:t>Correlation btw FRA design and gain of flight efficiency</a:t>
            </a:r>
            <a:endParaRPr lang="en-GB" sz="2800" noProof="0" dirty="0">
              <a:latin typeface="Calibri" panose="020F0502020204030204" pitchFamily="34" charset="0"/>
            </a:endParaRPr>
          </a:p>
        </p:txBody>
      </p:sp>
      <p:sp>
        <p:nvSpPr>
          <p:cNvPr id="2" name="Footer Placeholder 1"/>
          <p:cNvSpPr>
            <a:spLocks noGrp="1"/>
          </p:cNvSpPr>
          <p:nvPr>
            <p:ph type="ftr" sz="quarter" idx="11"/>
          </p:nvPr>
        </p:nvSpPr>
        <p:spPr/>
        <p:txBody>
          <a:bodyPr/>
          <a:lstStyle/>
          <a:p>
            <a:r>
              <a:rPr lang="et-EE" sz="1200" smtClean="0"/>
              <a:t>Estonian Aviation Seminar</a:t>
            </a:r>
            <a:endParaRPr lang="et-EE" sz="1200" dirty="0"/>
          </a:p>
        </p:txBody>
      </p:sp>
      <p:pic>
        <p:nvPicPr>
          <p:cNvPr id="3077"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3728" y="1124744"/>
            <a:ext cx="8222728" cy="5326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9552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a:xfrm>
            <a:off x="539552" y="6525344"/>
            <a:ext cx="2133600" cy="180975"/>
          </a:xfrm>
        </p:spPr>
        <p:txBody>
          <a:bodyPr/>
          <a:lstStyle/>
          <a:p>
            <a:r>
              <a:rPr lang="et-EE" sz="1200" smtClean="0"/>
              <a:t>November 12, 2015</a:t>
            </a:r>
            <a:endParaRPr lang="en-US" sz="1200" dirty="0"/>
          </a:p>
        </p:txBody>
      </p:sp>
      <p:sp>
        <p:nvSpPr>
          <p:cNvPr id="6" name="Slaidinumbri kohatäide 5"/>
          <p:cNvSpPr>
            <a:spLocks noGrp="1"/>
          </p:cNvSpPr>
          <p:nvPr>
            <p:ph type="sldNum" sz="quarter" idx="12"/>
          </p:nvPr>
        </p:nvSpPr>
        <p:spPr/>
        <p:txBody>
          <a:bodyPr/>
          <a:lstStyle/>
          <a:p>
            <a:fld id="{461D0425-C90C-493B-981D-44B0C0BB3CDB}" type="slidenum">
              <a:rPr lang="en-US" sz="1400"/>
              <a:pPr/>
              <a:t>3</a:t>
            </a:fld>
            <a:endParaRPr lang="en-US" sz="1400" dirty="0"/>
          </a:p>
        </p:txBody>
      </p:sp>
      <p:sp>
        <p:nvSpPr>
          <p:cNvPr id="13314" name="Rectangle 2"/>
          <p:cNvSpPr>
            <a:spLocks noGrp="1" noChangeArrowheads="1"/>
          </p:cNvSpPr>
          <p:nvPr>
            <p:ph type="title"/>
          </p:nvPr>
        </p:nvSpPr>
        <p:spPr>
          <a:xfrm>
            <a:off x="468313" y="512763"/>
            <a:ext cx="8229600" cy="469900"/>
          </a:xfrm>
          <a:ln/>
        </p:spPr>
        <p:txBody>
          <a:bodyPr/>
          <a:lstStyle/>
          <a:p>
            <a:r>
              <a:rPr lang="en-GB" sz="2800" noProof="0" dirty="0" smtClean="0">
                <a:latin typeface="Calibri" panose="020F0502020204030204" pitchFamily="34" charset="0"/>
              </a:rPr>
              <a:t>Free Route (Free Routing) airspace is..</a:t>
            </a:r>
            <a:endParaRPr lang="en-GB" sz="2800" noProof="0" dirty="0">
              <a:latin typeface="Calibri" panose="020F0502020204030204" pitchFamily="34" charset="0"/>
            </a:endParaRPr>
          </a:p>
        </p:txBody>
      </p:sp>
      <p:sp>
        <p:nvSpPr>
          <p:cNvPr id="13315" name="Rectangle 3"/>
          <p:cNvSpPr>
            <a:spLocks noGrp="1" noChangeArrowheads="1"/>
          </p:cNvSpPr>
          <p:nvPr>
            <p:ph type="body" idx="1"/>
          </p:nvPr>
        </p:nvSpPr>
        <p:spPr>
          <a:xfrm>
            <a:off x="683568" y="1196752"/>
            <a:ext cx="7992888" cy="5399806"/>
          </a:xfrm>
        </p:spPr>
        <p:txBody>
          <a:bodyPr/>
          <a:lstStyle/>
          <a:p>
            <a:pPr marL="177800" indent="-177800">
              <a:buNone/>
            </a:pPr>
            <a:r>
              <a:rPr lang="en-GB" sz="2400" noProof="0" dirty="0" smtClean="0">
                <a:latin typeface="Calibri" panose="020F0502020204030204" pitchFamily="34" charset="0"/>
              </a:rPr>
              <a:t>.. a specified airspace within which</a:t>
            </a:r>
            <a:br>
              <a:rPr lang="en-GB" sz="2400" noProof="0" dirty="0" smtClean="0">
                <a:latin typeface="Calibri" panose="020F0502020204030204" pitchFamily="34" charset="0"/>
              </a:rPr>
            </a:br>
            <a:r>
              <a:rPr lang="en-GB" sz="2400" noProof="0" dirty="0" smtClean="0">
                <a:latin typeface="Calibri" panose="020F0502020204030204" pitchFamily="34" charset="0"/>
              </a:rPr>
              <a:t>(1) users may freely plan a route between a defined entry </a:t>
            </a:r>
            <a:br>
              <a:rPr lang="en-GB" sz="2400" noProof="0" dirty="0" smtClean="0">
                <a:latin typeface="Calibri" panose="020F0502020204030204" pitchFamily="34" charset="0"/>
              </a:rPr>
            </a:br>
            <a:r>
              <a:rPr lang="en-GB" sz="2400" noProof="0" dirty="0" smtClean="0">
                <a:latin typeface="Calibri" panose="020F0502020204030204" pitchFamily="34" charset="0"/>
              </a:rPr>
              <a:t>      point and a defined exit point, </a:t>
            </a:r>
            <a:br>
              <a:rPr lang="en-GB" sz="2400" noProof="0" dirty="0" smtClean="0">
                <a:latin typeface="Calibri" panose="020F0502020204030204" pitchFamily="34" charset="0"/>
              </a:rPr>
            </a:br>
            <a:r>
              <a:rPr lang="en-GB" sz="2400" noProof="0" dirty="0" smtClean="0">
                <a:latin typeface="Calibri" panose="020F0502020204030204" pitchFamily="34" charset="0"/>
              </a:rPr>
              <a:t>(2) with the possibility to route via intermediate (published</a:t>
            </a:r>
            <a:br>
              <a:rPr lang="en-GB" sz="2400" noProof="0" dirty="0" smtClean="0">
                <a:latin typeface="Calibri" panose="020F0502020204030204" pitchFamily="34" charset="0"/>
              </a:rPr>
            </a:br>
            <a:r>
              <a:rPr lang="en-GB" sz="2400" noProof="0" dirty="0" smtClean="0">
                <a:latin typeface="Calibri" panose="020F0502020204030204" pitchFamily="34" charset="0"/>
              </a:rPr>
              <a:t>      or unpublished) way points, </a:t>
            </a:r>
            <a:br>
              <a:rPr lang="en-GB" sz="2400" noProof="0" dirty="0" smtClean="0">
                <a:latin typeface="Calibri" panose="020F0502020204030204" pitchFamily="34" charset="0"/>
              </a:rPr>
            </a:br>
            <a:r>
              <a:rPr lang="en-GB" sz="2400" noProof="0" dirty="0" smtClean="0">
                <a:latin typeface="Calibri" panose="020F0502020204030204" pitchFamily="34" charset="0"/>
              </a:rPr>
              <a:t>(3) without reference to the ATS route network, </a:t>
            </a:r>
            <a:br>
              <a:rPr lang="en-GB" sz="2400" noProof="0" dirty="0" smtClean="0">
                <a:latin typeface="Calibri" panose="020F0502020204030204" pitchFamily="34" charset="0"/>
              </a:rPr>
            </a:br>
            <a:r>
              <a:rPr lang="en-GB" sz="2400" noProof="0" dirty="0" smtClean="0">
                <a:latin typeface="Calibri" panose="020F0502020204030204" pitchFamily="34" charset="0"/>
              </a:rPr>
              <a:t>(4) subject to airspace availability. </a:t>
            </a:r>
          </a:p>
          <a:p>
            <a:pPr marL="177800" indent="-177800">
              <a:buNone/>
            </a:pPr>
            <a:r>
              <a:rPr lang="en-GB" sz="2400" noProof="0" dirty="0" smtClean="0">
                <a:latin typeface="Calibri" panose="020F0502020204030204" pitchFamily="34" charset="0"/>
              </a:rPr>
              <a:t>Within this airspace flights remain subject to air traffic control.</a:t>
            </a:r>
            <a:endParaRPr lang="en-GB" sz="2400" i="1" noProof="0" dirty="0" smtClean="0">
              <a:latin typeface="Calibri" panose="020F0502020204030204" pitchFamily="34" charset="0"/>
            </a:endParaRPr>
          </a:p>
        </p:txBody>
      </p:sp>
      <p:sp>
        <p:nvSpPr>
          <p:cNvPr id="2" name="Footer Placeholder 1"/>
          <p:cNvSpPr>
            <a:spLocks noGrp="1"/>
          </p:cNvSpPr>
          <p:nvPr>
            <p:ph type="ftr" sz="quarter" idx="11"/>
          </p:nvPr>
        </p:nvSpPr>
        <p:spPr/>
        <p:txBody>
          <a:bodyPr/>
          <a:lstStyle/>
          <a:p>
            <a:r>
              <a:rPr lang="et-EE" sz="1200" smtClean="0"/>
              <a:t>Estonian Aviation Seminar</a:t>
            </a:r>
            <a:endParaRPr lang="et-EE" sz="1200" dirty="0"/>
          </a:p>
        </p:txBody>
      </p:sp>
    </p:spTree>
    <p:extLst>
      <p:ext uri="{BB962C8B-B14F-4D97-AF65-F5344CB8AC3E}">
        <p14:creationId xmlns:p14="http://schemas.microsoft.com/office/powerpoint/2010/main" val="711948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a:xfrm>
            <a:off x="539552" y="6525344"/>
            <a:ext cx="2133600" cy="180975"/>
          </a:xfrm>
        </p:spPr>
        <p:txBody>
          <a:bodyPr/>
          <a:lstStyle/>
          <a:p>
            <a:r>
              <a:rPr lang="et-EE" sz="1200" smtClean="0"/>
              <a:t>November 12, 2015</a:t>
            </a:r>
            <a:endParaRPr lang="en-US" sz="1200" dirty="0"/>
          </a:p>
        </p:txBody>
      </p:sp>
      <p:sp>
        <p:nvSpPr>
          <p:cNvPr id="6" name="Slaidinumbri kohatäide 5"/>
          <p:cNvSpPr>
            <a:spLocks noGrp="1"/>
          </p:cNvSpPr>
          <p:nvPr>
            <p:ph type="sldNum" sz="quarter" idx="12"/>
          </p:nvPr>
        </p:nvSpPr>
        <p:spPr/>
        <p:txBody>
          <a:bodyPr/>
          <a:lstStyle/>
          <a:p>
            <a:fld id="{461D0425-C90C-493B-981D-44B0C0BB3CDB}" type="slidenum">
              <a:rPr lang="en-US" sz="1400"/>
              <a:pPr/>
              <a:t>30</a:t>
            </a:fld>
            <a:endParaRPr lang="en-US" sz="1400" dirty="0"/>
          </a:p>
        </p:txBody>
      </p:sp>
      <p:sp>
        <p:nvSpPr>
          <p:cNvPr id="13314" name="Rectangle 2"/>
          <p:cNvSpPr>
            <a:spLocks noGrp="1" noChangeArrowheads="1"/>
          </p:cNvSpPr>
          <p:nvPr>
            <p:ph type="title"/>
          </p:nvPr>
        </p:nvSpPr>
        <p:spPr>
          <a:xfrm>
            <a:off x="468313" y="512763"/>
            <a:ext cx="8229600" cy="469900"/>
          </a:xfrm>
          <a:ln/>
        </p:spPr>
        <p:txBody>
          <a:bodyPr/>
          <a:lstStyle/>
          <a:p>
            <a:r>
              <a:rPr lang="en-GB" sz="2800" noProof="0" dirty="0" smtClean="0">
                <a:latin typeface="Calibri" panose="020F0502020204030204" pitchFamily="34" charset="0"/>
              </a:rPr>
              <a:t>Example of unconventional flight planning</a:t>
            </a:r>
            <a:endParaRPr lang="en-GB" sz="2800" noProof="0" dirty="0">
              <a:latin typeface="Calibri" panose="020F0502020204030204" pitchFamily="34" charset="0"/>
            </a:endParaRPr>
          </a:p>
        </p:txBody>
      </p:sp>
      <p:sp>
        <p:nvSpPr>
          <p:cNvPr id="2" name="Footer Placeholder 1"/>
          <p:cNvSpPr>
            <a:spLocks noGrp="1"/>
          </p:cNvSpPr>
          <p:nvPr>
            <p:ph type="ftr" sz="quarter" idx="11"/>
          </p:nvPr>
        </p:nvSpPr>
        <p:spPr/>
        <p:txBody>
          <a:bodyPr/>
          <a:lstStyle/>
          <a:p>
            <a:r>
              <a:rPr lang="et-EE" sz="1200" smtClean="0"/>
              <a:t>Estonian Aviation Seminar</a:t>
            </a:r>
            <a:endParaRPr lang="et-EE" sz="1200" dirty="0"/>
          </a:p>
        </p:txBody>
      </p:sp>
      <p:pic>
        <p:nvPicPr>
          <p:cNvPr id="8"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21270" y="1340768"/>
            <a:ext cx="6445104" cy="4833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698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Calibri" panose="020F0502020204030204" pitchFamily="34" charset="0"/>
              </a:rPr>
              <a:t>Lessons learned, way forward</a:t>
            </a:r>
            <a:endParaRPr lang="en-GB" sz="2800" noProof="0" dirty="0">
              <a:latin typeface="Calibri" panose="020F0502020204030204" pitchFamily="34" charset="0"/>
            </a:endParaRPr>
          </a:p>
        </p:txBody>
      </p:sp>
      <p:sp>
        <p:nvSpPr>
          <p:cNvPr id="3" name="Content Placeholder 2"/>
          <p:cNvSpPr>
            <a:spLocks noGrp="1"/>
          </p:cNvSpPr>
          <p:nvPr>
            <p:ph idx="1"/>
          </p:nvPr>
        </p:nvSpPr>
        <p:spPr/>
        <p:txBody>
          <a:bodyPr/>
          <a:lstStyle/>
          <a:p>
            <a:pPr>
              <a:spcAft>
                <a:spcPts val="600"/>
              </a:spcAft>
            </a:pPr>
            <a:r>
              <a:rPr lang="en-GB" dirty="0" smtClean="0">
                <a:latin typeface="Calibri" panose="020F0502020204030204" pitchFamily="34" charset="0"/>
              </a:rPr>
              <a:t>The importance of a clear back up plan to make the complicated decisions easy (vital to face the risks ahead in a realistic way)</a:t>
            </a:r>
          </a:p>
          <a:p>
            <a:pPr>
              <a:spcAft>
                <a:spcPts val="600"/>
              </a:spcAft>
            </a:pPr>
            <a:r>
              <a:rPr lang="en-GB" dirty="0" smtClean="0">
                <a:latin typeface="Calibri" panose="020F0502020204030204" pitchFamily="34" charset="0"/>
              </a:rPr>
              <a:t>The value of simulations in </a:t>
            </a:r>
            <a:r>
              <a:rPr lang="et-EE" dirty="0" smtClean="0">
                <a:latin typeface="Calibri" panose="020F0502020204030204" pitchFamily="34" charset="0"/>
              </a:rPr>
              <a:t>close-to-real</a:t>
            </a:r>
            <a:r>
              <a:rPr lang="en-GB" dirty="0" smtClean="0">
                <a:latin typeface="Calibri" panose="020F0502020204030204" pitchFamily="34" charset="0"/>
              </a:rPr>
              <a:t> environment</a:t>
            </a:r>
            <a:endParaRPr lang="et-EE" dirty="0" smtClean="0">
              <a:latin typeface="Calibri" panose="020F0502020204030204" pitchFamily="34" charset="0"/>
            </a:endParaRPr>
          </a:p>
          <a:p>
            <a:pPr>
              <a:spcAft>
                <a:spcPts val="600"/>
              </a:spcAft>
            </a:pPr>
            <a:r>
              <a:rPr lang="et-EE" dirty="0" smtClean="0">
                <a:latin typeface="Calibri" panose="020F0502020204030204" pitchFamily="34" charset="0"/>
              </a:rPr>
              <a:t>User friendly interfacing of cross-border FRA areas</a:t>
            </a:r>
            <a:endParaRPr lang="en-GB" dirty="0" smtClean="0">
              <a:latin typeface="Calibri" panose="020F0502020204030204" pitchFamily="34" charset="0"/>
            </a:endParaRPr>
          </a:p>
          <a:p>
            <a:pPr>
              <a:spcAft>
                <a:spcPts val="600"/>
              </a:spcAft>
            </a:pPr>
            <a:endParaRPr lang="en-GB" noProof="0" dirty="0" smtClean="0">
              <a:latin typeface="Calibri" panose="020F0502020204030204" pitchFamily="34" charset="0"/>
            </a:endParaRPr>
          </a:p>
          <a:p>
            <a:pPr>
              <a:spcAft>
                <a:spcPts val="600"/>
              </a:spcAft>
            </a:pPr>
            <a:r>
              <a:rPr lang="en-GB" noProof="0" dirty="0" smtClean="0">
                <a:latin typeface="Calibri" panose="020F0502020204030204" pitchFamily="34" charset="0"/>
              </a:rPr>
              <a:t>NEFRA scenario 8 („full“ NEFRA) – </a:t>
            </a:r>
            <a:r>
              <a:rPr lang="et-EE" dirty="0">
                <a:latin typeface="Calibri" panose="020F0502020204030204" pitchFamily="34" charset="0"/>
              </a:rPr>
              <a:t>s</a:t>
            </a:r>
            <a:r>
              <a:rPr lang="et-EE" noProof="0" dirty="0" smtClean="0">
                <a:latin typeface="Calibri" panose="020F0502020204030204" pitchFamily="34" charset="0"/>
              </a:rPr>
              <a:t>ummer</a:t>
            </a:r>
            <a:r>
              <a:rPr lang="en-GB" noProof="0" dirty="0" smtClean="0">
                <a:latin typeface="Calibri" panose="020F0502020204030204" pitchFamily="34" charset="0"/>
              </a:rPr>
              <a:t>, </a:t>
            </a:r>
            <a:r>
              <a:rPr lang="en-GB" noProof="0" dirty="0" smtClean="0">
                <a:latin typeface="Calibri" panose="020F0502020204030204" pitchFamily="34" charset="0"/>
              </a:rPr>
              <a:t>2016</a:t>
            </a:r>
          </a:p>
          <a:p>
            <a:pPr marL="342900" lvl="1" indent="-342900">
              <a:spcBef>
                <a:spcPts val="1200"/>
              </a:spcBef>
              <a:spcAft>
                <a:spcPts val="600"/>
              </a:spcAft>
              <a:buClr>
                <a:srgbClr val="99CCFF"/>
              </a:buClr>
              <a:buFont typeface="Wingdings" pitchFamily="2" charset="2"/>
              <a:buChar char="p"/>
            </a:pPr>
            <a:r>
              <a:rPr lang="en-GB" sz="2200" dirty="0" smtClean="0">
                <a:latin typeface="Calibri" panose="020F0502020204030204" pitchFamily="34" charset="0"/>
                <a:ea typeface="+mn-ea"/>
                <a:cs typeface="+mn-cs"/>
              </a:rPr>
              <a:t>„Overdue“ phase 1,  containing elements from phase 2</a:t>
            </a:r>
          </a:p>
          <a:p>
            <a:pPr lvl="1">
              <a:spcAft>
                <a:spcPts val="0"/>
              </a:spcAft>
            </a:pPr>
            <a:r>
              <a:rPr lang="en-GB" noProof="0" dirty="0" smtClean="0">
                <a:latin typeface="Calibri" panose="020F0502020204030204" pitchFamily="34" charset="0"/>
              </a:rPr>
              <a:t>Enhanced OLDI (REV/MAC, Field 15,...)</a:t>
            </a:r>
          </a:p>
          <a:p>
            <a:pPr lvl="1">
              <a:spcAft>
                <a:spcPts val="0"/>
              </a:spcAft>
            </a:pPr>
            <a:r>
              <a:rPr lang="en-GB" noProof="0" dirty="0" smtClean="0">
                <a:latin typeface="Calibri" panose="020F0502020204030204" pitchFamily="34" charset="0"/>
              </a:rPr>
              <a:t>Improved NM integration (automatic processing AFP, ACH/APL...)</a:t>
            </a:r>
          </a:p>
          <a:p>
            <a:pPr>
              <a:spcBef>
                <a:spcPts val="1200"/>
              </a:spcBef>
              <a:spcAft>
                <a:spcPts val="600"/>
              </a:spcAft>
            </a:pPr>
            <a:r>
              <a:rPr lang="en-GB" noProof="0" dirty="0" smtClean="0">
                <a:latin typeface="Calibri" panose="020F0502020204030204" pitchFamily="34" charset="0"/>
              </a:rPr>
              <a:t>Further expansion – </a:t>
            </a:r>
            <a:r>
              <a:rPr lang="en-GB" b="1" noProof="0" dirty="0" smtClean="0">
                <a:latin typeface="Calibri" panose="020F0502020204030204" pitchFamily="34" charset="0"/>
              </a:rPr>
              <a:t>Borealis FRA</a:t>
            </a:r>
            <a:endParaRPr lang="en-GB" noProof="0" dirty="0" smtClean="0">
              <a:latin typeface="Calibri" panose="020F0502020204030204" pitchFamily="34" charset="0"/>
            </a:endParaRPr>
          </a:p>
          <a:p>
            <a:pPr lvl="1">
              <a:spcAft>
                <a:spcPts val="0"/>
              </a:spcAft>
            </a:pPr>
            <a:r>
              <a:rPr lang="en-GB" noProof="0" dirty="0" smtClean="0">
                <a:latin typeface="Calibri" panose="020F0502020204030204" pitchFamily="34" charset="0"/>
              </a:rPr>
              <a:t>Drafting of ConOps, PMP and Back-up plan..</a:t>
            </a:r>
          </a:p>
          <a:p>
            <a:pPr lvl="1">
              <a:spcAft>
                <a:spcPts val="0"/>
              </a:spcAft>
            </a:pPr>
            <a:r>
              <a:rPr lang="et-EE" noProof="0" dirty="0" smtClean="0">
                <a:latin typeface="Calibri" panose="020F0502020204030204" pitchFamily="34" charset="0"/>
              </a:rPr>
              <a:t>Co-operation</a:t>
            </a:r>
            <a:r>
              <a:rPr lang="en-GB" noProof="0" dirty="0" smtClean="0">
                <a:latin typeface="Calibri" panose="020F0502020204030204" pitchFamily="34" charset="0"/>
              </a:rPr>
              <a:t> with SJU</a:t>
            </a:r>
            <a:endParaRPr lang="en-GB" noProof="0" dirty="0">
              <a:latin typeface="Calibri" panose="020F0502020204030204" pitchFamily="34" charset="0"/>
            </a:endParaRPr>
          </a:p>
        </p:txBody>
      </p:sp>
      <p:sp>
        <p:nvSpPr>
          <p:cNvPr id="4" name="Date Placeholder 3"/>
          <p:cNvSpPr>
            <a:spLocks noGrp="1"/>
          </p:cNvSpPr>
          <p:nvPr>
            <p:ph type="dt" sz="half" idx="10"/>
          </p:nvPr>
        </p:nvSpPr>
        <p:spPr/>
        <p:txBody>
          <a:bodyPr/>
          <a:lstStyle/>
          <a:p>
            <a:r>
              <a:rPr lang="et-EE" sz="1200" smtClean="0"/>
              <a:t>November 12, 2015</a:t>
            </a:r>
            <a:endParaRPr lang="en-US" dirty="0"/>
          </a:p>
        </p:txBody>
      </p:sp>
      <p:sp>
        <p:nvSpPr>
          <p:cNvPr id="5" name="Footer Placeholder 4"/>
          <p:cNvSpPr>
            <a:spLocks noGrp="1"/>
          </p:cNvSpPr>
          <p:nvPr>
            <p:ph type="ftr" sz="quarter" idx="11"/>
          </p:nvPr>
        </p:nvSpPr>
        <p:spPr/>
        <p:txBody>
          <a:bodyPr/>
          <a:lstStyle/>
          <a:p>
            <a:r>
              <a:rPr lang="et-EE" noProof="0" smtClean="0"/>
              <a:t>Estonian Aviation Seminar</a:t>
            </a:r>
            <a:endParaRPr lang="et-EE" noProof="0" dirty="0"/>
          </a:p>
        </p:txBody>
      </p:sp>
      <p:sp>
        <p:nvSpPr>
          <p:cNvPr id="6" name="Slide Number Placeholder 5"/>
          <p:cNvSpPr>
            <a:spLocks noGrp="1"/>
          </p:cNvSpPr>
          <p:nvPr>
            <p:ph type="sldNum" sz="quarter" idx="12"/>
          </p:nvPr>
        </p:nvSpPr>
        <p:spPr/>
        <p:txBody>
          <a:bodyPr/>
          <a:lstStyle/>
          <a:p>
            <a:fld id="{72D0DE90-7834-4074-89F8-CDE2F747B76E}" type="slidenum">
              <a:rPr lang="en-US" smtClean="0"/>
              <a:pPr/>
              <a:t>31</a:t>
            </a:fld>
            <a:endParaRPr lang="en-US" dirty="0"/>
          </a:p>
        </p:txBody>
      </p:sp>
    </p:spTree>
    <p:extLst>
      <p:ext uri="{BB962C8B-B14F-4D97-AF65-F5344CB8AC3E}">
        <p14:creationId xmlns:p14="http://schemas.microsoft.com/office/powerpoint/2010/main" val="154054140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p:txBody>
          <a:bodyPr/>
          <a:lstStyle/>
          <a:p>
            <a:r>
              <a:rPr lang="et-EE" smtClean="0"/>
              <a:t>November 12, 2015</a:t>
            </a:r>
            <a:endParaRPr lang="en-US" dirty="0"/>
          </a:p>
        </p:txBody>
      </p:sp>
      <p:sp>
        <p:nvSpPr>
          <p:cNvPr id="6" name="Slaidinumbri kohatäide 5"/>
          <p:cNvSpPr>
            <a:spLocks noGrp="1"/>
          </p:cNvSpPr>
          <p:nvPr>
            <p:ph type="sldNum" sz="quarter" idx="12"/>
          </p:nvPr>
        </p:nvSpPr>
        <p:spPr/>
        <p:txBody>
          <a:bodyPr/>
          <a:lstStyle/>
          <a:p>
            <a:fld id="{461D0425-C90C-493B-981D-44B0C0BB3CDB}" type="slidenum">
              <a:rPr lang="en-US"/>
              <a:pPr/>
              <a:t>32</a:t>
            </a:fld>
            <a:endParaRPr lang="en-US" dirty="0"/>
          </a:p>
        </p:txBody>
      </p:sp>
      <p:sp>
        <p:nvSpPr>
          <p:cNvPr id="13314" name="Rectangle 2"/>
          <p:cNvSpPr>
            <a:spLocks noGrp="1" noChangeArrowheads="1"/>
          </p:cNvSpPr>
          <p:nvPr>
            <p:ph type="title"/>
          </p:nvPr>
        </p:nvSpPr>
        <p:spPr>
          <a:xfrm>
            <a:off x="468313" y="512763"/>
            <a:ext cx="8229600" cy="469900"/>
          </a:xfrm>
          <a:ln/>
        </p:spPr>
        <p:txBody>
          <a:bodyPr/>
          <a:lstStyle/>
          <a:p>
            <a:r>
              <a:rPr lang="en-GB" sz="2800" dirty="0" smtClean="0">
                <a:latin typeface="Calibri" panose="020F0502020204030204" pitchFamily="34" charset="0"/>
              </a:rPr>
              <a:t>Expansion of NEFRA </a:t>
            </a:r>
            <a:r>
              <a:rPr lang="en-GB" sz="2800" noProof="0" dirty="0" smtClean="0">
                <a:latin typeface="Calibri" panose="020F0502020204030204" pitchFamily="34" charset="0"/>
              </a:rPr>
              <a:t>– Borealis FRA</a:t>
            </a:r>
            <a:endParaRPr lang="en-GB" sz="2800" noProof="0" dirty="0">
              <a:latin typeface="Calibri" panose="020F0502020204030204" pitchFamily="34" charset="0"/>
            </a:endParaRPr>
          </a:p>
        </p:txBody>
      </p:sp>
      <p:sp>
        <p:nvSpPr>
          <p:cNvPr id="13315" name="Rectangle 3"/>
          <p:cNvSpPr>
            <a:spLocks noGrp="1" noChangeArrowheads="1"/>
          </p:cNvSpPr>
          <p:nvPr>
            <p:ph type="body" idx="1"/>
          </p:nvPr>
        </p:nvSpPr>
        <p:spPr>
          <a:xfrm>
            <a:off x="457200" y="1052736"/>
            <a:ext cx="8291264" cy="1296144"/>
          </a:xfrm>
        </p:spPr>
        <p:txBody>
          <a:bodyPr/>
          <a:lstStyle/>
          <a:p>
            <a:pPr marL="0" indent="0">
              <a:spcBef>
                <a:spcPts val="600"/>
              </a:spcBef>
              <a:spcAft>
                <a:spcPts val="0"/>
              </a:spcAft>
              <a:buClrTx/>
              <a:buSzPct val="95000"/>
              <a:buNone/>
            </a:pPr>
            <a:r>
              <a:rPr lang="en-GB" noProof="0" dirty="0" smtClean="0">
                <a:latin typeface="Calibri" panose="020F0502020204030204" pitchFamily="34" charset="0"/>
              </a:rPr>
              <a:t>Borealis FRA will cover 3 FABs (NEFAB, DK/SWE, UK/Ireland) and large area of the North Atlantic controlled by Isavia - </a:t>
            </a:r>
            <a:r>
              <a:rPr lang="en-GB" dirty="0" smtClean="0">
                <a:latin typeface="Calibri" panose="020F0502020204030204" pitchFamily="34" charset="0"/>
              </a:rPr>
              <a:t>Icelandic ANSP </a:t>
            </a:r>
            <a:endParaRPr lang="et-EE" dirty="0" smtClean="0">
              <a:latin typeface="Calibri" panose="020F0502020204030204" pitchFamily="34" charset="0"/>
            </a:endParaRPr>
          </a:p>
          <a:p>
            <a:pPr marL="0" indent="0">
              <a:spcBef>
                <a:spcPts val="600"/>
              </a:spcBef>
              <a:spcAft>
                <a:spcPts val="0"/>
              </a:spcAft>
              <a:buClrTx/>
              <a:buSzPct val="95000"/>
              <a:buNone/>
            </a:pPr>
            <a:r>
              <a:rPr lang="et-EE" noProof="0" dirty="0" smtClean="0">
                <a:latin typeface="Calibri" panose="020F0502020204030204" pitchFamily="34" charset="0"/>
              </a:rPr>
              <a:t>			    Lately Baltic FAB (Lithuania and Poland) has </a:t>
            </a:r>
            <a:br>
              <a:rPr lang="et-EE" noProof="0" dirty="0" smtClean="0">
                <a:latin typeface="Calibri" panose="020F0502020204030204" pitchFamily="34" charset="0"/>
              </a:rPr>
            </a:br>
            <a:r>
              <a:rPr lang="et-EE" noProof="0" dirty="0" smtClean="0">
                <a:latin typeface="Calibri" panose="020F0502020204030204" pitchFamily="34" charset="0"/>
              </a:rPr>
              <a:t>			    expressed their ambition to join Borealis FRA</a:t>
            </a:r>
            <a:endParaRPr lang="en-GB" noProof="0" dirty="0">
              <a:latin typeface="Calibri" panose="020F0502020204030204" pitchFamily="34" charset="0"/>
            </a:endParaRPr>
          </a:p>
        </p:txBody>
      </p:sp>
      <p:sp>
        <p:nvSpPr>
          <p:cNvPr id="2" name="Footer Placeholder 1"/>
          <p:cNvSpPr>
            <a:spLocks noGrp="1"/>
          </p:cNvSpPr>
          <p:nvPr>
            <p:ph type="ftr" sz="quarter" idx="11"/>
          </p:nvPr>
        </p:nvSpPr>
        <p:spPr/>
        <p:txBody>
          <a:bodyPr/>
          <a:lstStyle/>
          <a:p>
            <a:r>
              <a:rPr lang="en-US" smtClean="0"/>
              <a:t>Estonian Aviation Seminar</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6023" y="2996951"/>
            <a:ext cx="2850198" cy="3438335"/>
          </a:xfrm>
          <a:prstGeom prst="rect">
            <a:avLst/>
          </a:prstGeom>
          <a:ln>
            <a:solidFill>
              <a:schemeClr val="accent1"/>
            </a:solidFill>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0852" y="2564904"/>
            <a:ext cx="2880239" cy="3438335"/>
          </a:xfrm>
          <a:prstGeom prst="rect">
            <a:avLst/>
          </a:prstGeom>
          <a:ln>
            <a:solidFill>
              <a:schemeClr val="accent1"/>
            </a:solidFill>
          </a:ln>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2062" y="2106871"/>
            <a:ext cx="2880320" cy="3438335"/>
          </a:xfrm>
          <a:prstGeom prst="rect">
            <a:avLst/>
          </a:prstGeom>
          <a:ln>
            <a:solidFill>
              <a:schemeClr val="accent1"/>
            </a:solidFill>
          </a:ln>
        </p:spPr>
      </p:pic>
      <p:sp>
        <p:nvSpPr>
          <p:cNvPr id="3" name="Oval 2"/>
          <p:cNvSpPr/>
          <p:nvPr/>
        </p:nvSpPr>
        <p:spPr>
          <a:xfrm rot="893345">
            <a:off x="7938341" y="5039109"/>
            <a:ext cx="608030" cy="1060041"/>
          </a:xfrm>
          <a:prstGeom prst="ellipse">
            <a:avLst/>
          </a:prstGeom>
          <a:solidFill>
            <a:schemeClr val="accent1">
              <a:alpha val="50000"/>
            </a:schemeClr>
          </a:solidFill>
          <a:ln>
            <a:solidFill>
              <a:srgbClr val="92D05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2078185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043608" y="3789040"/>
            <a:ext cx="7128793" cy="1224136"/>
          </a:xfrm>
        </p:spPr>
        <p:txBody>
          <a:bodyPr/>
          <a:lstStyle/>
          <a:p>
            <a:pPr algn="ctr">
              <a:spcBef>
                <a:spcPts val="1200"/>
              </a:spcBef>
            </a:pPr>
            <a:r>
              <a:rPr lang="en-GB" sz="3200" noProof="0" dirty="0" smtClean="0">
                <a:solidFill>
                  <a:srgbClr val="003A75"/>
                </a:solidFill>
                <a:latin typeface="Calibri" panose="020F0502020204030204" pitchFamily="34" charset="0"/>
                <a:ea typeface="+mn-ea"/>
                <a:cs typeface="+mn-cs"/>
              </a:rPr>
              <a:t>Thank you for your attention!</a:t>
            </a:r>
            <a:br>
              <a:rPr lang="en-GB" sz="3200" noProof="0" dirty="0" smtClean="0">
                <a:solidFill>
                  <a:srgbClr val="003A75"/>
                </a:solidFill>
                <a:latin typeface="Calibri" panose="020F0502020204030204" pitchFamily="34" charset="0"/>
                <a:ea typeface="+mn-ea"/>
                <a:cs typeface="+mn-cs"/>
              </a:rPr>
            </a:br>
            <a:r>
              <a:rPr lang="en-GB" sz="3600" noProof="0" dirty="0" smtClean="0">
                <a:latin typeface="Calibri" panose="020F0502020204030204" pitchFamily="34" charset="0"/>
              </a:rPr>
              <a:t>Tänan tähelepanu eest!</a:t>
            </a:r>
            <a:endParaRPr lang="en-GB" sz="3600" noProof="0" dirty="0">
              <a:latin typeface="Calibri" panose="020F0502020204030204" pitchFamily="34" charset="0"/>
            </a:endParaRPr>
          </a:p>
        </p:txBody>
      </p:sp>
      <p:sp>
        <p:nvSpPr>
          <p:cNvPr id="15" name="Text Placeholder 14"/>
          <p:cNvSpPr>
            <a:spLocks noGrp="1"/>
          </p:cNvSpPr>
          <p:nvPr>
            <p:ph type="body" idx="1"/>
          </p:nvPr>
        </p:nvSpPr>
        <p:spPr>
          <a:xfrm>
            <a:off x="1043608" y="1916832"/>
            <a:ext cx="7128792" cy="689869"/>
          </a:xfrm>
        </p:spPr>
        <p:txBody>
          <a:bodyPr/>
          <a:lstStyle/>
          <a:p>
            <a:pPr algn="ctr"/>
            <a:r>
              <a:rPr lang="et-EE" sz="2800" b="1" dirty="0" smtClean="0">
                <a:latin typeface="Calibri" panose="020F0502020204030204" pitchFamily="34" charset="0"/>
              </a:rPr>
              <a:t>Any </a:t>
            </a:r>
            <a:r>
              <a:rPr lang="et-EE" sz="2800" b="1" dirty="0" smtClean="0">
                <a:latin typeface="Calibri" panose="020F0502020204030204" pitchFamily="34" charset="0"/>
              </a:rPr>
              <a:t>questions</a:t>
            </a:r>
            <a:r>
              <a:rPr lang="en-GB" sz="2800" b="1" noProof="0" dirty="0" smtClean="0">
                <a:latin typeface="Calibri" panose="020F0502020204030204" pitchFamily="34" charset="0"/>
              </a:rPr>
              <a:t>?</a:t>
            </a:r>
            <a:r>
              <a:rPr lang="en-GB" sz="2800" noProof="0" dirty="0" smtClean="0">
                <a:latin typeface="Calibri" panose="020F0502020204030204" pitchFamily="34" charset="0"/>
              </a:rPr>
              <a:t> </a:t>
            </a:r>
            <a:endParaRPr lang="en-GB" sz="2800" noProof="0" dirty="0">
              <a:latin typeface="Calibri" panose="020F0502020204030204" pitchFamily="34" charset="0"/>
            </a:endParaRPr>
          </a:p>
        </p:txBody>
      </p:sp>
      <p:sp>
        <p:nvSpPr>
          <p:cNvPr id="4" name="Kuupäeva kohatäide 3"/>
          <p:cNvSpPr>
            <a:spLocks noGrp="1"/>
          </p:cNvSpPr>
          <p:nvPr>
            <p:ph type="dt" sz="half" idx="10"/>
          </p:nvPr>
        </p:nvSpPr>
        <p:spPr>
          <a:xfrm>
            <a:off x="467544" y="6525344"/>
            <a:ext cx="2133600" cy="180975"/>
          </a:xfrm>
        </p:spPr>
        <p:txBody>
          <a:bodyPr/>
          <a:lstStyle/>
          <a:p>
            <a:r>
              <a:rPr lang="et-EE" sz="1200" smtClean="0"/>
              <a:t>November 12, 2015</a:t>
            </a:r>
            <a:endParaRPr lang="en-US" sz="1200" dirty="0"/>
          </a:p>
        </p:txBody>
      </p:sp>
      <p:sp>
        <p:nvSpPr>
          <p:cNvPr id="2" name="Footer Placeholder 1"/>
          <p:cNvSpPr>
            <a:spLocks noGrp="1"/>
          </p:cNvSpPr>
          <p:nvPr>
            <p:ph type="ftr" sz="quarter" idx="11"/>
          </p:nvPr>
        </p:nvSpPr>
        <p:spPr/>
        <p:txBody>
          <a:bodyPr/>
          <a:lstStyle/>
          <a:p>
            <a:r>
              <a:rPr lang="et-EE" sz="1200" smtClean="0"/>
              <a:t>Estonian Aviation Seminar</a:t>
            </a:r>
            <a:endParaRPr lang="et-EE" sz="1200" dirty="0"/>
          </a:p>
        </p:txBody>
      </p:sp>
      <p:sp>
        <p:nvSpPr>
          <p:cNvPr id="6" name="Slaidinumbri kohatäide 5"/>
          <p:cNvSpPr>
            <a:spLocks noGrp="1"/>
          </p:cNvSpPr>
          <p:nvPr>
            <p:ph type="sldNum" sz="quarter" idx="12"/>
          </p:nvPr>
        </p:nvSpPr>
        <p:spPr/>
        <p:txBody>
          <a:bodyPr/>
          <a:lstStyle/>
          <a:p>
            <a:fld id="{461D0425-C90C-493B-981D-44B0C0BB3CDB}" type="slidenum">
              <a:rPr lang="en-US" sz="1400" b="1" smtClean="0"/>
              <a:pPr/>
              <a:t>33</a:t>
            </a:fld>
            <a:endParaRPr lang="en-US" sz="1400" b="1" dirty="0"/>
          </a:p>
        </p:txBody>
      </p:sp>
    </p:spTree>
    <p:extLst>
      <p:ext uri="{BB962C8B-B14F-4D97-AF65-F5344CB8AC3E}">
        <p14:creationId xmlns:p14="http://schemas.microsoft.com/office/powerpoint/2010/main" val="236493585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p:txBody>
          <a:bodyPr/>
          <a:lstStyle/>
          <a:p>
            <a:r>
              <a:rPr lang="et-EE" smtClean="0"/>
              <a:t>November 12, 2015</a:t>
            </a:r>
            <a:endParaRPr lang="en-US" dirty="0"/>
          </a:p>
        </p:txBody>
      </p:sp>
      <p:sp>
        <p:nvSpPr>
          <p:cNvPr id="6" name="Slaidinumbri kohatäide 5"/>
          <p:cNvSpPr>
            <a:spLocks noGrp="1"/>
          </p:cNvSpPr>
          <p:nvPr>
            <p:ph type="sldNum" sz="quarter" idx="12"/>
          </p:nvPr>
        </p:nvSpPr>
        <p:spPr/>
        <p:txBody>
          <a:bodyPr/>
          <a:lstStyle/>
          <a:p>
            <a:fld id="{461D0425-C90C-493B-981D-44B0C0BB3CDB}" type="slidenum">
              <a:rPr lang="en-US"/>
              <a:pPr/>
              <a:t>4</a:t>
            </a:fld>
            <a:endParaRPr lang="en-US" dirty="0"/>
          </a:p>
        </p:txBody>
      </p:sp>
      <p:sp>
        <p:nvSpPr>
          <p:cNvPr id="13314" name="Rectangle 2"/>
          <p:cNvSpPr>
            <a:spLocks noGrp="1" noChangeArrowheads="1"/>
          </p:cNvSpPr>
          <p:nvPr>
            <p:ph type="title"/>
          </p:nvPr>
        </p:nvSpPr>
        <p:spPr>
          <a:xfrm>
            <a:off x="468313" y="512763"/>
            <a:ext cx="8229600" cy="469900"/>
          </a:xfrm>
          <a:ln/>
        </p:spPr>
        <p:txBody>
          <a:bodyPr/>
          <a:lstStyle/>
          <a:p>
            <a:r>
              <a:rPr lang="et-EE" sz="2800" noProof="0" dirty="0" smtClean="0">
                <a:latin typeface="Calibri" panose="020F0502020204030204" pitchFamily="34" charset="0"/>
              </a:rPr>
              <a:t>FRA Concept of Operations (1)</a:t>
            </a:r>
            <a:endParaRPr lang="en-GB" sz="2800" noProof="0" dirty="0">
              <a:latin typeface="Calibri" panose="020F0502020204030204" pitchFamily="34" charset="0"/>
            </a:endParaRPr>
          </a:p>
        </p:txBody>
      </p:sp>
      <p:pic>
        <p:nvPicPr>
          <p:cNvPr id="7" name="Picture 6"/>
          <p:cNvPicPr/>
          <p:nvPr/>
        </p:nvPicPr>
        <p:blipFill rotWithShape="1">
          <a:blip r:embed="rId3" cstate="email">
            <a:extLst>
              <a:ext uri="{28A0092B-C50C-407E-A947-70E740481C1C}">
                <a14:useLocalDpi xmlns:a14="http://schemas.microsoft.com/office/drawing/2010/main"/>
              </a:ext>
            </a:extLst>
          </a:blip>
          <a:srcRect l="2054" t="1675" r="36171" b="3909"/>
          <a:stretch/>
        </p:blipFill>
        <p:spPr bwMode="auto">
          <a:xfrm>
            <a:off x="539552" y="1179240"/>
            <a:ext cx="4181476" cy="5023445"/>
          </a:xfrm>
          <a:prstGeom prst="rect">
            <a:avLst/>
          </a:prstGeom>
          <a:noFill/>
          <a:ln>
            <a:noFill/>
          </a:ln>
          <a:extLst>
            <a:ext uri="{53640926-AAD7-44D8-BBD7-CCE9431645EC}">
              <a14:shadowObscured xmlns:a14="http://schemas.microsoft.com/office/drawing/2010/main"/>
            </a:ext>
          </a:extLst>
        </p:spPr>
      </p:pic>
      <p:sp>
        <p:nvSpPr>
          <p:cNvPr id="2" name="Footer Placeholder 1"/>
          <p:cNvSpPr>
            <a:spLocks noGrp="1"/>
          </p:cNvSpPr>
          <p:nvPr>
            <p:ph type="ftr" sz="quarter" idx="11"/>
          </p:nvPr>
        </p:nvSpPr>
        <p:spPr/>
        <p:txBody>
          <a:bodyPr/>
          <a:lstStyle/>
          <a:p>
            <a:r>
              <a:rPr lang="en-US" smtClean="0"/>
              <a:t>Estonian Aviation Seminar</a:t>
            </a:r>
            <a:endParaRPr lang="en-US" dirty="0"/>
          </a:p>
        </p:txBody>
      </p:sp>
      <p:sp>
        <p:nvSpPr>
          <p:cNvPr id="8" name="Rectangle 3"/>
          <p:cNvSpPr txBox="1">
            <a:spLocks noChangeArrowheads="1"/>
          </p:cNvSpPr>
          <p:nvPr/>
        </p:nvSpPr>
        <p:spPr bwMode="auto">
          <a:xfrm>
            <a:off x="5076056" y="1062856"/>
            <a:ext cx="3672408"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99CCFF"/>
              </a:buClr>
              <a:buSzPct val="75000"/>
              <a:buFont typeface="Wingdings" pitchFamily="2" charset="2"/>
              <a:buChar char="p"/>
              <a:defRPr sz="2200">
                <a:solidFill>
                  <a:srgbClr val="003A75"/>
                </a:solidFill>
                <a:latin typeface="+mn-lt"/>
                <a:ea typeface="+mn-ea"/>
                <a:cs typeface="+mn-cs"/>
              </a:defRPr>
            </a:lvl1pPr>
            <a:lvl2pPr marL="742950" indent="-285750" algn="l" rtl="0" fontAlgn="base">
              <a:spcBef>
                <a:spcPct val="20000"/>
              </a:spcBef>
              <a:spcAft>
                <a:spcPct val="0"/>
              </a:spcAft>
              <a:buClr>
                <a:srgbClr val="0091CA"/>
              </a:buClr>
              <a:buSzPct val="75000"/>
              <a:buFont typeface="Wingdings" pitchFamily="2" charset="2"/>
              <a:buChar char="n"/>
              <a:defRPr sz="2000">
                <a:solidFill>
                  <a:srgbClr val="003A75"/>
                </a:solidFill>
                <a:latin typeface="+mn-lt"/>
              </a:defRPr>
            </a:lvl2pPr>
            <a:lvl3pPr marL="1143000" indent="-228600" algn="l" rtl="0" fontAlgn="base">
              <a:spcBef>
                <a:spcPct val="20000"/>
              </a:spcBef>
              <a:spcAft>
                <a:spcPct val="0"/>
              </a:spcAft>
              <a:buClr>
                <a:srgbClr val="99CCFF"/>
              </a:buClr>
              <a:buSzPct val="65000"/>
              <a:buFont typeface="Wingdings" pitchFamily="2" charset="2"/>
              <a:buChar char="p"/>
              <a:defRPr>
                <a:solidFill>
                  <a:srgbClr val="003A75"/>
                </a:solidFill>
                <a:latin typeface="+mn-lt"/>
              </a:defRPr>
            </a:lvl3pPr>
            <a:lvl4pPr marL="1600200" indent="-228600" algn="l" rtl="0" fontAlgn="base">
              <a:spcBef>
                <a:spcPct val="20000"/>
              </a:spcBef>
              <a:spcAft>
                <a:spcPct val="0"/>
              </a:spcAft>
              <a:buClr>
                <a:srgbClr val="0091CA"/>
              </a:buClr>
              <a:buFont typeface="Wingdings" pitchFamily="2" charset="2"/>
              <a:buChar char="§"/>
              <a:defRPr>
                <a:solidFill>
                  <a:srgbClr val="003A75"/>
                </a:solidFill>
                <a:latin typeface="+mn-lt"/>
              </a:defRPr>
            </a:lvl4pPr>
            <a:lvl5pPr marL="20574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5pPr>
            <a:lvl6pPr marL="25146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6pPr>
            <a:lvl7pPr marL="29718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7pPr>
            <a:lvl8pPr marL="34290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8pPr>
            <a:lvl9pPr marL="38862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9pPr>
          </a:lstStyle>
          <a:p>
            <a:pPr marL="22225" indent="0">
              <a:buNone/>
            </a:pPr>
            <a:r>
              <a:rPr lang="et-EE" sz="2400" dirty="0" smtClean="0">
                <a:latin typeface="Calibri" panose="020F0502020204030204" pitchFamily="34" charset="0"/>
              </a:rPr>
              <a:t>... </a:t>
            </a:r>
            <a:r>
              <a:rPr lang="et-EE" sz="2400" dirty="0">
                <a:latin typeface="Calibri" panose="020F0502020204030204" pitchFamily="34" charset="0"/>
              </a:rPr>
              <a:t>u</a:t>
            </a:r>
            <a:r>
              <a:rPr lang="et-EE" sz="2400" dirty="0" smtClean="0">
                <a:latin typeface="Calibri" panose="020F0502020204030204" pitchFamily="34" charset="0"/>
              </a:rPr>
              <a:t>sers </a:t>
            </a:r>
            <a:r>
              <a:rPr lang="en-GB" sz="2400" dirty="0" smtClean="0">
                <a:latin typeface="Calibri" panose="020F0502020204030204" pitchFamily="34" charset="0"/>
              </a:rPr>
              <a:t>may </a:t>
            </a:r>
            <a:r>
              <a:rPr lang="en-GB" sz="2400" dirty="0">
                <a:latin typeface="Calibri" panose="020F0502020204030204" pitchFamily="34" charset="0"/>
              </a:rPr>
              <a:t>freely plan a route between a defined entry </a:t>
            </a:r>
            <a:r>
              <a:rPr lang="en-GB" sz="2400" dirty="0" smtClean="0">
                <a:latin typeface="Calibri" panose="020F0502020204030204" pitchFamily="34" charset="0"/>
              </a:rPr>
              <a:t>point</a:t>
            </a:r>
            <a:r>
              <a:rPr lang="et-EE" sz="2400" dirty="0" smtClean="0">
                <a:latin typeface="Calibri" panose="020F0502020204030204" pitchFamily="34" charset="0"/>
              </a:rPr>
              <a:t> FRA (E)</a:t>
            </a:r>
            <a:r>
              <a:rPr lang="en-GB" sz="2400" dirty="0" smtClean="0">
                <a:latin typeface="Calibri" panose="020F0502020204030204" pitchFamily="34" charset="0"/>
              </a:rPr>
              <a:t> </a:t>
            </a:r>
            <a:r>
              <a:rPr lang="en-GB" sz="2400" dirty="0">
                <a:latin typeface="Calibri" panose="020F0502020204030204" pitchFamily="34" charset="0"/>
              </a:rPr>
              <a:t>and a defined exit point</a:t>
            </a:r>
            <a:r>
              <a:rPr lang="et-EE" sz="2400" kern="0" dirty="0" smtClean="0">
                <a:latin typeface="Calibri" panose="020F0502020204030204" pitchFamily="34" charset="0"/>
              </a:rPr>
              <a:t> FRA (X) ... </a:t>
            </a:r>
            <a:endParaRPr lang="en-GB" sz="2400" kern="0" dirty="0">
              <a:latin typeface="Calibri" panose="020F0502020204030204" pitchFamily="34" charset="0"/>
            </a:endParaRPr>
          </a:p>
        </p:txBody>
      </p:sp>
      <p:sp>
        <p:nvSpPr>
          <p:cNvPr id="9" name="Tasakylkinen kolmio 17"/>
          <p:cNvSpPr/>
          <p:nvPr/>
        </p:nvSpPr>
        <p:spPr>
          <a:xfrm>
            <a:off x="1259632" y="2132856"/>
            <a:ext cx="180020" cy="176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asakylkinen kolmio 17"/>
          <p:cNvSpPr/>
          <p:nvPr/>
        </p:nvSpPr>
        <p:spPr>
          <a:xfrm>
            <a:off x="4355976" y="4581128"/>
            <a:ext cx="180020" cy="176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uora nuoliyhdysviiva 7"/>
          <p:cNvCxnSpPr>
            <a:stCxn id="10" idx="1"/>
          </p:cNvCxnSpPr>
          <p:nvPr/>
        </p:nvCxnSpPr>
        <p:spPr>
          <a:xfrm flipH="1" flipV="1">
            <a:off x="1439653" y="2309057"/>
            <a:ext cx="2961328" cy="23601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uora nuoliyhdysviiva 9"/>
          <p:cNvCxnSpPr/>
          <p:nvPr/>
        </p:nvCxnSpPr>
        <p:spPr>
          <a:xfrm flipH="1" flipV="1">
            <a:off x="4536393" y="4713278"/>
            <a:ext cx="431610" cy="881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uora nuoliyhdysviiva 9"/>
          <p:cNvCxnSpPr/>
          <p:nvPr/>
        </p:nvCxnSpPr>
        <p:spPr>
          <a:xfrm flipH="1" flipV="1">
            <a:off x="828022" y="2132856"/>
            <a:ext cx="431610" cy="881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kstiruutu 19"/>
          <p:cNvSpPr txBox="1"/>
          <p:nvPr/>
        </p:nvSpPr>
        <p:spPr>
          <a:xfrm>
            <a:off x="471357" y="1763524"/>
            <a:ext cx="854721" cy="369332"/>
          </a:xfrm>
          <a:prstGeom prst="rect">
            <a:avLst/>
          </a:prstGeom>
          <a:noFill/>
        </p:spPr>
        <p:txBody>
          <a:bodyPr wrap="none" rtlCol="0">
            <a:spAutoFit/>
          </a:bodyPr>
          <a:lstStyle/>
          <a:p>
            <a:r>
              <a:rPr lang="fi-FI" dirty="0" smtClean="0"/>
              <a:t>FRA (X)</a:t>
            </a:r>
            <a:endParaRPr lang="en-GB" dirty="0"/>
          </a:p>
        </p:txBody>
      </p:sp>
      <p:sp>
        <p:nvSpPr>
          <p:cNvPr id="15" name="Tekstiruutu 19"/>
          <p:cNvSpPr txBox="1"/>
          <p:nvPr/>
        </p:nvSpPr>
        <p:spPr>
          <a:xfrm>
            <a:off x="4018625" y="4822759"/>
            <a:ext cx="1071127" cy="369332"/>
          </a:xfrm>
          <a:prstGeom prst="rect">
            <a:avLst/>
          </a:prstGeom>
          <a:noFill/>
        </p:spPr>
        <p:txBody>
          <a:bodyPr wrap="none" rtlCol="0">
            <a:spAutoFit/>
          </a:bodyPr>
          <a:lstStyle/>
          <a:p>
            <a:r>
              <a:rPr lang="fi-FI" dirty="0" smtClean="0"/>
              <a:t>FRA (</a:t>
            </a:r>
            <a:r>
              <a:rPr lang="et-EE" dirty="0" smtClean="0"/>
              <a:t>E</a:t>
            </a:r>
            <a:r>
              <a:rPr lang="fi-FI" dirty="0" smtClean="0"/>
              <a:t>)</a:t>
            </a:r>
            <a:endParaRPr lang="en-GB" dirty="0"/>
          </a:p>
        </p:txBody>
      </p:sp>
    </p:spTree>
    <p:extLst>
      <p:ext uri="{BB962C8B-B14F-4D97-AF65-F5344CB8AC3E}">
        <p14:creationId xmlns:p14="http://schemas.microsoft.com/office/powerpoint/2010/main" val="3263113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p:txBody>
          <a:bodyPr/>
          <a:lstStyle/>
          <a:p>
            <a:r>
              <a:rPr lang="et-EE" smtClean="0"/>
              <a:t>November 12, 2015</a:t>
            </a:r>
            <a:endParaRPr lang="en-US" dirty="0"/>
          </a:p>
        </p:txBody>
      </p:sp>
      <p:sp>
        <p:nvSpPr>
          <p:cNvPr id="6" name="Slaidinumbri kohatäide 5"/>
          <p:cNvSpPr>
            <a:spLocks noGrp="1"/>
          </p:cNvSpPr>
          <p:nvPr>
            <p:ph type="sldNum" sz="quarter" idx="12"/>
          </p:nvPr>
        </p:nvSpPr>
        <p:spPr/>
        <p:txBody>
          <a:bodyPr/>
          <a:lstStyle/>
          <a:p>
            <a:fld id="{461D0425-C90C-493B-981D-44B0C0BB3CDB}" type="slidenum">
              <a:rPr lang="en-US"/>
              <a:pPr/>
              <a:t>5</a:t>
            </a:fld>
            <a:endParaRPr lang="en-US" dirty="0"/>
          </a:p>
        </p:txBody>
      </p:sp>
      <p:sp>
        <p:nvSpPr>
          <p:cNvPr id="13314" name="Rectangle 2"/>
          <p:cNvSpPr>
            <a:spLocks noGrp="1" noChangeArrowheads="1"/>
          </p:cNvSpPr>
          <p:nvPr>
            <p:ph type="title"/>
          </p:nvPr>
        </p:nvSpPr>
        <p:spPr>
          <a:xfrm>
            <a:off x="468313" y="512763"/>
            <a:ext cx="8229600" cy="469900"/>
          </a:xfrm>
          <a:ln/>
        </p:spPr>
        <p:txBody>
          <a:bodyPr/>
          <a:lstStyle/>
          <a:p>
            <a:r>
              <a:rPr lang="et-EE" sz="2800" noProof="0" dirty="0" smtClean="0">
                <a:latin typeface="Calibri" panose="020F0502020204030204" pitchFamily="34" charset="0"/>
              </a:rPr>
              <a:t>FRA Concept of Operations (2)</a:t>
            </a:r>
            <a:endParaRPr lang="en-GB" sz="2800" noProof="0" dirty="0">
              <a:latin typeface="Calibri" panose="020F0502020204030204" pitchFamily="34" charset="0"/>
            </a:endParaRPr>
          </a:p>
        </p:txBody>
      </p:sp>
      <p:pic>
        <p:nvPicPr>
          <p:cNvPr id="7" name="Picture 6"/>
          <p:cNvPicPr/>
          <p:nvPr/>
        </p:nvPicPr>
        <p:blipFill rotWithShape="1">
          <a:blip r:embed="rId3" cstate="email">
            <a:extLst>
              <a:ext uri="{28A0092B-C50C-407E-A947-70E740481C1C}">
                <a14:useLocalDpi xmlns:a14="http://schemas.microsoft.com/office/drawing/2010/main"/>
              </a:ext>
            </a:extLst>
          </a:blip>
          <a:srcRect l="2054" t="1675" r="36171" b="3909"/>
          <a:stretch/>
        </p:blipFill>
        <p:spPr bwMode="auto">
          <a:xfrm>
            <a:off x="539552" y="1179240"/>
            <a:ext cx="4181476" cy="5023445"/>
          </a:xfrm>
          <a:prstGeom prst="rect">
            <a:avLst/>
          </a:prstGeom>
          <a:noFill/>
          <a:ln>
            <a:noFill/>
          </a:ln>
          <a:extLst>
            <a:ext uri="{53640926-AAD7-44D8-BBD7-CCE9431645EC}">
              <a14:shadowObscured xmlns:a14="http://schemas.microsoft.com/office/drawing/2010/main"/>
            </a:ext>
          </a:extLst>
        </p:spPr>
      </p:pic>
      <p:sp>
        <p:nvSpPr>
          <p:cNvPr id="2" name="Footer Placeholder 1"/>
          <p:cNvSpPr>
            <a:spLocks noGrp="1"/>
          </p:cNvSpPr>
          <p:nvPr>
            <p:ph type="ftr" sz="quarter" idx="11"/>
          </p:nvPr>
        </p:nvSpPr>
        <p:spPr/>
        <p:txBody>
          <a:bodyPr/>
          <a:lstStyle/>
          <a:p>
            <a:r>
              <a:rPr lang="en-US" smtClean="0"/>
              <a:t>Estonian Aviation Seminar</a:t>
            </a:r>
            <a:endParaRPr lang="en-US" dirty="0"/>
          </a:p>
        </p:txBody>
      </p:sp>
      <p:sp>
        <p:nvSpPr>
          <p:cNvPr id="8" name="Rectangle 3"/>
          <p:cNvSpPr txBox="1">
            <a:spLocks noChangeArrowheads="1"/>
          </p:cNvSpPr>
          <p:nvPr/>
        </p:nvSpPr>
        <p:spPr bwMode="auto">
          <a:xfrm>
            <a:off x="5076056" y="1062856"/>
            <a:ext cx="3672408"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99CCFF"/>
              </a:buClr>
              <a:buSzPct val="75000"/>
              <a:buFont typeface="Wingdings" pitchFamily="2" charset="2"/>
              <a:buChar char="p"/>
              <a:defRPr sz="2200">
                <a:solidFill>
                  <a:srgbClr val="003A75"/>
                </a:solidFill>
                <a:latin typeface="+mn-lt"/>
                <a:ea typeface="+mn-ea"/>
                <a:cs typeface="+mn-cs"/>
              </a:defRPr>
            </a:lvl1pPr>
            <a:lvl2pPr marL="742950" indent="-285750" algn="l" rtl="0" fontAlgn="base">
              <a:spcBef>
                <a:spcPct val="20000"/>
              </a:spcBef>
              <a:spcAft>
                <a:spcPct val="0"/>
              </a:spcAft>
              <a:buClr>
                <a:srgbClr val="0091CA"/>
              </a:buClr>
              <a:buSzPct val="75000"/>
              <a:buFont typeface="Wingdings" pitchFamily="2" charset="2"/>
              <a:buChar char="n"/>
              <a:defRPr sz="2000">
                <a:solidFill>
                  <a:srgbClr val="003A75"/>
                </a:solidFill>
                <a:latin typeface="+mn-lt"/>
              </a:defRPr>
            </a:lvl2pPr>
            <a:lvl3pPr marL="1143000" indent="-228600" algn="l" rtl="0" fontAlgn="base">
              <a:spcBef>
                <a:spcPct val="20000"/>
              </a:spcBef>
              <a:spcAft>
                <a:spcPct val="0"/>
              </a:spcAft>
              <a:buClr>
                <a:srgbClr val="99CCFF"/>
              </a:buClr>
              <a:buSzPct val="65000"/>
              <a:buFont typeface="Wingdings" pitchFamily="2" charset="2"/>
              <a:buChar char="p"/>
              <a:defRPr>
                <a:solidFill>
                  <a:srgbClr val="003A75"/>
                </a:solidFill>
                <a:latin typeface="+mn-lt"/>
              </a:defRPr>
            </a:lvl3pPr>
            <a:lvl4pPr marL="1600200" indent="-228600" algn="l" rtl="0" fontAlgn="base">
              <a:spcBef>
                <a:spcPct val="20000"/>
              </a:spcBef>
              <a:spcAft>
                <a:spcPct val="0"/>
              </a:spcAft>
              <a:buClr>
                <a:srgbClr val="0091CA"/>
              </a:buClr>
              <a:buFont typeface="Wingdings" pitchFamily="2" charset="2"/>
              <a:buChar char="§"/>
              <a:defRPr>
                <a:solidFill>
                  <a:srgbClr val="003A75"/>
                </a:solidFill>
                <a:latin typeface="+mn-lt"/>
              </a:defRPr>
            </a:lvl4pPr>
            <a:lvl5pPr marL="20574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5pPr>
            <a:lvl6pPr marL="25146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6pPr>
            <a:lvl7pPr marL="29718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7pPr>
            <a:lvl8pPr marL="34290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8pPr>
            <a:lvl9pPr marL="38862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9pPr>
          </a:lstStyle>
          <a:p>
            <a:pPr marL="22225" indent="0">
              <a:buNone/>
            </a:pPr>
            <a:r>
              <a:rPr lang="et-EE" sz="2400" dirty="0" smtClean="0">
                <a:latin typeface="Calibri" panose="020F0502020204030204" pitchFamily="34" charset="0"/>
              </a:rPr>
              <a:t>... </a:t>
            </a:r>
            <a:r>
              <a:rPr lang="en-US" sz="2400" dirty="0">
                <a:latin typeface="Calibri" panose="020F0502020204030204" pitchFamily="34" charset="0"/>
              </a:rPr>
              <a:t>with the possibility </a:t>
            </a:r>
            <a:r>
              <a:rPr lang="en-US" sz="2400" dirty="0" smtClean="0">
                <a:latin typeface="Calibri" panose="020F0502020204030204" pitchFamily="34" charset="0"/>
              </a:rPr>
              <a:t>to</a:t>
            </a:r>
            <a:r>
              <a:rPr lang="et-EE" sz="2400" dirty="0" smtClean="0">
                <a:latin typeface="Calibri" panose="020F0502020204030204" pitchFamily="34" charset="0"/>
              </a:rPr>
              <a:t> </a:t>
            </a:r>
            <a:r>
              <a:rPr lang="en-US" sz="2400" dirty="0" smtClean="0">
                <a:latin typeface="Calibri" panose="020F0502020204030204" pitchFamily="34" charset="0"/>
              </a:rPr>
              <a:t>route </a:t>
            </a:r>
            <a:r>
              <a:rPr lang="en-US" sz="2400" dirty="0">
                <a:latin typeface="Calibri" panose="020F0502020204030204" pitchFamily="34" charset="0"/>
              </a:rPr>
              <a:t>via intermediate </a:t>
            </a:r>
            <a:r>
              <a:rPr lang="et-EE" sz="2400" dirty="0" smtClean="0">
                <a:latin typeface="Calibri" panose="020F0502020204030204" pitchFamily="34" charset="0"/>
              </a:rPr>
              <a:t>(I) </a:t>
            </a:r>
            <a:r>
              <a:rPr lang="en-US" sz="2400" dirty="0" smtClean="0">
                <a:latin typeface="Calibri" panose="020F0502020204030204" pitchFamily="34" charset="0"/>
              </a:rPr>
              <a:t>(published</a:t>
            </a:r>
            <a:r>
              <a:rPr lang="et-EE" sz="2400" dirty="0" smtClean="0">
                <a:latin typeface="Calibri" panose="020F0502020204030204" pitchFamily="34" charset="0"/>
              </a:rPr>
              <a:t> </a:t>
            </a:r>
            <a:r>
              <a:rPr lang="en-US" sz="2400" dirty="0" smtClean="0">
                <a:latin typeface="Calibri" panose="020F0502020204030204" pitchFamily="34" charset="0"/>
              </a:rPr>
              <a:t>or </a:t>
            </a:r>
            <a:r>
              <a:rPr lang="en-US" sz="2400" dirty="0">
                <a:latin typeface="Calibri" panose="020F0502020204030204" pitchFamily="34" charset="0"/>
              </a:rPr>
              <a:t>unpublished) way </a:t>
            </a:r>
            <a:r>
              <a:rPr lang="en-US" sz="2400" dirty="0" smtClean="0">
                <a:latin typeface="Calibri" panose="020F0502020204030204" pitchFamily="34" charset="0"/>
              </a:rPr>
              <a:t>points</a:t>
            </a:r>
            <a:r>
              <a:rPr lang="et-EE" sz="2400" dirty="0" smtClean="0">
                <a:latin typeface="Calibri" panose="020F0502020204030204" pitchFamily="34" charset="0"/>
              </a:rPr>
              <a:t> </a:t>
            </a:r>
            <a:r>
              <a:rPr lang="et-EE" sz="2400" kern="0" dirty="0" smtClean="0">
                <a:latin typeface="Calibri" panose="020F0502020204030204" pitchFamily="34" charset="0"/>
              </a:rPr>
              <a:t>... </a:t>
            </a:r>
            <a:endParaRPr lang="en-GB" sz="2400" kern="0" dirty="0">
              <a:latin typeface="Calibri" panose="020F0502020204030204" pitchFamily="34" charset="0"/>
            </a:endParaRPr>
          </a:p>
        </p:txBody>
      </p:sp>
      <p:sp>
        <p:nvSpPr>
          <p:cNvPr id="9" name="Tasakylkinen kolmio 17"/>
          <p:cNvSpPr/>
          <p:nvPr/>
        </p:nvSpPr>
        <p:spPr>
          <a:xfrm>
            <a:off x="1259632" y="2132856"/>
            <a:ext cx="180020" cy="176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asakylkinen kolmio 17"/>
          <p:cNvSpPr/>
          <p:nvPr/>
        </p:nvSpPr>
        <p:spPr>
          <a:xfrm>
            <a:off x="4355976" y="4581128"/>
            <a:ext cx="180020" cy="176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uora nuoliyhdysviiva 7"/>
          <p:cNvCxnSpPr>
            <a:stCxn id="10" idx="1"/>
          </p:cNvCxnSpPr>
          <p:nvPr/>
        </p:nvCxnSpPr>
        <p:spPr>
          <a:xfrm flipH="1" flipV="1">
            <a:off x="2843808" y="2492896"/>
            <a:ext cx="1557173" cy="21763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uora nuoliyhdysviiva 9"/>
          <p:cNvCxnSpPr/>
          <p:nvPr/>
        </p:nvCxnSpPr>
        <p:spPr>
          <a:xfrm flipH="1" flipV="1">
            <a:off x="4536393" y="4713278"/>
            <a:ext cx="431610" cy="881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uora nuoliyhdysviiva 9"/>
          <p:cNvCxnSpPr/>
          <p:nvPr/>
        </p:nvCxnSpPr>
        <p:spPr>
          <a:xfrm flipH="1" flipV="1">
            <a:off x="828022" y="2132856"/>
            <a:ext cx="431610" cy="881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kstiruutu 19"/>
          <p:cNvSpPr txBox="1"/>
          <p:nvPr/>
        </p:nvSpPr>
        <p:spPr>
          <a:xfrm>
            <a:off x="471357" y="1763524"/>
            <a:ext cx="854721" cy="369332"/>
          </a:xfrm>
          <a:prstGeom prst="rect">
            <a:avLst/>
          </a:prstGeom>
          <a:noFill/>
        </p:spPr>
        <p:txBody>
          <a:bodyPr wrap="none" rtlCol="0">
            <a:spAutoFit/>
          </a:bodyPr>
          <a:lstStyle/>
          <a:p>
            <a:r>
              <a:rPr lang="fi-FI" dirty="0" smtClean="0"/>
              <a:t>FRA (X)</a:t>
            </a:r>
            <a:endParaRPr lang="en-GB" dirty="0"/>
          </a:p>
        </p:txBody>
      </p:sp>
      <p:sp>
        <p:nvSpPr>
          <p:cNvPr id="15" name="Tekstiruutu 19"/>
          <p:cNvSpPr txBox="1"/>
          <p:nvPr/>
        </p:nvSpPr>
        <p:spPr>
          <a:xfrm>
            <a:off x="4018625" y="4822759"/>
            <a:ext cx="1071127" cy="369332"/>
          </a:xfrm>
          <a:prstGeom prst="rect">
            <a:avLst/>
          </a:prstGeom>
          <a:noFill/>
        </p:spPr>
        <p:txBody>
          <a:bodyPr wrap="none" rtlCol="0">
            <a:spAutoFit/>
          </a:bodyPr>
          <a:lstStyle/>
          <a:p>
            <a:r>
              <a:rPr lang="fi-FI" dirty="0" smtClean="0"/>
              <a:t>FRA (</a:t>
            </a:r>
            <a:r>
              <a:rPr lang="et-EE" dirty="0" smtClean="0"/>
              <a:t>E</a:t>
            </a:r>
            <a:r>
              <a:rPr lang="fi-FI" dirty="0" smtClean="0"/>
              <a:t>)</a:t>
            </a:r>
            <a:endParaRPr lang="en-GB" dirty="0"/>
          </a:p>
        </p:txBody>
      </p:sp>
      <p:sp>
        <p:nvSpPr>
          <p:cNvPr id="16" name="Tasakylkinen kolmio 17"/>
          <p:cNvSpPr/>
          <p:nvPr/>
        </p:nvSpPr>
        <p:spPr>
          <a:xfrm>
            <a:off x="2679136" y="2398050"/>
            <a:ext cx="180020" cy="176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uora nuoliyhdysviiva 7"/>
          <p:cNvCxnSpPr>
            <a:stCxn id="16" idx="1"/>
            <a:endCxn id="9" idx="4"/>
          </p:cNvCxnSpPr>
          <p:nvPr/>
        </p:nvCxnSpPr>
        <p:spPr>
          <a:xfrm flipH="1" flipV="1">
            <a:off x="1439652" y="2309056"/>
            <a:ext cx="1284489" cy="1770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kstiruutu 19"/>
          <p:cNvSpPr txBox="1"/>
          <p:nvPr/>
        </p:nvSpPr>
        <p:spPr>
          <a:xfrm>
            <a:off x="2542200" y="2036290"/>
            <a:ext cx="490840" cy="369332"/>
          </a:xfrm>
          <a:prstGeom prst="rect">
            <a:avLst/>
          </a:prstGeom>
          <a:noFill/>
        </p:spPr>
        <p:txBody>
          <a:bodyPr wrap="none" rtlCol="0">
            <a:spAutoFit/>
          </a:bodyPr>
          <a:lstStyle/>
          <a:p>
            <a:r>
              <a:rPr lang="fi-FI" dirty="0" smtClean="0"/>
              <a:t>(</a:t>
            </a:r>
            <a:r>
              <a:rPr lang="et-EE" dirty="0" smtClean="0"/>
              <a:t>I</a:t>
            </a:r>
            <a:r>
              <a:rPr lang="fi-FI" dirty="0" smtClean="0"/>
              <a:t>)</a:t>
            </a:r>
            <a:endParaRPr lang="en-GB" dirty="0"/>
          </a:p>
        </p:txBody>
      </p:sp>
    </p:spTree>
    <p:extLst>
      <p:ext uri="{BB962C8B-B14F-4D97-AF65-F5344CB8AC3E}">
        <p14:creationId xmlns:p14="http://schemas.microsoft.com/office/powerpoint/2010/main" val="1088064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p:txBody>
          <a:bodyPr/>
          <a:lstStyle/>
          <a:p>
            <a:r>
              <a:rPr lang="et-EE" smtClean="0"/>
              <a:t>November 12, 2015</a:t>
            </a:r>
            <a:endParaRPr lang="en-US" dirty="0"/>
          </a:p>
        </p:txBody>
      </p:sp>
      <p:sp>
        <p:nvSpPr>
          <p:cNvPr id="6" name="Slaidinumbri kohatäide 5"/>
          <p:cNvSpPr>
            <a:spLocks noGrp="1"/>
          </p:cNvSpPr>
          <p:nvPr>
            <p:ph type="sldNum" sz="quarter" idx="12"/>
          </p:nvPr>
        </p:nvSpPr>
        <p:spPr/>
        <p:txBody>
          <a:bodyPr/>
          <a:lstStyle/>
          <a:p>
            <a:fld id="{461D0425-C90C-493B-981D-44B0C0BB3CDB}" type="slidenum">
              <a:rPr lang="en-US"/>
              <a:pPr/>
              <a:t>6</a:t>
            </a:fld>
            <a:endParaRPr lang="en-US" dirty="0"/>
          </a:p>
        </p:txBody>
      </p:sp>
      <p:sp>
        <p:nvSpPr>
          <p:cNvPr id="13314" name="Rectangle 2"/>
          <p:cNvSpPr>
            <a:spLocks noGrp="1" noChangeArrowheads="1"/>
          </p:cNvSpPr>
          <p:nvPr>
            <p:ph type="title"/>
          </p:nvPr>
        </p:nvSpPr>
        <p:spPr>
          <a:xfrm>
            <a:off x="468313" y="512763"/>
            <a:ext cx="8229600" cy="469900"/>
          </a:xfrm>
          <a:ln/>
        </p:spPr>
        <p:txBody>
          <a:bodyPr/>
          <a:lstStyle/>
          <a:p>
            <a:r>
              <a:rPr lang="et-EE" sz="2800" noProof="0" dirty="0" smtClean="0">
                <a:latin typeface="Calibri" panose="020F0502020204030204" pitchFamily="34" charset="0"/>
              </a:rPr>
              <a:t>FRA Concept of Operations (3)</a:t>
            </a:r>
            <a:endParaRPr lang="en-GB" sz="2800" noProof="0" dirty="0">
              <a:latin typeface="Calibri" panose="020F0502020204030204" pitchFamily="34" charset="0"/>
            </a:endParaRPr>
          </a:p>
        </p:txBody>
      </p:sp>
      <p:pic>
        <p:nvPicPr>
          <p:cNvPr id="7" name="Picture 6"/>
          <p:cNvPicPr/>
          <p:nvPr/>
        </p:nvPicPr>
        <p:blipFill rotWithShape="1">
          <a:blip r:embed="rId3" cstate="email">
            <a:extLst>
              <a:ext uri="{28A0092B-C50C-407E-A947-70E740481C1C}">
                <a14:useLocalDpi xmlns:a14="http://schemas.microsoft.com/office/drawing/2010/main"/>
              </a:ext>
            </a:extLst>
          </a:blip>
          <a:srcRect l="2054" t="1675" r="36171" b="3909"/>
          <a:stretch/>
        </p:blipFill>
        <p:spPr bwMode="auto">
          <a:xfrm>
            <a:off x="539552" y="1179240"/>
            <a:ext cx="4181476" cy="5023445"/>
          </a:xfrm>
          <a:prstGeom prst="rect">
            <a:avLst/>
          </a:prstGeom>
          <a:noFill/>
          <a:ln>
            <a:noFill/>
          </a:ln>
          <a:extLst>
            <a:ext uri="{53640926-AAD7-44D8-BBD7-CCE9431645EC}">
              <a14:shadowObscured xmlns:a14="http://schemas.microsoft.com/office/drawing/2010/main"/>
            </a:ext>
          </a:extLst>
        </p:spPr>
      </p:pic>
      <p:sp>
        <p:nvSpPr>
          <p:cNvPr id="2" name="Footer Placeholder 1"/>
          <p:cNvSpPr>
            <a:spLocks noGrp="1"/>
          </p:cNvSpPr>
          <p:nvPr>
            <p:ph type="ftr" sz="quarter" idx="11"/>
          </p:nvPr>
        </p:nvSpPr>
        <p:spPr/>
        <p:txBody>
          <a:bodyPr/>
          <a:lstStyle/>
          <a:p>
            <a:r>
              <a:rPr lang="en-US" smtClean="0"/>
              <a:t>Estonian Aviation Seminar</a:t>
            </a:r>
            <a:endParaRPr lang="en-US" dirty="0"/>
          </a:p>
        </p:txBody>
      </p:sp>
      <p:sp>
        <p:nvSpPr>
          <p:cNvPr id="8" name="Rectangle 3"/>
          <p:cNvSpPr txBox="1">
            <a:spLocks noChangeArrowheads="1"/>
          </p:cNvSpPr>
          <p:nvPr/>
        </p:nvSpPr>
        <p:spPr bwMode="auto">
          <a:xfrm>
            <a:off x="5076056" y="1062856"/>
            <a:ext cx="3672408"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99CCFF"/>
              </a:buClr>
              <a:buSzPct val="75000"/>
              <a:buFont typeface="Wingdings" pitchFamily="2" charset="2"/>
              <a:buChar char="p"/>
              <a:defRPr sz="2200">
                <a:solidFill>
                  <a:srgbClr val="003A75"/>
                </a:solidFill>
                <a:latin typeface="+mn-lt"/>
                <a:ea typeface="+mn-ea"/>
                <a:cs typeface="+mn-cs"/>
              </a:defRPr>
            </a:lvl1pPr>
            <a:lvl2pPr marL="742950" indent="-285750" algn="l" rtl="0" fontAlgn="base">
              <a:spcBef>
                <a:spcPct val="20000"/>
              </a:spcBef>
              <a:spcAft>
                <a:spcPct val="0"/>
              </a:spcAft>
              <a:buClr>
                <a:srgbClr val="0091CA"/>
              </a:buClr>
              <a:buSzPct val="75000"/>
              <a:buFont typeface="Wingdings" pitchFamily="2" charset="2"/>
              <a:buChar char="n"/>
              <a:defRPr sz="2000">
                <a:solidFill>
                  <a:srgbClr val="003A75"/>
                </a:solidFill>
                <a:latin typeface="+mn-lt"/>
              </a:defRPr>
            </a:lvl2pPr>
            <a:lvl3pPr marL="1143000" indent="-228600" algn="l" rtl="0" fontAlgn="base">
              <a:spcBef>
                <a:spcPct val="20000"/>
              </a:spcBef>
              <a:spcAft>
                <a:spcPct val="0"/>
              </a:spcAft>
              <a:buClr>
                <a:srgbClr val="99CCFF"/>
              </a:buClr>
              <a:buSzPct val="65000"/>
              <a:buFont typeface="Wingdings" pitchFamily="2" charset="2"/>
              <a:buChar char="p"/>
              <a:defRPr>
                <a:solidFill>
                  <a:srgbClr val="003A75"/>
                </a:solidFill>
                <a:latin typeface="+mn-lt"/>
              </a:defRPr>
            </a:lvl3pPr>
            <a:lvl4pPr marL="1600200" indent="-228600" algn="l" rtl="0" fontAlgn="base">
              <a:spcBef>
                <a:spcPct val="20000"/>
              </a:spcBef>
              <a:spcAft>
                <a:spcPct val="0"/>
              </a:spcAft>
              <a:buClr>
                <a:srgbClr val="0091CA"/>
              </a:buClr>
              <a:buFont typeface="Wingdings" pitchFamily="2" charset="2"/>
              <a:buChar char="§"/>
              <a:defRPr>
                <a:solidFill>
                  <a:srgbClr val="003A75"/>
                </a:solidFill>
                <a:latin typeface="+mn-lt"/>
              </a:defRPr>
            </a:lvl4pPr>
            <a:lvl5pPr marL="20574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5pPr>
            <a:lvl6pPr marL="25146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6pPr>
            <a:lvl7pPr marL="29718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7pPr>
            <a:lvl8pPr marL="34290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8pPr>
            <a:lvl9pPr marL="38862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9pPr>
          </a:lstStyle>
          <a:p>
            <a:pPr marL="22225" indent="0">
              <a:buNone/>
            </a:pPr>
            <a:r>
              <a:rPr lang="et-EE" sz="2400" dirty="0" smtClean="0">
                <a:latin typeface="Calibri" panose="020F0502020204030204" pitchFamily="34" charset="0"/>
              </a:rPr>
              <a:t>... </a:t>
            </a:r>
            <a:r>
              <a:rPr lang="en-GB" sz="2400" dirty="0">
                <a:latin typeface="Calibri" panose="020F0502020204030204" pitchFamily="34" charset="0"/>
              </a:rPr>
              <a:t>without reference to the ATS route network</a:t>
            </a:r>
            <a:r>
              <a:rPr lang="et-EE" sz="2400" dirty="0" smtClean="0">
                <a:latin typeface="Calibri" panose="020F0502020204030204" pitchFamily="34" charset="0"/>
              </a:rPr>
              <a:t> </a:t>
            </a:r>
            <a:r>
              <a:rPr lang="et-EE" sz="2400" kern="0" dirty="0" smtClean="0">
                <a:latin typeface="Calibri" panose="020F0502020204030204" pitchFamily="34" charset="0"/>
              </a:rPr>
              <a:t>... </a:t>
            </a:r>
            <a:endParaRPr lang="en-GB" sz="2400" kern="0" dirty="0">
              <a:latin typeface="Calibri" panose="020F0502020204030204" pitchFamily="34" charset="0"/>
            </a:endParaRPr>
          </a:p>
        </p:txBody>
      </p:sp>
      <p:sp>
        <p:nvSpPr>
          <p:cNvPr id="9" name="Tasakylkinen kolmio 17"/>
          <p:cNvSpPr/>
          <p:nvPr/>
        </p:nvSpPr>
        <p:spPr>
          <a:xfrm>
            <a:off x="1259632" y="2132856"/>
            <a:ext cx="180020" cy="176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asakylkinen kolmio 17"/>
          <p:cNvSpPr/>
          <p:nvPr/>
        </p:nvSpPr>
        <p:spPr>
          <a:xfrm>
            <a:off x="4355976" y="4581128"/>
            <a:ext cx="180020" cy="176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uora nuoliyhdysviiva 7"/>
          <p:cNvCxnSpPr>
            <a:stCxn id="10" idx="1"/>
          </p:cNvCxnSpPr>
          <p:nvPr/>
        </p:nvCxnSpPr>
        <p:spPr>
          <a:xfrm flipH="1" flipV="1">
            <a:off x="2843808" y="2492896"/>
            <a:ext cx="1557173" cy="21763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uora nuoliyhdysviiva 9"/>
          <p:cNvCxnSpPr/>
          <p:nvPr/>
        </p:nvCxnSpPr>
        <p:spPr>
          <a:xfrm flipH="1" flipV="1">
            <a:off x="4536393" y="4713278"/>
            <a:ext cx="431610" cy="881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uora nuoliyhdysviiva 9"/>
          <p:cNvCxnSpPr/>
          <p:nvPr/>
        </p:nvCxnSpPr>
        <p:spPr>
          <a:xfrm flipH="1" flipV="1">
            <a:off x="828022" y="2132856"/>
            <a:ext cx="431610" cy="881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kstiruutu 19"/>
          <p:cNvSpPr txBox="1"/>
          <p:nvPr/>
        </p:nvSpPr>
        <p:spPr>
          <a:xfrm>
            <a:off x="471357" y="1763524"/>
            <a:ext cx="854721" cy="369332"/>
          </a:xfrm>
          <a:prstGeom prst="rect">
            <a:avLst/>
          </a:prstGeom>
          <a:noFill/>
        </p:spPr>
        <p:txBody>
          <a:bodyPr wrap="none" rtlCol="0">
            <a:spAutoFit/>
          </a:bodyPr>
          <a:lstStyle/>
          <a:p>
            <a:r>
              <a:rPr lang="fi-FI" dirty="0" smtClean="0"/>
              <a:t>FRA (X)</a:t>
            </a:r>
            <a:endParaRPr lang="en-GB" dirty="0"/>
          </a:p>
        </p:txBody>
      </p:sp>
      <p:sp>
        <p:nvSpPr>
          <p:cNvPr id="15" name="Tekstiruutu 19"/>
          <p:cNvSpPr txBox="1"/>
          <p:nvPr/>
        </p:nvSpPr>
        <p:spPr>
          <a:xfrm>
            <a:off x="4018625" y="4822759"/>
            <a:ext cx="1071127" cy="369332"/>
          </a:xfrm>
          <a:prstGeom prst="rect">
            <a:avLst/>
          </a:prstGeom>
          <a:noFill/>
        </p:spPr>
        <p:txBody>
          <a:bodyPr wrap="none" rtlCol="0">
            <a:spAutoFit/>
          </a:bodyPr>
          <a:lstStyle/>
          <a:p>
            <a:r>
              <a:rPr lang="fi-FI" dirty="0" smtClean="0"/>
              <a:t>FRA (</a:t>
            </a:r>
            <a:r>
              <a:rPr lang="et-EE" dirty="0" smtClean="0"/>
              <a:t>E</a:t>
            </a:r>
            <a:r>
              <a:rPr lang="fi-FI" dirty="0" smtClean="0"/>
              <a:t>)</a:t>
            </a:r>
            <a:endParaRPr lang="en-GB" dirty="0"/>
          </a:p>
        </p:txBody>
      </p:sp>
      <p:sp>
        <p:nvSpPr>
          <p:cNvPr id="16" name="Tasakylkinen kolmio 17"/>
          <p:cNvSpPr/>
          <p:nvPr/>
        </p:nvSpPr>
        <p:spPr>
          <a:xfrm>
            <a:off x="2679136" y="2398050"/>
            <a:ext cx="180020" cy="176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uora nuoliyhdysviiva 7"/>
          <p:cNvCxnSpPr>
            <a:stCxn id="16" idx="1"/>
            <a:endCxn id="9" idx="4"/>
          </p:cNvCxnSpPr>
          <p:nvPr/>
        </p:nvCxnSpPr>
        <p:spPr>
          <a:xfrm flipH="1" flipV="1">
            <a:off x="1439652" y="2309056"/>
            <a:ext cx="1284489" cy="1770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kstiruutu 19"/>
          <p:cNvSpPr txBox="1"/>
          <p:nvPr/>
        </p:nvSpPr>
        <p:spPr>
          <a:xfrm>
            <a:off x="2542200" y="2036290"/>
            <a:ext cx="490840" cy="369332"/>
          </a:xfrm>
          <a:prstGeom prst="rect">
            <a:avLst/>
          </a:prstGeom>
          <a:noFill/>
        </p:spPr>
        <p:txBody>
          <a:bodyPr wrap="none" rtlCol="0">
            <a:spAutoFit/>
          </a:bodyPr>
          <a:lstStyle/>
          <a:p>
            <a:r>
              <a:rPr lang="fi-FI" dirty="0" smtClean="0"/>
              <a:t>(</a:t>
            </a:r>
            <a:r>
              <a:rPr lang="et-EE" dirty="0" smtClean="0"/>
              <a:t>I</a:t>
            </a:r>
            <a:r>
              <a:rPr lang="fi-FI" dirty="0" smtClean="0"/>
              <a:t>)</a:t>
            </a:r>
            <a:endParaRPr lang="en-GB" dirty="0"/>
          </a:p>
        </p:txBody>
      </p:sp>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219" t="27999" r="33063" b="12834"/>
          <a:stretch/>
        </p:blipFill>
        <p:spPr bwMode="auto">
          <a:xfrm>
            <a:off x="5094738" y="2257659"/>
            <a:ext cx="3019425" cy="3381375"/>
          </a:xfrm>
          <a:prstGeom prst="rect">
            <a:avLst/>
          </a:prstGeom>
          <a:noFill/>
          <a:ln>
            <a:noFill/>
          </a:ln>
          <a:effectLst>
            <a:reflection stA="2000" endPos="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9236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p:txBody>
          <a:bodyPr/>
          <a:lstStyle/>
          <a:p>
            <a:r>
              <a:rPr lang="et-EE" smtClean="0"/>
              <a:t>November 12, 2015</a:t>
            </a:r>
            <a:endParaRPr lang="en-US" dirty="0"/>
          </a:p>
        </p:txBody>
      </p:sp>
      <p:sp>
        <p:nvSpPr>
          <p:cNvPr id="6" name="Slaidinumbri kohatäide 5"/>
          <p:cNvSpPr>
            <a:spLocks noGrp="1"/>
          </p:cNvSpPr>
          <p:nvPr>
            <p:ph type="sldNum" sz="quarter" idx="12"/>
          </p:nvPr>
        </p:nvSpPr>
        <p:spPr/>
        <p:txBody>
          <a:bodyPr/>
          <a:lstStyle/>
          <a:p>
            <a:fld id="{461D0425-C90C-493B-981D-44B0C0BB3CDB}" type="slidenum">
              <a:rPr lang="en-US"/>
              <a:pPr/>
              <a:t>7</a:t>
            </a:fld>
            <a:endParaRPr lang="en-US" dirty="0"/>
          </a:p>
        </p:txBody>
      </p:sp>
      <p:sp>
        <p:nvSpPr>
          <p:cNvPr id="13314" name="Rectangle 2"/>
          <p:cNvSpPr>
            <a:spLocks noGrp="1" noChangeArrowheads="1"/>
          </p:cNvSpPr>
          <p:nvPr>
            <p:ph type="title"/>
          </p:nvPr>
        </p:nvSpPr>
        <p:spPr>
          <a:xfrm>
            <a:off x="468313" y="512763"/>
            <a:ext cx="8229600" cy="469900"/>
          </a:xfrm>
          <a:ln/>
        </p:spPr>
        <p:txBody>
          <a:bodyPr/>
          <a:lstStyle/>
          <a:p>
            <a:r>
              <a:rPr lang="et-EE" sz="2800" noProof="0" dirty="0" smtClean="0">
                <a:latin typeface="Calibri" panose="020F0502020204030204" pitchFamily="34" charset="0"/>
              </a:rPr>
              <a:t>FRA Concept of Operations (4)</a:t>
            </a:r>
            <a:endParaRPr lang="en-GB" sz="2800" noProof="0" dirty="0">
              <a:latin typeface="Calibri" panose="020F0502020204030204" pitchFamily="34" charset="0"/>
            </a:endParaRPr>
          </a:p>
        </p:txBody>
      </p:sp>
      <p:pic>
        <p:nvPicPr>
          <p:cNvPr id="7" name="Picture 6"/>
          <p:cNvPicPr/>
          <p:nvPr/>
        </p:nvPicPr>
        <p:blipFill rotWithShape="1">
          <a:blip r:embed="rId3" cstate="email">
            <a:extLst>
              <a:ext uri="{28A0092B-C50C-407E-A947-70E740481C1C}">
                <a14:useLocalDpi xmlns:a14="http://schemas.microsoft.com/office/drawing/2010/main"/>
              </a:ext>
            </a:extLst>
          </a:blip>
          <a:srcRect l="2054" t="1675" r="36171" b="3909"/>
          <a:stretch/>
        </p:blipFill>
        <p:spPr bwMode="auto">
          <a:xfrm>
            <a:off x="539552" y="1179240"/>
            <a:ext cx="4181476" cy="5023445"/>
          </a:xfrm>
          <a:prstGeom prst="rect">
            <a:avLst/>
          </a:prstGeom>
          <a:noFill/>
          <a:ln>
            <a:noFill/>
          </a:ln>
          <a:extLst>
            <a:ext uri="{53640926-AAD7-44D8-BBD7-CCE9431645EC}">
              <a14:shadowObscured xmlns:a14="http://schemas.microsoft.com/office/drawing/2010/main"/>
            </a:ext>
          </a:extLst>
        </p:spPr>
      </p:pic>
      <p:sp>
        <p:nvSpPr>
          <p:cNvPr id="2" name="Footer Placeholder 1"/>
          <p:cNvSpPr>
            <a:spLocks noGrp="1"/>
          </p:cNvSpPr>
          <p:nvPr>
            <p:ph type="ftr" sz="quarter" idx="11"/>
          </p:nvPr>
        </p:nvSpPr>
        <p:spPr/>
        <p:txBody>
          <a:bodyPr/>
          <a:lstStyle/>
          <a:p>
            <a:r>
              <a:rPr lang="en-US" smtClean="0"/>
              <a:t>Estonian Aviation Seminar</a:t>
            </a:r>
            <a:endParaRPr lang="en-US" dirty="0"/>
          </a:p>
        </p:txBody>
      </p:sp>
      <p:sp>
        <p:nvSpPr>
          <p:cNvPr id="8" name="Rectangle 3"/>
          <p:cNvSpPr txBox="1">
            <a:spLocks noChangeArrowheads="1"/>
          </p:cNvSpPr>
          <p:nvPr/>
        </p:nvSpPr>
        <p:spPr bwMode="auto">
          <a:xfrm>
            <a:off x="5076056" y="1062856"/>
            <a:ext cx="3672408"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99CCFF"/>
              </a:buClr>
              <a:buSzPct val="75000"/>
              <a:buFont typeface="Wingdings" pitchFamily="2" charset="2"/>
              <a:buChar char="p"/>
              <a:defRPr sz="2200">
                <a:solidFill>
                  <a:srgbClr val="003A75"/>
                </a:solidFill>
                <a:latin typeface="+mn-lt"/>
                <a:ea typeface="+mn-ea"/>
                <a:cs typeface="+mn-cs"/>
              </a:defRPr>
            </a:lvl1pPr>
            <a:lvl2pPr marL="742950" indent="-285750" algn="l" rtl="0" fontAlgn="base">
              <a:spcBef>
                <a:spcPct val="20000"/>
              </a:spcBef>
              <a:spcAft>
                <a:spcPct val="0"/>
              </a:spcAft>
              <a:buClr>
                <a:srgbClr val="0091CA"/>
              </a:buClr>
              <a:buSzPct val="75000"/>
              <a:buFont typeface="Wingdings" pitchFamily="2" charset="2"/>
              <a:buChar char="n"/>
              <a:defRPr sz="2000">
                <a:solidFill>
                  <a:srgbClr val="003A75"/>
                </a:solidFill>
                <a:latin typeface="+mn-lt"/>
              </a:defRPr>
            </a:lvl2pPr>
            <a:lvl3pPr marL="1143000" indent="-228600" algn="l" rtl="0" fontAlgn="base">
              <a:spcBef>
                <a:spcPct val="20000"/>
              </a:spcBef>
              <a:spcAft>
                <a:spcPct val="0"/>
              </a:spcAft>
              <a:buClr>
                <a:srgbClr val="99CCFF"/>
              </a:buClr>
              <a:buSzPct val="65000"/>
              <a:buFont typeface="Wingdings" pitchFamily="2" charset="2"/>
              <a:buChar char="p"/>
              <a:defRPr>
                <a:solidFill>
                  <a:srgbClr val="003A75"/>
                </a:solidFill>
                <a:latin typeface="+mn-lt"/>
              </a:defRPr>
            </a:lvl3pPr>
            <a:lvl4pPr marL="1600200" indent="-228600" algn="l" rtl="0" fontAlgn="base">
              <a:spcBef>
                <a:spcPct val="20000"/>
              </a:spcBef>
              <a:spcAft>
                <a:spcPct val="0"/>
              </a:spcAft>
              <a:buClr>
                <a:srgbClr val="0091CA"/>
              </a:buClr>
              <a:buFont typeface="Wingdings" pitchFamily="2" charset="2"/>
              <a:buChar char="§"/>
              <a:defRPr>
                <a:solidFill>
                  <a:srgbClr val="003A75"/>
                </a:solidFill>
                <a:latin typeface="+mn-lt"/>
              </a:defRPr>
            </a:lvl4pPr>
            <a:lvl5pPr marL="20574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5pPr>
            <a:lvl6pPr marL="25146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6pPr>
            <a:lvl7pPr marL="29718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7pPr>
            <a:lvl8pPr marL="34290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8pPr>
            <a:lvl9pPr marL="3886200" indent="-228600" algn="l" rtl="0" fontAlgn="base">
              <a:spcBef>
                <a:spcPct val="20000"/>
              </a:spcBef>
              <a:spcAft>
                <a:spcPct val="0"/>
              </a:spcAft>
              <a:buClr>
                <a:srgbClr val="99CCFF"/>
              </a:buClr>
              <a:buSzPct val="80000"/>
              <a:buFont typeface="Wingdings" pitchFamily="2" charset="2"/>
              <a:buChar char="§"/>
              <a:defRPr>
                <a:solidFill>
                  <a:srgbClr val="003A75"/>
                </a:solidFill>
                <a:latin typeface="+mn-lt"/>
              </a:defRPr>
            </a:lvl9pPr>
          </a:lstStyle>
          <a:p>
            <a:pPr marL="22225" indent="0">
              <a:buNone/>
            </a:pPr>
            <a:r>
              <a:rPr lang="et-EE" sz="2400" dirty="0" smtClean="0">
                <a:latin typeface="Calibri" panose="020F0502020204030204" pitchFamily="34" charset="0"/>
              </a:rPr>
              <a:t>... </a:t>
            </a:r>
            <a:r>
              <a:rPr lang="et-EE" sz="2400" dirty="0">
                <a:latin typeface="Calibri" panose="020F0502020204030204" pitchFamily="34" charset="0"/>
              </a:rPr>
              <a:t>s</a:t>
            </a:r>
            <a:r>
              <a:rPr lang="et-EE" sz="2400" dirty="0" smtClean="0">
                <a:latin typeface="Calibri" panose="020F0502020204030204" pitchFamily="34" charset="0"/>
              </a:rPr>
              <a:t>ubject to airspace availability</a:t>
            </a:r>
            <a:r>
              <a:rPr lang="et-EE" sz="2400" kern="0" dirty="0" smtClean="0">
                <a:latin typeface="Calibri" panose="020F0502020204030204" pitchFamily="34" charset="0"/>
              </a:rPr>
              <a:t>. </a:t>
            </a:r>
          </a:p>
          <a:p>
            <a:pPr marL="22225" indent="0">
              <a:buNone/>
            </a:pPr>
            <a:endParaRPr lang="et-EE" sz="2400" kern="0" dirty="0">
              <a:latin typeface="Calibri" panose="020F0502020204030204" pitchFamily="34" charset="0"/>
            </a:endParaRPr>
          </a:p>
          <a:p>
            <a:pPr marL="22225" indent="0">
              <a:buNone/>
            </a:pPr>
            <a:endParaRPr lang="et-EE" sz="2400" kern="0" dirty="0" smtClean="0">
              <a:latin typeface="Calibri" panose="020F0502020204030204" pitchFamily="34" charset="0"/>
            </a:endParaRPr>
          </a:p>
          <a:p>
            <a:pPr marL="22225" indent="0">
              <a:buNone/>
            </a:pPr>
            <a:endParaRPr lang="et-EE" sz="2400" kern="0" dirty="0">
              <a:latin typeface="Calibri" panose="020F0502020204030204" pitchFamily="34" charset="0"/>
            </a:endParaRPr>
          </a:p>
          <a:p>
            <a:pPr marL="76200" lvl="1" indent="0">
              <a:buNone/>
            </a:pPr>
            <a:r>
              <a:rPr lang="en-GB" sz="2400" dirty="0">
                <a:latin typeface="Calibri" panose="020F0502020204030204" pitchFamily="34" charset="0"/>
              </a:rPr>
              <a:t>In the case of cross-border FRA major change in ATCO mind setting needed </a:t>
            </a:r>
          </a:p>
          <a:p>
            <a:pPr marL="266700" lvl="1" indent="-190500">
              <a:buNone/>
            </a:pPr>
            <a:r>
              <a:rPr lang="en-GB" sz="2400" dirty="0">
                <a:latin typeface="Calibri" panose="020F0502020204030204" pitchFamily="34" charset="0"/>
              </a:rPr>
              <a:t>– </a:t>
            </a:r>
            <a:r>
              <a:rPr lang="en-GB" sz="2400" b="1" dirty="0">
                <a:latin typeface="Calibri" panose="020F0502020204030204" pitchFamily="34" charset="0"/>
              </a:rPr>
              <a:t>clearing aircraft DCT into the downstream ACC without prior coordination</a:t>
            </a:r>
          </a:p>
          <a:p>
            <a:pPr marL="22225" indent="0">
              <a:buNone/>
            </a:pPr>
            <a:endParaRPr lang="en-GB" sz="2400" kern="0" dirty="0">
              <a:latin typeface="Calibri" panose="020F0502020204030204" pitchFamily="34" charset="0"/>
            </a:endParaRPr>
          </a:p>
        </p:txBody>
      </p:sp>
      <p:sp>
        <p:nvSpPr>
          <p:cNvPr id="9" name="Tasakylkinen kolmio 17"/>
          <p:cNvSpPr/>
          <p:nvPr/>
        </p:nvSpPr>
        <p:spPr>
          <a:xfrm>
            <a:off x="1259632" y="2132856"/>
            <a:ext cx="180020" cy="176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asakylkinen kolmio 17"/>
          <p:cNvSpPr/>
          <p:nvPr/>
        </p:nvSpPr>
        <p:spPr>
          <a:xfrm>
            <a:off x="4355976" y="4581128"/>
            <a:ext cx="180020" cy="176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uora nuoliyhdysviiva 7"/>
          <p:cNvCxnSpPr>
            <a:stCxn id="10" idx="1"/>
            <a:endCxn id="21" idx="3"/>
          </p:cNvCxnSpPr>
          <p:nvPr/>
        </p:nvCxnSpPr>
        <p:spPr>
          <a:xfrm flipH="1" flipV="1">
            <a:off x="3391481" y="3654909"/>
            <a:ext cx="1009500" cy="10143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uora nuoliyhdysviiva 9"/>
          <p:cNvCxnSpPr/>
          <p:nvPr/>
        </p:nvCxnSpPr>
        <p:spPr>
          <a:xfrm flipH="1" flipV="1">
            <a:off x="4536393" y="4713278"/>
            <a:ext cx="431610" cy="881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uora nuoliyhdysviiva 9"/>
          <p:cNvCxnSpPr/>
          <p:nvPr/>
        </p:nvCxnSpPr>
        <p:spPr>
          <a:xfrm flipH="1" flipV="1">
            <a:off x="828022" y="2132856"/>
            <a:ext cx="431610" cy="881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kstiruutu 19"/>
          <p:cNvSpPr txBox="1"/>
          <p:nvPr/>
        </p:nvSpPr>
        <p:spPr>
          <a:xfrm>
            <a:off x="471357" y="1763524"/>
            <a:ext cx="854721" cy="369332"/>
          </a:xfrm>
          <a:prstGeom prst="rect">
            <a:avLst/>
          </a:prstGeom>
          <a:noFill/>
        </p:spPr>
        <p:txBody>
          <a:bodyPr wrap="none" rtlCol="0">
            <a:spAutoFit/>
          </a:bodyPr>
          <a:lstStyle/>
          <a:p>
            <a:r>
              <a:rPr lang="fi-FI" dirty="0" smtClean="0"/>
              <a:t>FRA (X)</a:t>
            </a:r>
            <a:endParaRPr lang="en-GB" dirty="0"/>
          </a:p>
        </p:txBody>
      </p:sp>
      <p:sp>
        <p:nvSpPr>
          <p:cNvPr id="15" name="Tekstiruutu 19"/>
          <p:cNvSpPr txBox="1"/>
          <p:nvPr/>
        </p:nvSpPr>
        <p:spPr>
          <a:xfrm>
            <a:off x="4018625" y="4822759"/>
            <a:ext cx="1071127" cy="369332"/>
          </a:xfrm>
          <a:prstGeom prst="rect">
            <a:avLst/>
          </a:prstGeom>
          <a:noFill/>
        </p:spPr>
        <p:txBody>
          <a:bodyPr wrap="none" rtlCol="0">
            <a:spAutoFit/>
          </a:bodyPr>
          <a:lstStyle/>
          <a:p>
            <a:r>
              <a:rPr lang="fi-FI" dirty="0" smtClean="0"/>
              <a:t>FRA (</a:t>
            </a:r>
            <a:r>
              <a:rPr lang="et-EE" dirty="0" smtClean="0"/>
              <a:t>E</a:t>
            </a:r>
            <a:r>
              <a:rPr lang="fi-FI" dirty="0" smtClean="0"/>
              <a:t>)</a:t>
            </a:r>
            <a:endParaRPr lang="en-GB" dirty="0"/>
          </a:p>
        </p:txBody>
      </p:sp>
      <p:sp>
        <p:nvSpPr>
          <p:cNvPr id="16" name="Tasakylkinen kolmio 17"/>
          <p:cNvSpPr/>
          <p:nvPr/>
        </p:nvSpPr>
        <p:spPr>
          <a:xfrm>
            <a:off x="2679136" y="2398050"/>
            <a:ext cx="180020" cy="176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uora nuoliyhdysviiva 7"/>
          <p:cNvCxnSpPr>
            <a:stCxn id="16" idx="1"/>
            <a:endCxn id="9" idx="4"/>
          </p:cNvCxnSpPr>
          <p:nvPr/>
        </p:nvCxnSpPr>
        <p:spPr>
          <a:xfrm flipH="1" flipV="1">
            <a:off x="1439652" y="2309056"/>
            <a:ext cx="1284489" cy="1770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kstiruutu 19"/>
          <p:cNvSpPr txBox="1"/>
          <p:nvPr/>
        </p:nvSpPr>
        <p:spPr>
          <a:xfrm>
            <a:off x="2542200" y="2036290"/>
            <a:ext cx="490840" cy="369332"/>
          </a:xfrm>
          <a:prstGeom prst="rect">
            <a:avLst/>
          </a:prstGeom>
          <a:noFill/>
        </p:spPr>
        <p:txBody>
          <a:bodyPr wrap="none" rtlCol="0">
            <a:spAutoFit/>
          </a:bodyPr>
          <a:lstStyle/>
          <a:p>
            <a:r>
              <a:rPr lang="fi-FI" dirty="0" smtClean="0"/>
              <a:t>(</a:t>
            </a:r>
            <a:r>
              <a:rPr lang="et-EE" dirty="0" smtClean="0"/>
              <a:t>I</a:t>
            </a:r>
            <a:r>
              <a:rPr lang="fi-FI" dirty="0" smtClean="0"/>
              <a:t>)</a:t>
            </a:r>
            <a:endParaRPr lang="en-GB" dirty="0"/>
          </a:p>
        </p:txBody>
      </p:sp>
      <p:sp>
        <p:nvSpPr>
          <p:cNvPr id="5" name="Trapezoid 4"/>
          <p:cNvSpPr/>
          <p:nvPr/>
        </p:nvSpPr>
        <p:spPr>
          <a:xfrm>
            <a:off x="3441213" y="3347728"/>
            <a:ext cx="432048" cy="261962"/>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0" name="Tekstiruutu 19"/>
          <p:cNvSpPr txBox="1"/>
          <p:nvPr/>
        </p:nvSpPr>
        <p:spPr>
          <a:xfrm>
            <a:off x="3391481" y="3070530"/>
            <a:ext cx="637932" cy="369332"/>
          </a:xfrm>
          <a:prstGeom prst="rect">
            <a:avLst/>
          </a:prstGeom>
          <a:noFill/>
        </p:spPr>
        <p:txBody>
          <a:bodyPr wrap="none" rtlCol="0">
            <a:spAutoFit/>
          </a:bodyPr>
          <a:lstStyle/>
          <a:p>
            <a:r>
              <a:rPr lang="et-EE" dirty="0" smtClean="0"/>
              <a:t>TS</a:t>
            </a:r>
            <a:r>
              <a:rPr lang="fi-FI" dirty="0" smtClean="0"/>
              <a:t>A</a:t>
            </a:r>
            <a:endParaRPr lang="en-GB" dirty="0"/>
          </a:p>
        </p:txBody>
      </p:sp>
      <p:sp>
        <p:nvSpPr>
          <p:cNvPr id="21" name="Tasakylkinen kolmio 17"/>
          <p:cNvSpPr/>
          <p:nvPr/>
        </p:nvSpPr>
        <p:spPr>
          <a:xfrm>
            <a:off x="3301471" y="3478709"/>
            <a:ext cx="180020" cy="176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kstiruutu 19"/>
          <p:cNvSpPr txBox="1"/>
          <p:nvPr/>
        </p:nvSpPr>
        <p:spPr>
          <a:xfrm>
            <a:off x="2950373" y="3566809"/>
            <a:ext cx="490840" cy="369332"/>
          </a:xfrm>
          <a:prstGeom prst="rect">
            <a:avLst/>
          </a:prstGeom>
          <a:noFill/>
        </p:spPr>
        <p:txBody>
          <a:bodyPr wrap="none" rtlCol="0">
            <a:spAutoFit/>
          </a:bodyPr>
          <a:lstStyle/>
          <a:p>
            <a:r>
              <a:rPr lang="fi-FI" dirty="0" smtClean="0"/>
              <a:t>(</a:t>
            </a:r>
            <a:r>
              <a:rPr lang="et-EE" dirty="0" smtClean="0"/>
              <a:t>I</a:t>
            </a:r>
            <a:r>
              <a:rPr lang="fi-FI" dirty="0" smtClean="0"/>
              <a:t>)</a:t>
            </a:r>
            <a:endParaRPr lang="en-GB" dirty="0"/>
          </a:p>
        </p:txBody>
      </p:sp>
      <p:cxnSp>
        <p:nvCxnSpPr>
          <p:cNvPr id="24" name="Suora nuoliyhdysviiva 7"/>
          <p:cNvCxnSpPr>
            <a:stCxn id="21" idx="1"/>
          </p:cNvCxnSpPr>
          <p:nvPr/>
        </p:nvCxnSpPr>
        <p:spPr>
          <a:xfrm flipH="1" flipV="1">
            <a:off x="2859157" y="2574251"/>
            <a:ext cx="487319" cy="9925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2727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67544" y="1124743"/>
            <a:ext cx="8280920" cy="5165919"/>
          </a:xfrm>
        </p:spPr>
        <p:txBody>
          <a:bodyPr/>
          <a:lstStyle/>
          <a:p>
            <a:pPr marL="0" indent="0">
              <a:buNone/>
            </a:pPr>
            <a:r>
              <a:rPr lang="en-GB" b="1" noProof="0" dirty="0" smtClean="0">
                <a:latin typeface="Calibri" panose="020F0502020204030204" pitchFamily="34" charset="0"/>
              </a:rPr>
              <a:t>The European ATM Master Plan – </a:t>
            </a:r>
            <a:br>
              <a:rPr lang="en-GB" b="1" noProof="0" dirty="0" smtClean="0">
                <a:latin typeface="Calibri" panose="020F0502020204030204" pitchFamily="34" charset="0"/>
              </a:rPr>
            </a:br>
            <a:r>
              <a:rPr lang="en-GB" b="1" noProof="0" dirty="0" smtClean="0">
                <a:latin typeface="Calibri" panose="020F0502020204030204" pitchFamily="34" charset="0"/>
              </a:rPr>
              <a:t>Chapter </a:t>
            </a:r>
            <a:r>
              <a:rPr lang="en-GB" sz="2400" noProof="0" dirty="0" smtClean="0">
                <a:latin typeface="Calibri" panose="020F0502020204030204" pitchFamily="34" charset="0"/>
              </a:rPr>
              <a:t>3.5.3 – </a:t>
            </a:r>
            <a:br>
              <a:rPr lang="en-GB" sz="2400" noProof="0" dirty="0" smtClean="0">
                <a:latin typeface="Calibri" panose="020F0502020204030204" pitchFamily="34" charset="0"/>
              </a:rPr>
            </a:br>
            <a:r>
              <a:rPr lang="en-GB" sz="2400" b="1" i="1" noProof="0" dirty="0" smtClean="0">
                <a:solidFill>
                  <a:srgbClr val="FF0000"/>
                </a:solidFill>
                <a:latin typeface="Calibri" panose="020F0502020204030204" pitchFamily="34" charset="0"/>
              </a:rPr>
              <a:t>Free Routing</a:t>
            </a:r>
          </a:p>
          <a:p>
            <a:pPr marL="180975" indent="-180975">
              <a:buClr>
                <a:srgbClr val="0070C0"/>
              </a:buClr>
              <a:buFont typeface="Wingdings" panose="05000000000000000000" pitchFamily="2" charset="2"/>
              <a:buChar char="Ø"/>
            </a:pPr>
            <a:r>
              <a:rPr lang="en-GB" sz="2000" noProof="0" dirty="0" smtClean="0">
                <a:latin typeface="Calibri" panose="020F0502020204030204" pitchFamily="34" charset="0"/>
              </a:rPr>
              <a:t>is describing</a:t>
            </a:r>
          </a:p>
          <a:p>
            <a:pPr marL="444500" indent="-276225">
              <a:buClr>
                <a:srgbClr val="002060"/>
              </a:buClr>
              <a:buSzPct val="80000"/>
              <a:buFont typeface="+mj-lt"/>
              <a:buAutoNum type="arabicParenR"/>
            </a:pPr>
            <a:r>
              <a:rPr lang="en-GB" sz="2000" i="1" noProof="0" dirty="0" smtClean="0">
                <a:latin typeface="Calibri" panose="020F0502020204030204" pitchFamily="34" charset="0"/>
              </a:rPr>
              <a:t>Deployment</a:t>
            </a:r>
            <a:br>
              <a:rPr lang="en-GB" sz="2000" i="1" noProof="0" dirty="0" smtClean="0">
                <a:latin typeface="Calibri" panose="020F0502020204030204" pitchFamily="34" charset="0"/>
              </a:rPr>
            </a:br>
            <a:r>
              <a:rPr lang="en-GB" sz="2000" i="1" noProof="0" dirty="0" smtClean="0">
                <a:latin typeface="Calibri" panose="020F0502020204030204" pitchFamily="34" charset="0"/>
              </a:rPr>
              <a:t>Baseline</a:t>
            </a:r>
          </a:p>
          <a:p>
            <a:pPr marL="444500" indent="-276225">
              <a:buClr>
                <a:srgbClr val="002060"/>
              </a:buClr>
              <a:buSzPct val="80000"/>
              <a:buFont typeface="+mj-lt"/>
              <a:buAutoNum type="arabicParenR"/>
            </a:pPr>
            <a:r>
              <a:rPr lang="en-GB" sz="2000" i="1" noProof="0" dirty="0" smtClean="0">
                <a:latin typeface="Calibri" panose="020F0502020204030204" pitchFamily="34" charset="0"/>
              </a:rPr>
              <a:t>Step 1: Time</a:t>
            </a:r>
            <a:br>
              <a:rPr lang="en-GB" sz="2000" i="1" noProof="0" dirty="0" smtClean="0">
                <a:latin typeface="Calibri" panose="020F0502020204030204" pitchFamily="34" charset="0"/>
              </a:rPr>
            </a:br>
            <a:r>
              <a:rPr lang="en-GB" sz="2000" i="1" noProof="0" dirty="0" smtClean="0">
                <a:latin typeface="Calibri" panose="020F0502020204030204" pitchFamily="34" charset="0"/>
              </a:rPr>
              <a:t>based Ops</a:t>
            </a:r>
          </a:p>
          <a:p>
            <a:pPr marL="444500" indent="-276225">
              <a:buClr>
                <a:srgbClr val="002060"/>
              </a:buClr>
              <a:buSzPct val="80000"/>
              <a:buFont typeface="+mj-lt"/>
              <a:buAutoNum type="arabicParenR"/>
            </a:pPr>
            <a:r>
              <a:rPr lang="en-GB" sz="2000" i="1" noProof="0" dirty="0" smtClean="0">
                <a:latin typeface="Calibri" panose="020F0502020204030204" pitchFamily="34" charset="0"/>
              </a:rPr>
              <a:t>Step 2: Trajectory</a:t>
            </a:r>
            <a:br>
              <a:rPr lang="en-GB" sz="2000" i="1" noProof="0" dirty="0" smtClean="0">
                <a:latin typeface="Calibri" panose="020F0502020204030204" pitchFamily="34" charset="0"/>
              </a:rPr>
            </a:br>
            <a:r>
              <a:rPr lang="en-GB" sz="2000" i="1" noProof="0" dirty="0" smtClean="0">
                <a:latin typeface="Calibri" panose="020F0502020204030204" pitchFamily="34" charset="0"/>
              </a:rPr>
              <a:t>based Ops</a:t>
            </a:r>
          </a:p>
          <a:p>
            <a:pPr marL="180975" indent="-180975">
              <a:buClr>
                <a:srgbClr val="0070C0"/>
              </a:buClr>
              <a:buFont typeface="Wingdings" panose="05000000000000000000" pitchFamily="2" charset="2"/>
              <a:buChar char="Ø"/>
            </a:pPr>
            <a:r>
              <a:rPr lang="en-GB" sz="2000" noProof="0" dirty="0" smtClean="0">
                <a:latin typeface="Calibri" panose="020F0502020204030204" pitchFamily="34" charset="0"/>
              </a:rPr>
              <a:t>not yet describing</a:t>
            </a:r>
            <a:br>
              <a:rPr lang="en-GB" sz="2000" noProof="0" dirty="0" smtClean="0">
                <a:latin typeface="Calibri" panose="020F0502020204030204" pitchFamily="34" charset="0"/>
              </a:rPr>
            </a:br>
            <a:r>
              <a:rPr lang="en-GB" sz="2000" noProof="0" dirty="0" smtClean="0">
                <a:latin typeface="Calibri" panose="020F0502020204030204" pitchFamily="34" charset="0"/>
              </a:rPr>
              <a:t>    </a:t>
            </a:r>
            <a:r>
              <a:rPr lang="en-GB" sz="2000" i="1" noProof="0" dirty="0" smtClean="0">
                <a:latin typeface="Calibri" panose="020F0502020204030204" pitchFamily="34" charset="0"/>
              </a:rPr>
              <a:t>Step3: Performance</a:t>
            </a:r>
            <a:br>
              <a:rPr lang="en-GB" sz="2000" i="1" noProof="0" dirty="0" smtClean="0">
                <a:latin typeface="Calibri" panose="020F0502020204030204" pitchFamily="34" charset="0"/>
              </a:rPr>
            </a:br>
            <a:r>
              <a:rPr lang="en-GB" sz="2000" i="1" noProof="0" dirty="0" smtClean="0">
                <a:latin typeface="Calibri" panose="020F0502020204030204" pitchFamily="34" charset="0"/>
              </a:rPr>
              <a:t>    based Ops</a:t>
            </a:r>
            <a:endParaRPr lang="en-GB" sz="2400" i="1" noProof="0" dirty="0">
              <a:latin typeface="Calibri" panose="020F0502020204030204" pitchFamily="34" charset="0"/>
            </a:endParaRPr>
          </a:p>
        </p:txBody>
      </p:sp>
      <p:pic>
        <p:nvPicPr>
          <p:cNvPr id="7"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987824" y="1916832"/>
            <a:ext cx="5976664" cy="4210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Kuupäeva kohatäide 3"/>
          <p:cNvSpPr>
            <a:spLocks noGrp="1"/>
          </p:cNvSpPr>
          <p:nvPr>
            <p:ph type="dt" sz="half" idx="10"/>
          </p:nvPr>
        </p:nvSpPr>
        <p:spPr/>
        <p:txBody>
          <a:bodyPr/>
          <a:lstStyle/>
          <a:p>
            <a:r>
              <a:rPr lang="et-EE" smtClean="0"/>
              <a:t>November 12, 2015</a:t>
            </a:r>
            <a:endParaRPr lang="en-US" dirty="0"/>
          </a:p>
        </p:txBody>
      </p:sp>
      <p:sp>
        <p:nvSpPr>
          <p:cNvPr id="6" name="Slaidinumbri kohatäide 5"/>
          <p:cNvSpPr>
            <a:spLocks noGrp="1"/>
          </p:cNvSpPr>
          <p:nvPr>
            <p:ph type="sldNum" sz="quarter" idx="12"/>
          </p:nvPr>
        </p:nvSpPr>
        <p:spPr>
          <a:xfrm>
            <a:off x="7812360" y="6524625"/>
            <a:ext cx="1008112" cy="333375"/>
          </a:xfrm>
        </p:spPr>
        <p:txBody>
          <a:bodyPr/>
          <a:lstStyle/>
          <a:p>
            <a:fld id="{461D0425-C90C-493B-981D-44B0C0BB3CDB}" type="slidenum">
              <a:rPr lang="en-US"/>
              <a:pPr/>
              <a:t>8</a:t>
            </a:fld>
            <a:endParaRPr lang="en-US" dirty="0"/>
          </a:p>
        </p:txBody>
      </p:sp>
      <p:sp>
        <p:nvSpPr>
          <p:cNvPr id="13314" name="Rectangle 2"/>
          <p:cNvSpPr>
            <a:spLocks noGrp="1" noChangeArrowheads="1"/>
          </p:cNvSpPr>
          <p:nvPr>
            <p:ph type="title"/>
          </p:nvPr>
        </p:nvSpPr>
        <p:spPr>
          <a:xfrm>
            <a:off x="468313" y="512763"/>
            <a:ext cx="8229600" cy="469900"/>
          </a:xfrm>
          <a:ln/>
        </p:spPr>
        <p:txBody>
          <a:bodyPr/>
          <a:lstStyle/>
          <a:p>
            <a:r>
              <a:rPr lang="en-GB" sz="2800" noProof="0" dirty="0" smtClean="0">
                <a:latin typeface="Calibri" panose="020F0502020204030204" pitchFamily="34" charset="0"/>
              </a:rPr>
              <a:t>The origin of FRA </a:t>
            </a:r>
            <a:r>
              <a:rPr lang="et-EE" sz="2800" noProof="0" dirty="0" smtClean="0">
                <a:latin typeface="Calibri" panose="020F0502020204030204" pitchFamily="34" charset="0"/>
              </a:rPr>
              <a:t>Concept</a:t>
            </a:r>
            <a:endParaRPr lang="en-GB" sz="2800" noProof="0" dirty="0">
              <a:latin typeface="Calibri" panose="020F0502020204030204" pitchFamily="34" charset="0"/>
            </a:endParaRPr>
          </a:p>
        </p:txBody>
      </p:sp>
      <p:sp>
        <p:nvSpPr>
          <p:cNvPr id="2" name="Footer Placeholder 1"/>
          <p:cNvSpPr>
            <a:spLocks noGrp="1"/>
          </p:cNvSpPr>
          <p:nvPr>
            <p:ph type="ftr" sz="quarter" idx="11"/>
          </p:nvPr>
        </p:nvSpPr>
        <p:spPr>
          <a:xfrm>
            <a:off x="3124200" y="6524625"/>
            <a:ext cx="3320008" cy="333375"/>
          </a:xfrm>
        </p:spPr>
        <p:txBody>
          <a:bodyPr/>
          <a:lstStyle/>
          <a:p>
            <a:r>
              <a:rPr lang="et-EE" smtClean="0"/>
              <a:t>Estonian Aviation Seminar</a:t>
            </a:r>
            <a:endParaRPr lang="et-EE" dirty="0"/>
          </a:p>
        </p:txBody>
      </p:sp>
      <p:sp>
        <p:nvSpPr>
          <p:cNvPr id="3" name="Oval 2"/>
          <p:cNvSpPr/>
          <p:nvPr/>
        </p:nvSpPr>
        <p:spPr>
          <a:xfrm rot="20734844">
            <a:off x="2947669" y="2303657"/>
            <a:ext cx="1944216"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solidFill>
                <a:srgbClr val="FF0000"/>
              </a:solidFill>
            </a:endParaRPr>
          </a:p>
        </p:txBody>
      </p:sp>
      <p:cxnSp>
        <p:nvCxnSpPr>
          <p:cNvPr id="8" name="Straight Arrow Connector 7"/>
          <p:cNvCxnSpPr>
            <a:endCxn id="3" idx="1"/>
          </p:cNvCxnSpPr>
          <p:nvPr/>
        </p:nvCxnSpPr>
        <p:spPr>
          <a:xfrm>
            <a:off x="2411760" y="2492896"/>
            <a:ext cx="747192" cy="15214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645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uupäeva kohatäide 3"/>
          <p:cNvSpPr>
            <a:spLocks noGrp="1"/>
          </p:cNvSpPr>
          <p:nvPr>
            <p:ph type="dt" sz="half" idx="10"/>
          </p:nvPr>
        </p:nvSpPr>
        <p:spPr/>
        <p:txBody>
          <a:bodyPr/>
          <a:lstStyle/>
          <a:p>
            <a:r>
              <a:rPr lang="et-EE" smtClean="0"/>
              <a:t>November 12, 2015</a:t>
            </a:r>
            <a:endParaRPr lang="en-US" dirty="0"/>
          </a:p>
        </p:txBody>
      </p:sp>
      <p:sp>
        <p:nvSpPr>
          <p:cNvPr id="6" name="Slaidinumbri kohatäide 5"/>
          <p:cNvSpPr>
            <a:spLocks noGrp="1"/>
          </p:cNvSpPr>
          <p:nvPr>
            <p:ph type="sldNum" sz="quarter" idx="12"/>
          </p:nvPr>
        </p:nvSpPr>
        <p:spPr/>
        <p:txBody>
          <a:bodyPr/>
          <a:lstStyle/>
          <a:p>
            <a:fld id="{461D0425-C90C-493B-981D-44B0C0BB3CDB}" type="slidenum">
              <a:rPr lang="en-US"/>
              <a:pPr/>
              <a:t>9</a:t>
            </a:fld>
            <a:endParaRPr lang="en-US" dirty="0"/>
          </a:p>
        </p:txBody>
      </p:sp>
      <p:sp>
        <p:nvSpPr>
          <p:cNvPr id="13314" name="Rectangle 2"/>
          <p:cNvSpPr>
            <a:spLocks noGrp="1" noChangeArrowheads="1"/>
          </p:cNvSpPr>
          <p:nvPr>
            <p:ph type="title"/>
          </p:nvPr>
        </p:nvSpPr>
        <p:spPr>
          <a:xfrm>
            <a:off x="468313" y="512763"/>
            <a:ext cx="8229600" cy="469900"/>
          </a:xfrm>
          <a:ln/>
        </p:spPr>
        <p:txBody>
          <a:bodyPr/>
          <a:lstStyle/>
          <a:p>
            <a:r>
              <a:rPr lang="en-GB" sz="2800" noProof="0" dirty="0" smtClean="0">
                <a:latin typeface="Calibri" panose="020F0502020204030204" pitchFamily="34" charset="0"/>
              </a:rPr>
              <a:t>FRA enforcement in the Pilot Common Project</a:t>
            </a:r>
            <a:endParaRPr lang="en-GB" sz="2800" noProof="0" dirty="0">
              <a:latin typeface="Calibri" panose="020F0502020204030204" pitchFamily="34" charset="0"/>
            </a:endParaRPr>
          </a:p>
        </p:txBody>
      </p:sp>
      <p:sp>
        <p:nvSpPr>
          <p:cNvPr id="13315" name="Rectangle 3"/>
          <p:cNvSpPr>
            <a:spLocks noGrp="1" noChangeArrowheads="1"/>
          </p:cNvSpPr>
          <p:nvPr>
            <p:ph type="body" idx="1"/>
          </p:nvPr>
        </p:nvSpPr>
        <p:spPr>
          <a:xfrm>
            <a:off x="467544" y="1268760"/>
            <a:ext cx="8003232" cy="5040560"/>
          </a:xfrm>
        </p:spPr>
        <p:txBody>
          <a:bodyPr/>
          <a:lstStyle/>
          <a:p>
            <a:pPr marL="0" indent="0">
              <a:buNone/>
            </a:pPr>
            <a:r>
              <a:rPr lang="en-GB" b="1" noProof="0" dirty="0" smtClean="0">
                <a:latin typeface="Calibri" panose="020F0502020204030204" pitchFamily="34" charset="0"/>
              </a:rPr>
              <a:t>Commission Implementing Regulation (EU) No 716/2014, </a:t>
            </a:r>
            <a:br>
              <a:rPr lang="en-GB" b="1" noProof="0" dirty="0" smtClean="0">
                <a:latin typeface="Calibri" panose="020F0502020204030204" pitchFamily="34" charset="0"/>
              </a:rPr>
            </a:br>
            <a:r>
              <a:rPr lang="en-GB" noProof="0" dirty="0" smtClean="0">
                <a:latin typeface="Calibri" panose="020F0502020204030204" pitchFamily="34" charset="0"/>
              </a:rPr>
              <a:t>of 27 June 2014 on </a:t>
            </a:r>
            <a:r>
              <a:rPr lang="en-GB" b="1" noProof="0" dirty="0" smtClean="0">
                <a:latin typeface="Calibri" panose="020F0502020204030204" pitchFamily="34" charset="0"/>
              </a:rPr>
              <a:t>the establishment of the Pilot Common Project supporting the implementation of the European Air Traffic Management Master Plan </a:t>
            </a:r>
          </a:p>
          <a:p>
            <a:pPr marL="806450" indent="-446088">
              <a:spcBef>
                <a:spcPts val="600"/>
              </a:spcBef>
              <a:buClr>
                <a:srgbClr val="002060"/>
              </a:buClr>
              <a:buSzPct val="100000"/>
              <a:buFont typeface="+mj-lt"/>
              <a:buAutoNum type="arabicPeriod"/>
            </a:pPr>
            <a:r>
              <a:rPr lang="en-GB" sz="2000" i="1" noProof="0" dirty="0" smtClean="0">
                <a:latin typeface="Calibri" panose="020F0502020204030204" pitchFamily="34" charset="0"/>
              </a:rPr>
              <a:t>Extended Arrival Management and Performance Based Navigation in high density TMAs</a:t>
            </a:r>
          </a:p>
          <a:p>
            <a:pPr marL="806450" lvl="0" indent="-446088">
              <a:spcBef>
                <a:spcPts val="600"/>
              </a:spcBef>
              <a:buClr>
                <a:srgbClr val="002060"/>
              </a:buClr>
              <a:buSzPct val="100000"/>
              <a:buFont typeface="+mj-lt"/>
              <a:buAutoNum type="arabicPeriod"/>
            </a:pPr>
            <a:r>
              <a:rPr lang="en-GB" sz="2000" i="1" noProof="0" dirty="0" smtClean="0">
                <a:latin typeface="Calibri" panose="020F0502020204030204" pitchFamily="34" charset="0"/>
              </a:rPr>
              <a:t>Airport Integration and Throughput</a:t>
            </a:r>
          </a:p>
          <a:p>
            <a:pPr marL="806450" lvl="0" indent="-446088">
              <a:spcBef>
                <a:spcPts val="600"/>
              </a:spcBef>
              <a:buClr>
                <a:srgbClr val="002060"/>
              </a:buClr>
              <a:buSzPct val="100000"/>
              <a:buFont typeface="+mj-lt"/>
              <a:buAutoNum type="arabicPeriod"/>
            </a:pPr>
            <a:r>
              <a:rPr lang="en-GB" sz="2000" i="1" noProof="0" dirty="0" smtClean="0">
                <a:latin typeface="Calibri" panose="020F0502020204030204" pitchFamily="34" charset="0"/>
              </a:rPr>
              <a:t>Flexible Airspace Management and </a:t>
            </a:r>
            <a:r>
              <a:rPr lang="en-GB" sz="2000" b="1" i="1" noProof="0" dirty="0" smtClean="0">
                <a:solidFill>
                  <a:srgbClr val="C00000"/>
                </a:solidFill>
                <a:latin typeface="Calibri" panose="020F0502020204030204" pitchFamily="34" charset="0"/>
              </a:rPr>
              <a:t>Free Route</a:t>
            </a:r>
          </a:p>
          <a:p>
            <a:pPr marL="806450" lvl="0" indent="-446088">
              <a:spcBef>
                <a:spcPts val="600"/>
              </a:spcBef>
              <a:buClr>
                <a:srgbClr val="002060"/>
              </a:buClr>
              <a:buSzPct val="100000"/>
              <a:buFont typeface="+mj-lt"/>
              <a:buAutoNum type="arabicPeriod"/>
            </a:pPr>
            <a:r>
              <a:rPr lang="en-GB" sz="2000" i="1" noProof="0" dirty="0" smtClean="0">
                <a:latin typeface="Calibri" panose="020F0502020204030204" pitchFamily="34" charset="0"/>
              </a:rPr>
              <a:t>Network Collaborative Management</a:t>
            </a:r>
          </a:p>
          <a:p>
            <a:pPr marL="806450" lvl="0" indent="-446088">
              <a:spcBef>
                <a:spcPts val="600"/>
              </a:spcBef>
              <a:buClr>
                <a:srgbClr val="002060"/>
              </a:buClr>
              <a:buSzPct val="100000"/>
              <a:buFont typeface="+mj-lt"/>
              <a:buAutoNum type="arabicPeriod"/>
            </a:pPr>
            <a:r>
              <a:rPr lang="en-GB" sz="2000" i="1" noProof="0" dirty="0" smtClean="0">
                <a:latin typeface="Calibri" panose="020F0502020204030204" pitchFamily="34" charset="0"/>
              </a:rPr>
              <a:t>Initial System Wide Information Management -  iSWIM</a:t>
            </a:r>
          </a:p>
          <a:p>
            <a:pPr marL="806450" lvl="0" indent="-446088">
              <a:spcBef>
                <a:spcPts val="600"/>
              </a:spcBef>
              <a:buClr>
                <a:srgbClr val="002060"/>
              </a:buClr>
              <a:buSzPct val="100000"/>
              <a:buFont typeface="+mj-lt"/>
              <a:buAutoNum type="arabicPeriod"/>
            </a:pPr>
            <a:r>
              <a:rPr lang="en-GB" sz="2000" i="1" noProof="0" dirty="0" smtClean="0">
                <a:latin typeface="Calibri" panose="020F0502020204030204" pitchFamily="34" charset="0"/>
              </a:rPr>
              <a:t>Initial Trajectory Information Sharing</a:t>
            </a:r>
          </a:p>
          <a:p>
            <a:pPr marL="0" lvl="0" indent="0">
              <a:spcBef>
                <a:spcPts val="900"/>
              </a:spcBef>
              <a:buClr>
                <a:srgbClr val="002060"/>
              </a:buClr>
              <a:buSzPct val="100000"/>
              <a:buNone/>
            </a:pPr>
            <a:r>
              <a:rPr lang="en-GB" sz="2000" noProof="0" dirty="0" smtClean="0">
                <a:latin typeface="Calibri" panose="020F0502020204030204" pitchFamily="34" charset="0"/>
              </a:rPr>
              <a:t>More detailed approach for introduction of these ATM functionalities is presented in  the </a:t>
            </a:r>
            <a:r>
              <a:rPr lang="en-GB" sz="2000" b="1" noProof="0" dirty="0" smtClean="0">
                <a:latin typeface="Calibri" panose="020F0502020204030204" pitchFamily="34" charset="0"/>
              </a:rPr>
              <a:t>SESAR DM Deployment Programme 2015</a:t>
            </a:r>
            <a:endParaRPr lang="en-GB" sz="2000" noProof="0" dirty="0" smtClean="0">
              <a:latin typeface="Calibri" panose="020F0502020204030204" pitchFamily="34" charset="0"/>
            </a:endParaRPr>
          </a:p>
        </p:txBody>
      </p:sp>
      <p:sp>
        <p:nvSpPr>
          <p:cNvPr id="2" name="Footer Placeholder 1"/>
          <p:cNvSpPr>
            <a:spLocks noGrp="1"/>
          </p:cNvSpPr>
          <p:nvPr>
            <p:ph type="ftr" sz="quarter" idx="11"/>
          </p:nvPr>
        </p:nvSpPr>
        <p:spPr/>
        <p:txBody>
          <a:bodyPr/>
          <a:lstStyle/>
          <a:p>
            <a:r>
              <a:rPr lang="en-US" smtClean="0"/>
              <a:t>Estonian Aviation Seminar</a:t>
            </a:r>
            <a:endParaRPr lang="en-US" dirty="0"/>
          </a:p>
        </p:txBody>
      </p:sp>
    </p:spTree>
    <p:extLst>
      <p:ext uri="{BB962C8B-B14F-4D97-AF65-F5344CB8AC3E}">
        <p14:creationId xmlns:p14="http://schemas.microsoft.com/office/powerpoint/2010/main" val="737311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Esitlus12">
  <a:themeElements>
    <a:clrScheme name="Esitlus12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Esitlus12">
      <a:majorFont>
        <a:latin typeface="Swis721 BlkEx BT"/>
        <a:ea typeface=""/>
        <a:cs typeface=""/>
      </a:majorFont>
      <a:minorFont>
        <a:latin typeface="Futura Md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itlus12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Esitlus12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Esitlus12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Esitlus12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Esitlus12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Esitlus12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Esitlus12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Esitlus12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arkvarakomplekti Office kujundus">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arkvarakomplekti Office kujundus">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Esitlus12</Template>
  <TotalTime>58734</TotalTime>
  <Words>3220</Words>
  <Application>Microsoft Office PowerPoint</Application>
  <PresentationFormat>On-screen Show (4:3)</PresentationFormat>
  <Paragraphs>558</Paragraphs>
  <Slides>33</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Esitlus12</vt:lpstr>
      <vt:lpstr>Visio.Drawing.11</vt:lpstr>
      <vt:lpstr>Implementation of North European Free Routing Airspace</vt:lpstr>
      <vt:lpstr>Content</vt:lpstr>
      <vt:lpstr>Free Route (Free Routing) airspace is..</vt:lpstr>
      <vt:lpstr>FRA Concept of Operations (1)</vt:lpstr>
      <vt:lpstr>FRA Concept of Operations (2)</vt:lpstr>
      <vt:lpstr>FRA Concept of Operations (3)</vt:lpstr>
      <vt:lpstr>FRA Concept of Operations (4)</vt:lpstr>
      <vt:lpstr>The origin of FRA Concept</vt:lpstr>
      <vt:lpstr>FRA enforcement in the Pilot Common Project</vt:lpstr>
      <vt:lpstr>Goals of FRA Concept</vt:lpstr>
      <vt:lpstr>Pan European challenges</vt:lpstr>
      <vt:lpstr>FRA history in Europe</vt:lpstr>
      <vt:lpstr>NEFRA / NEFAB FRA timetable</vt:lpstr>
      <vt:lpstr>Organisation – Design Phase</vt:lpstr>
      <vt:lpstr>Organisation – Implementation</vt:lpstr>
      <vt:lpstr>FRA enablers</vt:lpstr>
      <vt:lpstr>1.1 NEFRA lateral dimensions</vt:lpstr>
      <vt:lpstr>1.2 NEFRA vertical limits</vt:lpstr>
      <vt:lpstr>2.1 Adaptations to ASM procedures and FUA</vt:lpstr>
      <vt:lpstr>2.2 FUA structures and Airspace restrictions</vt:lpstr>
      <vt:lpstr>3.1 Enhancements of ATC procedures for FR Ops</vt:lpstr>
      <vt:lpstr>3.2 Updating FPL at Change of route/trajectory</vt:lpstr>
      <vt:lpstr>4.1 Flight Planning Rules</vt:lpstr>
      <vt:lpstr>4.2 FRA  interface with non-FRA airspace</vt:lpstr>
      <vt:lpstr>5.1 Technical functionalities</vt:lpstr>
      <vt:lpstr>5.2 NEFRA system area</vt:lpstr>
      <vt:lpstr>6. AIP FRA-changes</vt:lpstr>
      <vt:lpstr>Possible benefits from Free Routing operations</vt:lpstr>
      <vt:lpstr>Correlation btw FRA design and gain of flight efficiency</vt:lpstr>
      <vt:lpstr>Example of unconventional flight planning</vt:lpstr>
      <vt:lpstr>Lessons learned, way forward</vt:lpstr>
      <vt:lpstr>Expansion of NEFRA – Borealis FRA</vt:lpstr>
      <vt:lpstr>Thank you for your attention! Tänan tähelepanu eest!</vt:lpstr>
    </vt:vector>
  </TitlesOfParts>
  <Company>Lennuliiklusteeninduse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Marsruudivaba õhuruum</dc:title>
  <dc:creator>Jaan Tamm</dc:creator>
  <cp:lastModifiedBy>Jaan Tamm</cp:lastModifiedBy>
  <cp:revision>457</cp:revision>
  <cp:lastPrinted>2015-10-01T12:49:24Z</cp:lastPrinted>
  <dcterms:created xsi:type="dcterms:W3CDTF">2007-03-29T05:39:25Z</dcterms:created>
  <dcterms:modified xsi:type="dcterms:W3CDTF">2015-11-10T21:23:22Z</dcterms:modified>
</cp:coreProperties>
</file>