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7" r:id="rId3"/>
    <p:sldId id="290" r:id="rId4"/>
    <p:sldId id="288" r:id="rId5"/>
    <p:sldId id="289" r:id="rId6"/>
    <p:sldId id="276" r:id="rId7"/>
    <p:sldId id="292" r:id="rId8"/>
    <p:sldId id="291" r:id="rId9"/>
    <p:sldId id="293" r:id="rId10"/>
    <p:sldId id="294" r:id="rId11"/>
    <p:sldId id="275" r:id="rId12"/>
    <p:sldId id="279" r:id="rId13"/>
    <p:sldId id="297" r:id="rId14"/>
    <p:sldId id="299" r:id="rId15"/>
    <p:sldId id="300" r:id="rId16"/>
    <p:sldId id="298" r:id="rId17"/>
    <p:sldId id="269" r:id="rId18"/>
    <p:sldId id="296" r:id="rId19"/>
    <p:sldId id="301" r:id="rId20"/>
    <p:sldId id="302" r:id="rId21"/>
    <p:sldId id="303" r:id="rId22"/>
    <p:sldId id="304" r:id="rId23"/>
    <p:sldId id="268" r:id="rId24"/>
    <p:sldId id="261" r:id="rId25"/>
    <p:sldId id="266" r:id="rId26"/>
    <p:sldId id="274" r:id="rId27"/>
    <p:sldId id="259" r:id="rId28"/>
  </p:sldIdLst>
  <p:sldSz cx="9144000" cy="6858000" type="screen4x3"/>
  <p:notesSz cx="6794500" cy="9931400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0CFEB"/>
    <a:srgbClr val="0026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C667EF57-9180-4E77-A98D-F3FD2C1093A8}" type="datetimeFigureOut">
              <a:rPr lang="et-EE"/>
              <a:pPr>
                <a:defRPr/>
              </a:pPr>
              <a:t>10.11.2015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pPr>
              <a:defRPr/>
            </a:pPr>
            <a:fld id="{DF02CD0F-90F8-484A-80F7-5E280864CF3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5EA976-D702-47F2-B09C-73B574963953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8875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2098" tIns="46049" rIns="92098" bIns="4604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F623A2-CEF8-4EC3-BF8B-41E34002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A0CFE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A0CFE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solidFill>
                  <a:srgbClr val="0026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26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C25A-440A-44A6-819A-FEE25222B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2BB7C-60C7-42EE-B33A-F26C25ABC787}" type="datetime1">
              <a:rPr lang="et-EE"/>
              <a:pPr>
                <a:defRPr/>
              </a:pPr>
              <a:t>10.11.2015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AF2D-FF49-464B-87B6-F4C63527C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E452-934C-4749-AC42-D7CF5BA0611E}" type="datetime1">
              <a:rPr lang="et-EE"/>
              <a:pPr>
                <a:defRPr/>
              </a:pPr>
              <a:t>10.11.2015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DFA9-5598-4BA5-8EB9-F752A72D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188B-F357-45DA-BD7E-FB1886FDEB29}" type="datetime1">
              <a:rPr lang="et-EE"/>
              <a:pPr>
                <a:defRPr/>
              </a:pPr>
              <a:t>10.11.2015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0B36-9962-45BA-A755-628454105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272B-763F-4F35-83EB-5245B941D0D3}" type="datetime1">
              <a:rPr lang="et-EE"/>
              <a:pPr>
                <a:defRPr/>
              </a:pPr>
              <a:t>10.11.2015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F7269-FD8A-4CDE-94D6-B798E3134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1D47-5AEF-4F6E-BE24-29431D7EE257}" type="datetime1">
              <a:rPr lang="et-EE"/>
              <a:pPr>
                <a:defRPr/>
              </a:pPr>
              <a:t>10.11.2015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9482C-C6BD-4E07-B2A1-6EB05818E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D316-48DB-43CE-9533-E4DA02F721F9}" type="datetime1">
              <a:rPr lang="et-EE"/>
              <a:pPr>
                <a:defRPr/>
              </a:pPr>
              <a:t>10.11.2015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B9B7-87C8-428C-9CD1-6122E0844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34C0-2F7F-44BA-B505-0A9DBB6AF69F}" type="datetime1">
              <a:rPr lang="et-EE"/>
              <a:pPr>
                <a:defRPr/>
              </a:pPr>
              <a:t>10.11.2015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6013" y="6356350"/>
            <a:ext cx="6335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A0CFEB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0CFE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60B56506-FA7A-468F-AF51-322879369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86663" y="6356350"/>
            <a:ext cx="1089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0CFE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70F9B8F3-D01B-4812-ABAA-2587FD611F58}" type="datetime1">
              <a:rPr lang="et-EE"/>
              <a:pPr>
                <a:defRPr/>
              </a:pPr>
              <a:t>10.11.2015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664"/>
          </a:solidFill>
          <a:latin typeface="Trebuchet MS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664"/>
          </a:solidFill>
          <a:latin typeface="Trebuchet MS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664"/>
          </a:solidFill>
          <a:latin typeface="Trebuchet MS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664"/>
          </a:solidFill>
          <a:latin typeface="Trebuchet MS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664"/>
          </a:solidFill>
          <a:latin typeface="Trebuchet MS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664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664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664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664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—"/>
        <a:defRPr sz="3200" kern="1200">
          <a:solidFill>
            <a:srgbClr val="002664"/>
          </a:solidFill>
          <a:latin typeface="Trebuchet MS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—"/>
        <a:defRPr sz="2800" kern="1200">
          <a:solidFill>
            <a:srgbClr val="002664"/>
          </a:solidFill>
          <a:latin typeface="Trebuchet MS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—"/>
        <a:defRPr sz="2400" kern="1200">
          <a:solidFill>
            <a:srgbClr val="002664"/>
          </a:solidFill>
          <a:latin typeface="Trebuchet MS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—"/>
        <a:defRPr sz="2000" kern="1200">
          <a:solidFill>
            <a:srgbClr val="002664"/>
          </a:solidFill>
          <a:latin typeface="Trebuchet MS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—"/>
        <a:defRPr sz="2000" kern="1200">
          <a:solidFill>
            <a:srgbClr val="002664"/>
          </a:solidFill>
          <a:latin typeface="Trebuchet MS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mtClean="0"/>
              <a:t>Introduction of Estonian Aviation Academy's helicopter FNPT II MCC</a:t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630616" cy="1752600"/>
          </a:xfrm>
        </p:spPr>
        <p:txBody>
          <a:bodyPr/>
          <a:lstStyle/>
          <a:p>
            <a:pPr algn="ctr" eaLnBrk="1" hangingPunct="1"/>
            <a:r>
              <a:rPr lang="en-GB" altLang="en-US" dirty="0" smtClean="0"/>
              <a:t>20-th Estonian Aviation Seminar 13.11.2015</a:t>
            </a:r>
          </a:p>
          <a:p>
            <a:pPr algn="ctr" eaLnBrk="1" hangingPunct="1"/>
            <a:endParaRPr lang="en-GB" altLang="en-US" dirty="0" smtClean="0"/>
          </a:p>
          <a:p>
            <a:pPr eaLnBrk="1" hangingPunct="1"/>
            <a:r>
              <a:rPr lang="en-GB" altLang="en-US" dirty="0" err="1" smtClean="0"/>
              <a:t>Jaan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Annus</a:t>
            </a:r>
            <a:endParaRPr lang="en-GB" altLang="en-US" dirty="0" smtClean="0"/>
          </a:p>
          <a:p>
            <a:pPr eaLnBrk="1" hangingPunct="1"/>
            <a:r>
              <a:rPr lang="en-GB" altLang="en-US" dirty="0" smtClean="0"/>
              <a:t>ATO CGI</a:t>
            </a:r>
          </a:p>
          <a:p>
            <a:pPr eaLnBrk="1" hangingPunct="1"/>
            <a:r>
              <a:rPr lang="en-GB" altLang="en-US" dirty="0" smtClean="0"/>
              <a:t>Helicopter pilot (police-border guard)</a:t>
            </a:r>
          </a:p>
          <a:p>
            <a:pPr algn="ctr" eaLnBrk="1" hangingPunct="1"/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2B2BB7C-60C7-42EE-B33A-F26C25ABC787}" type="datetime1">
              <a:rPr lang="et-EE" smtClean="0"/>
              <a:pPr>
                <a:defRPr/>
              </a:pPr>
              <a:t>10.11.2015</a:t>
            </a:fld>
            <a:endParaRPr lang="en-US"/>
          </a:p>
        </p:txBody>
      </p:sp>
      <p:pic>
        <p:nvPicPr>
          <p:cNvPr id="5" name="Pilt 4" descr="IMG_20150626_142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2080" cy="2976795"/>
          </a:xfrm>
          <a:prstGeom prst="rect">
            <a:avLst/>
          </a:prstGeom>
        </p:spPr>
      </p:pic>
      <p:pic>
        <p:nvPicPr>
          <p:cNvPr id="6" name="Pilt 5" descr="IMG_20150701_093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54202"/>
            <a:ext cx="5340085" cy="3003798"/>
          </a:xfrm>
          <a:prstGeom prst="rect">
            <a:avLst/>
          </a:prstGeom>
        </p:spPr>
      </p:pic>
      <p:pic>
        <p:nvPicPr>
          <p:cNvPr id="7" name="Pilt 6" descr="IMG_20150701_161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1929" y="1916832"/>
            <a:ext cx="5212071" cy="29317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89080" cy="1143000"/>
          </a:xfrm>
        </p:spPr>
        <p:txBody>
          <a:bodyPr/>
          <a:lstStyle/>
          <a:p>
            <a:pPr algn="ctr"/>
            <a:r>
              <a:rPr lang="en-GB" altLang="en-US" sz="3200" b="1" smtClean="0"/>
              <a:t>FSTD Identification And Detailed Specification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2"/>
          </a:xfrm>
        </p:spPr>
        <p:txBody>
          <a:bodyPr/>
          <a:lstStyle/>
          <a:p>
            <a:pPr marL="0" indent="0">
              <a:buFont typeface="Trebuchet MS" pitchFamily="34" charset="0"/>
              <a:buNone/>
            </a:pPr>
            <a:r>
              <a:rPr lang="en-GB" altLang="en-US" dirty="0" smtClean="0"/>
              <a:t>- Type: FNPT II MCC H11</a:t>
            </a:r>
          </a:p>
          <a:p>
            <a:pPr marL="0" indent="0">
              <a:buFont typeface="Trebuchet MS" pitchFamily="34" charset="0"/>
              <a:buNone/>
            </a:pPr>
            <a:r>
              <a:rPr lang="en-GB" altLang="en-US" dirty="0" smtClean="0"/>
              <a:t>- Manufacturer: </a:t>
            </a:r>
            <a:r>
              <a:rPr lang="en-GB" altLang="en-US" dirty="0" err="1" smtClean="0"/>
              <a:t>Entrenadores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Olarte</a:t>
            </a:r>
            <a:r>
              <a:rPr lang="en-GB" altLang="en-US" dirty="0" smtClean="0"/>
              <a:t> S.L (</a:t>
            </a:r>
            <a:r>
              <a:rPr lang="en-GB" altLang="en-US" dirty="0" err="1" smtClean="0"/>
              <a:t>Entrol</a:t>
            </a:r>
            <a:r>
              <a:rPr lang="en-GB" altLang="en-US" dirty="0" smtClean="0"/>
              <a:t>)</a:t>
            </a:r>
          </a:p>
          <a:p>
            <a:pPr marL="0" indent="0">
              <a:buFont typeface="Trebuchet MS" pitchFamily="34" charset="0"/>
              <a:buNone/>
            </a:pPr>
            <a:r>
              <a:rPr lang="en-GB" altLang="en-US" dirty="0" smtClean="0"/>
              <a:t>- Registration number: S/N031</a:t>
            </a:r>
          </a:p>
          <a:p>
            <a:pPr marL="0" indent="0">
              <a:buFont typeface="Trebuchet MS" pitchFamily="34" charset="0"/>
              <a:buNone/>
            </a:pPr>
            <a:r>
              <a:rPr lang="en-GB" altLang="en-US" dirty="0" smtClean="0"/>
              <a:t>- Date of entry into service: 05.10.2015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0E9002-BDE3-469D-A1EC-6FBC8BE552C7}" type="datetime1">
              <a:rPr lang="et-EE" altLang="en-US" smtClean="0"/>
              <a:pPr/>
              <a:t>10.11.2015</a:t>
            </a:fld>
            <a:endParaRPr lang="en-US" altLang="en-US" smtClean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724476"/>
            <a:ext cx="4824536" cy="31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59503" cy="4525963"/>
          </a:xfrm>
        </p:spPr>
        <p:txBody>
          <a:bodyPr/>
          <a:lstStyle/>
          <a:p>
            <a:pPr marL="0" indent="0">
              <a:buFont typeface="Trebuchet MS" pitchFamily="34" charset="0"/>
              <a:buNone/>
            </a:pPr>
            <a:r>
              <a:rPr lang="et-EE" altLang="en-US" dirty="0" smtClean="0"/>
              <a:t>- </a:t>
            </a:r>
            <a:r>
              <a:rPr lang="en-GB" altLang="en-US" dirty="0" smtClean="0"/>
              <a:t>Host computer: MS Windows 7 OS generic PC</a:t>
            </a:r>
          </a:p>
          <a:p>
            <a:pPr marL="0" indent="0">
              <a:buFont typeface="Trebuchet MS" pitchFamily="34" charset="0"/>
              <a:buNone/>
            </a:pPr>
            <a:r>
              <a:rPr lang="et-EE" altLang="en-US" dirty="0" smtClean="0"/>
              <a:t>- </a:t>
            </a:r>
            <a:r>
              <a:rPr lang="en-GB" altLang="en-US" dirty="0" smtClean="0"/>
              <a:t>Visual system: 150˚x40˚, VIVITEK D5190HD</a:t>
            </a:r>
          </a:p>
          <a:p>
            <a:pPr marL="0" indent="0">
              <a:buFont typeface="Trebuchet MS" pitchFamily="34" charset="0"/>
              <a:buNone/>
            </a:pPr>
            <a:r>
              <a:rPr lang="et-EE" altLang="en-US" dirty="0" smtClean="0"/>
              <a:t>- </a:t>
            </a:r>
            <a:r>
              <a:rPr lang="en-GB" altLang="en-US" dirty="0" smtClean="0"/>
              <a:t>Motion system: N/A</a:t>
            </a:r>
          </a:p>
          <a:p>
            <a:pPr marL="0" indent="0">
              <a:buFont typeface="Trebuchet MS" pitchFamily="34" charset="0"/>
              <a:buNone/>
            </a:pPr>
            <a:r>
              <a:rPr lang="et-EE" altLang="en-US" dirty="0" smtClean="0"/>
              <a:t>- </a:t>
            </a:r>
            <a:r>
              <a:rPr lang="en-GB" altLang="en-US" dirty="0" smtClean="0"/>
              <a:t>Type of IOS: 2x24” touch screen, </a:t>
            </a:r>
            <a:r>
              <a:rPr lang="en-GB" altLang="en-US" dirty="0" err="1" smtClean="0"/>
              <a:t>Entrol</a:t>
            </a:r>
            <a:r>
              <a:rPr lang="en-GB" altLang="en-US" dirty="0" smtClean="0"/>
              <a:t> IOS</a:t>
            </a:r>
          </a:p>
          <a:p>
            <a:pPr marL="0" indent="0">
              <a:buFont typeface="Trebuchet MS" pitchFamily="34" charset="0"/>
              <a:buNone/>
            </a:pPr>
            <a:r>
              <a:rPr lang="et-EE" altLang="en-US" dirty="0" smtClean="0"/>
              <a:t>- </a:t>
            </a:r>
            <a:r>
              <a:rPr lang="en-GB" altLang="en-US" dirty="0" smtClean="0"/>
              <a:t>Simulated helicopter:  </a:t>
            </a:r>
            <a:r>
              <a:rPr lang="en-GB" altLang="en-US" b="1" dirty="0" smtClean="0"/>
              <a:t>EC 135 P2</a:t>
            </a:r>
          </a:p>
          <a:p>
            <a:pPr marL="0" indent="0">
              <a:buFont typeface="Trebuchet MS" pitchFamily="34" charset="0"/>
              <a:buNone/>
            </a:pPr>
            <a:endParaRPr lang="en-GB" altLang="en-US" dirty="0" smtClean="0"/>
          </a:p>
          <a:p>
            <a:pPr marL="0" indent="0">
              <a:buFont typeface="Trebuchet MS" pitchFamily="34" charset="0"/>
              <a:buNone/>
            </a:pPr>
            <a:endParaRPr lang="en-GB" altLang="en-US" dirty="0" smtClean="0"/>
          </a:p>
          <a:p>
            <a:pPr marL="0" indent="0">
              <a:buFont typeface="Trebuchet MS" pitchFamily="34" charset="0"/>
              <a:buNone/>
            </a:pPr>
            <a:endParaRPr lang="en-GB" altLang="en-US" dirty="0" smtClean="0"/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F5D3C1-E53F-4BEB-B999-5E22D079B0C5}" type="datetime1">
              <a:rPr lang="et-EE" altLang="en-US" smtClean="0"/>
              <a:pPr/>
              <a:t>10.11.2015</a:t>
            </a:fld>
            <a:endParaRPr lang="en-US" altLang="en-US" smtClean="0"/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6778625" cy="1143000"/>
          </a:xfrm>
        </p:spPr>
        <p:txBody>
          <a:bodyPr/>
          <a:lstStyle/>
          <a:p>
            <a:pPr algn="ctr"/>
            <a:r>
              <a:rPr lang="en-GB" altLang="en-US" sz="3200" b="1" dirty="0" smtClean="0"/>
              <a:t>F</a:t>
            </a:r>
            <a:r>
              <a:rPr lang="et-EE" altLang="en-US" sz="3200" b="1" dirty="0" smtClean="0"/>
              <a:t>NPT</a:t>
            </a:r>
            <a:r>
              <a:rPr lang="en-GB" altLang="en-US" sz="3200" b="1" dirty="0" smtClean="0"/>
              <a:t> Identification </a:t>
            </a:r>
            <a:r>
              <a:rPr lang="et-EE" altLang="en-US" sz="3200" b="1" dirty="0" smtClean="0"/>
              <a:t>a</a:t>
            </a:r>
            <a:r>
              <a:rPr lang="en-GB" altLang="en-US" sz="3200" b="1" dirty="0" err="1" smtClean="0"/>
              <a:t>nd</a:t>
            </a:r>
            <a:r>
              <a:rPr lang="en-GB" altLang="en-US" sz="3200" b="1" dirty="0" smtClean="0"/>
              <a:t> Detailed Specification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57675"/>
            <a:ext cx="75342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2B2BB7C-60C7-42EE-B33A-F26C25ABC787}" type="datetime1">
              <a:rPr lang="et-EE" smtClean="0"/>
              <a:pPr>
                <a:defRPr/>
              </a:pPr>
              <a:t>10.11.2015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b="1" dirty="0" smtClean="0"/>
              <a:t>Relevant Features</a:t>
            </a:r>
            <a:r>
              <a:rPr lang="et-EE" altLang="en-US" b="1" dirty="0" smtClean="0"/>
              <a:t> I</a:t>
            </a:r>
            <a:endParaRPr lang="en-GB" altLang="en-US" b="1" dirty="0" smtClean="0"/>
          </a:p>
          <a:p>
            <a:pPr marL="0" indent="0">
              <a:buNone/>
            </a:pPr>
            <a:endParaRPr lang="en-GB" altLang="en-US" sz="1000" dirty="0" smtClean="0"/>
          </a:p>
          <a:p>
            <a:pPr marL="0" indent="0">
              <a:buNone/>
            </a:pPr>
            <a:r>
              <a:rPr lang="et-EE" altLang="en-US" dirty="0" smtClean="0"/>
              <a:t>- </a:t>
            </a:r>
            <a:r>
              <a:rPr lang="en-GB" altLang="en-US" dirty="0" smtClean="0"/>
              <a:t>Multi-engine and multi-pilot helicopter</a:t>
            </a:r>
          </a:p>
          <a:p>
            <a:pPr marL="0" indent="0">
              <a:buNone/>
            </a:pPr>
            <a:r>
              <a:rPr lang="et-EE" altLang="en-US" dirty="0" smtClean="0"/>
              <a:t>- </a:t>
            </a:r>
            <a:r>
              <a:rPr lang="en-GB" altLang="en-US" dirty="0" smtClean="0"/>
              <a:t>Dual pilot IFR configuration</a:t>
            </a:r>
          </a:p>
          <a:p>
            <a:pPr marL="0" indent="0">
              <a:buNone/>
            </a:pPr>
            <a:r>
              <a:rPr lang="et-EE" altLang="en-US" dirty="0" smtClean="0"/>
              <a:t>- </a:t>
            </a:r>
            <a:r>
              <a:rPr lang="en-GB" altLang="en-US" dirty="0" smtClean="0"/>
              <a:t>Category A criteria performance reserves</a:t>
            </a:r>
          </a:p>
          <a:p>
            <a:pPr marL="0" indent="0">
              <a:buNone/>
            </a:pPr>
            <a:r>
              <a:rPr lang="et-EE" altLang="en-US" dirty="0" smtClean="0"/>
              <a:t>- </a:t>
            </a:r>
            <a:r>
              <a:rPr lang="en-GB" altLang="en-US" dirty="0" smtClean="0"/>
              <a:t>Glass cockpit</a:t>
            </a:r>
            <a:endParaRPr lang="et-EE" altLang="en-US" dirty="0" smtClean="0"/>
          </a:p>
          <a:p>
            <a:pPr marL="0" indent="0">
              <a:buNone/>
            </a:pPr>
            <a:r>
              <a:rPr lang="et-EE" altLang="en-US" dirty="0" smtClean="0"/>
              <a:t>- </a:t>
            </a:r>
            <a:r>
              <a:rPr lang="en-GB" altLang="en-US" dirty="0" smtClean="0"/>
              <a:t>Digital engine control</a:t>
            </a:r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endParaRPr lang="en-GB" altLang="en-US" dirty="0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6973103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2B2BB7C-60C7-42EE-B33A-F26C25ABC787}" type="datetime1">
              <a:rPr lang="et-EE" smtClean="0"/>
              <a:pPr>
                <a:defRPr/>
              </a:pPr>
              <a:t>10.11.2015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b="1" dirty="0" smtClean="0"/>
              <a:t>Relevant Features</a:t>
            </a:r>
            <a:r>
              <a:rPr lang="et-EE" altLang="en-US" b="1" dirty="0" smtClean="0"/>
              <a:t> II</a:t>
            </a:r>
            <a:endParaRPr lang="en-GB" altLang="en-US" b="1" dirty="0" smtClean="0"/>
          </a:p>
          <a:p>
            <a:pPr marL="0" indent="0">
              <a:buNone/>
            </a:pPr>
            <a:endParaRPr lang="en-GB" altLang="en-US" sz="1000" dirty="0" smtClean="0"/>
          </a:p>
          <a:p>
            <a:pPr marL="0" indent="0">
              <a:buNone/>
            </a:pPr>
            <a:r>
              <a:rPr lang="et-EE" altLang="en-US" dirty="0" smtClean="0"/>
              <a:t>- </a:t>
            </a:r>
            <a:r>
              <a:rPr lang="en-GB" altLang="en-US" dirty="0" smtClean="0"/>
              <a:t>4 axis autopilot with upper modes</a:t>
            </a:r>
          </a:p>
          <a:p>
            <a:pPr marL="0" indent="0">
              <a:buNone/>
            </a:pPr>
            <a:r>
              <a:rPr lang="et-EE" altLang="en-US" dirty="0" smtClean="0"/>
              <a:t>- </a:t>
            </a:r>
            <a:r>
              <a:rPr lang="en-GB" altLang="en-US" dirty="0" smtClean="0"/>
              <a:t>Anti-icing or de-icing systems</a:t>
            </a:r>
          </a:p>
          <a:p>
            <a:pPr marL="0" indent="0">
              <a:buNone/>
            </a:pPr>
            <a:r>
              <a:rPr lang="et-EE" altLang="en-US" dirty="0" smtClean="0"/>
              <a:t>- </a:t>
            </a:r>
            <a:r>
              <a:rPr lang="en-GB" altLang="en-US" dirty="0" smtClean="0"/>
              <a:t>Fire detection and suppression system</a:t>
            </a:r>
          </a:p>
          <a:p>
            <a:pPr marL="0" indent="0">
              <a:buNone/>
            </a:pPr>
            <a:r>
              <a:rPr lang="et-EE" altLang="en-US" dirty="0" smtClean="0"/>
              <a:t>- </a:t>
            </a:r>
            <a:r>
              <a:rPr lang="en-GB" altLang="en-US" dirty="0" smtClean="0"/>
              <a:t>Weather radar with map mode for ARA</a:t>
            </a:r>
            <a:endParaRPr lang="et-EE" altLang="en-US" dirty="0" smtClean="0"/>
          </a:p>
          <a:p>
            <a:pPr marL="0" indent="0">
              <a:buNone/>
            </a:pPr>
            <a:r>
              <a:rPr lang="et-EE" altLang="en-US" dirty="0" smtClean="0"/>
              <a:t>- </a:t>
            </a:r>
            <a:r>
              <a:rPr lang="en-GB" altLang="en-US" dirty="0" smtClean="0"/>
              <a:t>Electrical control loading</a:t>
            </a:r>
            <a:endParaRPr lang="et-EE" altLang="en-US" dirty="0" smtClean="0"/>
          </a:p>
          <a:p>
            <a:pPr marL="0" indent="0">
              <a:buNone/>
            </a:pPr>
            <a:r>
              <a:rPr lang="et-EE" altLang="en-US" dirty="0" smtClean="0"/>
              <a:t>- FMS (NMS)</a:t>
            </a:r>
          </a:p>
          <a:p>
            <a:pPr marL="0" indent="0">
              <a:buNone/>
            </a:pPr>
            <a:r>
              <a:rPr lang="et-EE" altLang="en-US" dirty="0" smtClean="0"/>
              <a:t>- TCAS</a:t>
            </a:r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endParaRPr lang="en-GB" altLang="en-US" dirty="0" smtClean="0"/>
          </a:p>
        </p:txBody>
      </p:sp>
      <p:pic>
        <p:nvPicPr>
          <p:cNvPr id="6" name="Pilt 5" descr="Frigate and oilrig on rad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254042"/>
            <a:ext cx="4067944" cy="3603958"/>
          </a:xfrm>
          <a:prstGeom prst="rect">
            <a:avLst/>
          </a:prstGeom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253099"/>
            <a:ext cx="3583681" cy="26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2B2BB7C-60C7-42EE-B33A-F26C25ABC787}" type="datetime1">
              <a:rPr lang="et-EE" smtClean="0"/>
              <a:pPr>
                <a:defRPr/>
              </a:pPr>
              <a:t>10.11.2015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b="1" dirty="0" smtClean="0"/>
              <a:t>Relevant Features</a:t>
            </a:r>
            <a:r>
              <a:rPr lang="et-EE" altLang="en-US" b="1" dirty="0" smtClean="0"/>
              <a:t> III</a:t>
            </a:r>
            <a:endParaRPr lang="en-GB" altLang="en-US" b="1" dirty="0" smtClean="0"/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r>
              <a:rPr lang="en-US" altLang="en-US" b="1" dirty="0" smtClean="0"/>
              <a:t>List of failures:</a:t>
            </a:r>
          </a:p>
          <a:p>
            <a:pPr marL="0" indent="0">
              <a:buNone/>
            </a:pPr>
            <a:r>
              <a:rPr lang="et-EE" altLang="en-US" dirty="0" smtClean="0"/>
              <a:t>-</a:t>
            </a:r>
            <a:r>
              <a:rPr lang="en-US" altLang="en-US" dirty="0" smtClean="0"/>
              <a:t> Engines</a:t>
            </a:r>
          </a:p>
          <a:p>
            <a:pPr marL="0" indent="0">
              <a:buNone/>
            </a:pPr>
            <a:r>
              <a:rPr lang="et-EE" altLang="en-US" dirty="0" smtClean="0"/>
              <a:t>-</a:t>
            </a:r>
            <a:r>
              <a:rPr lang="en-US" altLang="en-US" dirty="0" smtClean="0"/>
              <a:t> Transmission &amp; Hydraulics</a:t>
            </a:r>
          </a:p>
          <a:p>
            <a:pPr marL="0" indent="0">
              <a:buNone/>
            </a:pPr>
            <a:r>
              <a:rPr lang="et-EE" altLang="en-US" dirty="0" smtClean="0"/>
              <a:t>-</a:t>
            </a:r>
            <a:r>
              <a:rPr lang="en-US" altLang="en-US" dirty="0" smtClean="0"/>
              <a:t> Flight Controls</a:t>
            </a:r>
            <a:endParaRPr lang="et-EE" altLang="en-US" dirty="0" smtClean="0"/>
          </a:p>
          <a:p>
            <a:pPr marL="0" indent="0">
              <a:buNone/>
            </a:pPr>
            <a:r>
              <a:rPr lang="et-EE" altLang="en-US" dirty="0" smtClean="0"/>
              <a:t>-</a:t>
            </a:r>
            <a:r>
              <a:rPr lang="en-US" altLang="en-US" dirty="0" smtClean="0"/>
              <a:t> Electrical</a:t>
            </a:r>
          </a:p>
          <a:p>
            <a:pPr marL="0" indent="0">
              <a:buNone/>
            </a:pPr>
            <a:r>
              <a:rPr lang="et-EE" altLang="en-US" dirty="0" smtClean="0"/>
              <a:t>-</a:t>
            </a:r>
            <a:r>
              <a:rPr lang="en-US" altLang="en-US" dirty="0" smtClean="0"/>
              <a:t> Fuel System</a:t>
            </a:r>
          </a:p>
          <a:p>
            <a:pPr marL="0" indent="0">
              <a:buNone/>
            </a:pPr>
            <a:r>
              <a:rPr lang="et-EE" altLang="en-US" dirty="0" smtClean="0"/>
              <a:t>-</a:t>
            </a:r>
            <a:r>
              <a:rPr lang="en-US" altLang="en-US" dirty="0" smtClean="0"/>
              <a:t> Navigation</a:t>
            </a:r>
          </a:p>
          <a:p>
            <a:pPr marL="0" indent="0">
              <a:buNone/>
            </a:pPr>
            <a:r>
              <a:rPr lang="et-EE" altLang="en-US" dirty="0" smtClean="0"/>
              <a:t>-</a:t>
            </a:r>
            <a:r>
              <a:rPr lang="en-US" altLang="en-US" dirty="0" smtClean="0"/>
              <a:t> Displays &amp; Indication</a:t>
            </a:r>
          </a:p>
          <a:p>
            <a:pPr marL="0" indent="0">
              <a:buNone/>
            </a:pPr>
            <a:r>
              <a:rPr lang="et-EE" altLang="en-US" dirty="0" smtClean="0"/>
              <a:t>-</a:t>
            </a:r>
            <a:r>
              <a:rPr lang="en-US" altLang="en-US" dirty="0" smtClean="0"/>
              <a:t> Misc (baggage fire, heating, etc)</a:t>
            </a:r>
            <a:endParaRPr lang="et-EE" altLang="en-US" dirty="0" smtClean="0"/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endParaRPr lang="en-GB" altLang="en-US" dirty="0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0902" y="1124744"/>
            <a:ext cx="359309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2B2BB7C-60C7-42EE-B33A-F26C25ABC787}" type="datetime1">
              <a:rPr lang="et-EE" smtClean="0"/>
              <a:pPr>
                <a:defRPr/>
              </a:pPr>
              <a:t>10.11.2015</a:t>
            </a:fld>
            <a:endParaRPr lang="en-US"/>
          </a:p>
        </p:txBody>
      </p:sp>
      <p:pic>
        <p:nvPicPr>
          <p:cNvPr id="5" name="Pilt 4" descr="DSC_0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6833"/>
            <a:ext cx="9144000" cy="514116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b="1" smtClean="0"/>
              <a:t>IOS Station</a:t>
            </a:r>
          </a:p>
          <a:p>
            <a:pPr marL="0" indent="0">
              <a:buNone/>
            </a:pPr>
            <a:endParaRPr lang="en-GB" altLang="en-US" smtClean="0"/>
          </a:p>
          <a:p>
            <a:pPr marL="0" indent="0">
              <a:buNone/>
            </a:pPr>
            <a:endParaRPr lang="en-GB" altLang="en-US" smtClean="0"/>
          </a:p>
          <a:p>
            <a:pPr marL="0" indent="0">
              <a:buNone/>
            </a:pPr>
            <a:endParaRPr lang="en-GB" altLang="en-US" smtClean="0"/>
          </a:p>
          <a:p>
            <a:pPr marL="0" indent="0">
              <a:buNone/>
            </a:pPr>
            <a:endParaRPr lang="en-GB" altLang="en-US" smtClean="0"/>
          </a:p>
          <a:p>
            <a:pPr marL="0" indent="0">
              <a:buNone/>
            </a:pPr>
            <a:endParaRPr lang="en-GB" altLang="en-US" smtClean="0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80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6778625" cy="1143000"/>
          </a:xfrm>
        </p:spPr>
        <p:txBody>
          <a:bodyPr/>
          <a:lstStyle/>
          <a:p>
            <a:pPr algn="ctr"/>
            <a:r>
              <a:rPr lang="en-GB" altLang="en-US" sz="3200" b="1" dirty="0" smtClean="0"/>
              <a:t>A</a:t>
            </a:r>
            <a:r>
              <a:rPr lang="et-EE" altLang="en-US" sz="3200" b="1" dirty="0" err="1" smtClean="0"/>
              <a:t>erodrome/Operating</a:t>
            </a:r>
            <a:r>
              <a:rPr lang="et-EE" altLang="en-US" sz="3200" b="1" dirty="0" smtClean="0"/>
              <a:t> </a:t>
            </a:r>
            <a:r>
              <a:rPr lang="et-EE" altLang="en-US" sz="3200" b="1" dirty="0" err="1" smtClean="0"/>
              <a:t>Sites</a:t>
            </a:r>
            <a:r>
              <a:rPr lang="et-EE" altLang="en-US" sz="3200" b="1" dirty="0" smtClean="0"/>
              <a:t> Visual </a:t>
            </a:r>
            <a:r>
              <a:rPr lang="et-EE" altLang="en-US" sz="3200" b="1" dirty="0" err="1" smtClean="0"/>
              <a:t>Databases</a:t>
            </a:r>
            <a:endParaRPr lang="en-GB" altLang="en-US" sz="3200" b="1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4525962"/>
          </a:xfrm>
        </p:spPr>
        <p:txBody>
          <a:bodyPr/>
          <a:lstStyle/>
          <a:p>
            <a:pPr marL="0" indent="0">
              <a:buFont typeface="Trebuchet MS" pitchFamily="34" charset="0"/>
              <a:buNone/>
              <a:defRPr/>
            </a:pPr>
            <a:r>
              <a:rPr lang="en-GB" altLang="en-US" dirty="0" smtClean="0"/>
              <a:t>- Tallinn </a:t>
            </a:r>
            <a:r>
              <a:rPr lang="en-GB" dirty="0" smtClean="0"/>
              <a:t>(EETN/TLL)</a:t>
            </a:r>
          </a:p>
          <a:p>
            <a:pPr marL="0" indent="0">
              <a:buFont typeface="Trebuchet MS" pitchFamily="34" charset="0"/>
              <a:buNone/>
              <a:defRPr/>
            </a:pPr>
            <a:r>
              <a:rPr lang="en-GB" dirty="0" smtClean="0"/>
              <a:t>- </a:t>
            </a:r>
            <a:r>
              <a:rPr lang="en-GB" dirty="0" err="1" smtClean="0"/>
              <a:t>Kuressaare</a:t>
            </a:r>
            <a:r>
              <a:rPr lang="en-GB" dirty="0" smtClean="0"/>
              <a:t> (EEKE/URE)</a:t>
            </a:r>
          </a:p>
          <a:p>
            <a:pPr marL="0" indent="0">
              <a:buFont typeface="Trebuchet MS" pitchFamily="34" charset="0"/>
              <a:buNone/>
              <a:defRPr/>
            </a:pPr>
            <a:r>
              <a:rPr lang="en-GB" dirty="0" smtClean="0"/>
              <a:t>- </a:t>
            </a:r>
            <a:r>
              <a:rPr lang="en-GB" dirty="0" err="1" smtClean="0"/>
              <a:t>Ämari</a:t>
            </a:r>
            <a:r>
              <a:rPr lang="en-GB" dirty="0" smtClean="0"/>
              <a:t> (EEEI)</a:t>
            </a:r>
          </a:p>
          <a:p>
            <a:pPr marL="0" indent="0">
              <a:buFont typeface="Trebuchet MS" pitchFamily="34" charset="0"/>
              <a:buNone/>
              <a:defRPr/>
            </a:pPr>
            <a:r>
              <a:rPr lang="en-GB" dirty="0" smtClean="0"/>
              <a:t>- Tartu (EETU/TAY)</a:t>
            </a:r>
          </a:p>
          <a:p>
            <a:pPr marL="0" indent="0">
              <a:buFont typeface="Trebuchet MS" pitchFamily="34" charset="0"/>
              <a:buNone/>
              <a:defRPr/>
            </a:pPr>
            <a:r>
              <a:rPr lang="en-GB" dirty="0" smtClean="0"/>
              <a:t>- Helsinki (EFHK/HEL)</a:t>
            </a:r>
          </a:p>
          <a:p>
            <a:pPr>
              <a:defRPr/>
            </a:pPr>
            <a:endParaRPr lang="en-GB" altLang="en-US" dirty="0" smtClean="0"/>
          </a:p>
          <a:p>
            <a:pPr marL="0" indent="0">
              <a:buFont typeface="Trebuchet MS" pitchFamily="34" charset="0"/>
              <a:buNone/>
              <a:defRPr/>
            </a:pPr>
            <a:endParaRPr lang="en-GB" altLang="en-US" dirty="0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FDAFEC-FA62-43C9-8CA2-1F8C4E823E75}" type="datetime1">
              <a:rPr lang="et-EE" altLang="en-US" smtClean="0"/>
              <a:pPr/>
              <a:t>10.11.2015</a:t>
            </a:fld>
            <a:endParaRPr lang="en-US" altLang="en-US" smtClean="0"/>
          </a:p>
        </p:txBody>
      </p:sp>
      <p:pic>
        <p:nvPicPr>
          <p:cNvPr id="7" name="Pilt 6" descr="DSC_002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24358" y="3717033"/>
            <a:ext cx="4919642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2B2BB7C-60C7-42EE-B33A-F26C25ABC787}" type="datetime1">
              <a:rPr lang="et-EE" smtClean="0"/>
              <a:pPr>
                <a:defRPr/>
              </a:pPr>
              <a:t>10.11.2015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131840" y="0"/>
            <a:ext cx="20162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j-cs"/>
              </a:rPr>
              <a:t>Helipads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764704"/>
            <a:ext cx="88924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rebuchet MS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- </a:t>
            </a:r>
            <a:r>
              <a:rPr kumimoji="0" lang="en-GB" sz="3200" b="0" i="0" u="none" strike="noStrike" kern="1200" cap="none" spc="0" normalizeH="0" baseline="0" dirty="0" err="1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Linnahall</a:t>
            </a: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 (EECL)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rebuchet MS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- </a:t>
            </a:r>
            <a:r>
              <a:rPr kumimoji="0" lang="en-GB" sz="3200" b="0" i="0" u="none" strike="noStrike" kern="1200" cap="none" spc="0" normalizeH="0" baseline="0" dirty="0" err="1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Kärdla</a:t>
            </a: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 hospital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rebuchet MS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- </a:t>
            </a:r>
            <a:r>
              <a:rPr kumimoji="0" lang="en-GB" sz="3200" b="0" i="0" u="none" strike="noStrike" kern="1200" cap="none" spc="0" normalizeH="0" baseline="0" dirty="0" err="1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Kuressaare</a:t>
            </a: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dirty="0" err="1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Borderstation</a:t>
            </a:r>
            <a:endParaRPr kumimoji="0" lang="en-GB" sz="3200" b="0" i="0" u="none" strike="noStrike" kern="1200" cap="none" spc="0" normalizeH="0" baseline="0" dirty="0" smtClean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rebuchet MS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- </a:t>
            </a:r>
            <a:r>
              <a:rPr kumimoji="0" lang="en-GB" sz="3200" b="0" i="0" u="none" strike="noStrike" kern="1200" cap="none" spc="0" normalizeH="0" baseline="0" dirty="0" err="1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Narva</a:t>
            </a: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dirty="0" err="1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Borderstation</a:t>
            </a:r>
            <a:endParaRPr kumimoji="0" lang="en-GB" sz="3200" b="0" i="0" u="none" strike="noStrike" kern="1200" cap="none" spc="0" normalizeH="0" baseline="0" dirty="0" smtClean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rebuchet MS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- </a:t>
            </a:r>
            <a:r>
              <a:rPr kumimoji="0" lang="en-GB" sz="3200" b="0" i="0" u="none" strike="noStrike" kern="1200" cap="none" spc="0" normalizeH="0" baseline="0" dirty="0" err="1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Värska</a:t>
            </a: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dirty="0" err="1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t>Borderstation</a:t>
            </a:r>
            <a:endParaRPr kumimoji="0" lang="et-EE" sz="3200" b="0" i="0" u="none" strike="noStrike" kern="1200" cap="none" spc="0" normalizeH="0" baseline="0" dirty="0" smtClean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t-EE" sz="3200" dirty="0" smtClean="0">
                <a:solidFill>
                  <a:srgbClr val="002664"/>
                </a:solidFill>
                <a:latin typeface="Trebuchet MS" pitchFamily="34" charset="0"/>
              </a:rPr>
              <a:t>- </a:t>
            </a:r>
            <a:r>
              <a:rPr lang="en-US" sz="3200" dirty="0" smtClean="0">
                <a:solidFill>
                  <a:srgbClr val="002664"/>
                </a:solidFill>
                <a:latin typeface="Trebuchet MS" pitchFamily="34" charset="0"/>
              </a:rPr>
              <a:t>Unprepared </a:t>
            </a:r>
            <a:r>
              <a:rPr lang="en-US" sz="3200" dirty="0">
                <a:solidFill>
                  <a:srgbClr val="002664"/>
                </a:solidFill>
                <a:latin typeface="Trebuchet MS" pitchFamily="34" charset="0"/>
              </a:rPr>
              <a:t>sites for confined area takeoffs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2664"/>
                </a:solidFill>
                <a:latin typeface="Trebuchet MS" pitchFamily="34" charset="0"/>
              </a:rPr>
              <a:t>and </a:t>
            </a:r>
            <a:r>
              <a:rPr lang="en-US" sz="3200" dirty="0" smtClean="0">
                <a:solidFill>
                  <a:srgbClr val="002664"/>
                </a:solidFill>
                <a:latin typeface="Trebuchet MS" pitchFamily="34" charset="0"/>
              </a:rPr>
              <a:t>landings</a:t>
            </a:r>
            <a:endParaRPr lang="et-EE" sz="3200" dirty="0" smtClean="0">
              <a:solidFill>
                <a:srgbClr val="002664"/>
              </a:solidFill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t-EE" sz="3200" dirty="0" smtClean="0">
                <a:solidFill>
                  <a:srgbClr val="002664"/>
                </a:solidFill>
                <a:latin typeface="Trebuchet MS" pitchFamily="34" charset="0"/>
              </a:rPr>
              <a:t>-</a:t>
            </a:r>
            <a:r>
              <a:rPr lang="en-US" sz="3200" dirty="0" smtClean="0">
                <a:solidFill>
                  <a:srgbClr val="002664"/>
                </a:solidFill>
                <a:latin typeface="Trebuchet MS" pitchFamily="34" charset="0"/>
              </a:rPr>
              <a:t> </a:t>
            </a:r>
            <a:r>
              <a:rPr lang="en-US" sz="3200" dirty="0">
                <a:solidFill>
                  <a:srgbClr val="002664"/>
                </a:solidFill>
                <a:latin typeface="Trebuchet MS" pitchFamily="34" charset="0"/>
              </a:rPr>
              <a:t>Oil rigs </a:t>
            </a:r>
            <a:r>
              <a:rPr lang="en-US" sz="3200" dirty="0" smtClean="0">
                <a:solidFill>
                  <a:srgbClr val="002664"/>
                </a:solidFill>
                <a:latin typeface="Trebuchet MS" pitchFamily="34" charset="0"/>
              </a:rPr>
              <a:t>with helipad</a:t>
            </a:r>
            <a:endParaRPr lang="en-US" sz="3200" dirty="0">
              <a:solidFill>
                <a:srgbClr val="002664"/>
              </a:solidFill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t-EE" sz="3200" dirty="0" smtClean="0">
                <a:solidFill>
                  <a:srgbClr val="002664"/>
                </a:solidFill>
                <a:latin typeface="Trebuchet MS" pitchFamily="34" charset="0"/>
              </a:rPr>
              <a:t>-</a:t>
            </a:r>
            <a:r>
              <a:rPr lang="en-US" sz="3200" dirty="0" smtClean="0">
                <a:solidFill>
                  <a:srgbClr val="002664"/>
                </a:solidFill>
                <a:latin typeface="Trebuchet MS" pitchFamily="34" charset="0"/>
              </a:rPr>
              <a:t> Ship </a:t>
            </a:r>
            <a:r>
              <a:rPr lang="en-US" sz="3200" dirty="0">
                <a:solidFill>
                  <a:srgbClr val="002664"/>
                </a:solidFill>
                <a:latin typeface="Trebuchet MS" pitchFamily="34" charset="0"/>
              </a:rPr>
              <a:t>with </a:t>
            </a:r>
            <a:r>
              <a:rPr lang="en-US" sz="3200" dirty="0" smtClean="0">
                <a:solidFill>
                  <a:srgbClr val="002664"/>
                </a:solidFill>
                <a:latin typeface="Trebuchet MS" pitchFamily="34" charset="0"/>
              </a:rPr>
              <a:t>helipad</a:t>
            </a:r>
            <a:endParaRPr lang="et-EE" sz="3200" dirty="0" smtClean="0">
              <a:solidFill>
                <a:srgbClr val="002664"/>
              </a:solidFill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kumimoji="0" lang="en-GB" sz="3200" b="0" i="0" u="none" strike="noStrike" kern="1200" cap="none" spc="0" normalizeH="0" baseline="0" dirty="0" smtClean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rebuchet MS" pitchFamily="34" charset="0"/>
              <a:buChar char="—"/>
              <a:tabLst/>
              <a:defRPr/>
            </a:pPr>
            <a:endParaRPr kumimoji="0" lang="en-GB" sz="3200" b="0" i="0" u="none" strike="noStrike" kern="1200" cap="none" spc="0" normalizeH="0" baseline="0" dirty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2B2BB7C-60C7-42EE-B33A-F26C25ABC787}" type="datetime1">
              <a:rPr lang="et-EE" smtClean="0"/>
              <a:pPr>
                <a:defRPr/>
              </a:pPr>
              <a:t>10.11.2015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209675"/>
            <a:ext cx="88201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419872" y="0"/>
            <a:ext cx="20162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j-cs"/>
              </a:rPr>
              <a:t>Oil Rigs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 descr="DSC_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1167"/>
          </a:xfrm>
          <a:prstGeom prst="rect">
            <a:avLst/>
          </a:prstGeom>
        </p:spPr>
      </p:pic>
      <p:sp>
        <p:nvSpPr>
          <p:cNvPr id="7" name="Ristkülik 6"/>
          <p:cNvSpPr/>
          <p:nvPr/>
        </p:nvSpPr>
        <p:spPr>
          <a:xfrm>
            <a:off x="0" y="515719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smtClean="0">
                <a:solidFill>
                  <a:srgbClr val="002664"/>
                </a:solidFill>
                <a:latin typeface="Trebuchet MS"/>
              </a:rPr>
              <a:t>Helicopter FNPT II MCC – </a:t>
            </a:r>
          </a:p>
          <a:p>
            <a:r>
              <a:rPr lang="en-GB" sz="3200" smtClean="0">
                <a:solidFill>
                  <a:srgbClr val="002664"/>
                </a:solidFill>
                <a:latin typeface="Trebuchet MS"/>
              </a:rPr>
              <a:t>Flight and Navigation Procedures Trainer, level II, Multi Crew Cooperation training</a:t>
            </a:r>
            <a:endParaRPr lang="en-GB"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2B2BB7C-60C7-42EE-B33A-F26C25ABC787}" type="datetime1">
              <a:rPr lang="et-EE" smtClean="0"/>
              <a:pPr>
                <a:defRPr/>
              </a:pPr>
              <a:t>10.11.2015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69532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915816" y="188640"/>
            <a:ext cx="41764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b="1" dirty="0" smtClean="0">
                <a:solidFill>
                  <a:srgbClr val="002664"/>
                </a:solidFill>
                <a:latin typeface="Trebuchet MS" pitchFamily="34" charset="0"/>
                <a:cs typeface="+mj-cs"/>
              </a:rPr>
              <a:t>Ship with Helipad</a:t>
            </a:r>
            <a:endParaRPr kumimoji="0" lang="en-GB" altLang="en-US" sz="3200" b="1" i="0" u="none" strike="noStrike" kern="1200" cap="none" spc="0" normalizeH="0" baseline="0" dirty="0" smtClean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2B2BB7C-60C7-42EE-B33A-F26C25ABC787}" type="datetime1">
              <a:rPr lang="et-EE" smtClean="0"/>
              <a:pPr>
                <a:defRPr/>
              </a:pPr>
              <a:t>10.11.2015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344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915816" y="188640"/>
            <a:ext cx="41764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b="1" dirty="0" smtClean="0">
                <a:solidFill>
                  <a:srgbClr val="002664"/>
                </a:solidFill>
                <a:latin typeface="Trebuchet MS" pitchFamily="34" charset="0"/>
                <a:cs typeface="+mj-cs"/>
              </a:rPr>
              <a:t>Confined Area</a:t>
            </a:r>
            <a:endParaRPr kumimoji="0" lang="en-GB" altLang="en-US" sz="3200" b="1" i="0" u="none" strike="noStrike" kern="1200" cap="none" spc="0" normalizeH="0" baseline="0" dirty="0" smtClean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2B2BB7C-60C7-42EE-B33A-F26C25ABC787}" type="datetime1">
              <a:rPr lang="et-EE" smtClean="0"/>
              <a:pPr>
                <a:defRPr/>
              </a:pPr>
              <a:t>10.11.2015</a:t>
            </a:fld>
            <a:endParaRPr lang="en-US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187624" y="116632"/>
          <a:ext cx="6552728" cy="6669358"/>
        </p:xfrm>
        <a:graphic>
          <a:graphicData uri="http://schemas.openxmlformats.org/drawingml/2006/table">
            <a:tbl>
              <a:tblPr/>
              <a:tblGrid>
                <a:gridCol w="1638182"/>
                <a:gridCol w="1638182"/>
                <a:gridCol w="1638182"/>
                <a:gridCol w="1638182"/>
              </a:tblGrid>
              <a:tr h="229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noProof="0" dirty="0" smtClean="0">
                          <a:latin typeface="Trebuchet MS" pitchFamily="34" charset="0"/>
                          <a:ea typeface="Calibri"/>
                          <a:cs typeface="Times New Roman"/>
                        </a:rPr>
                        <a:t>Licence/rating</a:t>
                      </a:r>
                      <a:endParaRPr lang="en-GB" sz="1200" b="1" noProof="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Training Item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FCL Requirements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FNPT II MCC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PPL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TRAINING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45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ATPL/IR INTEGRATED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VISUAL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130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20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BASIC INSTR.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10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20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INSTR. RATING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40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20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MCC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15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15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ATPL/VFR INT.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VISUAL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130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20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BASIC INSTR.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10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MCC/VFR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10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10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CPL/IR INT.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VISUAL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130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20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BASIC INSTR.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10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INSTR. RATING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40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20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CPL INT.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VISUAL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125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20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BASIC INSTR.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10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CPL MODULAR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VISUAL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20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BASIC INSTR.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10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IR MOD.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SINGLE ENGINE (SE)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50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35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MULTI ENGINE (ME)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55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40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MCC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MCC/IR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20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20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MCC/VFR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15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15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MCC/IR FOR MCC/VFR HOLDERS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CPL SKILL TEST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t-EE" sz="1200" b="1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t-EE" sz="1200" b="1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IR REVALIDATION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t-EE" sz="1200" b="1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t-EE" sz="1200" b="1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IR SE TO IR ME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EXTENSION OF PRIVILEGES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3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ATPL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EXPERIENCE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1000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25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FI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TRAINING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30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5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IRI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TRAINING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>
                          <a:latin typeface="Trebuchet MS" pitchFamily="34" charset="0"/>
                          <a:ea typeface="Calibri"/>
                          <a:cs typeface="Times New Roman"/>
                        </a:rPr>
                        <a:t>10 hrs</a:t>
                      </a: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200" b="1" dirty="0">
                          <a:latin typeface="Trebuchet MS" pitchFamily="34" charset="0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t-EE" sz="1200" b="1" dirty="0" err="1">
                          <a:latin typeface="Trebuchet MS" pitchFamily="34" charset="0"/>
                          <a:ea typeface="Calibri"/>
                          <a:cs typeface="Times New Roman"/>
                        </a:rPr>
                        <a:t>hrs</a:t>
                      </a:r>
                      <a:endParaRPr lang="et-EE" sz="1200" b="1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3575" marR="5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 rot="16200000">
            <a:off x="-1516732" y="1516732"/>
            <a:ext cx="41764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b="1" smtClean="0">
                <a:solidFill>
                  <a:srgbClr val="002664"/>
                </a:solidFill>
                <a:latin typeface="Trebuchet MS" pitchFamily="34" charset="0"/>
                <a:cs typeface="+mj-cs"/>
              </a:rPr>
              <a:t>Crediting Training</a:t>
            </a:r>
            <a:endParaRPr kumimoji="0" lang="en-GB" altLang="en-US" sz="3200" b="1" i="0" u="none" strike="noStrike" kern="1200" cap="none" spc="0" normalizeH="0" baseline="0" smtClean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507412" cy="1143000"/>
          </a:xfrm>
        </p:spPr>
        <p:txBody>
          <a:bodyPr/>
          <a:lstStyle/>
          <a:p>
            <a:pPr algn="ctr" eaLnBrk="1" hangingPunct="1"/>
            <a:r>
              <a:rPr lang="en-GB" altLang="en-US" sz="3200" b="1" dirty="0" smtClean="0"/>
              <a:t>FNPT Annual Qualification Procedures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QTG test</a:t>
            </a:r>
            <a:r>
              <a:rPr lang="et-EE" altLang="en-US" sz="2800" dirty="0" smtClean="0"/>
              <a:t>s</a:t>
            </a:r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Function and subjective tests</a:t>
            </a:r>
            <a:endParaRPr lang="et-EE" altLang="en-US" sz="2800" dirty="0" smtClean="0"/>
          </a:p>
          <a:p>
            <a:pPr eaLnBrk="1" hangingPunct="1"/>
            <a:r>
              <a:rPr lang="en-GB" altLang="en-US" sz="2800" dirty="0" smtClean="0"/>
              <a:t>Software Update</a:t>
            </a:r>
            <a:r>
              <a:rPr lang="et-EE" altLang="en-US" sz="2800" dirty="0" smtClean="0"/>
              <a:t>s</a:t>
            </a:r>
          </a:p>
          <a:p>
            <a:pPr eaLnBrk="1" hangingPunct="1"/>
            <a:r>
              <a:rPr lang="en-GB" altLang="en-US" sz="2800" dirty="0" smtClean="0"/>
              <a:t>Problem reporting and solving</a:t>
            </a:r>
          </a:p>
          <a:p>
            <a:pPr eaLnBrk="1" hangingPunct="1"/>
            <a:r>
              <a:rPr lang="en-GB" altLang="en-US" sz="2800" dirty="0" smtClean="0"/>
              <a:t>Day to day operation procedures</a:t>
            </a:r>
          </a:p>
          <a:p>
            <a:pPr eaLnBrk="1" hangingPunct="1"/>
            <a:r>
              <a:rPr lang="en-GB" altLang="en-US" sz="2800" dirty="0" smtClean="0"/>
              <a:t>Configuration management (</a:t>
            </a:r>
            <a:r>
              <a:rPr lang="et-EE" altLang="en-US" sz="2800" dirty="0" err="1" smtClean="0"/>
              <a:t>Entrol</a:t>
            </a:r>
            <a:r>
              <a:rPr lang="en-GB" altLang="en-US" sz="2800" dirty="0" smtClean="0"/>
              <a:t>)</a:t>
            </a:r>
          </a:p>
          <a:p>
            <a:pPr eaLnBrk="1" hangingPunct="1"/>
            <a:r>
              <a:rPr lang="en-GB" altLang="en-US" sz="2800" dirty="0" smtClean="0"/>
              <a:t>IOS and navigation database update in every 3 months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6059A0-0834-40FA-B03E-CABFD86A4AB1}" type="datetime1">
              <a:rPr lang="et-EE" altLang="en-US" smtClean="0"/>
              <a:pPr/>
              <a:t>10.11.2015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>
          <a:xfrm>
            <a:off x="755576" y="0"/>
            <a:ext cx="6778625" cy="1143000"/>
          </a:xfrm>
        </p:spPr>
        <p:txBody>
          <a:bodyPr/>
          <a:lstStyle/>
          <a:p>
            <a:pPr algn="ctr" eaLnBrk="1" hangingPunct="1"/>
            <a:r>
              <a:rPr lang="en-GB" altLang="en-US" sz="3200" b="1" dirty="0" smtClean="0"/>
              <a:t>FNPT Management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ea typeface="+mn-ea"/>
              </a:rPr>
              <a:t>Management evaluation meeting (1</a:t>
            </a:r>
            <a:r>
              <a:rPr lang="et-EE" sz="2800" dirty="0" smtClean="0">
                <a:ea typeface="+mn-ea"/>
              </a:rPr>
              <a:t> </a:t>
            </a:r>
            <a:r>
              <a:rPr lang="en-GB" sz="2800" dirty="0" smtClean="0">
                <a:ea typeface="+mn-ea"/>
              </a:rPr>
              <a:t>x</a:t>
            </a:r>
            <a:r>
              <a:rPr lang="et-EE" sz="2800" dirty="0" smtClean="0">
                <a:ea typeface="+mn-ea"/>
              </a:rPr>
              <a:t> </a:t>
            </a:r>
            <a:r>
              <a:rPr lang="en-GB" sz="2800" dirty="0" smtClean="0">
                <a:ea typeface="+mn-ea"/>
              </a:rPr>
              <a:t>year</a:t>
            </a:r>
            <a:r>
              <a:rPr lang="et-EE" sz="2800" dirty="0" smtClean="0">
                <a:ea typeface="+mn-ea"/>
              </a:rPr>
              <a:t>)</a:t>
            </a:r>
          </a:p>
          <a:p>
            <a:pPr eaLnBrk="1" hangingPunct="1">
              <a:defRPr/>
            </a:pPr>
            <a:r>
              <a:rPr lang="en-GB" sz="2800" dirty="0" smtClean="0">
                <a:ea typeface="+mn-ea"/>
              </a:rPr>
              <a:t>Compliance measures </a:t>
            </a:r>
            <a:endParaRPr lang="et-EE" sz="2800" dirty="0">
              <a:ea typeface="+mn-ea"/>
            </a:endParaRPr>
          </a:p>
          <a:p>
            <a:pPr eaLnBrk="1" hangingPunct="1">
              <a:defRPr/>
            </a:pPr>
            <a:r>
              <a:rPr lang="en-GB" sz="2800" dirty="0" smtClean="0">
                <a:ea typeface="+mn-ea"/>
              </a:rPr>
              <a:t>Compliance monitoring </a:t>
            </a:r>
          </a:p>
          <a:p>
            <a:pPr eaLnBrk="1" hangingPunct="1">
              <a:defRPr/>
            </a:pPr>
            <a:r>
              <a:rPr lang="en-GB" sz="2800" dirty="0" smtClean="0">
                <a:ea typeface="+mn-ea"/>
              </a:rPr>
              <a:t>Feedback system</a:t>
            </a:r>
          </a:p>
          <a:p>
            <a:pPr eaLnBrk="1" hangingPunct="1">
              <a:defRPr/>
            </a:pPr>
            <a:r>
              <a:rPr lang="en-GB" sz="2800" dirty="0" smtClean="0">
                <a:ea typeface="+mn-ea"/>
              </a:rPr>
              <a:t>Record keeping ( 5 years)</a:t>
            </a:r>
          </a:p>
          <a:p>
            <a:pPr eaLnBrk="1" hangingPunct="1">
              <a:defRPr/>
            </a:pPr>
            <a:r>
              <a:rPr lang="en-GB" sz="2800" dirty="0" smtClean="0">
                <a:ea typeface="+mn-ea"/>
              </a:rPr>
              <a:t>Training </a:t>
            </a:r>
          </a:p>
          <a:p>
            <a:pPr eaLnBrk="1" hangingPunct="1">
              <a:defRPr/>
            </a:pPr>
            <a:r>
              <a:rPr lang="en-GB" sz="2800" dirty="0" smtClean="0">
                <a:ea typeface="+mn-ea"/>
              </a:rPr>
              <a:t>FNPT usage procedure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3F6F6B-EDA2-4C90-9702-D048F31C8F1B}" type="datetime1">
              <a:rPr lang="et-EE" altLang="en-US" smtClean="0"/>
              <a:pPr/>
              <a:t>10.11.2015</a:t>
            </a:fld>
            <a:endParaRPr lang="en-US" altLang="en-US" smtClean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489" y="2276872"/>
            <a:ext cx="4482512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6778625" cy="1143000"/>
          </a:xfrm>
        </p:spPr>
        <p:txBody>
          <a:bodyPr/>
          <a:lstStyle/>
          <a:p>
            <a:pPr algn="ctr"/>
            <a:r>
              <a:rPr lang="en-GB" altLang="en-US" sz="3200" b="1" dirty="0" smtClean="0"/>
              <a:t>Quantitative Measurements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229600" cy="4525963"/>
          </a:xfrm>
        </p:spPr>
        <p:txBody>
          <a:bodyPr/>
          <a:lstStyle/>
          <a:p>
            <a:r>
              <a:rPr lang="en-GB" altLang="en-US" sz="2800" dirty="0" smtClean="0"/>
              <a:t>Total flight hours</a:t>
            </a:r>
          </a:p>
          <a:p>
            <a:r>
              <a:rPr lang="en-GB" altLang="en-US" sz="2800" dirty="0" smtClean="0"/>
              <a:t>Total sessions</a:t>
            </a:r>
          </a:p>
          <a:p>
            <a:r>
              <a:rPr lang="en-GB" altLang="en-US" sz="2800" dirty="0" smtClean="0"/>
              <a:t>Quality rating average</a:t>
            </a:r>
          </a:p>
          <a:p>
            <a:r>
              <a:rPr lang="en-GB" altLang="en-US" sz="2800" dirty="0" smtClean="0"/>
              <a:t>Availability rate</a:t>
            </a:r>
            <a:endParaRPr lang="et-EE" altLang="en-US" sz="2800" dirty="0" smtClean="0"/>
          </a:p>
          <a:p>
            <a:r>
              <a:rPr lang="en-GB" altLang="en-US" sz="2800" dirty="0" smtClean="0"/>
              <a:t>Lost training time hours</a:t>
            </a:r>
          </a:p>
          <a:p>
            <a:r>
              <a:rPr lang="en-GB" altLang="en-US" sz="2800" dirty="0" smtClean="0"/>
              <a:t>Number of complaints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3FF328-2C3C-4C0F-AF7F-64EE90C0DFBF}" type="datetime1">
              <a:rPr lang="et-EE" altLang="en-US" smtClean="0"/>
              <a:pPr/>
              <a:t>10.11.2015</a:t>
            </a:fld>
            <a:endParaRPr lang="en-US" altLang="en-US" smtClean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03363"/>
            <a:ext cx="4860032" cy="37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6778625" cy="1143000"/>
          </a:xfrm>
        </p:spPr>
        <p:txBody>
          <a:bodyPr/>
          <a:lstStyle/>
          <a:p>
            <a:pPr algn="ctr"/>
            <a:r>
              <a:rPr lang="en-GB" altLang="en-US" sz="3200" b="1" dirty="0" smtClean="0"/>
              <a:t>FNPT Usage Procedure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smtClean="0"/>
              <a:t>Relevant training programme approved by ECAA</a:t>
            </a:r>
          </a:p>
          <a:p>
            <a:r>
              <a:rPr lang="en-GB" altLang="en-US" sz="2800" smtClean="0"/>
              <a:t>ATO head of training is responsible and coordinates training</a:t>
            </a:r>
          </a:p>
          <a:p>
            <a:r>
              <a:rPr lang="en-GB" altLang="en-US" sz="2800" smtClean="0"/>
              <a:t>Written agreement with external users</a:t>
            </a:r>
          </a:p>
          <a:p>
            <a:r>
              <a:rPr lang="en-GB" altLang="en-US" sz="2800" smtClean="0"/>
              <a:t>Training for all instructors and students</a:t>
            </a:r>
          </a:p>
          <a:p>
            <a:r>
              <a:rPr lang="en-GB" altLang="en-US" sz="2800" smtClean="0"/>
              <a:t>Report deviations</a:t>
            </a:r>
          </a:p>
          <a:p>
            <a:r>
              <a:rPr lang="en-GB" altLang="en-US" sz="2800" smtClean="0"/>
              <a:t>Fulfil Training log</a:t>
            </a:r>
          </a:p>
          <a:p>
            <a:r>
              <a:rPr lang="en-GB" altLang="en-US" sz="2800" smtClean="0"/>
              <a:t>Report about discrepancies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E03316-B68B-44C0-8A60-E63AB3569DF3}" type="datetime1">
              <a:rPr lang="et-EE" altLang="en-US" smtClean="0"/>
              <a:pPr/>
              <a:t>10.11.2015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pPr algn="ctr" eaLnBrk="1" hangingPunct="1"/>
            <a:r>
              <a:rPr lang="en-GB" altLang="en-US" b="1" dirty="0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stkülik 5"/>
          <p:cNvSpPr/>
          <p:nvPr/>
        </p:nvSpPr>
        <p:spPr>
          <a:xfrm>
            <a:off x="0" y="260648"/>
            <a:ext cx="4974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</a:rPr>
              <a:t>CS FSTD(H).200 Terminology</a:t>
            </a:r>
            <a:endParaRPr lang="en-US" sz="3200" b="1" dirty="0"/>
          </a:p>
        </p:txBody>
      </p:sp>
      <p:sp>
        <p:nvSpPr>
          <p:cNvPr id="7" name="Ristkülik 6"/>
          <p:cNvSpPr/>
          <p:nvPr/>
        </p:nvSpPr>
        <p:spPr>
          <a:xfrm>
            <a:off x="0" y="1556792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dirty="0" smtClean="0">
                <a:solidFill>
                  <a:schemeClr val="tx2"/>
                </a:solidFill>
              </a:rPr>
              <a:t>‘Flight and navigation procedures trainer (FNPT)’ means a training device which represents:</a:t>
            </a:r>
          </a:p>
          <a:p>
            <a:pPr algn="just"/>
            <a:r>
              <a:rPr lang="en-GB" sz="3200" dirty="0" smtClean="0">
                <a:solidFill>
                  <a:schemeClr val="tx2"/>
                </a:solidFill>
              </a:rPr>
              <a:t>- </a:t>
            </a:r>
            <a:r>
              <a:rPr lang="en-GB" sz="3200" u="sng" dirty="0" smtClean="0">
                <a:solidFill>
                  <a:schemeClr val="tx2"/>
                </a:solidFill>
              </a:rPr>
              <a:t>the flight deck/cockpit, </a:t>
            </a:r>
          </a:p>
          <a:p>
            <a:pPr algn="just"/>
            <a:r>
              <a:rPr lang="en-GB" sz="3200" dirty="0" smtClean="0">
                <a:solidFill>
                  <a:schemeClr val="tx2"/>
                </a:solidFill>
              </a:rPr>
              <a:t>- </a:t>
            </a:r>
            <a:r>
              <a:rPr lang="en-GB" sz="3200" u="sng" dirty="0" smtClean="0">
                <a:solidFill>
                  <a:schemeClr val="tx2"/>
                </a:solidFill>
              </a:rPr>
              <a:t>equipment, </a:t>
            </a:r>
          </a:p>
          <a:p>
            <a:pPr algn="just"/>
            <a:r>
              <a:rPr lang="en-GB" sz="3200" dirty="0" smtClean="0">
                <a:solidFill>
                  <a:schemeClr val="tx2"/>
                </a:solidFill>
              </a:rPr>
              <a:t>- </a:t>
            </a:r>
            <a:r>
              <a:rPr lang="en-GB" sz="3200" u="sng" dirty="0" smtClean="0">
                <a:solidFill>
                  <a:schemeClr val="tx2"/>
                </a:solidFill>
              </a:rPr>
              <a:t>computer programmes.</a:t>
            </a:r>
          </a:p>
          <a:p>
            <a:pPr algn="just"/>
            <a:r>
              <a:rPr lang="en-GB" sz="3200" dirty="0" smtClean="0">
                <a:solidFill>
                  <a:schemeClr val="tx2"/>
                </a:solidFill>
              </a:rPr>
              <a:t>FNPT mimics an aircraft or class/type of aircraft in flight operations to the extent that the </a:t>
            </a:r>
            <a:r>
              <a:rPr lang="en-GB" sz="3200" u="sng" dirty="0" smtClean="0">
                <a:solidFill>
                  <a:schemeClr val="tx2"/>
                </a:solidFill>
              </a:rPr>
              <a:t>systems appear to function as in an aircraft.</a:t>
            </a:r>
            <a:endParaRPr lang="en-GB" sz="3200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7545" y="0"/>
            <a:ext cx="8676456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t-EE" sz="3200" smtClean="0">
              <a:solidFill>
                <a:schemeClr val="tx2"/>
              </a:solidFill>
            </a:endParaRPr>
          </a:p>
          <a:p>
            <a:r>
              <a:rPr lang="et-EE" sz="3200" b="1" smtClean="0">
                <a:solidFill>
                  <a:schemeClr val="tx2"/>
                </a:solidFill>
              </a:rPr>
              <a:t>Motivating </a:t>
            </a:r>
            <a:r>
              <a:rPr lang="et-EE" sz="3200" b="1" smtClean="0">
                <a:solidFill>
                  <a:schemeClr val="tx2"/>
                </a:solidFill>
              </a:rPr>
              <a:t>the </a:t>
            </a:r>
            <a:r>
              <a:rPr lang="et-EE" sz="3200" b="1" smtClean="0">
                <a:solidFill>
                  <a:schemeClr val="tx2"/>
                </a:solidFill>
              </a:rPr>
              <a:t>FNPT </a:t>
            </a:r>
            <a:r>
              <a:rPr lang="et-EE" sz="3200" b="1" smtClean="0">
                <a:solidFill>
                  <a:schemeClr val="tx2"/>
                </a:solidFill>
              </a:rPr>
              <a:t>H </a:t>
            </a:r>
            <a:r>
              <a:rPr lang="et-EE" sz="3200" b="1" smtClean="0">
                <a:solidFill>
                  <a:schemeClr val="tx2"/>
                </a:solidFill>
              </a:rPr>
              <a:t>MCC</a:t>
            </a:r>
            <a:r>
              <a:rPr lang="et-EE" sz="3200" b="1" smtClean="0">
                <a:solidFill>
                  <a:schemeClr val="tx2"/>
                </a:solidFill>
              </a:rPr>
              <a:t> Procurement:</a:t>
            </a:r>
          </a:p>
          <a:p>
            <a:endParaRPr lang="et-EE" sz="3200" smtClean="0">
              <a:solidFill>
                <a:schemeClr val="tx2"/>
              </a:solidFill>
            </a:endParaRPr>
          </a:p>
          <a:p>
            <a:endParaRPr lang="et-EE" sz="3200" smtClean="0">
              <a:solidFill>
                <a:schemeClr val="tx2"/>
              </a:solidFill>
            </a:endParaRPr>
          </a:p>
          <a:p>
            <a:r>
              <a:rPr lang="et-EE" sz="3200" smtClean="0">
                <a:solidFill>
                  <a:schemeClr val="tx2"/>
                </a:solidFill>
              </a:rPr>
              <a:t>- Call for </a:t>
            </a:r>
            <a:r>
              <a:rPr lang="et-EE" sz="3200" smtClean="0">
                <a:solidFill>
                  <a:schemeClr val="tx2"/>
                </a:solidFill>
              </a:rPr>
              <a:t>improvement</a:t>
            </a:r>
            <a:endParaRPr lang="et-EE" sz="3200" smtClean="0">
              <a:solidFill>
                <a:schemeClr val="tx2"/>
              </a:solidFill>
            </a:endParaRPr>
          </a:p>
          <a:p>
            <a:endParaRPr lang="et-EE" sz="3200" smtClean="0">
              <a:solidFill>
                <a:schemeClr val="tx2"/>
              </a:solidFill>
            </a:endParaRPr>
          </a:p>
          <a:p>
            <a:r>
              <a:rPr lang="et-EE" sz="3200" smtClean="0">
                <a:solidFill>
                  <a:schemeClr val="tx2"/>
                </a:solidFill>
              </a:rPr>
              <a:t>- Employers/customer expectations for </a:t>
            </a:r>
            <a:r>
              <a:rPr lang="et-EE" sz="3200" smtClean="0">
                <a:solidFill>
                  <a:schemeClr val="tx2"/>
                </a:solidFill>
              </a:rPr>
              <a:t>training</a:t>
            </a:r>
            <a:endParaRPr lang="et-EE" sz="3200" smtClean="0">
              <a:solidFill>
                <a:schemeClr val="tx2"/>
              </a:solidFill>
            </a:endParaRPr>
          </a:p>
          <a:p>
            <a:endParaRPr lang="et-EE" sz="3200" smtClean="0">
              <a:solidFill>
                <a:schemeClr val="tx2"/>
              </a:solidFill>
            </a:endParaRPr>
          </a:p>
          <a:p>
            <a:r>
              <a:rPr lang="et-EE" sz="3200" smtClean="0">
                <a:solidFill>
                  <a:schemeClr val="tx2"/>
                </a:solidFill>
              </a:rPr>
              <a:t>- Commission Regulation </a:t>
            </a:r>
            <a:r>
              <a:rPr lang="et-EE" sz="3200" smtClean="0">
                <a:solidFill>
                  <a:schemeClr val="tx2"/>
                </a:solidFill>
              </a:rPr>
              <a:t>(EU</a:t>
            </a:r>
            <a:r>
              <a:rPr lang="et-EE" sz="3200" smtClean="0">
                <a:solidFill>
                  <a:schemeClr val="tx2"/>
                </a:solidFill>
              </a:rPr>
              <a:t>) No </a:t>
            </a:r>
            <a:r>
              <a:rPr lang="et-EE" sz="3200" smtClean="0">
                <a:solidFill>
                  <a:schemeClr val="tx2"/>
                </a:solidFill>
              </a:rPr>
              <a:t>1178/2011</a:t>
            </a:r>
          </a:p>
          <a:p>
            <a:endParaRPr lang="et-EE" sz="3200" smtClean="0">
              <a:solidFill>
                <a:schemeClr val="tx2"/>
              </a:solidFill>
            </a:endParaRPr>
          </a:p>
          <a:p>
            <a:r>
              <a:rPr lang="et-EE" sz="3200" smtClean="0">
                <a:solidFill>
                  <a:schemeClr val="tx2"/>
                </a:solidFill>
              </a:rPr>
              <a:t>- European Union </a:t>
            </a:r>
            <a:r>
              <a:rPr lang="et-EE" sz="3200" smtClean="0">
                <a:solidFill>
                  <a:schemeClr val="tx2"/>
                </a:solidFill>
              </a:rPr>
              <a:t>Structural </a:t>
            </a:r>
            <a:r>
              <a:rPr lang="et-EE" sz="3200" smtClean="0">
                <a:solidFill>
                  <a:schemeClr val="tx2"/>
                </a:solidFill>
              </a:rPr>
              <a:t>Support </a:t>
            </a:r>
            <a:r>
              <a:rPr lang="et-EE" sz="3200" smtClean="0">
                <a:solidFill>
                  <a:schemeClr val="tx2"/>
                </a:solidFill>
              </a:rPr>
              <a:t>Fund</a:t>
            </a:r>
            <a:r>
              <a:rPr lang="et-EE" sz="3200" smtClean="0">
                <a:solidFill>
                  <a:schemeClr val="tx2"/>
                </a:solidFill>
              </a:rPr>
              <a:t> to </a:t>
            </a:r>
            <a:r>
              <a:rPr lang="et-EE" sz="3200" smtClean="0">
                <a:solidFill>
                  <a:schemeClr val="tx2"/>
                </a:solidFill>
              </a:rPr>
              <a:t>Estonia </a:t>
            </a:r>
            <a:r>
              <a:rPr lang="et-EE" sz="3200" smtClean="0">
                <a:solidFill>
                  <a:schemeClr val="tx2"/>
                </a:solidFill>
              </a:rPr>
              <a:t>- </a:t>
            </a:r>
            <a:r>
              <a:rPr lang="et-EE" sz="3200" smtClean="0">
                <a:solidFill>
                  <a:schemeClr val="tx2"/>
                </a:solidFill>
              </a:rPr>
              <a:t>Modernisation</a:t>
            </a:r>
            <a:r>
              <a:rPr lang="et-EE" sz="3200" smtClean="0">
                <a:solidFill>
                  <a:schemeClr val="tx2"/>
                </a:solidFill>
              </a:rPr>
              <a:t> of higher education and R&amp;D </a:t>
            </a:r>
            <a:r>
              <a:rPr lang="et-EE" sz="3200" smtClean="0">
                <a:solidFill>
                  <a:schemeClr val="tx2"/>
                </a:solidFill>
              </a:rPr>
              <a:t>institutions</a:t>
            </a:r>
            <a:endParaRPr lang="et-EE" sz="3200" smtClean="0">
              <a:solidFill>
                <a:schemeClr val="tx2"/>
              </a:solidFill>
            </a:endParaRPr>
          </a:p>
          <a:p>
            <a:endParaRPr lang="et-EE" sz="3200" smtClean="0">
              <a:solidFill>
                <a:schemeClr val="tx2"/>
              </a:solidFill>
            </a:endParaRPr>
          </a:p>
          <a:p>
            <a:endParaRPr lang="et-EE" sz="3200" smtClean="0">
              <a:solidFill>
                <a:schemeClr val="tx2"/>
              </a:solidFill>
            </a:endParaRPr>
          </a:p>
          <a:p>
            <a:endParaRPr lang="et-EE" sz="32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3806558" cy="287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026" y="188640"/>
            <a:ext cx="3733974" cy="204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4123" y="4193704"/>
            <a:ext cx="370987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9734" y="2348880"/>
            <a:ext cx="409426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aremnool 8"/>
          <p:cNvSpPr/>
          <p:nvPr/>
        </p:nvSpPr>
        <p:spPr>
          <a:xfrm>
            <a:off x="3779912" y="2852936"/>
            <a:ext cx="1224136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stkülik 9"/>
          <p:cNvSpPr/>
          <p:nvPr/>
        </p:nvSpPr>
        <p:spPr>
          <a:xfrm>
            <a:off x="899592" y="764704"/>
            <a:ext cx="2993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</a:rPr>
              <a:t>The Missing Link</a:t>
            </a:r>
            <a:endParaRPr lang="en-GB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6778625" cy="1143000"/>
          </a:xfrm>
        </p:spPr>
        <p:txBody>
          <a:bodyPr/>
          <a:lstStyle/>
          <a:p>
            <a:pPr algn="ctr"/>
            <a:r>
              <a:rPr lang="en-GB" altLang="en-US" sz="3200" b="1" dirty="0" smtClean="0"/>
              <a:t>From Words to Deeds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525963"/>
          </a:xfrm>
        </p:spPr>
        <p:txBody>
          <a:bodyPr/>
          <a:lstStyle/>
          <a:p>
            <a:pPr marL="0" indent="0">
              <a:buFont typeface="Trebuchet MS" pitchFamily="34" charset="0"/>
              <a:buNone/>
            </a:pPr>
            <a:r>
              <a:rPr lang="en-GB" altLang="en-US" dirty="0" smtClean="0"/>
              <a:t>Spring 2014 – Start of the project</a:t>
            </a:r>
          </a:p>
          <a:p>
            <a:pPr marL="0" indent="0">
              <a:buFont typeface="Trebuchet MS" pitchFamily="34" charset="0"/>
              <a:buNone/>
            </a:pPr>
            <a:r>
              <a:rPr lang="en-GB" altLang="en-US" dirty="0" smtClean="0"/>
              <a:t>20.11.2014 – Launch of public procurement</a:t>
            </a:r>
          </a:p>
          <a:p>
            <a:pPr marL="0" indent="0">
              <a:buFont typeface="Trebuchet MS" pitchFamily="34" charset="0"/>
              <a:buNone/>
            </a:pPr>
            <a:r>
              <a:rPr lang="en-GB" altLang="en-US" dirty="0" smtClean="0"/>
              <a:t>31.12.2014 – Opening tenders</a:t>
            </a:r>
          </a:p>
          <a:p>
            <a:pPr marL="0" indent="0">
              <a:buFont typeface="Trebuchet MS" pitchFamily="34" charset="0"/>
              <a:buNone/>
            </a:pPr>
            <a:r>
              <a:rPr lang="en-GB" altLang="en-US" dirty="0" smtClean="0"/>
              <a:t>09.01.2015 – Signing the contract with </a:t>
            </a:r>
            <a:r>
              <a:rPr lang="en-GB" altLang="en-US" dirty="0" err="1" smtClean="0"/>
              <a:t>Entrol</a:t>
            </a:r>
            <a:endParaRPr lang="en-GB" altLang="en-US" dirty="0" smtClean="0"/>
          </a:p>
          <a:p>
            <a:pPr marL="0" indent="0">
              <a:buFont typeface="Trebuchet MS" pitchFamily="34" charset="0"/>
              <a:buNone/>
            </a:pPr>
            <a:r>
              <a:rPr lang="en-GB" altLang="en-US" dirty="0" smtClean="0"/>
              <a:t>8.-11.06.2015 – Factory acceptance tests</a:t>
            </a:r>
          </a:p>
          <a:p>
            <a:pPr marL="0" indent="0">
              <a:buFont typeface="Trebuchet MS" pitchFamily="34" charset="0"/>
              <a:buNone/>
            </a:pPr>
            <a:r>
              <a:rPr lang="en-GB" altLang="en-US" dirty="0" smtClean="0"/>
              <a:t>22.-25.06.2015 – Transport </a:t>
            </a:r>
          </a:p>
          <a:p>
            <a:pPr marL="0" indent="0">
              <a:buFont typeface="Trebuchet MS" pitchFamily="34" charset="0"/>
              <a:buNone/>
            </a:pPr>
            <a:r>
              <a:rPr lang="en-GB" altLang="en-US" dirty="0" smtClean="0"/>
              <a:t>06.-10.07.2015 – Installation</a:t>
            </a:r>
          </a:p>
          <a:p>
            <a:pPr marL="0" indent="0">
              <a:buNone/>
            </a:pPr>
            <a:r>
              <a:rPr lang="en-GB" altLang="en-US" dirty="0" smtClean="0"/>
              <a:t>31.07.2015 – Function and subjective test</a:t>
            </a:r>
            <a:r>
              <a:rPr lang="et-EE" altLang="en-US" dirty="0" smtClean="0"/>
              <a:t>s</a:t>
            </a:r>
            <a:endParaRPr lang="en-GB" altLang="en-US" dirty="0" smtClean="0"/>
          </a:p>
          <a:p>
            <a:pPr marL="0" indent="0">
              <a:buNone/>
            </a:pPr>
            <a:r>
              <a:rPr lang="en-GB" altLang="en-US" dirty="0" smtClean="0"/>
              <a:t>26.09.2015 – Initial evaluation by the ECAA</a:t>
            </a:r>
          </a:p>
          <a:p>
            <a:pPr marL="0" indent="0">
              <a:buNone/>
            </a:pPr>
            <a:r>
              <a:rPr lang="en-GB" altLang="en-US" dirty="0" smtClean="0"/>
              <a:t>02.10.2015 – Certified by the ECAA</a:t>
            </a:r>
          </a:p>
          <a:p>
            <a:pPr marL="0" indent="0">
              <a:buFont typeface="Trebuchet MS" pitchFamily="34" charset="0"/>
              <a:buNone/>
            </a:pPr>
            <a:endParaRPr lang="en-GB" altLang="en-US" dirty="0" smtClean="0"/>
          </a:p>
          <a:p>
            <a:pPr marL="0" indent="0">
              <a:buFont typeface="Trebuchet MS" pitchFamily="34" charset="0"/>
              <a:buNone/>
            </a:pPr>
            <a:endParaRPr lang="en-GB" altLang="en-US" dirty="0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E6FCBE-2795-496D-9BC6-432EBE5E4B88}" type="datetime1">
              <a:rPr lang="et-EE" altLang="en-US" smtClean="0"/>
              <a:pPr/>
              <a:t>10.11.2015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2B2BB7C-60C7-42EE-B33A-F26C25ABC787}" type="datetime1">
              <a:rPr lang="et-EE" smtClean="0"/>
              <a:pPr>
                <a:defRPr/>
              </a:pPr>
              <a:t>10.11.2015</a:t>
            </a:fld>
            <a:endParaRPr lang="en-US"/>
          </a:p>
        </p:txBody>
      </p:sp>
      <p:pic>
        <p:nvPicPr>
          <p:cNvPr id="5" name="Pilt 4" descr="IMG_20150625_092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6778625" cy="1143000"/>
          </a:xfrm>
        </p:spPr>
        <p:txBody>
          <a:bodyPr/>
          <a:lstStyle/>
          <a:p>
            <a:pPr algn="ctr"/>
            <a:r>
              <a:rPr lang="en-GB" altLang="en-US" sz="3200" b="1" smtClean="0"/>
              <a:t>Installation in July 2014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2B2BB7C-60C7-42EE-B33A-F26C25ABC787}" type="datetime1">
              <a:rPr lang="et-EE" smtClean="0"/>
              <a:pPr>
                <a:defRPr/>
              </a:pPr>
              <a:t>10.11.2015</a:t>
            </a:fld>
            <a:endParaRPr lang="en-US"/>
          </a:p>
        </p:txBody>
      </p:sp>
      <p:pic>
        <p:nvPicPr>
          <p:cNvPr id="5" name="Pilt 4" descr="IMG_20150625_143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7" name="Pilt 6" descr="IMG_20150625_1439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91880" y="1556792"/>
            <a:ext cx="5652120" cy="412504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5375" y="0"/>
            <a:ext cx="6778625" cy="1143000"/>
          </a:xfrm>
        </p:spPr>
        <p:txBody>
          <a:bodyPr/>
          <a:lstStyle/>
          <a:p>
            <a:pPr algn="ctr"/>
            <a:r>
              <a:rPr lang="en-GB" altLang="en-US" sz="3200" b="1" smtClean="0"/>
              <a:t>Installation in July 2014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2B2BB7C-60C7-42EE-B33A-F26C25ABC787}" type="datetime1">
              <a:rPr lang="et-EE" smtClean="0"/>
              <a:pPr>
                <a:defRPr/>
              </a:pPr>
              <a:t>10.11.2015</a:t>
            </a:fld>
            <a:endParaRPr lang="en-US"/>
          </a:p>
        </p:txBody>
      </p:sp>
      <p:pic>
        <p:nvPicPr>
          <p:cNvPr id="5" name="Pilt 4" descr="IMG_20150625_180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6778625" cy="1143000"/>
          </a:xfrm>
        </p:spPr>
        <p:txBody>
          <a:bodyPr/>
          <a:lstStyle/>
          <a:p>
            <a:pPr algn="ctr"/>
            <a:r>
              <a:rPr lang="en-GB" altLang="en-US" sz="3200" b="1" smtClean="0"/>
              <a:t>Installation in July 2014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818</Words>
  <Application>Microsoft Office PowerPoint</Application>
  <PresentationFormat>Ekraaniseanss (4:3)</PresentationFormat>
  <Paragraphs>255</Paragraphs>
  <Slides>27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27</vt:i4>
      </vt:variant>
    </vt:vector>
  </HeadingPairs>
  <TitlesOfParts>
    <vt:vector size="28" baseType="lpstr">
      <vt:lpstr>Office Theme</vt:lpstr>
      <vt:lpstr>Introduction of Estonian Aviation Academy's helicopter FNPT II MCC </vt:lpstr>
      <vt:lpstr>Slaid 2</vt:lpstr>
      <vt:lpstr>Slaid 3</vt:lpstr>
      <vt:lpstr>Slaid 4</vt:lpstr>
      <vt:lpstr>Slaid 5</vt:lpstr>
      <vt:lpstr>From Words to Deeds</vt:lpstr>
      <vt:lpstr>Installation in July 2014</vt:lpstr>
      <vt:lpstr>Installation in July 2014</vt:lpstr>
      <vt:lpstr>Installation in July 2014</vt:lpstr>
      <vt:lpstr>Slaid 10</vt:lpstr>
      <vt:lpstr>FSTD Identification And Detailed Specification</vt:lpstr>
      <vt:lpstr>FNPT Identification and Detailed Specification</vt:lpstr>
      <vt:lpstr>Slaid 13</vt:lpstr>
      <vt:lpstr>Slaid 14</vt:lpstr>
      <vt:lpstr>Slaid 15</vt:lpstr>
      <vt:lpstr>Slaid 16</vt:lpstr>
      <vt:lpstr>Aerodrome/Operating Sites Visual Databases</vt:lpstr>
      <vt:lpstr>Slaid 18</vt:lpstr>
      <vt:lpstr>Slaid 19</vt:lpstr>
      <vt:lpstr>Slaid 20</vt:lpstr>
      <vt:lpstr>Slaid 21</vt:lpstr>
      <vt:lpstr>Slaid 22</vt:lpstr>
      <vt:lpstr>FNPT Annual Qualification Procedures</vt:lpstr>
      <vt:lpstr>FNPT Management System</vt:lpstr>
      <vt:lpstr>Quantitative Measurements</vt:lpstr>
      <vt:lpstr>FNPT Usage Procedure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Peko</cp:lastModifiedBy>
  <cp:revision>216</cp:revision>
  <cp:lastPrinted>2014-02-17T09:25:07Z</cp:lastPrinted>
  <dcterms:created xsi:type="dcterms:W3CDTF">2012-04-10T14:21:28Z</dcterms:created>
  <dcterms:modified xsi:type="dcterms:W3CDTF">2015-11-10T20:41:13Z</dcterms:modified>
</cp:coreProperties>
</file>