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6E207-4F5A-4DD7-8B11-FCB41AB0588C}" type="datetimeFigureOut">
              <a:rPr lang="et-EE" smtClean="0"/>
              <a:pPr/>
              <a:t>15.11.2012</a:t>
            </a:fld>
            <a:endParaRPr lang="et-E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028FB-75D9-4122-8818-E3D9E0C2178B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6E207-4F5A-4DD7-8B11-FCB41AB0588C}" type="datetimeFigureOut">
              <a:rPr lang="et-EE" smtClean="0"/>
              <a:pPr/>
              <a:t>15.11.2012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028FB-75D9-4122-8818-E3D9E0C2178B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6E207-4F5A-4DD7-8B11-FCB41AB0588C}" type="datetimeFigureOut">
              <a:rPr lang="et-EE" smtClean="0"/>
              <a:pPr/>
              <a:t>15.11.2012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028FB-75D9-4122-8818-E3D9E0C2178B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6E207-4F5A-4DD7-8B11-FCB41AB0588C}" type="datetimeFigureOut">
              <a:rPr lang="et-EE" smtClean="0"/>
              <a:pPr/>
              <a:t>15.11.2012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028FB-75D9-4122-8818-E3D9E0C2178B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6E207-4F5A-4DD7-8B11-FCB41AB0588C}" type="datetimeFigureOut">
              <a:rPr lang="et-EE" smtClean="0"/>
              <a:pPr/>
              <a:t>15.11.2012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028FB-75D9-4122-8818-E3D9E0C2178B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6E207-4F5A-4DD7-8B11-FCB41AB0588C}" type="datetimeFigureOut">
              <a:rPr lang="et-EE" smtClean="0"/>
              <a:pPr/>
              <a:t>15.11.2012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028FB-75D9-4122-8818-E3D9E0C2178B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6E207-4F5A-4DD7-8B11-FCB41AB0588C}" type="datetimeFigureOut">
              <a:rPr lang="et-EE" smtClean="0"/>
              <a:pPr/>
              <a:t>15.11.2012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028FB-75D9-4122-8818-E3D9E0C2178B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6E207-4F5A-4DD7-8B11-FCB41AB0588C}" type="datetimeFigureOut">
              <a:rPr lang="et-EE" smtClean="0"/>
              <a:pPr/>
              <a:t>15.11.2012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028FB-75D9-4122-8818-E3D9E0C2178B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6E207-4F5A-4DD7-8B11-FCB41AB0588C}" type="datetimeFigureOut">
              <a:rPr lang="et-EE" smtClean="0"/>
              <a:pPr/>
              <a:t>15.11.2012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028FB-75D9-4122-8818-E3D9E0C2178B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6E207-4F5A-4DD7-8B11-FCB41AB0588C}" type="datetimeFigureOut">
              <a:rPr lang="et-EE" smtClean="0"/>
              <a:pPr/>
              <a:t>15.11.2012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028FB-75D9-4122-8818-E3D9E0C2178B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6E207-4F5A-4DD7-8B11-FCB41AB0588C}" type="datetimeFigureOut">
              <a:rPr lang="et-EE" smtClean="0"/>
              <a:pPr/>
              <a:t>15.11.2012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73028FB-75D9-4122-8818-E3D9E0C2178B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6F6E207-4F5A-4DD7-8B11-FCB41AB0588C}" type="datetimeFigureOut">
              <a:rPr lang="et-EE" smtClean="0"/>
              <a:pPr/>
              <a:t>15.11.2012</a:t>
            </a:fld>
            <a:endParaRPr lang="et-E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73028FB-75D9-4122-8818-E3D9E0C2178B}" type="slidenum">
              <a:rPr lang="et-EE" smtClean="0"/>
              <a:pPr/>
              <a:t>‹#›</a:t>
            </a:fld>
            <a:endParaRPr lang="et-EE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sz="5200" dirty="0" smtClean="0"/>
              <a:t>PILOODIKOOLITUSEST</a:t>
            </a:r>
            <a:endParaRPr lang="et-EE" sz="5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t-EE" dirty="0" smtClean="0">
              <a:latin typeface="Arial" pitchFamily="34" charset="0"/>
              <a:cs typeface="Arial" pitchFamily="34" charset="0"/>
            </a:endParaRPr>
          </a:p>
          <a:p>
            <a:r>
              <a:rPr lang="et-EE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KALJU ALBERT</a:t>
            </a:r>
          </a:p>
          <a:p>
            <a:r>
              <a:rPr lang="et-EE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PAKKER AVIO</a:t>
            </a:r>
            <a:endParaRPr lang="et-EE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pPr lvl="4">
              <a:buNone/>
            </a:pPr>
            <a:r>
              <a:rPr lang="et-EE" sz="3600" b="1" dirty="0" smtClean="0"/>
              <a:t>			TÄNAN !</a:t>
            </a:r>
            <a:endParaRPr lang="et-EE" sz="3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PILOODIKOOLITUSEST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t-EE" dirty="0" smtClean="0"/>
              <a:t>ÕPPIJA POOLT ISE TASUTAV PILOODIKOOLITUS </a:t>
            </a:r>
          </a:p>
          <a:p>
            <a:pPr>
              <a:buNone/>
            </a:pPr>
            <a:r>
              <a:rPr lang="et-EE" dirty="0" smtClean="0"/>
              <a:t>ATPL TEOORIA JA CPL(A)/IR/SEP/MEP/MCC</a:t>
            </a:r>
          </a:p>
          <a:p>
            <a:pPr>
              <a:buNone/>
            </a:pPr>
            <a:endParaRPr lang="et-EE" dirty="0"/>
          </a:p>
          <a:p>
            <a:pPr>
              <a:buNone/>
            </a:pPr>
            <a:r>
              <a:rPr lang="et-EE" dirty="0" smtClean="0"/>
              <a:t>PÄEVANE VORM		4 SEMESTRIT (2 aastat</a:t>
            </a:r>
          </a:p>
          <a:p>
            <a:pPr>
              <a:buNone/>
            </a:pPr>
            <a:r>
              <a:rPr lang="et-EE" dirty="0" smtClean="0"/>
              <a:t>(integreeritud õpe)	   </a:t>
            </a:r>
            <a:r>
              <a:rPr lang="et-EE" dirty="0" smtClean="0"/>
              <a:t>	 </a:t>
            </a:r>
            <a:r>
              <a:rPr lang="et-EE" dirty="0" smtClean="0"/>
              <a:t>tööpäevadel)</a:t>
            </a:r>
          </a:p>
          <a:p>
            <a:pPr>
              <a:buNone/>
            </a:pPr>
            <a:r>
              <a:rPr lang="et-EE" dirty="0"/>
              <a:t>	</a:t>
            </a:r>
            <a:r>
              <a:rPr lang="et-EE" dirty="0" smtClean="0"/>
              <a:t>	 2011 AASTAL 	ELA-s			1 õppija</a:t>
            </a:r>
          </a:p>
          <a:p>
            <a:pPr>
              <a:buNone/>
            </a:pPr>
            <a:r>
              <a:rPr lang="et-EE" dirty="0"/>
              <a:t>	</a:t>
            </a:r>
            <a:r>
              <a:rPr lang="et-EE" dirty="0" smtClean="0"/>
              <a:t>				PAKKER AVIOS	1 õppija</a:t>
            </a:r>
          </a:p>
          <a:p>
            <a:pPr>
              <a:buNone/>
            </a:pPr>
            <a:r>
              <a:rPr lang="et-EE" dirty="0"/>
              <a:t>	</a:t>
            </a:r>
            <a:r>
              <a:rPr lang="et-EE" dirty="0" smtClean="0"/>
              <a:t>	2012 AASTAL	ELA-s			1 õppija</a:t>
            </a:r>
            <a:endParaRPr lang="et-EE" dirty="0"/>
          </a:p>
          <a:p>
            <a:pPr>
              <a:buNone/>
            </a:pPr>
            <a:r>
              <a:rPr lang="et-EE" dirty="0" smtClean="0"/>
              <a:t>	</a:t>
            </a:r>
          </a:p>
          <a:p>
            <a:pPr>
              <a:buNone/>
            </a:pPr>
            <a:endParaRPr lang="et-EE" dirty="0"/>
          </a:p>
          <a:p>
            <a:pPr>
              <a:buNone/>
            </a:pPr>
            <a:endParaRPr lang="et-E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PILOODIKOOLITUSEST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t-EE" dirty="0"/>
              <a:t>	</a:t>
            </a:r>
            <a:endParaRPr lang="et-EE" dirty="0" smtClean="0"/>
          </a:p>
          <a:p>
            <a:pPr>
              <a:buNone/>
            </a:pPr>
            <a:r>
              <a:rPr lang="et-EE" dirty="0"/>
              <a:t>	</a:t>
            </a:r>
            <a:r>
              <a:rPr lang="et-EE" dirty="0" smtClean="0"/>
              <a:t>PÄEVANE VORM	3 SEMESTRIT (18 kuud (integreeritud õpe)	    vabadel päevadel)	</a:t>
            </a:r>
          </a:p>
          <a:p>
            <a:pPr>
              <a:buNone/>
            </a:pPr>
            <a:endParaRPr lang="et-E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PILOODIKOOLITUSEST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t-EE" dirty="0" smtClean="0"/>
              <a:t>KAUGÕPPE VORM </a:t>
            </a:r>
          </a:p>
          <a:p>
            <a:pPr>
              <a:buNone/>
            </a:pPr>
            <a:r>
              <a:rPr lang="et-EE" dirty="0" smtClean="0"/>
              <a:t>(moodulõpe)				</a:t>
            </a:r>
          </a:p>
          <a:p>
            <a:pPr>
              <a:buNone/>
            </a:pPr>
            <a:r>
              <a:rPr lang="et-EE" dirty="0" smtClean="0"/>
              <a:t>	TEOORIA			3 SEMESTRIT (sessioonid)</a:t>
            </a:r>
          </a:p>
          <a:p>
            <a:pPr>
              <a:buNone/>
            </a:pPr>
            <a:r>
              <a:rPr lang="et-EE" dirty="0" smtClean="0"/>
              <a:t>	LENNUPRAKTIKA	</a:t>
            </a:r>
          </a:p>
          <a:p>
            <a:pPr>
              <a:buNone/>
            </a:pPr>
            <a:r>
              <a:rPr lang="et-EE" dirty="0"/>
              <a:t>	</a:t>
            </a:r>
            <a:r>
              <a:rPr lang="et-EE" dirty="0" smtClean="0"/>
              <a:t>Eelduseks erapiloodi (PPL) tase, kellel on ööpädevus ja lennatud kokku 124 lennutundi</a:t>
            </a:r>
          </a:p>
          <a:p>
            <a:pPr>
              <a:buNone/>
            </a:pPr>
            <a:endParaRPr lang="et-EE" dirty="0" smtClean="0"/>
          </a:p>
          <a:p>
            <a:pPr>
              <a:buNone/>
            </a:pPr>
            <a:r>
              <a:rPr lang="et-EE" dirty="0"/>
              <a:t>	</a:t>
            </a:r>
            <a:endParaRPr lang="et-EE" dirty="0" smtClean="0"/>
          </a:p>
          <a:p>
            <a:pPr>
              <a:buNone/>
            </a:pPr>
            <a:r>
              <a:rPr lang="et-EE" dirty="0" smtClean="0"/>
              <a:t>			</a:t>
            </a:r>
            <a:endParaRPr lang="et-E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PILOODIKOOLITUSEST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endParaRPr lang="et-EE" dirty="0" smtClean="0"/>
          </a:p>
          <a:p>
            <a:pPr lvl="0">
              <a:buNone/>
            </a:pPr>
            <a:r>
              <a:rPr lang="et-EE" b="1" dirty="0" smtClean="0"/>
              <a:t>Ühemootorilise </a:t>
            </a:r>
            <a:r>
              <a:rPr lang="et-EE" b="1" dirty="0"/>
              <a:t>lennuki </a:t>
            </a:r>
            <a:r>
              <a:rPr lang="et-EE" b="1" dirty="0" smtClean="0"/>
              <a:t>instrumentaalpädevuse (</a:t>
            </a:r>
            <a:r>
              <a:rPr lang="et-EE" b="1" dirty="0"/>
              <a:t>SEP/IR(A</a:t>
            </a:r>
            <a:r>
              <a:rPr lang="et-EE" b="1" dirty="0" smtClean="0"/>
              <a:t>)) moodulkursus</a:t>
            </a:r>
          </a:p>
          <a:p>
            <a:pPr lvl="0">
              <a:buNone/>
            </a:pPr>
            <a:endParaRPr lang="et-EE" b="1" dirty="0" smtClean="0"/>
          </a:p>
          <a:p>
            <a:pPr lvl="0">
              <a:buNone/>
            </a:pPr>
            <a:r>
              <a:rPr lang="et-EE" b="1" dirty="0" smtClean="0"/>
              <a:t>				</a:t>
            </a:r>
          </a:p>
          <a:p>
            <a:pPr lvl="0">
              <a:buNone/>
            </a:pPr>
            <a:endParaRPr lang="et-EE" b="1" dirty="0"/>
          </a:p>
          <a:p>
            <a:pPr>
              <a:buNone/>
            </a:pPr>
            <a:endParaRPr lang="et-EE" dirty="0" smtClean="0"/>
          </a:p>
          <a:p>
            <a:pPr>
              <a:buNone/>
            </a:pPr>
            <a:r>
              <a:rPr lang="et-EE" dirty="0" smtClean="0"/>
              <a:t> </a:t>
            </a:r>
            <a:br>
              <a:rPr lang="et-EE" dirty="0" smtClean="0"/>
            </a:br>
            <a:r>
              <a:rPr lang="et-EE" b="1" dirty="0" smtClean="0"/>
              <a:t>        </a:t>
            </a:r>
            <a:endParaRPr lang="et-EE" dirty="0"/>
          </a:p>
          <a:p>
            <a:pPr>
              <a:buNone/>
            </a:pPr>
            <a:endParaRPr lang="et-EE" dirty="0"/>
          </a:p>
          <a:p>
            <a:pPr>
              <a:buNone/>
            </a:pPr>
            <a:endParaRPr lang="et-EE" dirty="0"/>
          </a:p>
        </p:txBody>
      </p:sp>
      <p:sp>
        <p:nvSpPr>
          <p:cNvPr id="4" name="Rectangle 3"/>
          <p:cNvSpPr/>
          <p:nvPr/>
        </p:nvSpPr>
        <p:spPr>
          <a:xfrm>
            <a:off x="3419872" y="3815683"/>
            <a:ext cx="1872208" cy="648072"/>
          </a:xfrm>
          <a:prstGeom prst="rect">
            <a:avLst/>
          </a:prstGeom>
          <a:solidFill>
            <a:schemeClr val="bg1"/>
          </a:solidFill>
          <a:ln cmpd="thickThin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3200" b="1" dirty="0" smtClean="0">
                <a:solidFill>
                  <a:schemeClr val="tx1"/>
                </a:solidFill>
                <a:latin typeface="+mj-lt"/>
              </a:rPr>
              <a:t>50 tundi</a:t>
            </a:r>
            <a:endParaRPr lang="et-EE" sz="3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97722" y="4782366"/>
            <a:ext cx="1944216" cy="576064"/>
          </a:xfrm>
          <a:prstGeom prst="rect">
            <a:avLst/>
          </a:prstGeom>
          <a:solidFill>
            <a:schemeClr val="bg1"/>
          </a:solidFill>
          <a:ln cmpd="thickThin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b="1" dirty="0" smtClean="0">
              <a:solidFill>
                <a:schemeClr val="tx1"/>
              </a:solidFill>
            </a:endParaRPr>
          </a:p>
          <a:p>
            <a:pPr algn="ctr"/>
            <a:r>
              <a:rPr lang="et-EE" sz="2800" b="1" dirty="0" smtClean="0">
                <a:solidFill>
                  <a:schemeClr val="tx1"/>
                </a:solidFill>
                <a:latin typeface="+mj-lt"/>
              </a:rPr>
              <a:t>15 lennuk</a:t>
            </a:r>
            <a:endParaRPr lang="et-EE" sz="2800" b="1" dirty="0">
              <a:solidFill>
                <a:schemeClr val="tx1"/>
              </a:solidFill>
              <a:latin typeface="+mj-lt"/>
            </a:endParaRPr>
          </a:p>
          <a:p>
            <a:pPr algn="ctr"/>
            <a:endParaRPr lang="et-EE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64088" y="4781386"/>
            <a:ext cx="1944216" cy="576064"/>
          </a:xfrm>
          <a:prstGeom prst="rect">
            <a:avLst/>
          </a:prstGeom>
          <a:solidFill>
            <a:schemeClr val="bg1"/>
          </a:solidFill>
          <a:ln cmpd="thickThin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b="1" dirty="0" smtClean="0">
              <a:solidFill>
                <a:schemeClr val="tx1"/>
              </a:solidFill>
            </a:endParaRPr>
          </a:p>
          <a:p>
            <a:pPr algn="ctr"/>
            <a:r>
              <a:rPr lang="et-EE" sz="2800" b="1" dirty="0" smtClean="0">
                <a:solidFill>
                  <a:schemeClr val="tx1"/>
                </a:solidFill>
                <a:latin typeface="+mj-lt"/>
              </a:rPr>
              <a:t>35 FNPT II</a:t>
            </a:r>
            <a:endParaRPr lang="et-EE" sz="2800" b="1" dirty="0">
              <a:solidFill>
                <a:schemeClr val="tx1"/>
              </a:solidFill>
              <a:latin typeface="+mj-lt"/>
            </a:endParaRPr>
          </a:p>
          <a:p>
            <a:pPr algn="ctr"/>
            <a:endParaRPr lang="et-EE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endCxn id="5" idx="0"/>
          </p:cNvCxnSpPr>
          <p:nvPr/>
        </p:nvCxnSpPr>
        <p:spPr>
          <a:xfrm flipH="1">
            <a:off x="2369830" y="4473371"/>
            <a:ext cx="1260140" cy="3089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7" idx="0"/>
          </p:cNvCxnSpPr>
          <p:nvPr/>
        </p:nvCxnSpPr>
        <p:spPr>
          <a:xfrm>
            <a:off x="5148064" y="4468442"/>
            <a:ext cx="1188132" cy="3129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5609718" y="3804094"/>
            <a:ext cx="2808312" cy="648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2400" b="1" dirty="0" smtClean="0">
                <a:solidFill>
                  <a:schemeClr val="tx1"/>
                </a:solidFill>
                <a:latin typeface="+mj-lt"/>
              </a:rPr>
              <a:t>+ eksam </a:t>
            </a:r>
            <a:r>
              <a:rPr lang="et-EE" sz="2400" b="1" dirty="0" smtClean="0">
                <a:solidFill>
                  <a:srgbClr val="FF0000"/>
                </a:solidFill>
                <a:latin typeface="+mj-lt"/>
              </a:rPr>
              <a:t>1</a:t>
            </a:r>
            <a:r>
              <a:rPr lang="et-EE" sz="2400" b="1" dirty="0" smtClean="0">
                <a:solidFill>
                  <a:schemeClr val="tx1"/>
                </a:solidFill>
                <a:latin typeface="+mj-lt"/>
              </a:rPr>
              <a:t> tund</a:t>
            </a:r>
            <a:endParaRPr lang="et-EE" sz="2400" b="1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PILOODIKOOLITUSEST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t-EE" dirty="0" smtClean="0"/>
          </a:p>
          <a:p>
            <a:pPr lvl="0">
              <a:buNone/>
            </a:pPr>
            <a:r>
              <a:rPr lang="et-EE" b="1" dirty="0" smtClean="0"/>
              <a:t>	Mitmemootorilise lennuki  (MEP(A)) moodulkursus</a:t>
            </a:r>
            <a:endParaRPr lang="et-EE" dirty="0" smtClean="0"/>
          </a:p>
          <a:p>
            <a:pPr>
              <a:buNone/>
            </a:pPr>
            <a:r>
              <a:rPr lang="et-EE" b="1" dirty="0" smtClean="0"/>
              <a:t> </a:t>
            </a:r>
            <a:r>
              <a:rPr lang="et-EE" dirty="0" smtClean="0"/>
              <a:t>			</a:t>
            </a:r>
          </a:p>
          <a:p>
            <a:pPr>
              <a:buNone/>
            </a:pPr>
            <a:r>
              <a:rPr lang="et-EE" b="1" dirty="0" smtClean="0"/>
              <a:t>			</a:t>
            </a:r>
            <a:endParaRPr lang="et-EE" dirty="0"/>
          </a:p>
        </p:txBody>
      </p:sp>
      <p:sp>
        <p:nvSpPr>
          <p:cNvPr id="4" name="Rectangle 3"/>
          <p:cNvSpPr/>
          <p:nvPr/>
        </p:nvSpPr>
        <p:spPr>
          <a:xfrm>
            <a:off x="2339752" y="3813968"/>
            <a:ext cx="1872208" cy="648072"/>
          </a:xfrm>
          <a:prstGeom prst="rect">
            <a:avLst/>
          </a:prstGeom>
          <a:solidFill>
            <a:schemeClr val="bg1"/>
          </a:solidFill>
          <a:ln cmpd="thickThin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3200" b="1" dirty="0">
                <a:solidFill>
                  <a:schemeClr val="tx1"/>
                </a:solidFill>
                <a:latin typeface="+mj-lt"/>
              </a:rPr>
              <a:t>6</a:t>
            </a:r>
            <a:r>
              <a:rPr lang="et-EE" sz="3200" b="1" dirty="0" smtClean="0">
                <a:solidFill>
                  <a:schemeClr val="tx1"/>
                </a:solidFill>
                <a:latin typeface="+mj-lt"/>
              </a:rPr>
              <a:t> tundi</a:t>
            </a:r>
            <a:endParaRPr lang="et-EE" sz="3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88024" y="3804094"/>
            <a:ext cx="2808312" cy="648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2400" b="1" dirty="0" smtClean="0">
                <a:solidFill>
                  <a:schemeClr val="tx1"/>
                </a:solidFill>
                <a:latin typeface="+mj-lt"/>
              </a:rPr>
              <a:t>+ eksam </a:t>
            </a:r>
            <a:r>
              <a:rPr lang="et-EE" sz="2400" b="1" dirty="0" smtClean="0">
                <a:solidFill>
                  <a:srgbClr val="FF0000"/>
                </a:solidFill>
                <a:latin typeface="+mj-lt"/>
              </a:rPr>
              <a:t>1</a:t>
            </a:r>
            <a:r>
              <a:rPr lang="et-EE" sz="2400" b="1" dirty="0" smtClean="0">
                <a:solidFill>
                  <a:schemeClr val="tx1"/>
                </a:solidFill>
                <a:latin typeface="+mj-lt"/>
              </a:rPr>
              <a:t> tund</a:t>
            </a:r>
            <a:endParaRPr lang="et-EE" sz="2400" b="1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PILOODIKOOLITUSEST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t-EE" dirty="0" smtClean="0"/>
          </a:p>
          <a:p>
            <a:pPr lvl="0">
              <a:buNone/>
            </a:pPr>
            <a:r>
              <a:rPr lang="et-EE" b="1" dirty="0" smtClean="0"/>
              <a:t>	Mitmemootorilise lennuki  instrumentaalpädevuse             (MEP/IR(A)) moodulkursus</a:t>
            </a:r>
            <a:endParaRPr lang="et-EE" dirty="0" smtClean="0"/>
          </a:p>
          <a:p>
            <a:pPr>
              <a:buNone/>
            </a:pPr>
            <a:r>
              <a:rPr lang="et-EE" b="1" dirty="0" smtClean="0"/>
              <a:t>    </a:t>
            </a:r>
            <a:endParaRPr lang="et-EE" dirty="0" smtClean="0"/>
          </a:p>
          <a:p>
            <a:pPr>
              <a:buNone/>
            </a:pPr>
            <a:endParaRPr lang="et-EE" dirty="0"/>
          </a:p>
        </p:txBody>
      </p:sp>
      <p:sp>
        <p:nvSpPr>
          <p:cNvPr id="4" name="Rectangle 3"/>
          <p:cNvSpPr/>
          <p:nvPr/>
        </p:nvSpPr>
        <p:spPr>
          <a:xfrm>
            <a:off x="3419872" y="3815683"/>
            <a:ext cx="1872208" cy="648072"/>
          </a:xfrm>
          <a:prstGeom prst="rect">
            <a:avLst/>
          </a:prstGeom>
          <a:solidFill>
            <a:schemeClr val="bg1"/>
          </a:solidFill>
          <a:ln cmpd="thickThin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3200" b="1" dirty="0" smtClean="0">
                <a:solidFill>
                  <a:schemeClr val="tx1"/>
                </a:solidFill>
                <a:latin typeface="+mj-lt"/>
              </a:rPr>
              <a:t>5 tundi</a:t>
            </a:r>
            <a:endParaRPr lang="et-EE" sz="3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97722" y="4782366"/>
            <a:ext cx="1944216" cy="576064"/>
          </a:xfrm>
          <a:prstGeom prst="rect">
            <a:avLst/>
          </a:prstGeom>
          <a:solidFill>
            <a:schemeClr val="bg1"/>
          </a:solidFill>
          <a:ln cmpd="thickThin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b="1" dirty="0" smtClean="0">
              <a:solidFill>
                <a:schemeClr val="tx1"/>
              </a:solidFill>
            </a:endParaRPr>
          </a:p>
          <a:p>
            <a:pPr algn="ctr"/>
            <a:r>
              <a:rPr lang="et-EE" sz="2800" b="1" dirty="0">
                <a:solidFill>
                  <a:schemeClr val="tx1"/>
                </a:solidFill>
                <a:latin typeface="+mj-lt"/>
              </a:rPr>
              <a:t>2</a:t>
            </a:r>
            <a:r>
              <a:rPr lang="et-EE" sz="2800" b="1" dirty="0" smtClean="0">
                <a:solidFill>
                  <a:schemeClr val="tx1"/>
                </a:solidFill>
                <a:latin typeface="+mj-lt"/>
              </a:rPr>
              <a:t> lennuk</a:t>
            </a:r>
            <a:endParaRPr lang="et-EE" sz="2800" b="1" dirty="0">
              <a:solidFill>
                <a:schemeClr val="tx1"/>
              </a:solidFill>
              <a:latin typeface="+mj-lt"/>
            </a:endParaRPr>
          </a:p>
          <a:p>
            <a:pPr algn="ctr"/>
            <a:endParaRPr lang="et-EE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64088" y="4781386"/>
            <a:ext cx="1944216" cy="576064"/>
          </a:xfrm>
          <a:prstGeom prst="rect">
            <a:avLst/>
          </a:prstGeom>
          <a:solidFill>
            <a:schemeClr val="bg1"/>
          </a:solidFill>
          <a:ln cmpd="thickThin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b="1" dirty="0" smtClean="0">
              <a:solidFill>
                <a:schemeClr val="tx1"/>
              </a:solidFill>
            </a:endParaRPr>
          </a:p>
          <a:p>
            <a:pPr algn="ctr"/>
            <a:r>
              <a:rPr lang="et-EE" sz="2800" b="1" dirty="0" smtClean="0">
                <a:solidFill>
                  <a:schemeClr val="tx1"/>
                </a:solidFill>
                <a:latin typeface="+mj-lt"/>
              </a:rPr>
              <a:t>3 FNPT II</a:t>
            </a:r>
            <a:endParaRPr lang="et-EE" sz="2800" b="1" dirty="0">
              <a:solidFill>
                <a:schemeClr val="tx1"/>
              </a:solidFill>
              <a:latin typeface="+mj-lt"/>
            </a:endParaRPr>
          </a:p>
          <a:p>
            <a:pPr algn="ctr"/>
            <a:endParaRPr lang="et-EE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>
            <a:endCxn id="5" idx="0"/>
          </p:cNvCxnSpPr>
          <p:nvPr/>
        </p:nvCxnSpPr>
        <p:spPr>
          <a:xfrm flipH="1">
            <a:off x="2369830" y="4473371"/>
            <a:ext cx="1260140" cy="3089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endCxn id="6" idx="0"/>
          </p:cNvCxnSpPr>
          <p:nvPr/>
        </p:nvCxnSpPr>
        <p:spPr>
          <a:xfrm>
            <a:off x="5148064" y="4468442"/>
            <a:ext cx="1188132" cy="3129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609718" y="3804094"/>
            <a:ext cx="2808312" cy="648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2400" b="1" dirty="0" smtClean="0">
                <a:solidFill>
                  <a:schemeClr val="tx1"/>
                </a:solidFill>
                <a:latin typeface="+mj-lt"/>
              </a:rPr>
              <a:t>+ eksam </a:t>
            </a:r>
            <a:r>
              <a:rPr lang="et-EE" sz="2400" b="1" dirty="0">
                <a:solidFill>
                  <a:srgbClr val="FF0000"/>
                </a:solidFill>
                <a:latin typeface="+mj-lt"/>
              </a:rPr>
              <a:t>1</a:t>
            </a:r>
            <a:r>
              <a:rPr lang="et-EE" sz="2400" b="1" dirty="0" smtClean="0">
                <a:solidFill>
                  <a:schemeClr val="tx1"/>
                </a:solidFill>
                <a:latin typeface="+mj-lt"/>
              </a:rPr>
              <a:t> tund</a:t>
            </a:r>
            <a:endParaRPr lang="et-EE" sz="2400" b="1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PILOODIKOOLITUSEST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t-EE" dirty="0" smtClean="0"/>
          </a:p>
          <a:p>
            <a:pPr lvl="0">
              <a:buNone/>
            </a:pPr>
            <a:r>
              <a:rPr lang="et-EE" b="1" dirty="0" smtClean="0"/>
              <a:t>	 Lennuki ametpiloodi (CPL(A)) moodulkursus</a:t>
            </a:r>
          </a:p>
          <a:p>
            <a:pPr>
              <a:buNone/>
            </a:pPr>
            <a:r>
              <a:rPr lang="et-EE" dirty="0" smtClean="0"/>
              <a:t/>
            </a:r>
            <a:br>
              <a:rPr lang="et-EE" dirty="0" smtClean="0"/>
            </a:br>
            <a:endParaRPr lang="et-EE" dirty="0"/>
          </a:p>
        </p:txBody>
      </p:sp>
      <p:sp>
        <p:nvSpPr>
          <p:cNvPr id="4" name="Rectangle 3"/>
          <p:cNvSpPr/>
          <p:nvPr/>
        </p:nvSpPr>
        <p:spPr>
          <a:xfrm>
            <a:off x="3419872" y="2996952"/>
            <a:ext cx="1872208" cy="648072"/>
          </a:xfrm>
          <a:prstGeom prst="rect">
            <a:avLst/>
          </a:prstGeom>
          <a:solidFill>
            <a:schemeClr val="bg1"/>
          </a:solidFill>
          <a:ln cmpd="thickThin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3200" b="1" dirty="0" smtClean="0">
                <a:solidFill>
                  <a:schemeClr val="tx1"/>
                </a:solidFill>
                <a:latin typeface="+mj-lt"/>
              </a:rPr>
              <a:t>25 tundi</a:t>
            </a:r>
            <a:endParaRPr lang="et-EE" sz="3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97722" y="3963635"/>
            <a:ext cx="1944216" cy="576064"/>
          </a:xfrm>
          <a:prstGeom prst="rect">
            <a:avLst/>
          </a:prstGeom>
          <a:solidFill>
            <a:schemeClr val="bg1"/>
          </a:solidFill>
          <a:ln cmpd="thickThin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b="1" dirty="0" smtClean="0">
              <a:solidFill>
                <a:schemeClr val="tx1"/>
              </a:solidFill>
            </a:endParaRPr>
          </a:p>
          <a:p>
            <a:pPr algn="ctr"/>
            <a:r>
              <a:rPr lang="et-EE" sz="2800" b="1" dirty="0" smtClean="0">
                <a:solidFill>
                  <a:schemeClr val="tx1"/>
                </a:solidFill>
                <a:latin typeface="+mj-lt"/>
              </a:rPr>
              <a:t>20 lennuk</a:t>
            </a:r>
            <a:endParaRPr lang="et-EE" sz="2800" b="1" dirty="0">
              <a:solidFill>
                <a:schemeClr val="tx1"/>
              </a:solidFill>
              <a:latin typeface="+mj-lt"/>
            </a:endParaRPr>
          </a:p>
          <a:p>
            <a:pPr algn="ctr"/>
            <a:endParaRPr lang="et-EE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64088" y="3962655"/>
            <a:ext cx="1944216" cy="576064"/>
          </a:xfrm>
          <a:prstGeom prst="rect">
            <a:avLst/>
          </a:prstGeom>
          <a:solidFill>
            <a:schemeClr val="bg1"/>
          </a:solidFill>
          <a:ln cmpd="thickThin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b="1" dirty="0" smtClean="0">
              <a:solidFill>
                <a:schemeClr val="tx1"/>
              </a:solidFill>
            </a:endParaRPr>
          </a:p>
          <a:p>
            <a:pPr algn="ctr"/>
            <a:r>
              <a:rPr lang="et-EE" sz="2800" b="1" dirty="0">
                <a:solidFill>
                  <a:schemeClr val="tx1"/>
                </a:solidFill>
                <a:latin typeface="+mj-lt"/>
              </a:rPr>
              <a:t>5</a:t>
            </a:r>
            <a:r>
              <a:rPr lang="et-EE" sz="2800" b="1" dirty="0" smtClean="0">
                <a:solidFill>
                  <a:schemeClr val="tx1"/>
                </a:solidFill>
                <a:latin typeface="+mj-lt"/>
              </a:rPr>
              <a:t>5 FNPT II</a:t>
            </a:r>
            <a:endParaRPr lang="et-EE" sz="2800" b="1" dirty="0">
              <a:solidFill>
                <a:schemeClr val="tx1"/>
              </a:solidFill>
              <a:latin typeface="+mj-lt"/>
            </a:endParaRPr>
          </a:p>
          <a:p>
            <a:pPr algn="ctr"/>
            <a:endParaRPr lang="et-EE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>
            <a:endCxn id="5" idx="0"/>
          </p:cNvCxnSpPr>
          <p:nvPr/>
        </p:nvCxnSpPr>
        <p:spPr>
          <a:xfrm flipH="1">
            <a:off x="2369830" y="3654640"/>
            <a:ext cx="1260140" cy="3089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endCxn id="6" idx="0"/>
          </p:cNvCxnSpPr>
          <p:nvPr/>
        </p:nvCxnSpPr>
        <p:spPr>
          <a:xfrm>
            <a:off x="5148064" y="3649711"/>
            <a:ext cx="1188132" cy="3129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397722" y="4941168"/>
            <a:ext cx="1944216" cy="576064"/>
          </a:xfrm>
          <a:prstGeom prst="rect">
            <a:avLst/>
          </a:prstGeom>
          <a:solidFill>
            <a:schemeClr val="bg1"/>
          </a:solidFill>
          <a:ln cmpd="thickThin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b="1" dirty="0" smtClean="0">
              <a:solidFill>
                <a:schemeClr val="tx1"/>
              </a:solidFill>
            </a:endParaRPr>
          </a:p>
          <a:p>
            <a:pPr algn="ctr"/>
            <a:r>
              <a:rPr lang="et-EE" sz="2800" b="1" dirty="0">
                <a:solidFill>
                  <a:schemeClr val="tx1"/>
                </a:solidFill>
                <a:latin typeface="+mj-lt"/>
              </a:rPr>
              <a:t>5</a:t>
            </a:r>
            <a:r>
              <a:rPr lang="et-EE" sz="2800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t-EE" sz="2000" b="1" dirty="0" smtClean="0">
                <a:solidFill>
                  <a:schemeClr val="tx1"/>
                </a:solidFill>
                <a:latin typeface="+mj-lt"/>
              </a:rPr>
              <a:t>tundi IFR</a:t>
            </a:r>
            <a:endParaRPr lang="et-EE" sz="2000" b="1" dirty="0">
              <a:solidFill>
                <a:schemeClr val="tx1"/>
              </a:solidFill>
              <a:latin typeface="+mj-lt"/>
            </a:endParaRPr>
          </a:p>
          <a:p>
            <a:pPr algn="ctr"/>
            <a:endParaRPr lang="et-EE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629970" y="4941168"/>
            <a:ext cx="4974478" cy="936104"/>
          </a:xfrm>
          <a:prstGeom prst="rect">
            <a:avLst/>
          </a:prstGeom>
          <a:solidFill>
            <a:schemeClr val="bg1"/>
          </a:solidFill>
          <a:ln cmpd="thickThin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b="1" dirty="0" smtClean="0">
              <a:solidFill>
                <a:schemeClr val="tx1"/>
              </a:solidFill>
            </a:endParaRPr>
          </a:p>
          <a:p>
            <a:pPr algn="ctr"/>
            <a:r>
              <a:rPr lang="et-EE" sz="2800" b="1" dirty="0" smtClean="0">
                <a:solidFill>
                  <a:schemeClr val="tx1"/>
                </a:solidFill>
                <a:latin typeface="+mj-lt"/>
              </a:rPr>
              <a:t>5 </a:t>
            </a:r>
            <a:r>
              <a:rPr lang="et-EE" sz="2000" b="1" dirty="0" smtClean="0">
                <a:solidFill>
                  <a:schemeClr val="tx1"/>
                </a:solidFill>
                <a:latin typeface="+mj-lt"/>
              </a:rPr>
              <a:t>tundi muudetava sammuga propelleri ja sissetõmmatava telikuga</a:t>
            </a:r>
          </a:p>
          <a:p>
            <a:pPr algn="ctr"/>
            <a:endParaRPr lang="et-EE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>
            <a:stCxn id="5" idx="2"/>
            <a:endCxn id="11" idx="0"/>
          </p:cNvCxnSpPr>
          <p:nvPr/>
        </p:nvCxnSpPr>
        <p:spPr>
          <a:xfrm>
            <a:off x="2369830" y="4539699"/>
            <a:ext cx="0" cy="4014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203848" y="4539699"/>
            <a:ext cx="1512168" cy="4014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PILOODIKOOLITUSEST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t-EE" dirty="0" smtClean="0"/>
          </a:p>
          <a:p>
            <a:pPr>
              <a:buNone/>
            </a:pPr>
            <a:r>
              <a:rPr lang="et-EE" b="1" dirty="0" smtClean="0"/>
              <a:t>	</a:t>
            </a:r>
            <a:endParaRPr lang="et-EE" dirty="0"/>
          </a:p>
        </p:txBody>
      </p:sp>
      <p:sp>
        <p:nvSpPr>
          <p:cNvPr id="4" name="Rectangle 3"/>
          <p:cNvSpPr/>
          <p:nvPr/>
        </p:nvSpPr>
        <p:spPr>
          <a:xfrm>
            <a:off x="2771800" y="3429000"/>
            <a:ext cx="2952328" cy="576064"/>
          </a:xfrm>
          <a:prstGeom prst="rect">
            <a:avLst/>
          </a:prstGeom>
          <a:solidFill>
            <a:schemeClr val="bg1"/>
          </a:solidFill>
          <a:ln cmpd="thickThin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b="1" dirty="0" smtClean="0">
              <a:solidFill>
                <a:schemeClr val="tx1"/>
              </a:solidFill>
            </a:endParaRPr>
          </a:p>
          <a:p>
            <a:pPr algn="ctr"/>
            <a:r>
              <a:rPr lang="et-EE" sz="2800" b="1" dirty="0" smtClean="0">
                <a:solidFill>
                  <a:schemeClr val="tx1"/>
                </a:solidFill>
                <a:latin typeface="+mj-lt"/>
              </a:rPr>
              <a:t>20 tundi FNPT II</a:t>
            </a:r>
            <a:endParaRPr lang="et-EE" sz="2800" b="1" dirty="0">
              <a:solidFill>
                <a:schemeClr val="tx1"/>
              </a:solidFill>
              <a:latin typeface="+mj-lt"/>
            </a:endParaRPr>
          </a:p>
          <a:p>
            <a:pPr algn="ctr"/>
            <a:endParaRPr lang="et-EE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592" y="2276872"/>
            <a:ext cx="756084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600" b="1" dirty="0" smtClean="0"/>
              <a:t>Meeskonna koostöökoolitus (MCC)</a:t>
            </a:r>
            <a:endParaRPr lang="et-EE" sz="26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230</TotalTime>
  <Words>93</Words>
  <Application>Microsoft Office PowerPoint</Application>
  <PresentationFormat>On-screen Show (4:3)</PresentationFormat>
  <Paragraphs>80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PILOODIKOOLITUSEST</vt:lpstr>
      <vt:lpstr>PILOODIKOOLITUSEST</vt:lpstr>
      <vt:lpstr>PILOODIKOOLITUSEST</vt:lpstr>
      <vt:lpstr>PILOODIKOOLITUSEST</vt:lpstr>
      <vt:lpstr>PILOODIKOOLITUSEST</vt:lpstr>
      <vt:lpstr>PILOODIKOOLITUSEST</vt:lpstr>
      <vt:lpstr>PILOODIKOOLITUSEST</vt:lpstr>
      <vt:lpstr>PILOODIKOOLITUSEST</vt:lpstr>
      <vt:lpstr>PILOODIKOOLITUSEST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PILOODIKOOLITUSEST</dc:title>
  <dc:creator>kasutaja</dc:creator>
  <cp:lastModifiedBy>kasutaja</cp:lastModifiedBy>
  <cp:revision>25</cp:revision>
  <dcterms:created xsi:type="dcterms:W3CDTF">2012-11-13T07:26:24Z</dcterms:created>
  <dcterms:modified xsi:type="dcterms:W3CDTF">2012-11-15T09:18:56Z</dcterms:modified>
</cp:coreProperties>
</file>