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6858000" cx="9144000"/>
  <p:notesSz cx="6797675" cy="9926625"/>
  <p:embeddedFontLst>
    <p:embeddedFont>
      <p:font typeface="Book Antiqua"/>
      <p:regular r:id="rId12"/>
      <p:bold r:id="rId13"/>
      <p:italic r:id="rId14"/>
      <p:boldItalic r:id="rId15"/>
    </p:embeddedFont>
    <p:embeddedFont>
      <p:font typeface="Century Gothic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BookAntiqua-bold.fntdata"/><Relationship Id="rId12" Type="http://schemas.openxmlformats.org/officeDocument/2006/relationships/font" Target="fonts/BookAntiqua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BookAntiqua-boldItalic.fntdata"/><Relationship Id="rId14" Type="http://schemas.openxmlformats.org/officeDocument/2006/relationships/font" Target="fonts/BookAntiqua-italic.fntdata"/><Relationship Id="rId17" Type="http://schemas.openxmlformats.org/officeDocument/2006/relationships/font" Target="fonts/CenturyGothic-bold.fntdata"/><Relationship Id="rId16" Type="http://schemas.openxmlformats.org/officeDocument/2006/relationships/font" Target="fonts/CenturyGothic-regular.fntdata"/><Relationship Id="rId5" Type="http://schemas.openxmlformats.org/officeDocument/2006/relationships/slide" Target="slides/slide1.xml"/><Relationship Id="rId19" Type="http://schemas.openxmlformats.org/officeDocument/2006/relationships/font" Target="fonts/CenturyGothic-boldItalic.fntdata"/><Relationship Id="rId6" Type="http://schemas.openxmlformats.org/officeDocument/2006/relationships/slide" Target="slides/slide2.xml"/><Relationship Id="rId18" Type="http://schemas.openxmlformats.org/officeDocument/2006/relationships/font" Target="fonts/CenturyGothic-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464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49688" y="0"/>
            <a:ext cx="29464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66813" y="1241425"/>
            <a:ext cx="4464050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428163"/>
            <a:ext cx="29464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49688" y="9428163"/>
            <a:ext cx="29464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t-EE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:notes"/>
          <p:cNvSpPr txBox="1"/>
          <p:nvPr>
            <p:ph idx="1" type="body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:notes"/>
          <p:cNvSpPr/>
          <p:nvPr>
            <p:ph idx="2" type="sldImg"/>
          </p:nvPr>
        </p:nvSpPr>
        <p:spPr>
          <a:xfrm>
            <a:off x="1166813" y="1241425"/>
            <a:ext cx="4464050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:notes"/>
          <p:cNvSpPr txBox="1"/>
          <p:nvPr>
            <p:ph idx="1" type="body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2:notes"/>
          <p:cNvSpPr/>
          <p:nvPr>
            <p:ph idx="2" type="sldImg"/>
          </p:nvPr>
        </p:nvSpPr>
        <p:spPr>
          <a:xfrm>
            <a:off x="1166813" y="1241425"/>
            <a:ext cx="4464050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 txBox="1"/>
          <p:nvPr>
            <p:ph idx="1" type="body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3:notes"/>
          <p:cNvSpPr/>
          <p:nvPr>
            <p:ph idx="2" type="sldImg"/>
          </p:nvPr>
        </p:nvSpPr>
        <p:spPr>
          <a:xfrm>
            <a:off x="1166813" y="1241425"/>
            <a:ext cx="4464050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4:notes"/>
          <p:cNvSpPr txBox="1"/>
          <p:nvPr>
            <p:ph idx="1" type="body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4:notes"/>
          <p:cNvSpPr/>
          <p:nvPr>
            <p:ph idx="2" type="sldImg"/>
          </p:nvPr>
        </p:nvSpPr>
        <p:spPr>
          <a:xfrm>
            <a:off x="1166813" y="1241425"/>
            <a:ext cx="4464050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5:notes"/>
          <p:cNvSpPr txBox="1"/>
          <p:nvPr>
            <p:ph idx="1" type="body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5:notes"/>
          <p:cNvSpPr/>
          <p:nvPr>
            <p:ph idx="2" type="sldImg"/>
          </p:nvPr>
        </p:nvSpPr>
        <p:spPr>
          <a:xfrm>
            <a:off x="1166813" y="1241425"/>
            <a:ext cx="4464050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6:notes"/>
          <p:cNvSpPr txBox="1"/>
          <p:nvPr>
            <p:ph idx="1" type="body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6:notes"/>
          <p:cNvSpPr/>
          <p:nvPr>
            <p:ph idx="2" type="sldImg"/>
          </p:nvPr>
        </p:nvSpPr>
        <p:spPr>
          <a:xfrm>
            <a:off x="1166813" y="1241425"/>
            <a:ext cx="4464050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7:notes"/>
          <p:cNvSpPr txBox="1"/>
          <p:nvPr>
            <p:ph idx="1" type="body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7:notes"/>
          <p:cNvSpPr/>
          <p:nvPr>
            <p:ph idx="2" type="sldImg"/>
          </p:nvPr>
        </p:nvSpPr>
        <p:spPr>
          <a:xfrm>
            <a:off x="1166813" y="1241425"/>
            <a:ext cx="4464050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1_Title Slide">
  <p:cSld name="1_Title Slid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idx="1" type="body"/>
          </p:nvPr>
        </p:nvSpPr>
        <p:spPr>
          <a:xfrm>
            <a:off x="540000" y="2282400"/>
            <a:ext cx="7920000" cy="6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88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  <a:defRPr b="1" sz="4400"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2" type="body"/>
          </p:nvPr>
        </p:nvSpPr>
        <p:spPr>
          <a:xfrm>
            <a:off x="539552" y="2898000"/>
            <a:ext cx="7920000" cy="45899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entury Gothic"/>
              <a:buNone/>
              <a:defRPr b="1" sz="3000"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3" type="body"/>
          </p:nvPr>
        </p:nvSpPr>
        <p:spPr>
          <a:xfrm>
            <a:off x="540000" y="3996000"/>
            <a:ext cx="7920000" cy="22508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entury Gothic"/>
              <a:buNone/>
              <a:defRPr b="0" sz="1600"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4" type="body"/>
          </p:nvPr>
        </p:nvSpPr>
        <p:spPr>
          <a:xfrm>
            <a:off x="545850" y="4293096"/>
            <a:ext cx="7920000" cy="21602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entury Gothic"/>
              <a:buNone/>
              <a:defRPr b="0" sz="1600"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1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Google Shape;73;p11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74" name="Google Shape;74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3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" name="Google Shape;86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7" name="Google Shape;27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9" name="Google Shape;39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5" name="Google Shape;45;p7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2" name="Google Shape;52;p8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53" name="Google Shape;53;p8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4" name="Google Shape;54;p8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55" name="Google Shape;55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6" name="Google Shape;66;p10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7" name="Google Shape;67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4"/>
          <p:cNvSpPr txBox="1"/>
          <p:nvPr>
            <p:ph idx="1" type="body"/>
          </p:nvPr>
        </p:nvSpPr>
        <p:spPr>
          <a:xfrm>
            <a:off x="539750" y="3387725"/>
            <a:ext cx="8280400" cy="9825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B21320"/>
              </a:buClr>
              <a:buSzPts val="2400"/>
              <a:buNone/>
            </a:pPr>
            <a:r>
              <a:rPr lang="et-EE" sz="2400">
                <a:solidFill>
                  <a:srgbClr val="B2132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Kristo Reinsalu, Cluster Manager</a:t>
            </a:r>
            <a:endParaRPr/>
          </a:p>
          <a:p>
            <a:pPr indent="0" lvl="0" marL="0" rtl="0" algn="l">
              <a:spcBef>
                <a:spcPts val="700"/>
              </a:spcBef>
              <a:spcAft>
                <a:spcPts val="0"/>
              </a:spcAft>
              <a:buClr>
                <a:srgbClr val="B21320"/>
              </a:buClr>
              <a:buSzPts val="2400"/>
              <a:buNone/>
            </a:pPr>
            <a:r>
              <a:rPr lang="et-EE" sz="2400">
                <a:solidFill>
                  <a:srgbClr val="B2132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@Aviation Seminar, 11.04</a:t>
            </a:r>
            <a:endParaRPr/>
          </a:p>
          <a:p>
            <a:pPr indent="0" lvl="0" marL="0" rtl="0" algn="l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</a:pPr>
            <a:r>
              <a:t/>
            </a:r>
            <a:endParaRPr i="1" sz="3000">
              <a:solidFill>
                <a:srgbClr val="B21320"/>
              </a:solidFill>
            </a:endParaRPr>
          </a:p>
          <a:p>
            <a:pPr indent="0" lvl="0" marL="0" rtl="0" algn="l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</a:pPr>
            <a:r>
              <a:t/>
            </a:r>
            <a:endParaRPr i="1" sz="3000">
              <a:solidFill>
                <a:srgbClr val="B21320"/>
              </a:solidFill>
            </a:endParaRPr>
          </a:p>
          <a:p>
            <a:pPr indent="0" lvl="0" marL="0" rtl="0" algn="l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</a:pPr>
            <a:r>
              <a:t/>
            </a:r>
            <a:endParaRPr sz="3000">
              <a:solidFill>
                <a:srgbClr val="B21320"/>
              </a:solidFill>
            </a:endParaRPr>
          </a:p>
          <a:p>
            <a:pPr indent="0" lvl="0" marL="0" rtl="0" algn="l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</a:pPr>
            <a:r>
              <a:t/>
            </a:r>
            <a:endParaRPr sz="3000">
              <a:solidFill>
                <a:srgbClr val="B21320"/>
              </a:solidFill>
            </a:endParaRPr>
          </a:p>
          <a:p>
            <a:pPr indent="0" lvl="0" marL="0" rtl="0" algn="l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</a:pPr>
            <a:r>
              <a:t/>
            </a:r>
            <a:endParaRPr sz="3000">
              <a:solidFill>
                <a:srgbClr val="B21320"/>
              </a:solidFill>
            </a:endParaRPr>
          </a:p>
        </p:txBody>
      </p:sp>
      <p:sp>
        <p:nvSpPr>
          <p:cNvPr id="94" name="Google Shape;94;p14"/>
          <p:cNvSpPr txBox="1"/>
          <p:nvPr>
            <p:ph idx="2" type="body"/>
          </p:nvPr>
        </p:nvSpPr>
        <p:spPr>
          <a:xfrm>
            <a:off x="539750" y="2282825"/>
            <a:ext cx="7920038" cy="69056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B21320"/>
              </a:buClr>
              <a:buSzPts val="4400"/>
              <a:buNone/>
            </a:pPr>
            <a:r>
              <a:rPr lang="et-EE" sz="4400">
                <a:solidFill>
                  <a:srgbClr val="B2132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Estonian Aviation Cluster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Google Shape;99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875337" y="1753877"/>
            <a:ext cx="3268663" cy="2952750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5"/>
          <p:cNvSpPr txBox="1"/>
          <p:nvPr/>
        </p:nvSpPr>
        <p:spPr>
          <a:xfrm>
            <a:off x="473075" y="379413"/>
            <a:ext cx="7866063" cy="5064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978"/>
              </a:buClr>
              <a:buSzPts val="2400"/>
              <a:buFont typeface="Arial"/>
              <a:buNone/>
            </a:pPr>
            <a:r>
              <a:rPr b="1" i="0" lang="et-EE" sz="2400" u="none" cap="none" strike="noStrike">
                <a:solidFill>
                  <a:srgbClr val="005978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Where it all started?</a:t>
            </a:r>
            <a:endParaRPr/>
          </a:p>
        </p:txBody>
      </p:sp>
      <p:cxnSp>
        <p:nvCxnSpPr>
          <p:cNvPr id="101" name="Google Shape;101;p15"/>
          <p:cNvCxnSpPr/>
          <p:nvPr/>
        </p:nvCxnSpPr>
        <p:spPr>
          <a:xfrm>
            <a:off x="520700" y="920750"/>
            <a:ext cx="8102600" cy="0"/>
          </a:xfrm>
          <a:prstGeom prst="straightConnector1">
            <a:avLst/>
          </a:prstGeom>
          <a:noFill/>
          <a:ln cap="flat" cmpd="sng" w="25400">
            <a:solidFill>
              <a:srgbClr val="005978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02" name="Google Shape;102;p15"/>
          <p:cNvSpPr txBox="1"/>
          <p:nvPr/>
        </p:nvSpPr>
        <p:spPr>
          <a:xfrm>
            <a:off x="520700" y="1345050"/>
            <a:ext cx="6794500" cy="43778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62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✈"/>
            </a:pPr>
            <a:r>
              <a:rPr b="0" i="0" lang="et-EE" sz="2000" u="none" cap="none" strike="noStrik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rPr>
              <a:t> </a:t>
            </a:r>
            <a:r>
              <a:rPr b="0" i="0" lang="et-EE" sz="20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Acknowledging </a:t>
            </a:r>
            <a:r>
              <a:rPr b="0" i="0" lang="et-EE" sz="2000" u="none" cap="none" strike="noStrike">
                <a:solidFill>
                  <a:srgbClr val="FF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importance of the sector </a:t>
            </a:r>
            <a:r>
              <a:rPr b="0" i="0" lang="et-EE" sz="20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(3% of GDP!)</a:t>
            </a:r>
            <a:endParaRPr/>
          </a:p>
          <a:p>
            <a:pPr indent="-215900" lvl="0" marL="342900" marR="0" rtl="0" algn="l">
              <a:lnSpc>
                <a:spcPct val="9625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-342900" lvl="0" marL="342900" marR="0" rtl="0" algn="l">
              <a:lnSpc>
                <a:spcPct val="9625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✈"/>
            </a:pPr>
            <a:r>
              <a:rPr b="0" i="0" lang="et-EE" sz="20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 Creating </a:t>
            </a:r>
            <a:r>
              <a:rPr b="0" i="0" lang="et-EE" sz="2000" u="none" cap="none" strike="noStrike">
                <a:solidFill>
                  <a:srgbClr val="FF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more high-paying jobs</a:t>
            </a:r>
            <a:endParaRPr/>
          </a:p>
          <a:p>
            <a:pPr indent="0" lvl="0" marL="0" marR="0" rtl="0" algn="l">
              <a:lnSpc>
                <a:spcPct val="9625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FF0000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-342900" lvl="0" marL="342900" marR="0" rtl="0" algn="l">
              <a:lnSpc>
                <a:spcPct val="9625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✈"/>
            </a:pPr>
            <a:r>
              <a:rPr b="0" i="0" lang="et-EE" sz="20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 Cooperation in </a:t>
            </a:r>
            <a:r>
              <a:rPr b="0" i="0" lang="et-EE" sz="2000" u="none" cap="none" strike="noStrike">
                <a:solidFill>
                  <a:srgbClr val="FF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value chain </a:t>
            </a:r>
            <a:r>
              <a:rPr b="0" i="0" lang="et-EE" sz="20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(ICT, tourism, logistics)</a:t>
            </a:r>
            <a:endParaRPr b="0" i="0" sz="2000" u="none" cap="none" strike="noStrike">
              <a:solidFill>
                <a:srgbClr val="FF0000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-215900" lvl="0" marL="342900" marR="0" rtl="0" algn="l">
              <a:lnSpc>
                <a:spcPct val="9625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✈"/>
            </a:pPr>
            <a:r>
              <a:rPr b="0" i="0" lang="et-EE" sz="20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 Attracting foreign </a:t>
            </a:r>
            <a:r>
              <a:rPr b="0" i="0" lang="et-EE" sz="2000" u="none" cap="none" strike="noStrike">
                <a:solidFill>
                  <a:srgbClr val="FF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direct investments</a:t>
            </a:r>
            <a:endParaRPr/>
          </a:p>
          <a:p>
            <a:pPr indent="-215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rgbClr val="FF0000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✈"/>
            </a:pPr>
            <a:r>
              <a:rPr b="0" i="0" lang="et-EE" sz="20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Having platform working with others – </a:t>
            </a:r>
            <a:r>
              <a:rPr b="0" i="0" lang="et-EE" sz="2000" u="none" cap="none" strike="noStrike">
                <a:solidFill>
                  <a:srgbClr val="FF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becoming member of EACP</a:t>
            </a:r>
            <a:endParaRPr/>
          </a:p>
          <a:p>
            <a:pPr indent="0" lvl="0" marL="0" marR="0" rtl="0" algn="l">
              <a:lnSpc>
                <a:spcPct val="96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-342900" lvl="0" marL="342900" marR="0" rtl="0" algn="l">
              <a:lnSpc>
                <a:spcPct val="96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✈"/>
            </a:pPr>
            <a:r>
              <a:rPr b="0" i="0" lang="et-EE" sz="20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 Investigating </a:t>
            </a:r>
            <a:r>
              <a:rPr b="0" i="0" lang="et-EE" sz="2000" u="none" cap="none" strike="noStrike">
                <a:solidFill>
                  <a:srgbClr val="FF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new business opportunites</a:t>
            </a:r>
            <a:endParaRPr b="0" i="0" sz="2000" u="none" cap="none" strike="noStrike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6"/>
          <p:cNvSpPr txBox="1"/>
          <p:nvPr/>
        </p:nvSpPr>
        <p:spPr>
          <a:xfrm>
            <a:off x="473075" y="379413"/>
            <a:ext cx="7866063" cy="54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978"/>
              </a:buClr>
              <a:buSzPts val="2400"/>
              <a:buFont typeface="Arial"/>
              <a:buNone/>
            </a:pPr>
            <a:r>
              <a:rPr b="1" i="0" lang="et-EE" sz="2400" u="none" cap="none" strike="noStrike">
                <a:solidFill>
                  <a:srgbClr val="005978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Competitiveness – survey results</a:t>
            </a:r>
            <a:endParaRPr/>
          </a:p>
        </p:txBody>
      </p:sp>
      <p:cxnSp>
        <p:nvCxnSpPr>
          <p:cNvPr id="108" name="Google Shape;108;p16"/>
          <p:cNvCxnSpPr/>
          <p:nvPr/>
        </p:nvCxnSpPr>
        <p:spPr>
          <a:xfrm>
            <a:off x="520700" y="920750"/>
            <a:ext cx="8102600" cy="0"/>
          </a:xfrm>
          <a:prstGeom prst="straightConnector1">
            <a:avLst/>
          </a:prstGeom>
          <a:noFill/>
          <a:ln cap="flat" cmpd="sng" w="25400">
            <a:solidFill>
              <a:srgbClr val="005978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descr="A screenshot of a cell phone&#10;&#10;Description automatically generated" id="109" name="Google Shape;109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4300" y="1765300"/>
            <a:ext cx="8915400" cy="3327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4" name="Google Shape;114;p17"/>
          <p:cNvCxnSpPr/>
          <p:nvPr/>
        </p:nvCxnSpPr>
        <p:spPr>
          <a:xfrm>
            <a:off x="520700" y="920750"/>
            <a:ext cx="8102600" cy="0"/>
          </a:xfrm>
          <a:prstGeom prst="straightConnector1">
            <a:avLst/>
          </a:prstGeom>
          <a:noFill/>
          <a:ln cap="flat" cmpd="sng" w="25400">
            <a:solidFill>
              <a:srgbClr val="005978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descr="A screenshot of a cell phone&#10;&#10;Description automatically generated" id="115" name="Google Shape;115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4450" y="1905000"/>
            <a:ext cx="9055100" cy="304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p17"/>
          <p:cNvSpPr txBox="1"/>
          <p:nvPr/>
        </p:nvSpPr>
        <p:spPr>
          <a:xfrm>
            <a:off x="473075" y="379413"/>
            <a:ext cx="7866063" cy="54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978"/>
              </a:buClr>
              <a:buSzPts val="2400"/>
              <a:buFont typeface="Arial"/>
              <a:buNone/>
            </a:pPr>
            <a:r>
              <a:rPr b="1" i="0" lang="et-EE" sz="2400" u="none" cap="none" strike="noStrike">
                <a:solidFill>
                  <a:srgbClr val="005978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Marketing – survey results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1" name="Google Shape;121;p18"/>
          <p:cNvCxnSpPr/>
          <p:nvPr/>
        </p:nvCxnSpPr>
        <p:spPr>
          <a:xfrm>
            <a:off x="520700" y="920750"/>
            <a:ext cx="8102600" cy="0"/>
          </a:xfrm>
          <a:prstGeom prst="straightConnector1">
            <a:avLst/>
          </a:prstGeom>
          <a:noFill/>
          <a:ln cap="flat" cmpd="sng" w="25400">
            <a:solidFill>
              <a:srgbClr val="005978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descr="A screenshot of a cell phone&#10;&#10;Description automatically generated" id="122" name="Google Shape;122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4450" y="1866900"/>
            <a:ext cx="9055100" cy="3124200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18"/>
          <p:cNvSpPr txBox="1"/>
          <p:nvPr/>
        </p:nvSpPr>
        <p:spPr>
          <a:xfrm>
            <a:off x="473075" y="379413"/>
            <a:ext cx="8388537" cy="54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978"/>
              </a:buClr>
              <a:buSzPts val="2400"/>
              <a:buFont typeface="Arial"/>
              <a:buNone/>
            </a:pPr>
            <a:r>
              <a:rPr b="1" i="0" lang="et-EE" sz="2400" u="none" cap="none" strike="noStrike">
                <a:solidFill>
                  <a:srgbClr val="005978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Education, technology, innovation – survey results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9"/>
          <p:cNvSpPr/>
          <p:nvPr/>
        </p:nvSpPr>
        <p:spPr>
          <a:xfrm>
            <a:off x="6368449" y="1425153"/>
            <a:ext cx="1970689" cy="5188972"/>
          </a:xfrm>
          <a:prstGeom prst="ellipse">
            <a:avLst/>
          </a:prstGeom>
          <a:solidFill>
            <a:srgbClr val="B7CCE4">
              <a:alpha val="8745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010163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129" name="Google Shape;129;p19"/>
          <p:cNvSpPr/>
          <p:nvPr/>
        </p:nvSpPr>
        <p:spPr>
          <a:xfrm>
            <a:off x="3923708" y="1281943"/>
            <a:ext cx="1970689" cy="5188972"/>
          </a:xfrm>
          <a:prstGeom prst="ellipse">
            <a:avLst/>
          </a:prstGeom>
          <a:solidFill>
            <a:srgbClr val="B7CCE4">
              <a:alpha val="8745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010163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130" name="Google Shape;130;p19"/>
          <p:cNvSpPr txBox="1"/>
          <p:nvPr/>
        </p:nvSpPr>
        <p:spPr>
          <a:xfrm>
            <a:off x="473075" y="379413"/>
            <a:ext cx="7866063" cy="5064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978"/>
              </a:buClr>
              <a:buSzPts val="2400"/>
              <a:buFont typeface="Arial"/>
              <a:buNone/>
            </a:pPr>
            <a:r>
              <a:rPr b="1" i="0" lang="et-EE" sz="2400" u="none" cap="none" strike="noStrike">
                <a:solidFill>
                  <a:srgbClr val="005978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Cluster Strategy</a:t>
            </a:r>
            <a:endParaRPr/>
          </a:p>
        </p:txBody>
      </p:sp>
      <p:sp>
        <p:nvSpPr>
          <p:cNvPr id="131" name="Google Shape;131;p19"/>
          <p:cNvSpPr/>
          <p:nvPr/>
        </p:nvSpPr>
        <p:spPr>
          <a:xfrm>
            <a:off x="1499715" y="1281943"/>
            <a:ext cx="1970689" cy="5188972"/>
          </a:xfrm>
          <a:prstGeom prst="ellipse">
            <a:avLst/>
          </a:prstGeom>
          <a:solidFill>
            <a:srgbClr val="B7CCE4">
              <a:alpha val="8745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010163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132" name="Google Shape;132;p19"/>
          <p:cNvSpPr txBox="1"/>
          <p:nvPr/>
        </p:nvSpPr>
        <p:spPr>
          <a:xfrm>
            <a:off x="7086011" y="3913587"/>
            <a:ext cx="1071563" cy="478302"/>
          </a:xfrm>
          <a:prstGeom prst="rect">
            <a:avLst/>
          </a:pr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t-EE" sz="1000" u="none" cap="none" strike="noStrike">
                <a:solidFill>
                  <a:srgbClr val="010163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Development of aerospace value chains</a:t>
            </a:r>
            <a:endParaRPr b="1" i="0" sz="1000" u="none" cap="none" strike="noStrike">
              <a:solidFill>
                <a:srgbClr val="010163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133" name="Google Shape;133;p19"/>
          <p:cNvSpPr txBox="1"/>
          <p:nvPr/>
        </p:nvSpPr>
        <p:spPr>
          <a:xfrm>
            <a:off x="5695011" y="3893799"/>
            <a:ext cx="1045293" cy="498090"/>
          </a:xfrm>
          <a:prstGeom prst="rect">
            <a:avLst/>
          </a:pr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t-EE" sz="1000" u="none" cap="none" strike="noStrike">
                <a:solidFill>
                  <a:srgbClr val="010163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Estonian Aviation Forum 2020</a:t>
            </a:r>
            <a:endParaRPr/>
          </a:p>
        </p:txBody>
      </p:sp>
      <p:sp>
        <p:nvSpPr>
          <p:cNvPr id="134" name="Google Shape;134;p19"/>
          <p:cNvSpPr txBox="1"/>
          <p:nvPr/>
        </p:nvSpPr>
        <p:spPr>
          <a:xfrm>
            <a:off x="1043154" y="4607896"/>
            <a:ext cx="1539452" cy="504825"/>
          </a:xfrm>
          <a:prstGeom prst="rect">
            <a:avLst/>
          </a:pr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t-EE" sz="1000" u="none" cap="none" strike="noStrike">
                <a:solidFill>
                  <a:srgbClr val="010163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Creating favorable investment climate (regulations etc)</a:t>
            </a:r>
            <a:endParaRPr/>
          </a:p>
        </p:txBody>
      </p:sp>
      <p:sp>
        <p:nvSpPr>
          <p:cNvPr id="135" name="Google Shape;135;p19"/>
          <p:cNvSpPr txBox="1"/>
          <p:nvPr/>
        </p:nvSpPr>
        <p:spPr>
          <a:xfrm>
            <a:off x="1737785" y="5528432"/>
            <a:ext cx="1569157" cy="504825"/>
          </a:xfrm>
          <a:prstGeom prst="rect">
            <a:avLst/>
          </a:pr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t-EE" sz="1000" u="none" cap="none" strike="noStrike">
                <a:solidFill>
                  <a:srgbClr val="010163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National Aviation Strategy (being a partner to government)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000" u="none" cap="none" strike="noStrike">
              <a:solidFill>
                <a:srgbClr val="010163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136" name="Google Shape;136;p19"/>
          <p:cNvSpPr txBox="1"/>
          <p:nvPr/>
        </p:nvSpPr>
        <p:spPr>
          <a:xfrm>
            <a:off x="6134890" y="4655617"/>
            <a:ext cx="1914366" cy="505781"/>
          </a:xfrm>
          <a:prstGeom prst="rect">
            <a:avLst/>
          </a:pr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t-EE" sz="1000" u="none" cap="none" strike="noStrike">
                <a:solidFill>
                  <a:srgbClr val="010163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Developing Estonian Aviation Cluster as a brand (through marketing events)</a:t>
            </a:r>
            <a:endParaRPr/>
          </a:p>
        </p:txBody>
      </p:sp>
      <p:sp>
        <p:nvSpPr>
          <p:cNvPr id="137" name="Google Shape;137;p19"/>
          <p:cNvSpPr txBox="1"/>
          <p:nvPr/>
        </p:nvSpPr>
        <p:spPr>
          <a:xfrm>
            <a:off x="2862491" y="4632327"/>
            <a:ext cx="1422826" cy="480394"/>
          </a:xfrm>
          <a:prstGeom prst="rect">
            <a:avLst/>
          </a:pr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t-EE" sz="1000" u="none" cap="none" strike="noStrike">
                <a:solidFill>
                  <a:srgbClr val="010163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Raising popularity of aviation curricula</a:t>
            </a:r>
            <a:endParaRPr b="1" i="0" sz="1000" u="none" cap="none" strike="noStrike">
              <a:solidFill>
                <a:srgbClr val="010163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138" name="Google Shape;138;p19"/>
          <p:cNvSpPr txBox="1"/>
          <p:nvPr/>
        </p:nvSpPr>
        <p:spPr>
          <a:xfrm>
            <a:off x="4535918" y="4632873"/>
            <a:ext cx="1412682" cy="498091"/>
          </a:xfrm>
          <a:prstGeom prst="rect">
            <a:avLst/>
          </a:pr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t-EE" sz="1000" u="none" cap="none" strike="noStrike">
                <a:solidFill>
                  <a:srgbClr val="010163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Stimulating cross-border cluster cooperation (EACP)</a:t>
            </a:r>
            <a:endParaRPr/>
          </a:p>
        </p:txBody>
      </p:sp>
      <p:sp>
        <p:nvSpPr>
          <p:cNvPr id="139" name="Google Shape;139;p19"/>
          <p:cNvSpPr txBox="1"/>
          <p:nvPr/>
        </p:nvSpPr>
        <p:spPr>
          <a:xfrm>
            <a:off x="3917844" y="3880922"/>
            <a:ext cx="1431459" cy="499052"/>
          </a:xfrm>
          <a:prstGeom prst="rect">
            <a:avLst/>
          </a:pr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t-EE" sz="1000" u="none" cap="none" strike="noStrike">
                <a:solidFill>
                  <a:srgbClr val="010163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Joint development projects (keywords: ICT, digitalization)</a:t>
            </a:r>
            <a:endParaRPr b="1" i="0" sz="1000" u="none" cap="none" strike="noStrike">
              <a:solidFill>
                <a:srgbClr val="010163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140" name="Google Shape;140;p19"/>
          <p:cNvSpPr txBox="1"/>
          <p:nvPr/>
        </p:nvSpPr>
        <p:spPr>
          <a:xfrm>
            <a:off x="2039997" y="3862906"/>
            <a:ext cx="1220809" cy="503237"/>
          </a:xfrm>
          <a:prstGeom prst="rect">
            <a:avLst/>
          </a:pr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t-EE" sz="1000" u="none" cap="none" strike="noStrike">
                <a:solidFill>
                  <a:srgbClr val="010163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Attracting foreign direct investments (FDI)</a:t>
            </a:r>
            <a:endParaRPr/>
          </a:p>
        </p:txBody>
      </p:sp>
      <p:sp>
        <p:nvSpPr>
          <p:cNvPr id="141" name="Google Shape;141;p19"/>
          <p:cNvSpPr txBox="1"/>
          <p:nvPr/>
        </p:nvSpPr>
        <p:spPr>
          <a:xfrm>
            <a:off x="4829708" y="5509776"/>
            <a:ext cx="1526741" cy="514001"/>
          </a:xfrm>
          <a:prstGeom prst="rect">
            <a:avLst/>
          </a:pr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t-EE" sz="1000" u="none" cap="none" strike="noStrike">
                <a:solidFill>
                  <a:srgbClr val="010163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Mapping competences and capabilities of cluster partners</a:t>
            </a:r>
            <a:endParaRPr b="1" i="0" sz="1000" u="none" cap="none" strike="noStrike">
              <a:solidFill>
                <a:srgbClr val="010163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142" name="Google Shape;142;p19"/>
          <p:cNvSpPr txBox="1"/>
          <p:nvPr/>
        </p:nvSpPr>
        <p:spPr>
          <a:xfrm>
            <a:off x="6642074" y="5479672"/>
            <a:ext cx="1296207" cy="543747"/>
          </a:xfrm>
          <a:prstGeom prst="rect">
            <a:avLst/>
          </a:pr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t-EE" sz="1000" u="none" cap="none" strike="noStrike">
                <a:solidFill>
                  <a:srgbClr val="010163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Raising visibility of aviation theme throughout society </a:t>
            </a:r>
            <a:endParaRPr/>
          </a:p>
        </p:txBody>
      </p:sp>
      <p:sp>
        <p:nvSpPr>
          <p:cNvPr id="143" name="Google Shape;143;p19"/>
          <p:cNvSpPr/>
          <p:nvPr/>
        </p:nvSpPr>
        <p:spPr>
          <a:xfrm>
            <a:off x="6532860" y="1063272"/>
            <a:ext cx="1790793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t-EE" sz="1800" u="none" cap="none" strike="noStrike">
                <a:solidFill>
                  <a:srgbClr val="010163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MARKETING</a:t>
            </a:r>
            <a:endParaRPr/>
          </a:p>
        </p:txBody>
      </p:sp>
      <p:sp>
        <p:nvSpPr>
          <p:cNvPr id="144" name="Google Shape;144;p19"/>
          <p:cNvSpPr/>
          <p:nvPr/>
        </p:nvSpPr>
        <p:spPr>
          <a:xfrm>
            <a:off x="1183341" y="1055821"/>
            <a:ext cx="292532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t-EE" sz="1800" u="none" cap="none" strike="noStrike">
                <a:solidFill>
                  <a:srgbClr val="010163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COMPETITIVENESS</a:t>
            </a:r>
            <a:endParaRPr/>
          </a:p>
        </p:txBody>
      </p:sp>
      <p:sp>
        <p:nvSpPr>
          <p:cNvPr id="145" name="Google Shape;145;p19"/>
          <p:cNvSpPr/>
          <p:nvPr/>
        </p:nvSpPr>
        <p:spPr>
          <a:xfrm>
            <a:off x="3939165" y="1049509"/>
            <a:ext cx="1790793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t-EE" sz="1800" u="none" cap="none" strike="noStrike">
                <a:solidFill>
                  <a:srgbClr val="010163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INNOVATION</a:t>
            </a:r>
            <a:endParaRPr/>
          </a:p>
        </p:txBody>
      </p:sp>
      <p:sp>
        <p:nvSpPr>
          <p:cNvPr id="146" name="Google Shape;146;p19"/>
          <p:cNvSpPr/>
          <p:nvPr/>
        </p:nvSpPr>
        <p:spPr>
          <a:xfrm>
            <a:off x="717029" y="2270015"/>
            <a:ext cx="1214435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t-EE" sz="1800" u="none" cap="none" strike="noStrike">
                <a:solidFill>
                  <a:srgbClr val="010163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Goals &amp; Targets</a:t>
            </a:r>
            <a:endParaRPr b="1" i="0" sz="1800" u="none" cap="none" strike="noStrike">
              <a:solidFill>
                <a:srgbClr val="010163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147" name="Google Shape;147;p19"/>
          <p:cNvSpPr/>
          <p:nvPr/>
        </p:nvSpPr>
        <p:spPr>
          <a:xfrm>
            <a:off x="441101" y="5123321"/>
            <a:ext cx="153945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t-EE" sz="1800" u="none" cap="none" strike="noStrike">
                <a:solidFill>
                  <a:srgbClr val="010163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Activities</a:t>
            </a:r>
            <a:endParaRPr b="1" i="0" sz="1800" u="none" cap="none" strike="noStrike">
              <a:solidFill>
                <a:srgbClr val="010163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148" name="Google Shape;148;p19"/>
          <p:cNvSpPr/>
          <p:nvPr/>
        </p:nvSpPr>
        <p:spPr>
          <a:xfrm>
            <a:off x="4269145" y="1809387"/>
            <a:ext cx="2457324" cy="521426"/>
          </a:xfrm>
          <a:prstGeom prst="ellipse">
            <a:avLst/>
          </a:prstGeom>
          <a:solidFill>
            <a:srgbClr val="FFC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0163"/>
              </a:buClr>
              <a:buSzPts val="1000"/>
              <a:buFont typeface="Bookman Old Style"/>
              <a:buNone/>
            </a:pPr>
            <a:r>
              <a:rPr b="1" i="0" lang="et-EE" sz="1000" u="none" cap="none" strike="noStrike">
                <a:solidFill>
                  <a:srgbClr val="010163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Aerospace gives 5% of Estonian GDP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0163"/>
              </a:buClr>
              <a:buSzPts val="1000"/>
              <a:buFont typeface="Bookman Old Style"/>
              <a:buNone/>
            </a:pPr>
            <a:r>
              <a:rPr b="1" i="0" lang="et-EE" sz="1000" u="none" cap="none" strike="noStrike">
                <a:solidFill>
                  <a:srgbClr val="010163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in 2023 (2018 it stood at 3%)</a:t>
            </a:r>
            <a:endParaRPr/>
          </a:p>
        </p:txBody>
      </p:sp>
      <p:sp>
        <p:nvSpPr>
          <p:cNvPr id="149" name="Google Shape;149;p19"/>
          <p:cNvSpPr/>
          <p:nvPr/>
        </p:nvSpPr>
        <p:spPr>
          <a:xfrm>
            <a:off x="4163089" y="2500514"/>
            <a:ext cx="1894802" cy="653915"/>
          </a:xfrm>
          <a:prstGeom prst="ellipse">
            <a:avLst/>
          </a:prstGeom>
          <a:solidFill>
            <a:srgbClr val="FFC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0163"/>
              </a:buClr>
              <a:buSzPts val="1000"/>
              <a:buFont typeface="Bookman Old Style"/>
              <a:buNone/>
            </a:pPr>
            <a:r>
              <a:rPr b="1" i="0" lang="et-EE" sz="1000" u="none" cap="none" strike="noStrike">
                <a:solidFill>
                  <a:srgbClr val="010163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Total turnover of partners</a:t>
            </a:r>
            <a:endParaRPr b="1" i="0" sz="1000" u="none" cap="none" strike="noStrike">
              <a:solidFill>
                <a:srgbClr val="010163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0163"/>
              </a:buClr>
              <a:buSzPts val="1000"/>
              <a:buFont typeface="Bookman Old Style"/>
              <a:buNone/>
            </a:pPr>
            <a:r>
              <a:rPr b="1" i="0" lang="et-EE" sz="1000" u="none" cap="none" strike="noStrike">
                <a:solidFill>
                  <a:srgbClr val="010163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will increase 50% by 2023</a:t>
            </a:r>
            <a:endParaRPr b="1" i="0" sz="1000" u="none" cap="none" strike="noStrike">
              <a:solidFill>
                <a:srgbClr val="010163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150" name="Google Shape;150;p19"/>
          <p:cNvSpPr/>
          <p:nvPr/>
        </p:nvSpPr>
        <p:spPr>
          <a:xfrm>
            <a:off x="2153053" y="2270015"/>
            <a:ext cx="1734741" cy="502804"/>
          </a:xfrm>
          <a:prstGeom prst="ellipse">
            <a:avLst/>
          </a:prstGeom>
          <a:solidFill>
            <a:srgbClr val="FFC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0163"/>
              </a:buClr>
              <a:buSzPts val="1000"/>
              <a:buFont typeface="Bookman Old Style"/>
              <a:buNone/>
            </a:pPr>
            <a:r>
              <a:rPr b="1" i="0" lang="et-EE" sz="1000" u="none" cap="none" strike="noStrike">
                <a:solidFill>
                  <a:srgbClr val="010163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Added value per employee</a:t>
            </a:r>
            <a:endParaRPr b="1" i="0" sz="1000" u="none" cap="none" strike="noStrike">
              <a:solidFill>
                <a:srgbClr val="010163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0163"/>
              </a:buClr>
              <a:buSzPts val="1000"/>
              <a:buFont typeface="Bookman Old Style"/>
              <a:buNone/>
            </a:pPr>
            <a:r>
              <a:rPr b="1" i="0" lang="et-EE" sz="1000" u="none" cap="none" strike="noStrike">
                <a:solidFill>
                  <a:srgbClr val="010163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will increase 30% by 2023</a:t>
            </a:r>
            <a:endParaRPr/>
          </a:p>
        </p:txBody>
      </p:sp>
      <p:sp>
        <p:nvSpPr>
          <p:cNvPr id="151" name="Google Shape;151;p19"/>
          <p:cNvSpPr/>
          <p:nvPr/>
        </p:nvSpPr>
        <p:spPr>
          <a:xfrm>
            <a:off x="1373154" y="3359099"/>
            <a:ext cx="1432320" cy="364041"/>
          </a:xfrm>
          <a:prstGeom prst="ellipse">
            <a:avLst/>
          </a:prstGeom>
          <a:solidFill>
            <a:srgbClr val="FFC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0163"/>
              </a:buClr>
              <a:buSzPts val="1000"/>
              <a:buFont typeface="Bookman Old Style"/>
              <a:buNone/>
            </a:pPr>
            <a:r>
              <a:rPr b="1" i="0" lang="et-EE" sz="1000" u="none" cap="none" strike="noStrike">
                <a:solidFill>
                  <a:srgbClr val="010163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Creation of new jobs</a:t>
            </a:r>
            <a:endParaRPr b="1" i="0" sz="1000" u="none" cap="none" strike="noStrike">
              <a:solidFill>
                <a:srgbClr val="010163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152" name="Google Shape;152;p19"/>
          <p:cNvSpPr/>
          <p:nvPr/>
        </p:nvSpPr>
        <p:spPr>
          <a:xfrm>
            <a:off x="3063063" y="3126484"/>
            <a:ext cx="1481827" cy="532779"/>
          </a:xfrm>
          <a:prstGeom prst="ellipse">
            <a:avLst/>
          </a:prstGeom>
          <a:solidFill>
            <a:srgbClr val="FFC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0163"/>
              </a:buClr>
              <a:buSzPts val="1000"/>
              <a:buFont typeface="Bookman Old Style"/>
              <a:buNone/>
            </a:pPr>
            <a:r>
              <a:rPr b="1" i="0" lang="et-EE" sz="1000" u="none" cap="none" strike="noStrike">
                <a:solidFill>
                  <a:srgbClr val="010163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Development of new</a:t>
            </a:r>
            <a:endParaRPr b="1" i="0" sz="1000" u="none" cap="none" strike="noStrike">
              <a:solidFill>
                <a:srgbClr val="010163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0163"/>
              </a:buClr>
              <a:buSzPts val="1000"/>
              <a:buFont typeface="Bookman Old Style"/>
              <a:buNone/>
            </a:pPr>
            <a:r>
              <a:rPr b="1" i="0" lang="et-EE" sz="1000" u="none" cap="none" strike="noStrike">
                <a:solidFill>
                  <a:srgbClr val="010163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services/products</a:t>
            </a:r>
            <a:endParaRPr b="1" i="0" sz="1000" u="none" cap="none" strike="noStrike">
              <a:solidFill>
                <a:srgbClr val="010163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153" name="Google Shape;153;p19"/>
          <p:cNvSpPr/>
          <p:nvPr/>
        </p:nvSpPr>
        <p:spPr>
          <a:xfrm>
            <a:off x="6027558" y="2979359"/>
            <a:ext cx="1594235" cy="603266"/>
          </a:xfrm>
          <a:prstGeom prst="ellipse">
            <a:avLst/>
          </a:prstGeom>
          <a:solidFill>
            <a:srgbClr val="FFC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0163"/>
              </a:buClr>
              <a:buSzPts val="1000"/>
              <a:buFont typeface="Bookman Old Style"/>
              <a:buNone/>
            </a:pPr>
            <a:r>
              <a:rPr b="1" i="0" lang="et-EE" sz="1000" u="none" cap="none" strike="noStrike">
                <a:solidFill>
                  <a:srgbClr val="010163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Number of cluster</a:t>
            </a:r>
            <a:endParaRPr b="1" i="0" sz="1000" u="none" cap="none" strike="noStrike">
              <a:solidFill>
                <a:srgbClr val="010163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0163"/>
              </a:buClr>
              <a:buSzPts val="1000"/>
              <a:buFont typeface="Bookman Old Style"/>
              <a:buNone/>
            </a:pPr>
            <a:r>
              <a:rPr b="1" i="0" lang="et-EE" sz="1000" u="none" cap="none" strike="noStrike">
                <a:solidFill>
                  <a:srgbClr val="010163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partners will double</a:t>
            </a:r>
            <a:endParaRPr b="1" i="0" sz="1000" u="none" cap="none" strike="noStrike">
              <a:solidFill>
                <a:srgbClr val="010163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0163"/>
              </a:buClr>
              <a:buSzPts val="1000"/>
              <a:buFont typeface="Bookman Old Style"/>
              <a:buNone/>
            </a:pPr>
            <a:r>
              <a:rPr b="1" i="0" lang="et-EE" sz="1000" u="none" cap="none" strike="noStrike">
                <a:solidFill>
                  <a:srgbClr val="010163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by 2023</a:t>
            </a:r>
            <a:endParaRPr b="1" i="0" sz="1000" u="none" cap="none" strike="noStrike">
              <a:solidFill>
                <a:srgbClr val="010163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cxnSp>
        <p:nvCxnSpPr>
          <p:cNvPr id="154" name="Google Shape;154;p19"/>
          <p:cNvCxnSpPr>
            <a:stCxn id="135" idx="0"/>
            <a:endCxn id="134" idx="2"/>
          </p:cNvCxnSpPr>
          <p:nvPr/>
        </p:nvCxnSpPr>
        <p:spPr>
          <a:xfrm flipH="1" rot="5400000">
            <a:off x="1959713" y="4965782"/>
            <a:ext cx="415800" cy="709500"/>
          </a:xfrm>
          <a:prstGeom prst="curvedConnector3">
            <a:avLst>
              <a:gd fmla="val 49989" name="adj1"/>
            </a:avLst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55" name="Google Shape;155;p19"/>
          <p:cNvCxnSpPr>
            <a:stCxn id="135" idx="0"/>
            <a:endCxn id="137" idx="2"/>
          </p:cNvCxnSpPr>
          <p:nvPr/>
        </p:nvCxnSpPr>
        <p:spPr>
          <a:xfrm rot="-5400000">
            <a:off x="2840213" y="4794782"/>
            <a:ext cx="415800" cy="1051500"/>
          </a:xfrm>
          <a:prstGeom prst="curvedConnector3">
            <a:avLst>
              <a:gd fmla="val 49989" name="adj1"/>
            </a:avLst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56" name="Google Shape;156;p19"/>
          <p:cNvCxnSpPr>
            <a:stCxn id="141" idx="0"/>
            <a:endCxn id="138" idx="2"/>
          </p:cNvCxnSpPr>
          <p:nvPr/>
        </p:nvCxnSpPr>
        <p:spPr>
          <a:xfrm flipH="1" rot="5400000">
            <a:off x="5228278" y="5144976"/>
            <a:ext cx="378900" cy="350700"/>
          </a:xfrm>
          <a:prstGeom prst="curvedConnector3">
            <a:avLst>
              <a:gd fmla="val 49988" name="adj1"/>
            </a:avLst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57" name="Google Shape;157;p19"/>
          <p:cNvCxnSpPr>
            <a:stCxn id="142" idx="0"/>
            <a:endCxn id="136" idx="2"/>
          </p:cNvCxnSpPr>
          <p:nvPr/>
        </p:nvCxnSpPr>
        <p:spPr>
          <a:xfrm flipH="1" rot="5400000">
            <a:off x="7032028" y="5221522"/>
            <a:ext cx="318300" cy="198000"/>
          </a:xfrm>
          <a:prstGeom prst="curvedConnector3">
            <a:avLst>
              <a:gd fmla="val 49996" name="adj1"/>
            </a:avLst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58" name="Google Shape;158;p19"/>
          <p:cNvCxnSpPr>
            <a:stCxn id="134" idx="0"/>
            <a:endCxn id="140" idx="2"/>
          </p:cNvCxnSpPr>
          <p:nvPr/>
        </p:nvCxnSpPr>
        <p:spPr>
          <a:xfrm rot="-5400000">
            <a:off x="2110780" y="4068196"/>
            <a:ext cx="241800" cy="837600"/>
          </a:xfrm>
          <a:prstGeom prst="curvedConnector3">
            <a:avLst>
              <a:gd fmla="val 49990" name="adj1"/>
            </a:avLst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59" name="Google Shape;159;p19"/>
          <p:cNvCxnSpPr>
            <a:stCxn id="137" idx="0"/>
          </p:cNvCxnSpPr>
          <p:nvPr/>
        </p:nvCxnSpPr>
        <p:spPr>
          <a:xfrm flipH="1" rot="5400000">
            <a:off x="2952154" y="4010577"/>
            <a:ext cx="252300" cy="991200"/>
          </a:xfrm>
          <a:prstGeom prst="curvedConnector2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60" name="Google Shape;160;p19"/>
          <p:cNvCxnSpPr>
            <a:stCxn id="137" idx="0"/>
            <a:endCxn id="139" idx="2"/>
          </p:cNvCxnSpPr>
          <p:nvPr/>
        </p:nvCxnSpPr>
        <p:spPr>
          <a:xfrm rot="-5400000">
            <a:off x="3977554" y="3976377"/>
            <a:ext cx="252300" cy="1059600"/>
          </a:xfrm>
          <a:prstGeom prst="curvedConnector3">
            <a:avLst>
              <a:gd fmla="val 50010" name="adj1"/>
            </a:avLst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61" name="Google Shape;161;p19"/>
          <p:cNvCxnSpPr>
            <a:stCxn id="138" idx="0"/>
            <a:endCxn id="133" idx="2"/>
          </p:cNvCxnSpPr>
          <p:nvPr/>
        </p:nvCxnSpPr>
        <p:spPr>
          <a:xfrm rot="-5400000">
            <a:off x="5609459" y="4024773"/>
            <a:ext cx="240900" cy="975300"/>
          </a:xfrm>
          <a:prstGeom prst="curvedConnector3">
            <a:avLst>
              <a:gd fmla="val 50017" name="adj1"/>
            </a:avLst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62" name="Google Shape;162;p19"/>
          <p:cNvCxnSpPr>
            <a:stCxn id="136" idx="0"/>
            <a:endCxn id="132" idx="2"/>
          </p:cNvCxnSpPr>
          <p:nvPr/>
        </p:nvCxnSpPr>
        <p:spPr>
          <a:xfrm rot="-5400000">
            <a:off x="7225123" y="4258867"/>
            <a:ext cx="263700" cy="529800"/>
          </a:xfrm>
          <a:prstGeom prst="curvedConnector3">
            <a:avLst>
              <a:gd fmla="val 50005" name="adj1"/>
            </a:avLst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63" name="Google Shape;163;p19"/>
          <p:cNvCxnSpPr>
            <a:stCxn id="132" idx="0"/>
            <a:endCxn id="153" idx="4"/>
          </p:cNvCxnSpPr>
          <p:nvPr/>
        </p:nvCxnSpPr>
        <p:spPr>
          <a:xfrm flipH="1" rot="5400000">
            <a:off x="7057792" y="3349587"/>
            <a:ext cx="330900" cy="797100"/>
          </a:xfrm>
          <a:prstGeom prst="curvedConnector3">
            <a:avLst>
              <a:gd fmla="val 50010" name="adj1"/>
            </a:avLst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64" name="Google Shape;164;p19"/>
          <p:cNvCxnSpPr>
            <a:stCxn id="140" idx="0"/>
            <a:endCxn id="151" idx="5"/>
          </p:cNvCxnSpPr>
          <p:nvPr/>
        </p:nvCxnSpPr>
        <p:spPr>
          <a:xfrm flipH="1" rot="5400000">
            <a:off x="2526502" y="3739006"/>
            <a:ext cx="193200" cy="54600"/>
          </a:xfrm>
          <a:prstGeom prst="curvedConnector3">
            <a:avLst>
              <a:gd fmla="val 49968" name="adj1"/>
            </a:avLst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65" name="Google Shape;165;p19"/>
          <p:cNvCxnSpPr>
            <a:stCxn id="140" idx="0"/>
            <a:endCxn id="152" idx="4"/>
          </p:cNvCxnSpPr>
          <p:nvPr/>
        </p:nvCxnSpPr>
        <p:spPr>
          <a:xfrm rot="-5400000">
            <a:off x="3125302" y="3184306"/>
            <a:ext cx="203700" cy="1153500"/>
          </a:xfrm>
          <a:prstGeom prst="curvedConnector3">
            <a:avLst>
              <a:gd fmla="val 49986" name="adj1"/>
            </a:avLst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66" name="Google Shape;166;p19"/>
          <p:cNvCxnSpPr>
            <a:stCxn id="139" idx="0"/>
          </p:cNvCxnSpPr>
          <p:nvPr/>
        </p:nvCxnSpPr>
        <p:spPr>
          <a:xfrm flipH="1" rot="5400000">
            <a:off x="4111274" y="3358622"/>
            <a:ext cx="203700" cy="840900"/>
          </a:xfrm>
          <a:prstGeom prst="curvedConnector2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67" name="Google Shape;167;p19"/>
          <p:cNvCxnSpPr>
            <a:stCxn id="152" idx="0"/>
          </p:cNvCxnSpPr>
          <p:nvPr/>
        </p:nvCxnSpPr>
        <p:spPr>
          <a:xfrm rot="-5400000">
            <a:off x="3818077" y="2806384"/>
            <a:ext cx="306000" cy="334200"/>
          </a:xfrm>
          <a:prstGeom prst="curvedConnector2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68" name="Google Shape;168;p19"/>
          <p:cNvCxnSpPr>
            <a:stCxn id="149" idx="2"/>
            <a:endCxn id="150" idx="6"/>
          </p:cNvCxnSpPr>
          <p:nvPr/>
        </p:nvCxnSpPr>
        <p:spPr>
          <a:xfrm rot="10800000">
            <a:off x="3887689" y="2521472"/>
            <a:ext cx="275400" cy="306000"/>
          </a:xfrm>
          <a:prstGeom prst="curvedConnector3">
            <a:avLst>
              <a:gd fmla="val 49981" name="adj1"/>
            </a:avLst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69" name="Google Shape;169;p19"/>
          <p:cNvCxnSpPr>
            <a:stCxn id="150" idx="6"/>
            <a:endCxn id="148" idx="2"/>
          </p:cNvCxnSpPr>
          <p:nvPr/>
        </p:nvCxnSpPr>
        <p:spPr>
          <a:xfrm flipH="1" rot="10800000">
            <a:off x="3887794" y="2070217"/>
            <a:ext cx="381300" cy="451200"/>
          </a:xfrm>
          <a:prstGeom prst="curvedConnector3">
            <a:avLst>
              <a:gd fmla="val 50007" name="adj1"/>
            </a:avLst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70" name="Google Shape;170;p19"/>
          <p:cNvCxnSpPr>
            <a:stCxn id="153" idx="1"/>
            <a:endCxn id="149" idx="6"/>
          </p:cNvCxnSpPr>
          <p:nvPr/>
        </p:nvCxnSpPr>
        <p:spPr>
          <a:xfrm flipH="1" rot="5400000">
            <a:off x="6039328" y="2846005"/>
            <a:ext cx="240300" cy="203100"/>
          </a:xfrm>
          <a:prstGeom prst="curvedConnector2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71" name="Google Shape;171;p19"/>
          <p:cNvCxnSpPr/>
          <p:nvPr/>
        </p:nvCxnSpPr>
        <p:spPr>
          <a:xfrm>
            <a:off x="520700" y="920750"/>
            <a:ext cx="8102600" cy="0"/>
          </a:xfrm>
          <a:prstGeom prst="straightConnector1">
            <a:avLst/>
          </a:prstGeom>
          <a:noFill/>
          <a:ln cap="flat" cmpd="sng" w="25400">
            <a:solidFill>
              <a:srgbClr val="005978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0"/>
          <p:cNvSpPr txBox="1"/>
          <p:nvPr/>
        </p:nvSpPr>
        <p:spPr>
          <a:xfrm>
            <a:off x="757238" y="398463"/>
            <a:ext cx="7866062" cy="5064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978"/>
              </a:buClr>
              <a:buSzPts val="2400"/>
              <a:buFont typeface="Arial"/>
              <a:buNone/>
            </a:pPr>
            <a:r>
              <a:rPr b="1" i="0" lang="et-EE" sz="2400" u="none" cap="none" strike="noStrike">
                <a:solidFill>
                  <a:srgbClr val="005978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Cluster Management</a:t>
            </a:r>
            <a:endParaRPr/>
          </a:p>
        </p:txBody>
      </p:sp>
      <p:cxnSp>
        <p:nvCxnSpPr>
          <p:cNvPr id="177" name="Google Shape;177;p20"/>
          <p:cNvCxnSpPr/>
          <p:nvPr/>
        </p:nvCxnSpPr>
        <p:spPr>
          <a:xfrm>
            <a:off x="520700" y="920750"/>
            <a:ext cx="8102600" cy="0"/>
          </a:xfrm>
          <a:prstGeom prst="straightConnector1">
            <a:avLst/>
          </a:prstGeom>
          <a:noFill/>
          <a:ln cap="flat" cmpd="sng" w="25400">
            <a:solidFill>
              <a:srgbClr val="005978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78" name="Google Shape;178;p20"/>
          <p:cNvSpPr txBox="1"/>
          <p:nvPr/>
        </p:nvSpPr>
        <p:spPr>
          <a:xfrm>
            <a:off x="3657600" y="3257550"/>
            <a:ext cx="2333625" cy="3157538"/>
          </a:xfrm>
          <a:prstGeom prst="rect">
            <a:avLst/>
          </a:prstGeom>
          <a:solidFill>
            <a:srgbClr val="FFFF99"/>
          </a:soli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72000" spcFirstLastPara="1" rIns="72000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0" lang="et-EE" sz="16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MARKETING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b="1" i="0" sz="1600" u="none" cap="none" strike="noStrike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0" lang="et-EE" sz="16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Website as a communication tool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b="1" i="0" sz="1600" u="none" cap="none" strike="noStrike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0" lang="et-EE" sz="16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Creation of public identity and brand</a:t>
            </a:r>
            <a:endParaRPr b="1" i="0" sz="1600" u="none" cap="none" strike="noStrike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b="1" i="0" sz="1600" u="none" cap="none" strike="noStrike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0" lang="et-EE" sz="16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Market research</a:t>
            </a:r>
            <a:endParaRPr b="1" i="0" sz="1600" u="none" cap="none" strike="noStrike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b="1" i="0" sz="1600" u="none" cap="none" strike="noStrike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0" lang="et-EE" sz="16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Estonian Aviation Forum 2020</a:t>
            </a:r>
            <a:endParaRPr/>
          </a:p>
        </p:txBody>
      </p:sp>
      <p:sp>
        <p:nvSpPr>
          <p:cNvPr id="179" name="Google Shape;179;p20"/>
          <p:cNvSpPr txBox="1"/>
          <p:nvPr/>
        </p:nvSpPr>
        <p:spPr>
          <a:xfrm>
            <a:off x="6135688" y="3257550"/>
            <a:ext cx="2298700" cy="3157538"/>
          </a:xfrm>
          <a:prstGeom prst="rect">
            <a:avLst/>
          </a:prstGeom>
          <a:solidFill>
            <a:srgbClr val="FFFF99"/>
          </a:soli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72000" spcFirstLastPara="1" rIns="72000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0" lang="et-EE" sz="16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INNOVATION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b="1" i="0" sz="1600" u="none" cap="none" strike="noStrike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0" lang="et-EE" sz="16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Education (to address labour gap)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b="1" i="0" sz="1600" u="none" cap="none" strike="noStrike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0" lang="et-EE" sz="16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Digitalization across value chain</a:t>
            </a:r>
            <a:endParaRPr b="1" i="0" sz="1600" u="none" cap="none" strike="noStrike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b="1" i="0" sz="1600" u="none" cap="none" strike="noStrike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0" lang="et-EE" sz="16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Innovation lab (platform for new breakthroughs)</a:t>
            </a:r>
            <a:endParaRPr/>
          </a:p>
        </p:txBody>
      </p:sp>
      <p:sp>
        <p:nvSpPr>
          <p:cNvPr id="180" name="Google Shape;180;p20"/>
          <p:cNvSpPr txBox="1"/>
          <p:nvPr/>
        </p:nvSpPr>
        <p:spPr>
          <a:xfrm>
            <a:off x="1884363" y="1025525"/>
            <a:ext cx="5802312" cy="571500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0" lang="et-EE" sz="16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NPO Estonian Aviation Cluster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0" lang="et-EE" sz="16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General Meeting (3-4 times a year)</a:t>
            </a:r>
            <a:endParaRPr/>
          </a:p>
        </p:txBody>
      </p:sp>
      <p:sp>
        <p:nvSpPr>
          <p:cNvPr id="181" name="Google Shape;181;p20"/>
          <p:cNvSpPr txBox="1"/>
          <p:nvPr/>
        </p:nvSpPr>
        <p:spPr>
          <a:xfrm>
            <a:off x="1149350" y="3257550"/>
            <a:ext cx="2309813" cy="3157538"/>
          </a:xfrm>
          <a:prstGeom prst="rect">
            <a:avLst/>
          </a:prstGeom>
          <a:solidFill>
            <a:srgbClr val="FFFF99"/>
          </a:soli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72000" spcFirstLastPara="1" rIns="72000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0" lang="et-EE" sz="16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COMPETITIVENESS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b="1" i="0" sz="1600" u="none" cap="none" strike="noStrike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0" lang="et-EE" sz="16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National Aviation Strategy</a:t>
            </a:r>
            <a:endParaRPr b="1" i="0" sz="1600" u="none" cap="none" strike="noStrike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b="1" i="0" sz="1600" u="none" cap="none" strike="noStrike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0" lang="et-EE" sz="16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Regulations and infrastructure</a:t>
            </a:r>
            <a:endParaRPr b="1" i="0" sz="1600" u="none" cap="none" strike="noStrike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b="1" i="0" sz="1600" u="none" cap="none" strike="noStrike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0" lang="et-EE" sz="16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Labour Force</a:t>
            </a:r>
            <a:endParaRPr b="1" i="0" sz="1600" u="none" cap="none" strike="noStrike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b="1" i="0" sz="1600" u="none" cap="none" strike="noStrike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0" lang="et-EE" sz="16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Priority fields (e.g. MRO, Air Cargo)</a:t>
            </a:r>
            <a:endParaRPr/>
          </a:p>
        </p:txBody>
      </p:sp>
      <p:sp>
        <p:nvSpPr>
          <p:cNvPr id="182" name="Google Shape;182;p20"/>
          <p:cNvSpPr txBox="1"/>
          <p:nvPr/>
        </p:nvSpPr>
        <p:spPr>
          <a:xfrm>
            <a:off x="1149350" y="2474913"/>
            <a:ext cx="2309813" cy="571500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rgbClr val="000000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828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1" i="0" lang="et-EE" sz="14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STRAND I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1" i="1" lang="et-EE" sz="14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Appointed leader</a:t>
            </a:r>
            <a:endParaRPr b="0" i="0" sz="1400" u="none" cap="none" strike="noStrike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183" name="Google Shape;183;p20"/>
          <p:cNvSpPr txBox="1"/>
          <p:nvPr/>
        </p:nvSpPr>
        <p:spPr>
          <a:xfrm>
            <a:off x="1884363" y="1728788"/>
            <a:ext cx="5802312" cy="571500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0" lang="et-EE" sz="16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NPO Estonian Aviation Cluster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0" lang="et-EE" sz="16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Executive Board  (operational managenent)</a:t>
            </a:r>
            <a:endParaRPr/>
          </a:p>
        </p:txBody>
      </p:sp>
      <p:sp>
        <p:nvSpPr>
          <p:cNvPr id="184" name="Google Shape;184;p20"/>
          <p:cNvSpPr txBox="1"/>
          <p:nvPr/>
        </p:nvSpPr>
        <p:spPr>
          <a:xfrm>
            <a:off x="3657600" y="2474913"/>
            <a:ext cx="2309813" cy="571500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rgbClr val="000000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828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1" i="0" lang="et-EE" sz="14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STRAND I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1" i="1" lang="et-EE" sz="14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Appointed leader</a:t>
            </a:r>
            <a:endParaRPr b="0" i="0" sz="1400" u="none" cap="none" strike="noStrike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185" name="Google Shape;185;p20"/>
          <p:cNvSpPr txBox="1"/>
          <p:nvPr/>
        </p:nvSpPr>
        <p:spPr>
          <a:xfrm>
            <a:off x="6124575" y="2474913"/>
            <a:ext cx="2309813" cy="571500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rgbClr val="000000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828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1" i="0" lang="et-EE" sz="14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STRAND I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1" i="1" lang="et-EE" sz="14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Appointed leader</a:t>
            </a:r>
            <a:endParaRPr b="0" i="0" sz="1400" u="none" cap="none" strike="noStrike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2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