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7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3378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60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Kadi ehitatud seade igapäevaselt kasutuses.</a:t>
            </a:r>
          </a:p>
          <a:p>
            <a:pPr lvl="0" indent="45720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Kadi jootis ka mitmeid elektroonikaplaate oma sertifikaadi tõttu.</a:t>
            </a:r>
          </a:p>
          <a:p>
            <a:pPr lvl="0" indent="45720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Toivo Värbu räägib kui lahedat lõputööd ta teeb.</a:t>
            </a:r>
          </a:p>
          <a:p>
            <a:endParaRPr lang="en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Ja vähemalt ühes neist on mitmed Lennuakadeemia tudengit ka kaasautoriteks.</a:t>
            </a:r>
          </a:p>
          <a:p>
            <a:pPr lvl="0" rtl="0">
              <a:buNone/>
            </a:pPr>
            <a:r>
              <a:rPr lang="en"/>
              <a:t>See arv ei sisalda veel ühtegi niiöelda post-launch artiklit, kus esitleme tulemusi ning neid tuleb vähemalt samapalju kui mitte rohkem.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Need on suurematel konverentsidel käimised ja suulise ettekande pidamised. Enamasti vähemalt 2 tudengit, aga ka 3-4. </a:t>
            </a:r>
          </a:p>
          <a:p>
            <a:pPr lvl="0" rtl="0">
              <a:buNone/>
            </a:pPr>
            <a:r>
              <a:rPr lang="en"/>
              <a:t>IAC oli Napolis ja Pekingis</a:t>
            </a:r>
          </a:p>
          <a:p>
            <a:pPr lvl="0" rtl="0">
              <a:buNone/>
            </a:pPr>
            <a:r>
              <a:rPr lang="en"/>
              <a:t>Symposium on olnud Hollandis ja Brüsselis</a:t>
            </a:r>
          </a:p>
          <a:p>
            <a:pPr lvl="0" rtl="0">
              <a:buNone/>
            </a:pPr>
            <a:r>
              <a:rPr lang="en"/>
              <a:t>Baltic on Ventspilsis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Taanis käisime õppimas päikesepaneelide ja poolide tegemist.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1)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2) Näiteks kaamera filter ja pildi orbiidil analüüs.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3) Missioonijuhtimise tarkvara, mis tehakse koostöös CGI on arendamisel. Näiteks ülelendu automaatne opereerimine on üks järgmistest suurtest eesmärkidest.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4) Testime kõik läbi ja kogume lõputööde jaoks informatsiooni.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Mitmete ülesannete tegemine on pärast raskendatud.Lisaks on oht satelliidile, mis võib purje sisselülitamisel kasutatava kõrgepinge tõttu lakata töötamast. </a:t>
            </a:r>
          </a:p>
          <a:p>
            <a:endParaRPr lang="en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DBDBD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hidden">
          <a:xfrm>
            <a:off x="1619250" y="1619250"/>
            <a:ext cx="7345363" cy="2159000"/>
          </a:xfrm>
          <a:prstGeom prst="rect">
            <a:avLst/>
          </a:prstGeom>
          <a:solidFill>
            <a:srgbClr val="00397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3238500"/>
            <a:ext cx="539750" cy="539750"/>
          </a:xfrm>
          <a:prstGeom prst="rect">
            <a:avLst/>
          </a:prstGeom>
          <a:solidFill>
            <a:srgbClr val="4978A7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14488" y="1614488"/>
            <a:ext cx="542925" cy="542925"/>
          </a:xfrm>
          <a:prstGeom prst="rect">
            <a:avLst/>
          </a:prstGeom>
          <a:solidFill>
            <a:srgbClr val="D7DFE5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59000" y="1079500"/>
            <a:ext cx="539750" cy="539750"/>
          </a:xfrm>
          <a:prstGeom prst="rect">
            <a:avLst/>
          </a:prstGeom>
          <a:solidFill>
            <a:srgbClr val="D7DFE5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9500" y="3238500"/>
            <a:ext cx="612775" cy="539750"/>
          </a:xfrm>
          <a:prstGeom prst="rect">
            <a:avLst/>
          </a:prstGeom>
          <a:solidFill>
            <a:srgbClr val="00397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59000" y="1619250"/>
            <a:ext cx="539750" cy="539750"/>
          </a:xfrm>
          <a:prstGeom prst="rect">
            <a:avLst/>
          </a:prstGeom>
          <a:solidFill>
            <a:srgbClr val="4978A7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79500" y="2159000"/>
            <a:ext cx="539750" cy="539750"/>
          </a:xfrm>
          <a:prstGeom prst="rect">
            <a:avLst/>
          </a:prstGeom>
          <a:solidFill>
            <a:srgbClr val="D7DFE5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159000"/>
            <a:ext cx="539750" cy="539750"/>
          </a:xfrm>
          <a:prstGeom prst="rect">
            <a:avLst/>
          </a:prstGeom>
          <a:solidFill>
            <a:srgbClr val="4978A7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619250" y="2159000"/>
            <a:ext cx="539750" cy="539750"/>
          </a:xfrm>
          <a:prstGeom prst="rect">
            <a:avLst/>
          </a:prstGeom>
          <a:solidFill>
            <a:srgbClr val="4978A7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39750" y="2698750"/>
            <a:ext cx="539750" cy="539750"/>
          </a:xfrm>
          <a:prstGeom prst="rect">
            <a:avLst/>
          </a:prstGeom>
          <a:solidFill>
            <a:srgbClr val="D7DFE5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079500" y="2698750"/>
            <a:ext cx="539750" cy="539750"/>
          </a:xfrm>
          <a:prstGeom prst="rect">
            <a:avLst/>
          </a:prstGeom>
          <a:solidFill>
            <a:srgbClr val="4978A7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2700338" y="1628775"/>
            <a:ext cx="6264275" cy="2087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 rot="10800000">
            <a:off x="2714612" y="857232"/>
            <a:ext cx="6000792" cy="714380"/>
          </a:xfrm>
          <a:prstGeom prst="rect">
            <a:avLst/>
          </a:prstGeom>
          <a:solidFill>
            <a:srgbClr val="00397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00338" y="3789363"/>
            <a:ext cx="6291262" cy="22304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10800000">
            <a:off x="7500958" y="565028"/>
            <a:ext cx="1535092" cy="1593972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6" descr="D:\ESTCube\estcube_logo_no_tex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-357212"/>
            <a:ext cx="3286124" cy="3286124"/>
          </a:xfrm>
          <a:prstGeom prst="rect">
            <a:avLst/>
          </a:prstGeom>
          <a:noFill/>
        </p:spPr>
      </p:pic>
      <p:pic>
        <p:nvPicPr>
          <p:cNvPr id="1032" name="Picture 8" descr="D:\ESTCube\estcube_logo_text_mott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1000110"/>
            <a:ext cx="2040808" cy="500066"/>
          </a:xfrm>
          <a:prstGeom prst="rect">
            <a:avLst/>
          </a:prstGeom>
          <a:noFill/>
        </p:spPr>
      </p:pic>
      <p:pic>
        <p:nvPicPr>
          <p:cNvPr id="1034" name="Picture 10" descr="D:\ESTCube\estcube_logo_stars_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1000108"/>
            <a:ext cx="628650" cy="411163"/>
          </a:xfrm>
          <a:prstGeom prst="rect">
            <a:avLst/>
          </a:prstGeom>
          <a:noFill/>
        </p:spPr>
      </p:pic>
      <p:pic>
        <p:nvPicPr>
          <p:cNvPr id="1035" name="Picture 11" descr="D:\ESTCube\estcube_logo_stars_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2857496"/>
            <a:ext cx="758825" cy="811213"/>
          </a:xfrm>
          <a:prstGeom prst="rect">
            <a:avLst/>
          </a:prstGeom>
          <a:noFill/>
        </p:spPr>
      </p:pic>
      <p:pic>
        <p:nvPicPr>
          <p:cNvPr id="3" name="Picture 3" descr="D:\ESTCube\tartu_ülikool_log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285728"/>
            <a:ext cx="1113463" cy="1143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17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17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DCB36A-8707-464C-8E9B-94582529C263}" type="slidenum">
              <a:rPr lang="en-US" smtClean="0"/>
              <a:pPr/>
              <a:t>‹#›</a:t>
            </a:fld>
            <a:r>
              <a:rPr lang="en-US" dirty="0" smtClean="0"/>
              <a:t> / 18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Henri Kuuste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30.05.2012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smtClean="0"/>
              <a:t>Henri Kuuste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2750" y="0"/>
            <a:ext cx="8731250" cy="642918"/>
          </a:xfrm>
          <a:prstGeom prst="rect">
            <a:avLst/>
          </a:prstGeom>
          <a:gradFill rotWithShape="1">
            <a:gsLst>
              <a:gs pos="0">
                <a:srgbClr val="0061B3">
                  <a:gamma/>
                  <a:tint val="0"/>
                  <a:invGamma/>
                  <a:alpha val="0"/>
                </a:srgbClr>
              </a:gs>
              <a:gs pos="100000">
                <a:srgbClr val="00397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30.05.2012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2700">
            <a:solidFill>
              <a:srgbClr val="00397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23850" y="692150"/>
            <a:ext cx="0" cy="5473700"/>
          </a:xfrm>
          <a:prstGeom prst="line">
            <a:avLst/>
          </a:prstGeom>
          <a:noFill/>
          <a:ln w="12700">
            <a:solidFill>
              <a:srgbClr val="00397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2" descr="D:\ESTCube\estcube_logo_no_tex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642974" y="-571528"/>
            <a:ext cx="2428892" cy="2428892"/>
          </a:xfrm>
          <a:prstGeom prst="rect">
            <a:avLst/>
          </a:prstGeom>
          <a:noFill/>
        </p:spPr>
      </p:pic>
      <p:pic>
        <p:nvPicPr>
          <p:cNvPr id="3" name="Picture 3" descr="D:\ESTCube\estcube_logo_text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286644" y="214290"/>
            <a:ext cx="1643042" cy="270048"/>
          </a:xfrm>
          <a:prstGeom prst="rect">
            <a:avLst/>
          </a:prstGeom>
          <a:noFill/>
        </p:spPr>
      </p:pic>
      <p:pic>
        <p:nvPicPr>
          <p:cNvPr id="4" name="Picture 4" descr="D:\ESTCube\estcube_logo_stars_2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500826" y="142852"/>
            <a:ext cx="628650" cy="411163"/>
          </a:xfrm>
          <a:prstGeom prst="rect">
            <a:avLst/>
          </a:prstGeom>
          <a:noFill/>
        </p:spPr>
      </p:pic>
      <p:pic>
        <p:nvPicPr>
          <p:cNvPr id="5" name="Picture 5" descr="D:\ESTCube\estcube_logo_stars_1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9341590">
            <a:off x="8671627" y="-124979"/>
            <a:ext cx="564032" cy="6029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1B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08EC8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08EC8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1B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sz="quarter"/>
          </p:nvPr>
        </p:nvSpPr>
        <p:spPr>
          <a:xfrm>
            <a:off x="1619672" y="2060848"/>
            <a:ext cx="8208912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>
                <a:solidFill>
                  <a:schemeClr val="bg1"/>
                </a:solidFill>
              </a:rPr>
              <a:t>ESTCube, </a:t>
            </a:r>
            <a:r>
              <a:rPr lang="et-EE" b="1" dirty="0" smtClean="0">
                <a:solidFill>
                  <a:schemeClr val="bg1"/>
                </a:solidFill>
              </a:rPr>
              <a:t/>
            </a:r>
            <a:br>
              <a:rPr lang="et-EE" b="1" dirty="0" smtClean="0">
                <a:solidFill>
                  <a:schemeClr val="bg1"/>
                </a:solidFill>
              </a:rPr>
            </a:br>
            <a:r>
              <a:rPr lang="en" b="1" dirty="0" smtClean="0">
                <a:solidFill>
                  <a:schemeClr val="bg1"/>
                </a:solidFill>
              </a:rPr>
              <a:t>seosed lennuakadeemiaga</a:t>
            </a:r>
            <a:r>
              <a:rPr lang="en" b="1" dirty="0">
                <a:solidFill>
                  <a:schemeClr val="bg1"/>
                </a:solidFill>
              </a:rPr>
              <a:t>, tulevikuperspektiivid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sz="quarter" idx="1"/>
          </p:nvPr>
        </p:nvSpPr>
        <p:spPr>
          <a:xfrm>
            <a:off x="611560" y="4509120"/>
            <a:ext cx="7772400" cy="13681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200" dirty="0">
                <a:solidFill>
                  <a:schemeClr val="tx1"/>
                </a:solidFill>
              </a:rPr>
              <a:t>Viljo Allik, Erik Kulu</a:t>
            </a:r>
          </a:p>
          <a:p>
            <a:endParaRPr lang="en" dirty="0"/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sz="2400" dirty="0"/>
              <a:t>Lennundusseminar 15.11.2013</a:t>
            </a:r>
          </a:p>
          <a:p>
            <a:endParaRPr lang="en" dirty="0"/>
          </a:p>
          <a:p>
            <a:endParaRPr lang="en" dirty="0"/>
          </a:p>
          <a:p>
            <a:pPr>
              <a:buNone/>
            </a:pPr>
            <a:r>
              <a:rPr lang="en" dirty="0"/>
              <a:t> </a:t>
            </a:r>
          </a:p>
        </p:txBody>
      </p:sp>
      <p:pic>
        <p:nvPicPr>
          <p:cNvPr id="8" name="Picture 2" descr="D:\ESTCube\TO Tartu Observatory\TO_logo_transparen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138"/>
            <a:ext cx="2808312" cy="7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dirty="0"/>
              <a:t>Koostöö </a:t>
            </a:r>
            <a:r>
              <a:rPr lang="en" dirty="0"/>
              <a:t>L</a:t>
            </a:r>
            <a:r>
              <a:rPr lang="en" sz="3600" dirty="0"/>
              <a:t>ennuakadeemiaga</a:t>
            </a:r>
          </a:p>
        </p:txBody>
      </p:sp>
      <p:sp>
        <p:nvSpPr>
          <p:cNvPr id="108" name="Shape 108"/>
          <p:cNvSpPr/>
          <p:nvPr/>
        </p:nvSpPr>
        <p:spPr>
          <a:xfrm>
            <a:off x="598100" y="1412775"/>
            <a:ext cx="7934340" cy="52895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51520" y="764704"/>
            <a:ext cx="8229600" cy="49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indent="457200">
              <a:buNone/>
            </a:pPr>
            <a:r>
              <a:rPr lang="en" dirty="0"/>
              <a:t>Koostöö Lennuakadeemiaga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53709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Lennuakadeemia </a:t>
            </a:r>
            <a:r>
              <a:rPr lang="en" dirty="0"/>
              <a:t>tudengite lõputööd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600" dirty="0" smtClean="0">
                <a:solidFill>
                  <a:srgbClr val="000000"/>
                </a:solidFill>
              </a:rPr>
              <a:t>Jaak Mõttus, 2009 a. “Satelliitside antennisüsteemi parameetrite määramine”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Mihkel Kukk, 2010 a. “Etalonsageduse raadiomajakas”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Tarmo Greenbaum, 2010 a. “Sagedusetalon aatomkella ja GPS-i baasil”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Kadi Kivistik , 2012 a. “Tudengisatelliit ESTCUBE-1 maajaama eelselektormooduli disainimine ja testimine”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Jana Šubitidze, 2013 a. “Student Satellite ESTCUBE-1 Vibration testing”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Toivo Värbu, 201</a:t>
            </a:r>
            <a:r>
              <a:rPr lang="et-EE" sz="2600" dirty="0" smtClean="0"/>
              <a:t>4</a:t>
            </a:r>
            <a:r>
              <a:rPr lang="en" sz="2600" dirty="0" smtClean="0"/>
              <a:t> a. </a:t>
            </a:r>
            <a:r>
              <a:rPr lang="et-EE" sz="2600" dirty="0" smtClean="0"/>
              <a:t>„Mobiilne satelliitside maajaam“</a:t>
            </a:r>
            <a:endParaRPr lang="en" sz="2600" dirty="0" smtClean="0"/>
          </a:p>
          <a:p>
            <a:endParaRPr lang="en" sz="2400" dirty="0"/>
          </a:p>
          <a:p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Teadusartiklid ja konverentsid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29600" cy="50111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/>
              <a:t>Kui palju artikleid kirjutatud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ETIS 1.1 - 9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ETIS 1.2 - 1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ETIS 3.4 - </a:t>
            </a:r>
            <a:r>
              <a:rPr lang="et-EE" sz="2400" dirty="0"/>
              <a:t>6</a:t>
            </a:r>
            <a:endParaRPr lang="en" sz="2400" dirty="0"/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sz="2800" dirty="0"/>
              <a:t>Kui </a:t>
            </a:r>
            <a:r>
              <a:rPr lang="en" sz="2800" dirty="0" smtClean="0"/>
              <a:t>palju</a:t>
            </a:r>
            <a:r>
              <a:rPr lang="et-EE" sz="2800" dirty="0" smtClean="0"/>
              <a:t> rahvusvahelistel </a:t>
            </a:r>
            <a:r>
              <a:rPr lang="en" sz="2800" dirty="0" smtClean="0"/>
              <a:t>konverentsidel </a:t>
            </a:r>
            <a:r>
              <a:rPr lang="en" sz="2800" dirty="0"/>
              <a:t>käidud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2 </a:t>
            </a:r>
            <a:r>
              <a:rPr lang="et-EE" sz="2400" dirty="0" smtClean="0"/>
              <a:t>osalemist Rahvusvahelisel Astronautika Kongressil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3 </a:t>
            </a:r>
            <a:r>
              <a:rPr lang="et-EE" sz="2400" dirty="0" smtClean="0"/>
              <a:t>osalemist Euroopa Kuupsatelliidide Sümpoosiumil</a:t>
            </a:r>
            <a:endParaRPr lang="en" sz="2400" dirty="0" smtClean="0"/>
          </a:p>
          <a:p>
            <a:pPr marL="457200" lvl="0" indent="-381000" algn="l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2 </a:t>
            </a:r>
            <a:r>
              <a:rPr lang="et-EE" sz="2400" dirty="0" smtClean="0"/>
              <a:t>osalemist </a:t>
            </a:r>
            <a:r>
              <a:rPr lang="en" sz="2400" dirty="0" smtClean="0">
                <a:solidFill>
                  <a:srgbClr val="000000"/>
                </a:solidFill>
              </a:rPr>
              <a:t>Baltic Applied Astroinformatics and Space Data Processing</a:t>
            </a:r>
          </a:p>
          <a:p>
            <a:pPr marL="457200" lvl="0" indent="-381000" algn="l" rtl="0">
              <a:lnSpc>
                <a:spcPct val="1125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</a:rPr>
              <a:t>Õppe-eesmärkidel </a:t>
            </a:r>
            <a:r>
              <a:rPr lang="en" sz="2400" dirty="0">
                <a:solidFill>
                  <a:srgbClr val="000000"/>
                </a:solidFill>
              </a:rPr>
              <a:t>reise on olnud rohkem, näiteks Taani, Läti ja Soome. </a:t>
            </a:r>
          </a:p>
          <a:p>
            <a:endParaRPr lang="e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Side lennundusega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372400"/>
            <a:ext cx="8229600" cy="51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Satelliidi testimise nõuded ja meetodid on sarnased lennunduses kasutatavatele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Satelliidile mõjuvad suheteliselt suured mehhaanilised koormused hästi lühikese aja jooksul, lennunduses kasutavale tehnikale veidi väiksemad koormused, aga seda väga pika aja jooksul.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Väga sarnased on nõuded ka sidesüsteemide ja muu elektroonika </a:t>
            </a:r>
            <a:r>
              <a:rPr lang="en" sz="2800" dirty="0" smtClean="0"/>
              <a:t>töökindlusele</a:t>
            </a:r>
            <a:r>
              <a:rPr lang="et-EE" sz="2800" dirty="0" smtClean="0"/>
              <a:t>.</a:t>
            </a:r>
            <a:endParaRPr lang="en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t-EE" dirty="0" smtClean="0"/>
              <a:t>Uued kosmosetehnoloogia projektid</a:t>
            </a:r>
            <a:endParaRPr lang="en"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indent="-457200">
              <a:buFont typeface="Arial" pitchFamily="34" charset="0"/>
              <a:buChar char="•"/>
            </a:pPr>
            <a:r>
              <a:rPr lang="et-EE" sz="2800" dirty="0" smtClean="0"/>
              <a:t>ESTCube-2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t-EE" sz="2800" dirty="0" smtClean="0"/>
              <a:t>Koostöö Rootsi kosmosetehnoloogia ettevõttega Nanospace, et katsetada väikest rakettmootorit.</a:t>
            </a:r>
          </a:p>
          <a:p>
            <a:pPr marL="647700" indent="-457200">
              <a:buFont typeface="Arial" pitchFamily="34" charset="0"/>
              <a:buChar char="•"/>
            </a:pPr>
            <a:r>
              <a:rPr lang="et-EE" sz="2800" dirty="0" smtClean="0"/>
              <a:t>ESTCube-3 / SWEST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t-EE" sz="2800" dirty="0" smtClean="0"/>
              <a:t>Lendab tõenäoliselt Maast kaugemale, et elektrilist päikesepurje Päikesetuules katsetada.</a:t>
            </a:r>
            <a:endParaRPr lang="en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58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Tartu Observatoorium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29600" cy="50109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t-EE" sz="3200" dirty="0" smtClean="0"/>
              <a:t>   </a:t>
            </a:r>
            <a:r>
              <a:rPr lang="en" sz="3200" dirty="0" smtClean="0"/>
              <a:t>Testimisvõimalused </a:t>
            </a:r>
            <a:r>
              <a:rPr lang="en" sz="3200" dirty="0"/>
              <a:t>Tartu </a:t>
            </a:r>
            <a:r>
              <a:rPr lang="en" sz="3200" dirty="0" smtClean="0"/>
              <a:t>Observatooriumi</a:t>
            </a:r>
            <a:r>
              <a:rPr lang="et-EE" sz="3200" dirty="0"/>
              <a:t> </a:t>
            </a:r>
            <a:r>
              <a:rPr lang="et-EE" sz="3200" dirty="0" smtClean="0"/>
              <a:t> </a:t>
            </a:r>
            <a:r>
              <a:rPr lang="en" sz="3200" dirty="0" smtClean="0"/>
              <a:t>kosmosetehnoloogia laboris</a:t>
            </a:r>
            <a:endParaRPr lang="en" sz="32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Vibratsioonikindluse testimise süsteem kuni mõnekilogrammiste objektide testimiseks nii siinuselise, kui ka juhusliku vibratsiooni tingimustes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Kliimakamber seadmete testimiseks erinevate temperatuuride ja õhuniiskuse juures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Termovaakumkamber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Kajavaba kamber elektromagnetilise ühilduvuse ja raadiosidega seotud mõõtmiste jaoks </a:t>
            </a:r>
          </a:p>
          <a:p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98834" y="620688"/>
            <a:ext cx="8229600" cy="635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/>
              <a:t>Vibratsioonikindluse </a:t>
            </a:r>
            <a:r>
              <a:rPr lang="en" dirty="0"/>
              <a:t>testsüsteem</a:t>
            </a:r>
          </a:p>
        </p:txBody>
      </p:sp>
      <p:sp>
        <p:nvSpPr>
          <p:cNvPr id="144" name="Shape 144"/>
          <p:cNvSpPr/>
          <p:nvPr/>
        </p:nvSpPr>
        <p:spPr>
          <a:xfrm>
            <a:off x="683568" y="1412776"/>
            <a:ext cx="7920880" cy="52525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29605" y="524400"/>
            <a:ext cx="8229600" cy="775743"/>
          </a:xfrm>
        </p:spPr>
        <p:txBody>
          <a:bodyPr/>
          <a:lstStyle/>
          <a:p>
            <a:pPr algn="ctr"/>
            <a:r>
              <a:rPr lang="en" dirty="0" smtClean="0"/>
              <a:t>Kliimakambrid</a:t>
            </a:r>
            <a:endParaRPr lang="en" dirty="0"/>
          </a:p>
        </p:txBody>
      </p:sp>
      <p:sp>
        <p:nvSpPr>
          <p:cNvPr id="150" name="Shape 150"/>
          <p:cNvSpPr/>
          <p:nvPr/>
        </p:nvSpPr>
        <p:spPr>
          <a:xfrm>
            <a:off x="611560" y="1333629"/>
            <a:ext cx="7865690" cy="51917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-324544" y="745260"/>
            <a:ext cx="8229600" cy="52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371600" indent="457200">
              <a:buNone/>
            </a:pPr>
            <a:r>
              <a:rPr lang="en" dirty="0" smtClean="0"/>
              <a:t>Termovaakumkamber</a:t>
            </a:r>
            <a:endParaRPr lang="en" dirty="0"/>
          </a:p>
        </p:txBody>
      </p:sp>
      <p:sp>
        <p:nvSpPr>
          <p:cNvPr id="156" name="Shape 156"/>
          <p:cNvSpPr/>
          <p:nvPr/>
        </p:nvSpPr>
        <p:spPr>
          <a:xfrm>
            <a:off x="2195736" y="1268760"/>
            <a:ext cx="4968552" cy="5522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-252536" y="764704"/>
            <a:ext cx="8229600" cy="50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371600" indent="457200">
              <a:buNone/>
            </a:pPr>
            <a:r>
              <a:rPr lang="en" dirty="0"/>
              <a:t>Satelliitside maajaam</a:t>
            </a:r>
          </a:p>
        </p:txBody>
      </p:sp>
      <p:sp>
        <p:nvSpPr>
          <p:cNvPr id="162" name="Shape 162"/>
          <p:cNvSpPr/>
          <p:nvPr/>
        </p:nvSpPr>
        <p:spPr>
          <a:xfrm>
            <a:off x="467543" y="1340768"/>
            <a:ext cx="4336175" cy="2887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3" name="Shape 163"/>
          <p:cNvSpPr/>
          <p:nvPr/>
        </p:nvSpPr>
        <p:spPr>
          <a:xfrm>
            <a:off x="4484075" y="3531445"/>
            <a:ext cx="4623948" cy="30789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 smtClean="0"/>
              <a:t>Igapäevane </a:t>
            </a:r>
            <a:r>
              <a:rPr lang="en" sz="3000" dirty="0"/>
              <a:t>ESTCube-1 opereerimine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51551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Satelliidi ülelend kell 12.54 - 13.07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8" t="24890" r="24722" b="24444"/>
          <a:stretch/>
        </p:blipFill>
        <p:spPr bwMode="auto">
          <a:xfrm>
            <a:off x="1979712" y="2060848"/>
            <a:ext cx="5302115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79512" y="620688"/>
            <a:ext cx="8229600" cy="675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indent="457200">
              <a:buNone/>
            </a:pPr>
            <a:r>
              <a:rPr lang="en" dirty="0"/>
              <a:t>Võimalikud koostöövaldkonnad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108625"/>
            <a:ext cx="8229600" cy="54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endParaRPr lang="et-EE" sz="2400" dirty="0" smtClean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Probleemipõhised </a:t>
            </a:r>
            <a:r>
              <a:rPr lang="en" sz="2600" dirty="0"/>
              <a:t>õppevõimalused osalemisega kosmosetehnoloogiaga seotud projektides (ESTCUBE-1, ESTCUBE-2, SWEST)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Üliõpilaste lõputööd kosmosetehnoloogiaga seotud teemadel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Üliõpilaste </a:t>
            </a:r>
            <a:r>
              <a:rPr lang="en" sz="2600" dirty="0" smtClean="0"/>
              <a:t>praktiline </a:t>
            </a:r>
            <a:r>
              <a:rPr lang="en" sz="2600" dirty="0"/>
              <a:t>töö Tartu Observatooriumis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Tartu Observatooriumi laborite kasutamine lennundusega seotud projektide juures (näiteks UAV-de arendamine, sideseadmete ja muu elektroonika testimine jne…)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Ühised projektid atmosfääri ja </a:t>
            </a:r>
            <a:r>
              <a:rPr lang="en" sz="2600" dirty="0" smtClean="0"/>
              <a:t>keskkonnaseire</a:t>
            </a:r>
            <a:r>
              <a:rPr lang="et-EE" sz="2600" dirty="0" smtClean="0"/>
              <a:t> </a:t>
            </a:r>
            <a:r>
              <a:rPr lang="en" sz="2600" dirty="0" smtClean="0"/>
              <a:t>valdkonnas</a:t>
            </a:r>
            <a:r>
              <a:rPr lang="en" sz="2600" dirty="0"/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-12154" y="1772816"/>
            <a:ext cx="9144000" cy="42791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3041948" y="6051922"/>
            <a:ext cx="72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ESTCube meeskond sügiskoolis Voore külalistemajas, 2. november 2013. </a:t>
            </a:r>
            <a:endParaRPr lang="et-E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Hetkeseis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6 </a:t>
            </a:r>
            <a:r>
              <a:rPr lang="en" sz="2800" dirty="0" smtClean="0"/>
              <a:t>kuud</a:t>
            </a:r>
            <a:r>
              <a:rPr lang="et-EE" sz="2800" dirty="0" smtClean="0"/>
              <a:t>, 192 päeva</a:t>
            </a:r>
            <a:endParaRPr lang="en" sz="28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2820 orbiiti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kõrgus 675 km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32 MB alla laetud andmeid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58 terviklikku pilti alla laetud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800" dirty="0"/>
              <a:t>Ühe suurus 380 KB, kulub umbes 1.5 päeva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3 kosmoseprügiga </a:t>
            </a:r>
            <a:r>
              <a:rPr lang="en" sz="2800" dirty="0" smtClean="0"/>
              <a:t>kokkupõrke</a:t>
            </a:r>
            <a:r>
              <a:rPr lang="et-EE" sz="2800" dirty="0" smtClean="0"/>
              <a:t>o</a:t>
            </a:r>
            <a:r>
              <a:rPr lang="en" sz="2800" dirty="0" smtClean="0"/>
              <a:t>htu</a:t>
            </a:r>
            <a:endParaRPr lang="en" sz="2800" dirty="0"/>
          </a:p>
          <a:p>
            <a:endParaRPr lang="en" sz="28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Suuri probleeme satelliidiga olnud ei ole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Hetkeseis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/>
              <a:t>Jätkub alamsüsteemide pikaajaline testimine ja telemeetria kogumine. </a:t>
            </a:r>
            <a:r>
              <a:rPr lang="en" sz="2500" dirty="0" smtClean="0"/>
              <a:t>Näiteks</a:t>
            </a:r>
            <a:endParaRPr lang="en" sz="25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500" dirty="0" smtClean="0"/>
              <a:t>Satelliidi a</a:t>
            </a:r>
            <a:r>
              <a:rPr lang="en" sz="2500" dirty="0" smtClean="0"/>
              <a:t>sendi andurite Päikese </a:t>
            </a:r>
            <a:r>
              <a:rPr lang="en" sz="2500" dirty="0"/>
              <a:t>piltidega võrdlemine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t-EE" sz="2500" dirty="0" smtClean="0"/>
              <a:t>R</a:t>
            </a:r>
            <a:r>
              <a:rPr lang="en" sz="2500" dirty="0" smtClean="0"/>
              <a:t>adiatsiooni mõju</a:t>
            </a:r>
            <a:r>
              <a:rPr lang="et-EE" sz="2500" dirty="0" smtClean="0"/>
              <a:t> kaamerale</a:t>
            </a:r>
            <a:endParaRPr lang="en" sz="2500" dirty="0" smtClean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 smtClean="0"/>
              <a:t>Toimub tarkvarale funktsioonide lisamine. Praeguseks on toimunud umbes 10 tarkvara uuendamist orbiidil.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 smtClean="0"/>
              <a:t>Toimub </a:t>
            </a:r>
            <a:r>
              <a:rPr lang="en" sz="2500" dirty="0"/>
              <a:t>missiooni juhtimise tarkvara arendamine ja </a:t>
            </a:r>
            <a:r>
              <a:rPr lang="en" sz="2500" dirty="0" smtClean="0"/>
              <a:t>katsetamine</a:t>
            </a:r>
            <a:r>
              <a:rPr lang="et-EE" sz="2500" dirty="0" smtClean="0"/>
              <a:t> koostöös CGI-ga</a:t>
            </a:r>
            <a:r>
              <a:rPr lang="en" sz="2500" dirty="0" smtClean="0"/>
              <a:t>. </a:t>
            </a:r>
            <a:endParaRPr lang="en" sz="25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/>
              <a:t>Satelliidi kaamera on peaaegu igapäevaselt kasutusel.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/>
              <a:t>Elektrilise päikesepurje katsetamisega ei ole veel alustatud.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t-EE" dirty="0" smtClean="0"/>
              <a:t>   </a:t>
            </a:r>
            <a:r>
              <a:rPr lang="en" dirty="0" smtClean="0"/>
              <a:t>Tulemused</a:t>
            </a:r>
            <a:r>
              <a:rPr lang="et-EE" dirty="0" smtClean="0"/>
              <a:t> - Elektrisüsteemi tootlikus</a:t>
            </a:r>
            <a:endParaRPr lang="en" dirty="0"/>
          </a:p>
        </p:txBody>
      </p:sp>
      <p:sp>
        <p:nvSpPr>
          <p:cNvPr id="60" name="Shape 60"/>
          <p:cNvSpPr/>
          <p:nvPr/>
        </p:nvSpPr>
        <p:spPr>
          <a:xfrm>
            <a:off x="1043608" y="1463427"/>
            <a:ext cx="7054999" cy="5251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Fotod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Ilusad pildid</a:t>
            </a:r>
          </a:p>
          <a:p>
            <a:pPr>
              <a:buNone/>
            </a:pPr>
            <a:r>
              <a:rPr lang="en"/>
              <a:t>Video</a:t>
            </a: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r="308"/>
          <a:stretch>
            <a:fillRect/>
          </a:stretch>
        </p:blipFill>
        <p:spPr>
          <a:xfrm>
            <a:off x="0" y="0"/>
            <a:ext cx="9144000" cy="6900863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2012_Kuuste_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3970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Them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CAM_SpaceTech_2013_optimized</Template>
  <TotalTime>262</TotalTime>
  <Words>616</Words>
  <Application>Microsoft Office PowerPoint</Application>
  <PresentationFormat>On-screen Show (4:3)</PresentationFormat>
  <Paragraphs>94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B2012_Kuuste_presentation</vt:lpstr>
      <vt:lpstr>ESTCube,  seosed lennuakadeemiaga, tulevikuperspektiivid</vt:lpstr>
      <vt:lpstr>Igapäevane ESTCube-1 opereerimine</vt:lpstr>
      <vt:lpstr>Hetkeseis</vt:lpstr>
      <vt:lpstr>Hetkeseis</vt:lpstr>
      <vt:lpstr>   Tulemused - Elektrisüsteemi tootlikus</vt:lpstr>
      <vt:lpstr>PowerPoint Presentation</vt:lpstr>
      <vt:lpstr>PowerPoint Presentation</vt:lpstr>
      <vt:lpstr>Fotod</vt:lpstr>
      <vt:lpstr>PowerPoint Presentation</vt:lpstr>
      <vt:lpstr>Koostöö Lennuakadeemiaga</vt:lpstr>
      <vt:lpstr>Koostöö Lennuakadeemiaga</vt:lpstr>
      <vt:lpstr>Teadusartiklid ja konverentsid</vt:lpstr>
      <vt:lpstr>Side lennundusega</vt:lpstr>
      <vt:lpstr>Uued kosmosetehnoloogia projektid</vt:lpstr>
      <vt:lpstr>Tartu Observatoorium</vt:lpstr>
      <vt:lpstr>Vibratsioonikindluse testsüsteem</vt:lpstr>
      <vt:lpstr>Kliimakambrid</vt:lpstr>
      <vt:lpstr>Termovaakumkamber</vt:lpstr>
      <vt:lpstr>Satelliitside maajaam</vt:lpstr>
      <vt:lpstr>Võimalikud koostöövaldkonnad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ESTCube, selle seosed lennunduse ja lennuakadeemiaga, tulevikuperspektiivid</dc:title>
  <dc:creator>Erik</dc:creator>
  <cp:lastModifiedBy>Tootsi Eelika</cp:lastModifiedBy>
  <cp:revision>31</cp:revision>
  <dcterms:modified xsi:type="dcterms:W3CDTF">2013-11-26T15:13:54Z</dcterms:modified>
</cp:coreProperties>
</file>