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290" r:id="rId2"/>
    <p:sldId id="291" r:id="rId3"/>
    <p:sldId id="292" r:id="rId4"/>
    <p:sldId id="303" r:id="rId5"/>
    <p:sldId id="293" r:id="rId6"/>
    <p:sldId id="276" r:id="rId7"/>
    <p:sldId id="277" r:id="rId8"/>
    <p:sldId id="278" r:id="rId9"/>
    <p:sldId id="279" r:id="rId10"/>
    <p:sldId id="285" r:id="rId11"/>
    <p:sldId id="286" r:id="rId12"/>
    <p:sldId id="289" r:id="rId13"/>
    <p:sldId id="312" r:id="rId14"/>
    <p:sldId id="288" r:id="rId15"/>
    <p:sldId id="304" r:id="rId16"/>
    <p:sldId id="314" r:id="rId17"/>
    <p:sldId id="311" r:id="rId18"/>
    <p:sldId id="310" r:id="rId19"/>
    <p:sldId id="315" r:id="rId20"/>
    <p:sldId id="305" r:id="rId21"/>
    <p:sldId id="313" r:id="rId22"/>
    <p:sldId id="309" r:id="rId23"/>
    <p:sldId id="301" r:id="rId24"/>
  </p:sldIdLst>
  <p:sldSz cx="9144000" cy="6858000" type="screen4x3"/>
  <p:notesSz cx="6888163" cy="10018713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808" autoAdjust="0"/>
  </p:normalViewPr>
  <p:slideViewPr>
    <p:cSldViewPr>
      <p:cViewPr>
        <p:scale>
          <a:sx n="75" d="100"/>
          <a:sy n="75" d="100"/>
        </p:scale>
        <p:origin x="-2028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BF074-FFE7-4A72-8E17-661730EDA394}" type="datetimeFigureOut">
              <a:rPr lang="et-EE" smtClean="0"/>
              <a:t>7.11.2014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670DB-C9BD-48F0-95DF-E9C45599FBE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89624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7321B106-3AC9-4CDE-AC2D-EAB00E67B523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B43954A3-089B-4854-B83D-9B2D118965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7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3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0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57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9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17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 baseline="0" dirty="0" smtClean="0"/>
          </a:p>
          <a:p>
            <a:endParaRPr lang="et-EE" baseline="0" dirty="0" smtClean="0"/>
          </a:p>
          <a:p>
            <a:endParaRPr lang="et-EE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51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67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5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902862" y="9517777"/>
            <a:ext cx="2985301" cy="50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02" tIns="46351" rIns="92702" bIns="46351" anchor="b"/>
          <a:lstStyle>
            <a:lvl1pPr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2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2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2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2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fld id="{25BC7D6C-C009-4E71-9449-BD6D483BFBED}" type="slidenum">
              <a:rPr lang="en-GB" altLang="et-EE" sz="1200">
                <a:solidFill>
                  <a:schemeClr val="tx1"/>
                </a:solidFill>
                <a:latin typeface="Times New Roman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GB" altLang="et-EE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et-EE" dirty="0" smtClean="0">
              <a:solidFill>
                <a:schemeClr val="tx2"/>
              </a:solidFill>
              <a:ea typeface="+mn-ea"/>
              <a:cs typeface="Arial" pitchFamily="34" charset="0"/>
            </a:endParaRPr>
          </a:p>
          <a:p>
            <a:endParaRPr lang="en-US" altLang="et-EE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lvl="3" indent="0">
              <a:buFont typeface="Arial" panose="020B0604020202020204" pitchFamily="34" charset="0"/>
              <a:buNone/>
            </a:pPr>
            <a:endParaRPr lang="et-EE" baseline="0" dirty="0" smtClean="0"/>
          </a:p>
          <a:p>
            <a:endParaRPr lang="et-E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3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1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38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18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 txBox="1">
            <a:spLocks noGrp="1" noChangeArrowheads="1"/>
          </p:cNvSpPr>
          <p:nvPr/>
        </p:nvSpPr>
        <p:spPr bwMode="auto">
          <a:xfrm>
            <a:off x="3902862" y="9517777"/>
            <a:ext cx="2985301" cy="50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02" tIns="46351" rIns="92702" bIns="46351" anchor="b"/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fld id="{F69F6226-E765-164D-8C9A-9BD6EC28F7C0}" type="slidenum">
              <a:rPr lang="en-GB" sz="1200">
                <a:solidFill>
                  <a:schemeClr val="tx1"/>
                </a:solidFill>
                <a:latin typeface="Times New Roman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en-GB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954A3-089B-4854-B83D-9B2D1189652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15888"/>
            <a:ext cx="145097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391023"/>
            <a:ext cx="6172200" cy="1470025"/>
          </a:xfrm>
        </p:spPr>
        <p:txBody>
          <a:bodyPr>
            <a:sp3d>
              <a:bevelT w="63500"/>
            </a:sp3d>
          </a:bodyPr>
          <a:lstStyle>
            <a:lvl1pPr>
              <a:defRPr sz="4400" strike="noStrike" baseline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tx2">
                      <a:lumMod val="40000"/>
                      <a:lumOff val="60000"/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2008" y="4941168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1905001" cy="365125"/>
          </a:xfrm>
        </p:spPr>
        <p:txBody>
          <a:bodyPr/>
          <a:lstStyle>
            <a:lvl1pPr>
              <a:defRPr/>
            </a:lvl1pPr>
          </a:lstStyle>
          <a:p>
            <a:fld id="{519A87F0-A90B-47AF-AF4C-F2AB23C2CD94}" type="datetimeFigureOut">
              <a:rPr lang="et-EE" smtClean="0"/>
              <a:pPr/>
              <a:t>7.11.2014</a:t>
            </a:fld>
            <a:endParaRPr lang="et-E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7313" y="6519863"/>
            <a:ext cx="3816350" cy="365125"/>
          </a:xfr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t-E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568D5-1E23-4CC1-BEFF-9B4A338A35B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2979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ITSEVÄGI ASUTUSESISESEKS KASUTAMISEKS Märge tehtud 30.10.2012 Juurdepääsupiirang kehtib kuni 30.10.2017 Alus: avaliku teabe seadus § 35 lg 2 p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76064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6792"/>
            <a:ext cx="8077200" cy="4569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1905001" cy="365125"/>
          </a:xfrm>
        </p:spPr>
        <p:txBody>
          <a:bodyPr/>
          <a:lstStyle>
            <a:lvl1pPr>
              <a:defRPr/>
            </a:lvl1pPr>
          </a:lstStyle>
          <a:p>
            <a:fld id="{519A87F0-A90B-47AF-AF4C-F2AB23C2CD94}" type="datetimeFigureOut">
              <a:rPr lang="et-EE" smtClean="0"/>
              <a:pPr/>
              <a:t>7.11.2014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7313" y="6519863"/>
            <a:ext cx="3816350" cy="365125"/>
          </a:xfr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568D5-1E23-4CC1-BEFF-9B4A338A35B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5807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16EC4-66B3-904F-873A-ADFFCA3D14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2759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22325"/>
            <a:ext cx="7772400" cy="674688"/>
          </a:xfr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65625"/>
          </a:xfrm>
        </p:spPr>
        <p:txBody>
          <a:bodyPr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65625"/>
          </a:xfrm>
        </p:spPr>
        <p:txBody>
          <a:bodyPr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825BD-10D1-2546-96FA-D4E296C3FD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3424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6C983-16FD-497E-8AA7-7BBB36945C66}" type="slidenum">
              <a:rPr lang="en-GB" altLang="et-EE"/>
              <a:pPr>
                <a:defRPr/>
              </a:pPr>
              <a:t>‹#›</a:t>
            </a:fld>
            <a:endParaRPr lang="en-GB" altLang="et-EE"/>
          </a:p>
        </p:txBody>
      </p:sp>
    </p:spTree>
    <p:extLst>
      <p:ext uri="{BB962C8B-B14F-4D97-AF65-F5344CB8AC3E}">
        <p14:creationId xmlns:p14="http://schemas.microsoft.com/office/powerpoint/2010/main" val="20953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87F0-A90B-47AF-AF4C-F2AB23C2CD94}" type="datetimeFigureOut">
              <a:rPr lang="et-EE" smtClean="0"/>
              <a:pPr/>
              <a:t>7.11.2014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8D5-1E23-4CC1-BEFF-9B4A338A35BD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965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4450"/>
            <a:ext cx="56165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8" y="1600200"/>
            <a:ext cx="82915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 smtClean="0"/>
              <a:t>Click to edit Master text styles</a:t>
            </a:r>
          </a:p>
          <a:p>
            <a:pPr lvl="1"/>
            <a:r>
              <a:rPr lang="en-US" altLang="et-EE" smtClean="0"/>
              <a:t>Second level</a:t>
            </a:r>
          </a:p>
          <a:p>
            <a:pPr lvl="2"/>
            <a:r>
              <a:rPr lang="en-US" altLang="et-EE" smtClean="0"/>
              <a:t>Third level</a:t>
            </a:r>
          </a:p>
          <a:p>
            <a:pPr lvl="3"/>
            <a:r>
              <a:rPr lang="en-US" altLang="et-EE" smtClean="0"/>
              <a:t>Fourth level</a:t>
            </a:r>
          </a:p>
          <a:p>
            <a:pPr lvl="4"/>
            <a:r>
              <a:rPr lang="en-US" altLang="et-E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9525" y="65198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87F0-A90B-47AF-AF4C-F2AB23C2CD94}" type="datetimeFigureOut">
              <a:rPr lang="et-EE" smtClean="0"/>
              <a:pPr/>
              <a:t>7.11.2014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5875" y="6519863"/>
            <a:ext cx="3925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5475" y="65198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568D5-1E23-4CC1-BEFF-9B4A338A35BD}" type="slidenum">
              <a:rPr lang="et-EE" smtClean="0"/>
              <a:pPr/>
              <a:t>‹#›</a:t>
            </a:fld>
            <a:endParaRPr lang="et-EE"/>
          </a:p>
        </p:txBody>
      </p:sp>
      <p:pic>
        <p:nvPicPr>
          <p:cNvPr id="307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44450"/>
            <a:ext cx="11779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7" r:id="rId3"/>
    <p:sldLayoutId id="2147483678" r:id="rId4"/>
    <p:sldLayoutId id="2147483679" r:id="rId5"/>
    <p:sldLayoutId id="2147483680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376092"/>
          </a:solidFill>
          <a:effectLst>
            <a:glow rad="25400">
              <a:schemeClr val="accent1">
                <a:lumMod val="40000"/>
                <a:lumOff val="60000"/>
                <a:alpha val="75000"/>
              </a:schemeClr>
            </a:glow>
          </a:effectLst>
          <a:latin typeface="Arial" pitchFamily="34" charset="0"/>
          <a:ea typeface="+mj-ea"/>
          <a:cs typeface="Arial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Arial" charset="0"/>
          <a:cs typeface="Arial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Arial" charset="0"/>
          <a:cs typeface="Arial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Arial" charset="0"/>
          <a:cs typeface="Arial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Arial" charset="0"/>
          <a:cs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Arial" charset="0"/>
          <a:cs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Arial" charset="0"/>
          <a:cs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268760"/>
            <a:ext cx="7772400" cy="1860190"/>
          </a:xfrm>
        </p:spPr>
        <p:txBody>
          <a:bodyPr/>
          <a:lstStyle/>
          <a:p>
            <a:pPr>
              <a:defRPr/>
            </a:pPr>
            <a:r>
              <a:rPr lang="et-EE" altLang="et-EE" b="1" dirty="0" smtClean="0">
                <a:solidFill>
                  <a:schemeClr val="tx2"/>
                </a:solidFill>
              </a:rPr>
              <a:t>EST AF </a:t>
            </a:r>
            <a:r>
              <a:rPr lang="et-EE" altLang="et-EE" b="1" cap="all" dirty="0" smtClean="0">
                <a:solidFill>
                  <a:schemeClr val="tx2"/>
                </a:solidFill>
              </a:rPr>
              <a:t>helicopter </a:t>
            </a:r>
            <a:r>
              <a:rPr lang="et-EE" altLang="et-EE" b="1" cap="all" dirty="0" err="1" smtClean="0">
                <a:solidFill>
                  <a:schemeClr val="tx2"/>
                </a:solidFill>
              </a:rPr>
              <a:t>pilots</a:t>
            </a:r>
            <a:r>
              <a:rPr lang="et-EE" altLang="et-EE" b="1" cap="all" dirty="0" smtClean="0">
                <a:solidFill>
                  <a:schemeClr val="tx2"/>
                </a:solidFill>
              </a:rPr>
              <a:t> </a:t>
            </a:r>
            <a:r>
              <a:rPr lang="et-EE" altLang="et-EE" b="1" cap="all" dirty="0" err="1" smtClean="0">
                <a:solidFill>
                  <a:schemeClr val="tx2"/>
                </a:solidFill>
              </a:rPr>
              <a:t>multinational</a:t>
            </a:r>
            <a:r>
              <a:rPr lang="et-EE" altLang="et-EE" b="1" cap="all" dirty="0" smtClean="0">
                <a:solidFill>
                  <a:schemeClr val="tx2"/>
                </a:solidFill>
              </a:rPr>
              <a:t> COOPERATION</a:t>
            </a:r>
          </a:p>
        </p:txBody>
      </p:sp>
      <p:sp>
        <p:nvSpPr>
          <p:cNvPr id="1229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buFont typeface="Monotype Sorts" charset="2"/>
              <a:buNone/>
            </a:pPr>
            <a:fld id="{38B32582-B462-4AB0-B749-C7974E24E3CB}" type="slidenum">
              <a:rPr lang="en-GB" altLang="et-EE" sz="1200">
                <a:solidFill>
                  <a:srgbClr val="A2A2A2"/>
                </a:solidFill>
                <a:cs typeface="Times New Roman" pitchFamily="18" charset="0"/>
              </a:rPr>
              <a:pPr algn="r">
                <a:buFont typeface="Monotype Sorts" charset="2"/>
                <a:buNone/>
              </a:pPr>
              <a:t>1</a:t>
            </a:fld>
            <a:endParaRPr lang="en-GB" altLang="et-EE" sz="1200">
              <a:solidFill>
                <a:srgbClr val="A2A2A2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5229200"/>
            <a:ext cx="3672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MAJ Ivar „</a:t>
            </a:r>
            <a:r>
              <a:rPr lang="et-EE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Chief</a:t>
            </a:r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“ Värk</a:t>
            </a:r>
          </a:p>
          <a:p>
            <a:pPr lvl="1"/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LT </a:t>
            </a:r>
            <a:r>
              <a:rPr lang="et-EE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Armin</a:t>
            </a:r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et-EE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Chairman</a:t>
            </a:r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t-EE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Mau</a:t>
            </a:r>
            <a:endParaRPr lang="et-EE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LT Martin „Boss“ Noorsalu </a:t>
            </a:r>
            <a:r>
              <a:rPr lang="et-E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008423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04788"/>
            <a:ext cx="7772400" cy="531812"/>
          </a:xfrm>
        </p:spPr>
        <p:txBody>
          <a:bodyPr lIns="91440" tIns="45720" rIns="91440" bIns="45720" anchor="ctr"/>
          <a:lstStyle/>
          <a:p>
            <a:r>
              <a:rPr lang="et-EE" sz="3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Times New Roman" charset="0"/>
              </a:rPr>
              <a:t>Service </a:t>
            </a:r>
            <a:r>
              <a:rPr lang="et-EE" sz="32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Times New Roman" charset="0"/>
              </a:rPr>
              <a:t>in</a:t>
            </a:r>
            <a:r>
              <a:rPr lang="et-EE" sz="3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r>
              <a:rPr lang="et-EE" sz="3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Times New Roman" charset="0"/>
              </a:rPr>
              <a:t>9 </a:t>
            </a:r>
            <a:r>
              <a:rPr lang="et-EE" sz="32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Times New Roman" charset="0"/>
              </a:rPr>
              <a:t>Regt</a:t>
            </a:r>
            <a:r>
              <a:rPr lang="et-EE" sz="3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Times New Roman" charset="0"/>
              </a:rPr>
              <a:t> AAC.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892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834A716C-4E7E-8840-AC5A-F6B28A3671AB}" type="slidenum">
              <a:rPr lang="en-GB" sz="1200">
                <a:solidFill>
                  <a:srgbClr val="A2A2A2"/>
                </a:solidFill>
                <a:cs typeface="Times New Roman" charset="0"/>
              </a:rPr>
              <a:pPr/>
              <a:t>10</a:t>
            </a:fld>
            <a:endParaRPr lang="en-GB" sz="1200">
              <a:solidFill>
                <a:srgbClr val="A2A2A2"/>
              </a:solidFill>
              <a:cs typeface="Times New Roman" charset="0"/>
            </a:endParaRPr>
          </a:p>
        </p:txBody>
      </p:sp>
      <p:pic>
        <p:nvPicPr>
          <p:cNvPr id="2" name="Picture 1" descr="IMG_854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7" b="35790"/>
          <a:stretch/>
        </p:blipFill>
        <p:spPr>
          <a:xfrm>
            <a:off x="326916" y="4861060"/>
            <a:ext cx="8468856" cy="172666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060848"/>
            <a:ext cx="3072341" cy="2304256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1115616" y="836712"/>
            <a:ext cx="5400600" cy="38884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lnSpc>
                <a:spcPct val="77000"/>
              </a:lnSpc>
              <a:buFont typeface="Arial"/>
              <a:buChar char="•"/>
            </a:pPr>
            <a:r>
              <a:rPr lang="en-GB" dirty="0" err="1">
                <a:solidFill>
                  <a:schemeClr val="tx2"/>
                </a:solidFill>
              </a:rPr>
              <a:t>Maj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Värk</a:t>
            </a:r>
            <a:endParaRPr lang="en-GB" dirty="0">
              <a:solidFill>
                <a:schemeClr val="tx2"/>
              </a:solidFill>
            </a:endParaRPr>
          </a:p>
          <a:p>
            <a:pPr marL="685800" lvl="1">
              <a:lnSpc>
                <a:spcPct val="77000"/>
              </a:lnSpc>
            </a:pPr>
            <a:r>
              <a:rPr lang="en-GB" sz="1600" dirty="0">
                <a:solidFill>
                  <a:schemeClr val="tx2"/>
                </a:solidFill>
              </a:rPr>
              <a:t>672 </a:t>
            </a:r>
            <a:r>
              <a:rPr lang="en-GB" sz="1600" dirty="0" err="1">
                <a:solidFill>
                  <a:schemeClr val="tx2"/>
                </a:solidFill>
              </a:rPr>
              <a:t>Sq</a:t>
            </a:r>
            <a:endParaRPr lang="en-GB" sz="1600" dirty="0">
              <a:solidFill>
                <a:schemeClr val="tx2"/>
              </a:solidFill>
            </a:endParaRPr>
          </a:p>
          <a:p>
            <a:pPr marL="685800" lvl="1">
              <a:lnSpc>
                <a:spcPct val="77000"/>
              </a:lnSpc>
            </a:pPr>
            <a:r>
              <a:rPr lang="et-EE" sz="1600" dirty="0">
                <a:solidFill>
                  <a:schemeClr val="tx2"/>
                </a:solidFill>
              </a:rPr>
              <a:t>PlansO and SQN</a:t>
            </a:r>
            <a:r>
              <a:rPr lang="en-GB" sz="1600" dirty="0">
                <a:solidFill>
                  <a:schemeClr val="tx2"/>
                </a:solidFill>
              </a:rPr>
              <a:t> 2IC (Second in Command</a:t>
            </a:r>
            <a:r>
              <a:rPr lang="en-GB" sz="1600" dirty="0" smtClean="0">
                <a:solidFill>
                  <a:schemeClr val="tx2"/>
                </a:solidFill>
              </a:rPr>
              <a:t>)</a:t>
            </a:r>
          </a:p>
          <a:p>
            <a:pPr marL="285750">
              <a:lnSpc>
                <a:spcPct val="77000"/>
              </a:lnSpc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Lt Mau</a:t>
            </a:r>
          </a:p>
          <a:p>
            <a:pPr marL="685800" lvl="1">
              <a:lnSpc>
                <a:spcPct val="77000"/>
              </a:lnSpc>
            </a:pPr>
            <a:r>
              <a:rPr lang="en-GB" sz="1600" dirty="0" smtClean="0">
                <a:solidFill>
                  <a:schemeClr val="tx2"/>
                </a:solidFill>
              </a:rPr>
              <a:t>669 </a:t>
            </a:r>
            <a:r>
              <a:rPr lang="et-EE" sz="1600" dirty="0">
                <a:solidFill>
                  <a:schemeClr val="tx2"/>
                </a:solidFill>
              </a:rPr>
              <a:t>SQN </a:t>
            </a:r>
            <a:r>
              <a:rPr lang="en-GB" sz="1600" dirty="0" smtClean="0">
                <a:solidFill>
                  <a:schemeClr val="tx2"/>
                </a:solidFill>
              </a:rPr>
              <a:t>ACM</a:t>
            </a:r>
            <a:r>
              <a:rPr lang="et-EE" sz="1600" dirty="0" smtClean="0">
                <a:solidFill>
                  <a:schemeClr val="tx2"/>
                </a:solidFill>
              </a:rPr>
              <a:t> </a:t>
            </a:r>
            <a:r>
              <a:rPr lang="et-EE" sz="1600" dirty="0">
                <a:solidFill>
                  <a:schemeClr val="tx2"/>
                </a:solidFill>
              </a:rPr>
              <a:t>flight </a:t>
            </a:r>
            <a:r>
              <a:rPr lang="et-EE" sz="1600" dirty="0" smtClean="0">
                <a:solidFill>
                  <a:schemeClr val="tx2"/>
                </a:solidFill>
              </a:rPr>
              <a:t>commander</a:t>
            </a:r>
            <a:endParaRPr lang="en-GB" sz="1600" dirty="0">
              <a:solidFill>
                <a:schemeClr val="tx2"/>
              </a:solidFill>
            </a:endParaRPr>
          </a:p>
          <a:p>
            <a:pPr marL="685800" lvl="1">
              <a:lnSpc>
                <a:spcPct val="77000"/>
              </a:lnSpc>
            </a:pPr>
            <a:r>
              <a:rPr lang="en-GB" sz="1600" dirty="0" smtClean="0">
                <a:solidFill>
                  <a:schemeClr val="tx2"/>
                </a:solidFill>
              </a:rPr>
              <a:t>659 </a:t>
            </a:r>
            <a:r>
              <a:rPr lang="en-GB" sz="1600" dirty="0">
                <a:solidFill>
                  <a:schemeClr val="tx2"/>
                </a:solidFill>
              </a:rPr>
              <a:t>S</a:t>
            </a:r>
            <a:r>
              <a:rPr lang="et-EE" sz="1600" dirty="0">
                <a:solidFill>
                  <a:schemeClr val="tx2"/>
                </a:solidFill>
              </a:rPr>
              <a:t>QN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dirty="0" smtClean="0">
                <a:solidFill>
                  <a:schemeClr val="tx2"/>
                </a:solidFill>
              </a:rPr>
              <a:t>aircrew</a:t>
            </a:r>
            <a:endParaRPr lang="et-EE" sz="1600" dirty="0">
              <a:solidFill>
                <a:schemeClr val="tx2"/>
              </a:solidFill>
            </a:endParaRPr>
          </a:p>
          <a:p>
            <a:pPr marL="285750">
              <a:lnSpc>
                <a:spcPct val="77000"/>
              </a:lnSpc>
              <a:buFont typeface="Arial"/>
              <a:buChar char="•"/>
            </a:pPr>
            <a:r>
              <a:rPr lang="et-EE" dirty="0" smtClean="0">
                <a:solidFill>
                  <a:schemeClr val="tx2"/>
                </a:solidFill>
              </a:rPr>
              <a:t>Flying duties</a:t>
            </a:r>
            <a:endParaRPr lang="en-GB" dirty="0">
              <a:solidFill>
                <a:schemeClr val="tx2"/>
              </a:solidFill>
            </a:endParaRPr>
          </a:p>
          <a:p>
            <a:pPr marL="685800" lvl="1">
              <a:lnSpc>
                <a:spcPct val="77000"/>
              </a:lnSpc>
            </a:pPr>
            <a:r>
              <a:rPr lang="et-EE" sz="1600" dirty="0" smtClean="0">
                <a:solidFill>
                  <a:schemeClr val="tx2"/>
                </a:solidFill>
              </a:rPr>
              <a:t>Flying </a:t>
            </a:r>
            <a:r>
              <a:rPr lang="et-EE" sz="1600" dirty="0">
                <a:solidFill>
                  <a:schemeClr val="tx2"/>
                </a:solidFill>
              </a:rPr>
              <a:t>as pilot and a/c commander, </a:t>
            </a:r>
            <a:endParaRPr lang="et-EE" sz="1600" dirty="0" smtClean="0">
              <a:solidFill>
                <a:schemeClr val="tx2"/>
              </a:solidFill>
            </a:endParaRPr>
          </a:p>
          <a:p>
            <a:pPr marL="685800" lvl="1">
              <a:lnSpc>
                <a:spcPct val="77000"/>
              </a:lnSpc>
            </a:pPr>
            <a:r>
              <a:rPr lang="et-EE" sz="1600" dirty="0" smtClean="0">
                <a:solidFill>
                  <a:schemeClr val="tx2"/>
                </a:solidFill>
              </a:rPr>
              <a:t>Army </a:t>
            </a:r>
            <a:r>
              <a:rPr lang="et-EE" sz="1600" dirty="0">
                <a:solidFill>
                  <a:schemeClr val="tx2"/>
                </a:solidFill>
              </a:rPr>
              <a:t>regular tasks, </a:t>
            </a:r>
            <a:endParaRPr lang="et-EE" sz="1600" dirty="0" smtClean="0">
              <a:solidFill>
                <a:schemeClr val="tx2"/>
              </a:solidFill>
            </a:endParaRPr>
          </a:p>
          <a:p>
            <a:pPr marL="685800" lvl="1">
              <a:lnSpc>
                <a:spcPct val="77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T</a:t>
            </a:r>
            <a:r>
              <a:rPr lang="et-EE" sz="1600" dirty="0" smtClean="0">
                <a:solidFill>
                  <a:schemeClr val="tx2"/>
                </a:solidFill>
              </a:rPr>
              <a:t>aining flights</a:t>
            </a:r>
          </a:p>
          <a:p>
            <a:pPr marL="685800" lvl="1">
              <a:lnSpc>
                <a:spcPct val="77000"/>
              </a:lnSpc>
            </a:pPr>
            <a:r>
              <a:rPr lang="et-EE" sz="1600" dirty="0" smtClean="0">
                <a:solidFill>
                  <a:schemeClr val="tx2"/>
                </a:solidFill>
              </a:rPr>
              <a:t>Maintenance </a:t>
            </a:r>
            <a:r>
              <a:rPr lang="et-EE" sz="1600" dirty="0">
                <a:solidFill>
                  <a:schemeClr val="tx2"/>
                </a:solidFill>
              </a:rPr>
              <a:t>test flights. </a:t>
            </a:r>
            <a:endParaRPr lang="et-EE" sz="1600" dirty="0" smtClean="0">
              <a:solidFill>
                <a:schemeClr val="tx2"/>
              </a:solidFill>
            </a:endParaRPr>
          </a:p>
          <a:p>
            <a:pPr marL="285750">
              <a:lnSpc>
                <a:spcPct val="77000"/>
              </a:lnSpc>
              <a:buFont typeface="Arial"/>
              <a:buChar char="•"/>
            </a:pPr>
            <a:r>
              <a:rPr lang="et-EE" dirty="0" smtClean="0">
                <a:solidFill>
                  <a:schemeClr val="tx2"/>
                </a:solidFill>
              </a:rPr>
              <a:t>Additional tasks</a:t>
            </a:r>
            <a:endParaRPr lang="en-GB" dirty="0" smtClean="0">
              <a:solidFill>
                <a:schemeClr val="tx2"/>
              </a:solidFill>
            </a:endParaRPr>
          </a:p>
          <a:p>
            <a:pPr marL="685800" lvl="1">
              <a:lnSpc>
                <a:spcPct val="77000"/>
              </a:lnSpc>
            </a:pPr>
            <a:r>
              <a:rPr lang="et-EE" sz="1600" dirty="0" smtClean="0">
                <a:solidFill>
                  <a:schemeClr val="tx2"/>
                </a:solidFill>
              </a:rPr>
              <a:t>Base </a:t>
            </a:r>
            <a:r>
              <a:rPr lang="et-EE" sz="1600" dirty="0">
                <a:solidFill>
                  <a:schemeClr val="tx2"/>
                </a:solidFill>
              </a:rPr>
              <a:t>duty </a:t>
            </a:r>
            <a:r>
              <a:rPr lang="et-EE" sz="1600" dirty="0" smtClean="0">
                <a:solidFill>
                  <a:schemeClr val="tx2"/>
                </a:solidFill>
              </a:rPr>
              <a:t>officer</a:t>
            </a:r>
          </a:p>
          <a:p>
            <a:pPr marL="685800" lvl="1">
              <a:lnSpc>
                <a:spcPct val="77000"/>
              </a:lnSpc>
            </a:pPr>
            <a:r>
              <a:rPr lang="et-EE" sz="1600" dirty="0" smtClean="0">
                <a:solidFill>
                  <a:schemeClr val="tx2"/>
                </a:solidFill>
              </a:rPr>
              <a:t>Base </a:t>
            </a:r>
            <a:r>
              <a:rPr lang="et-EE" sz="1600" dirty="0">
                <a:solidFill>
                  <a:schemeClr val="tx2"/>
                </a:solidFill>
              </a:rPr>
              <a:t>senior duty officer</a:t>
            </a:r>
            <a:endParaRPr lang="en-GB" sz="1600" dirty="0">
              <a:solidFill>
                <a:schemeClr val="tx2"/>
              </a:solidFill>
            </a:endParaRPr>
          </a:p>
          <a:p>
            <a:pPr marL="685800" lvl="1">
              <a:lnSpc>
                <a:spcPct val="77000"/>
              </a:lnSpc>
            </a:pPr>
            <a:endParaRPr lang="en-GB" sz="1600" dirty="0">
              <a:solidFill>
                <a:schemeClr val="tx2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9670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2"/>
          <p:cNvSpPr txBox="1">
            <a:spLocks noChangeArrowheads="1"/>
          </p:cNvSpPr>
          <p:nvPr/>
        </p:nvSpPr>
        <p:spPr bwMode="auto">
          <a:xfrm>
            <a:off x="1218189" y="238126"/>
            <a:ext cx="4355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t-EE" sz="3200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Arial" pitchFamily="34" charset="0"/>
                <a:ea typeface="+mj-ea"/>
                <a:cs typeface="Arial" pitchFamily="34" charset="0"/>
              </a:rPr>
              <a:t>Service </a:t>
            </a:r>
            <a:r>
              <a:rPr lang="et-EE" sz="3200" dirty="0" err="1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Arial" pitchFamily="34" charset="0"/>
                <a:ea typeface="+mj-ea"/>
                <a:cs typeface="Arial" pitchFamily="34" charset="0"/>
              </a:rPr>
              <a:t>in</a:t>
            </a:r>
            <a:r>
              <a:rPr lang="et-EE" sz="3200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Arial" pitchFamily="34" charset="0"/>
                <a:ea typeface="+mj-ea"/>
                <a:cs typeface="Arial" pitchFamily="34" charset="0"/>
              </a:rPr>
              <a:t> 9 </a:t>
            </a:r>
            <a:r>
              <a:rPr lang="et-EE" sz="3200" dirty="0" err="1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Arial" pitchFamily="34" charset="0"/>
                <a:ea typeface="+mj-ea"/>
                <a:cs typeface="Arial" pitchFamily="34" charset="0"/>
              </a:rPr>
              <a:t>Regt</a:t>
            </a:r>
            <a:r>
              <a:rPr lang="et-EE" sz="3200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Arial" pitchFamily="34" charset="0"/>
                <a:ea typeface="+mj-ea"/>
                <a:cs typeface="Arial" pitchFamily="34" charset="0"/>
              </a:rPr>
              <a:t> AAC.</a:t>
            </a:r>
            <a:endParaRPr lang="en-GB" sz="3200" dirty="0">
              <a:solidFill>
                <a:srgbClr val="376092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231526" y="1066800"/>
            <a:ext cx="8516938" cy="575542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dirty="0">
                <a:solidFill>
                  <a:srgbClr val="000000"/>
                </a:solidFill>
              </a:rPr>
              <a:t>	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Op </a:t>
            </a:r>
            <a:r>
              <a:rPr lang="en-GB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Ol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lang="en-GB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mpic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an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call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service</a:t>
            </a:r>
            <a:endParaRPr lang="en-GB" sz="16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SERE B, UK</a:t>
            </a:r>
          </a:p>
          <a:p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US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MATTS, UK</a:t>
            </a:r>
            <a:endParaRPr lang="cs-CZ" sz="16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Lt Mau: </a:t>
            </a:r>
          </a:p>
          <a:p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Ex Clockwork, 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NOR</a:t>
            </a:r>
            <a:endParaRPr lang="en-GB" sz="16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Ex Joint Warrior, UK</a:t>
            </a:r>
          </a:p>
          <a:p>
            <a:r>
              <a:rPr lang="en-GB" sz="16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AAC </a:t>
            </a:r>
            <a:r>
              <a:rPr lang="en-GB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Adv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EW </a:t>
            </a: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training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, UK</a:t>
            </a:r>
          </a:p>
          <a:p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RAF </a:t>
            </a:r>
            <a:r>
              <a:rPr lang="en-US" sz="16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Dangeros</a:t>
            </a:r>
            <a:r>
              <a:rPr 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Goods </a:t>
            </a:r>
            <a:r>
              <a:rPr lang="en-US" sz="16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Cse</a:t>
            </a:r>
            <a:r>
              <a:rPr 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UK</a:t>
            </a:r>
            <a:endParaRPr lang="en-GB" sz="1600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GB" sz="16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MAA Flying </a:t>
            </a:r>
            <a:r>
              <a:rPr lang="en-GB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Auth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lang="en-GB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ri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lang="en-GB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er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Cse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, UK</a:t>
            </a:r>
          </a:p>
          <a:p>
            <a:r>
              <a:rPr lang="en-US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Post Crash Management Officers </a:t>
            </a:r>
            <a:r>
              <a:rPr lang="en-US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Cse</a:t>
            </a:r>
            <a:r>
              <a:rPr lang="en-US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, UK</a:t>
            </a:r>
          </a:p>
          <a:p>
            <a:r>
              <a:rPr lang="en-US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Cold Weather Survival </a:t>
            </a:r>
            <a:r>
              <a:rPr lang="en-GB" sz="16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Cse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NOR</a:t>
            </a:r>
            <a:endParaRPr lang="en-GB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GB" sz="16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EDA </a:t>
            </a:r>
            <a:r>
              <a:rPr lang="en-GB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Europian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Helicopter Tactics </a:t>
            </a:r>
            <a:r>
              <a:rPr lang="en-GB" sz="16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Instructors</a:t>
            </a:r>
            <a:r>
              <a:rPr lang="et-EE" sz="16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Cse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, UK </a:t>
            </a:r>
          </a:p>
          <a:p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US" sz="1600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Traing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for Ship borne operations/Deck Landing Qualification, UK</a:t>
            </a:r>
            <a:endParaRPr lang="en-GB" sz="16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l"/>
            <a:r>
              <a:rPr lang="en-GB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Maj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Värk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: </a:t>
            </a:r>
          </a:p>
          <a:p>
            <a:pPr algn="l"/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AAC MC </a:t>
            </a: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cse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, UK</a:t>
            </a:r>
          </a:p>
          <a:p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AAC EW </a:t>
            </a: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Cse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, UK</a:t>
            </a:r>
            <a:endParaRPr lang="et-EE" sz="16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l"/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Ex </a:t>
            </a:r>
            <a:r>
              <a:rPr lang="en-US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U</a:t>
            </a: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rban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Warrior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, FRA</a:t>
            </a:r>
            <a:r>
              <a:rPr lang="en-US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en-GB" sz="16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l"/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Ex Lynx Vortex, USA</a:t>
            </a:r>
          </a:p>
          <a:p>
            <a:pPr algn="l"/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fr-FR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Ex </a:t>
            </a:r>
            <a:r>
              <a:rPr lang="fr-FR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Pashtun</a:t>
            </a:r>
            <a:r>
              <a:rPr lang="fr-FR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Sabre, UK</a:t>
            </a:r>
            <a:r>
              <a:rPr lang="cs-CZ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en-GB" sz="16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l"/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fr-FR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Ex </a:t>
            </a:r>
            <a:r>
              <a:rPr lang="fr-FR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Mercurys</a:t>
            </a:r>
            <a:r>
              <a:rPr lang="fr-FR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Peak</a:t>
            </a:r>
            <a:r>
              <a:rPr lang="cs-CZ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, UK</a:t>
            </a:r>
          </a:p>
          <a:p>
            <a:pPr algn="l"/>
            <a:r>
              <a:rPr lang="cs-CZ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fr-FR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Ex </a:t>
            </a:r>
            <a:r>
              <a:rPr lang="fr-FR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Eagles</a:t>
            </a:r>
            <a:r>
              <a:rPr lang="fr-FR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Nest</a:t>
            </a:r>
            <a:r>
              <a:rPr lang="fr-FR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, UK</a:t>
            </a:r>
            <a:endParaRPr lang="cs-CZ" sz="16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l"/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	Op HERRIC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K 19/20</a:t>
            </a:r>
            <a:r>
              <a:rPr lang="en-GB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, 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AFG</a:t>
            </a:r>
            <a:endParaRPr lang="en-GB" sz="16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993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06D2E9AA-F5DD-A249-BE55-C983BE581D4F}" type="slidenum">
              <a:rPr lang="en-GB" sz="1200">
                <a:solidFill>
                  <a:srgbClr val="A2A2A2"/>
                </a:solidFill>
                <a:cs typeface="Times New Roman" charset="0"/>
              </a:rPr>
              <a:pPr/>
              <a:t>11</a:t>
            </a:fld>
            <a:endParaRPr lang="en-GB" sz="1200">
              <a:solidFill>
                <a:srgbClr val="A2A2A2"/>
              </a:solidFill>
              <a:cs typeface="Times New Roman" charset="0"/>
            </a:endParaRPr>
          </a:p>
        </p:txBody>
      </p:sp>
      <p:pic>
        <p:nvPicPr>
          <p:cNvPr id="3" name="Picture 2" descr="IMG_84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75" y="1772816"/>
            <a:ext cx="2268252" cy="151216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pic>
        <p:nvPicPr>
          <p:cNvPr id="4" name="Picture 3" descr="6807459606_6cc25080e1_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72816"/>
            <a:ext cx="2426817" cy="151216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pic>
        <p:nvPicPr>
          <p:cNvPr id="5" name="Picture 4" descr="IMG_218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10754" r="20918" b="21135"/>
          <a:stretch/>
        </p:blipFill>
        <p:spPr>
          <a:xfrm>
            <a:off x="7092280" y="3573016"/>
            <a:ext cx="1872208" cy="1248256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pic>
        <p:nvPicPr>
          <p:cNvPr id="3074" name="Picture 2" descr="C:\Users\ivar.vark\Desktop\Pildid lynx\SAM_0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7238" y="-9775825"/>
            <a:ext cx="2750400" cy="20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var.vark\Desktop\Pildid lynx\AAC958_LYNX_43C509_XZ609_EGAD_CW3I0404_2014-06-2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57" y="4957011"/>
            <a:ext cx="2612786" cy="1568333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var.vark\Desktop\Pildid lynx\SAM_0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49863"/>
            <a:ext cx="2500641" cy="187548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G_0344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b="23445"/>
          <a:stretch/>
        </p:blipFill>
        <p:spPr>
          <a:xfrm>
            <a:off x="5481737" y="838514"/>
            <a:ext cx="2330623" cy="117320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9001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7825"/>
            <a:ext cx="7772400" cy="674688"/>
          </a:xfrm>
        </p:spPr>
        <p:txBody>
          <a:bodyPr/>
          <a:lstStyle/>
          <a:p>
            <a:pPr>
              <a:defRPr/>
            </a:pPr>
            <a:r>
              <a:rPr lang="et-EE" dirty="0" smtClean="0"/>
              <a:t>OP </a:t>
            </a:r>
            <a:r>
              <a:rPr lang="et-EE" dirty="0" err="1" smtClean="0"/>
              <a:t>Herrick</a:t>
            </a:r>
            <a:r>
              <a:rPr lang="et-EE" dirty="0" smtClean="0"/>
              <a:t> 19/20, </a:t>
            </a:r>
            <a:r>
              <a:rPr lang="et-EE" dirty="0" err="1" smtClean="0"/>
              <a:t>Afghanistan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9272" y="1052736"/>
            <a:ext cx="7073900" cy="52959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t-EE" sz="1600" dirty="0">
                <a:solidFill>
                  <a:schemeClr val="tx2"/>
                </a:solidFill>
              </a:rPr>
              <a:t>3 </a:t>
            </a:r>
            <a:r>
              <a:rPr lang="et-EE" sz="1600" dirty="0" err="1">
                <a:solidFill>
                  <a:schemeClr val="tx2"/>
                </a:solidFill>
              </a:rPr>
              <a:t>Month</a:t>
            </a:r>
            <a:r>
              <a:rPr lang="et-EE" sz="1600" dirty="0">
                <a:solidFill>
                  <a:schemeClr val="tx2"/>
                </a:solidFill>
              </a:rPr>
              <a:t> </a:t>
            </a:r>
            <a:r>
              <a:rPr lang="et-EE" sz="1600" dirty="0" err="1">
                <a:solidFill>
                  <a:schemeClr val="tx2"/>
                </a:solidFill>
              </a:rPr>
              <a:t>tour</a:t>
            </a:r>
            <a:r>
              <a:rPr lang="et-EE" sz="1600" dirty="0">
                <a:solidFill>
                  <a:schemeClr val="tx2"/>
                </a:solidFill>
              </a:rPr>
              <a:t>, SW </a:t>
            </a:r>
            <a:r>
              <a:rPr lang="et-EE" sz="1600" dirty="0" err="1">
                <a:solidFill>
                  <a:schemeClr val="tx2"/>
                </a:solidFill>
              </a:rPr>
              <a:t>Afghanistan</a:t>
            </a:r>
            <a:r>
              <a:rPr lang="et-EE" sz="1600" dirty="0">
                <a:solidFill>
                  <a:schemeClr val="tx2"/>
                </a:solidFill>
              </a:rPr>
              <a:t>, </a:t>
            </a:r>
            <a:r>
              <a:rPr lang="et-EE" sz="1600" dirty="0" err="1">
                <a:solidFill>
                  <a:schemeClr val="tx2"/>
                </a:solidFill>
              </a:rPr>
              <a:t>Camp</a:t>
            </a:r>
            <a:r>
              <a:rPr lang="et-EE" sz="1600" dirty="0">
                <a:solidFill>
                  <a:schemeClr val="tx2"/>
                </a:solidFill>
              </a:rPr>
              <a:t> Bastion</a:t>
            </a:r>
          </a:p>
          <a:p>
            <a:pPr>
              <a:defRPr/>
            </a:pPr>
            <a:r>
              <a:rPr lang="et-EE" sz="1600" dirty="0">
                <a:solidFill>
                  <a:schemeClr val="tx2"/>
                </a:solidFill>
              </a:rPr>
              <a:t>W</a:t>
            </a:r>
            <a:r>
              <a:rPr lang="en-GB" sz="1600" dirty="0" err="1">
                <a:solidFill>
                  <a:schemeClr val="tx2"/>
                </a:solidFill>
              </a:rPr>
              <a:t>ith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t-EE" sz="1600" dirty="0">
                <a:solidFill>
                  <a:schemeClr val="tx2"/>
                </a:solidFill>
              </a:rPr>
              <a:t>UK </a:t>
            </a:r>
            <a:r>
              <a:rPr lang="en-GB" sz="1600" dirty="0">
                <a:solidFill>
                  <a:schemeClr val="tx2"/>
                </a:solidFill>
              </a:rPr>
              <a:t>Army Air Corp</a:t>
            </a:r>
            <a:r>
              <a:rPr lang="et-EE" sz="1600" dirty="0">
                <a:solidFill>
                  <a:schemeClr val="tx2"/>
                </a:solidFill>
              </a:rPr>
              <a:t>s</a:t>
            </a:r>
            <a:r>
              <a:rPr lang="en-GB" sz="1600" dirty="0">
                <a:solidFill>
                  <a:schemeClr val="tx2"/>
                </a:solidFill>
              </a:rPr>
              <a:t> 672 </a:t>
            </a:r>
            <a:r>
              <a:rPr lang="en-GB" sz="1600" dirty="0" smtClean="0">
                <a:solidFill>
                  <a:schemeClr val="tx2"/>
                </a:solidFill>
              </a:rPr>
              <a:t>Squadron</a:t>
            </a:r>
            <a:endParaRPr lang="et-EE" sz="16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et-EE" sz="1600" dirty="0" smtClean="0">
                <a:solidFill>
                  <a:schemeClr val="tx2"/>
                </a:solidFill>
              </a:rPr>
              <a:t>4 </a:t>
            </a:r>
            <a:r>
              <a:rPr lang="et-EE" sz="1600" dirty="0">
                <a:solidFill>
                  <a:schemeClr val="tx2"/>
                </a:solidFill>
              </a:rPr>
              <a:t>x </a:t>
            </a:r>
            <a:r>
              <a:rPr lang="et-EE" sz="1600" dirty="0" err="1">
                <a:solidFill>
                  <a:schemeClr val="tx2"/>
                </a:solidFill>
              </a:rPr>
              <a:t>Lynx</a:t>
            </a:r>
            <a:r>
              <a:rPr lang="et-EE" sz="1600" dirty="0">
                <a:solidFill>
                  <a:schemeClr val="tx2"/>
                </a:solidFill>
              </a:rPr>
              <a:t> </a:t>
            </a:r>
            <a:r>
              <a:rPr lang="et-EE" sz="1600" dirty="0" smtClean="0">
                <a:solidFill>
                  <a:schemeClr val="tx2"/>
                </a:solidFill>
              </a:rPr>
              <a:t>Mk9a</a:t>
            </a:r>
          </a:p>
          <a:p>
            <a:pPr>
              <a:defRPr/>
            </a:pPr>
            <a:r>
              <a:rPr lang="en-GB" sz="1600" dirty="0" smtClean="0">
                <a:solidFill>
                  <a:schemeClr val="tx2"/>
                </a:solidFill>
              </a:rPr>
              <a:t>86 </a:t>
            </a:r>
            <a:r>
              <a:rPr lang="en-GB" sz="1600" dirty="0">
                <a:solidFill>
                  <a:schemeClr val="tx2"/>
                </a:solidFill>
              </a:rPr>
              <a:t>member's in SQN</a:t>
            </a:r>
            <a:endParaRPr lang="et-EE" sz="1600" dirty="0">
              <a:solidFill>
                <a:schemeClr val="tx2"/>
              </a:solidFill>
            </a:endParaRPr>
          </a:p>
          <a:p>
            <a:pPr>
              <a:defRPr/>
            </a:pPr>
            <a:endParaRPr lang="et-EE" sz="16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GB" sz="1600" dirty="0" smtClean="0">
                <a:solidFill>
                  <a:schemeClr val="tx2"/>
                </a:solidFill>
              </a:rPr>
              <a:t>As </a:t>
            </a:r>
            <a:r>
              <a:rPr lang="en-GB" sz="1600" dirty="0">
                <a:solidFill>
                  <a:schemeClr val="tx2"/>
                </a:solidFill>
              </a:rPr>
              <a:t>Squadron 2IC and </a:t>
            </a:r>
            <a:r>
              <a:rPr lang="et-EE" sz="1600" dirty="0">
                <a:solidFill>
                  <a:schemeClr val="tx2"/>
                </a:solidFill>
              </a:rPr>
              <a:t>P1/ </a:t>
            </a:r>
            <a:r>
              <a:rPr lang="en-GB" sz="1600" dirty="0">
                <a:solidFill>
                  <a:schemeClr val="tx2"/>
                </a:solidFill>
              </a:rPr>
              <a:t>Aircraft commander</a:t>
            </a:r>
          </a:p>
          <a:p>
            <a:pPr>
              <a:buFont typeface="Arial" charset="0"/>
              <a:buChar char="•"/>
              <a:defRPr/>
            </a:pPr>
            <a:r>
              <a:rPr lang="et-EE" sz="1600" dirty="0" smtClean="0">
                <a:solidFill>
                  <a:schemeClr val="tx2"/>
                </a:solidFill>
              </a:rPr>
              <a:t>103 </a:t>
            </a:r>
            <a:r>
              <a:rPr lang="et-EE" sz="1600" dirty="0" err="1">
                <a:solidFill>
                  <a:schemeClr val="tx2"/>
                </a:solidFill>
              </a:rPr>
              <a:t>Missions</a:t>
            </a:r>
            <a:r>
              <a:rPr lang="et-EE" sz="1600" dirty="0">
                <a:solidFill>
                  <a:schemeClr val="tx2"/>
                </a:solidFill>
              </a:rPr>
              <a:t> + 15 </a:t>
            </a:r>
            <a:r>
              <a:rPr lang="et-EE" sz="1600" dirty="0" err="1">
                <a:solidFill>
                  <a:schemeClr val="tx2"/>
                </a:solidFill>
              </a:rPr>
              <a:t>Airtests</a:t>
            </a:r>
            <a:endParaRPr lang="et-EE" sz="16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t-EE" sz="1600" dirty="0">
                <a:solidFill>
                  <a:schemeClr val="tx2"/>
                </a:solidFill>
              </a:rPr>
              <a:t>143 </a:t>
            </a:r>
            <a:r>
              <a:rPr lang="et-EE" sz="1600" dirty="0" smtClean="0">
                <a:solidFill>
                  <a:schemeClr val="tx2"/>
                </a:solidFill>
              </a:rPr>
              <a:t>Combat </a:t>
            </a:r>
            <a:r>
              <a:rPr lang="et-EE" sz="1600" dirty="0">
                <a:solidFill>
                  <a:schemeClr val="tx2"/>
                </a:solidFill>
              </a:rPr>
              <a:t>flight hours</a:t>
            </a:r>
          </a:p>
          <a:p>
            <a:pPr>
              <a:defRPr/>
            </a:pPr>
            <a:r>
              <a:rPr lang="en-GB" sz="1600" dirty="0" smtClean="0">
                <a:solidFill>
                  <a:schemeClr val="tx2"/>
                </a:solidFill>
              </a:rPr>
              <a:t>Work </a:t>
            </a:r>
            <a:r>
              <a:rPr lang="et-EE" sz="1600" dirty="0" err="1" smtClean="0">
                <a:solidFill>
                  <a:schemeClr val="tx2"/>
                </a:solidFill>
              </a:rPr>
              <a:t>cycle</a:t>
            </a:r>
            <a:r>
              <a:rPr lang="et-EE" sz="1600" dirty="0" smtClean="0">
                <a:solidFill>
                  <a:schemeClr val="tx2"/>
                </a:solidFill>
              </a:rPr>
              <a:t>: </a:t>
            </a:r>
            <a:r>
              <a:rPr lang="et-EE" sz="1600" dirty="0">
                <a:solidFill>
                  <a:schemeClr val="tx2"/>
                </a:solidFill>
              </a:rPr>
              <a:t>	    </a:t>
            </a:r>
            <a:r>
              <a:rPr lang="et-EE" sz="1600" dirty="0" smtClean="0">
                <a:solidFill>
                  <a:schemeClr val="tx2"/>
                </a:solidFill>
              </a:rPr>
              <a:t>		1st </a:t>
            </a:r>
            <a:r>
              <a:rPr lang="et-EE" sz="1600" dirty="0" err="1" smtClean="0">
                <a:solidFill>
                  <a:schemeClr val="tx2"/>
                </a:solidFill>
              </a:rPr>
              <a:t>crew</a:t>
            </a:r>
            <a:endParaRPr lang="et-EE" sz="1600" dirty="0">
              <a:solidFill>
                <a:schemeClr val="tx2"/>
              </a:solidFill>
            </a:endParaRPr>
          </a:p>
          <a:p>
            <a:pPr marL="2743200" lvl="6" indent="0">
              <a:buNone/>
              <a:defRPr/>
            </a:pPr>
            <a:r>
              <a:rPr lang="et-EE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crew</a:t>
            </a:r>
            <a:endParaRPr lang="et-E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743200" lvl="6" indent="0">
              <a:buNone/>
              <a:defRPr/>
            </a:pP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Airtest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crew</a:t>
            </a:r>
            <a:endParaRPr lang="et-E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743200" lvl="6" indent="0">
              <a:buNone/>
              <a:defRPr/>
            </a:pPr>
            <a:r>
              <a:rPr lang="et-EE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Duty</a:t>
            </a:r>
            <a:r>
              <a:rPr lang="et-EE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Aviator</a:t>
            </a:r>
            <a:endParaRPr lang="et-E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743200" lvl="6" indent="0">
              <a:buNone/>
              <a:defRPr/>
            </a:pPr>
            <a:r>
              <a:rPr lang="et-EE" sz="16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Admin</a:t>
            </a:r>
            <a:r>
              <a:rPr lang="et-EE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t-E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743200" lvl="6" indent="0">
              <a:buNone/>
              <a:defRPr/>
            </a:pPr>
            <a:r>
              <a:rPr lang="et-EE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Crew</a:t>
            </a:r>
            <a:r>
              <a:rPr lang="et-EE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rest </a:t>
            </a:r>
            <a:r>
              <a:rPr lang="et-EE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et-EE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t-E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743200" lvl="6" indent="0">
              <a:buNone/>
              <a:defRPr/>
            </a:pPr>
            <a:endParaRPr lang="et-EE" dirty="0" smtClean="0">
              <a:solidFill>
                <a:schemeClr val="tx2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ea typeface="+mj-ea"/>
            </a:endParaRPr>
          </a:p>
          <a:p>
            <a:pPr lvl="6">
              <a:defRPr/>
            </a:pPr>
            <a:endParaRPr lang="en-GB" dirty="0">
              <a:solidFill>
                <a:schemeClr val="tx2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ea typeface="+mj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0315-BCAE-46D7-B452-BFDA89D28BF9}" type="slidenum">
              <a:rPr lang="en-GB" altLang="et-EE" smtClean="0"/>
              <a:pPr>
                <a:defRPr/>
              </a:pPr>
              <a:t>12</a:t>
            </a:fld>
            <a:endParaRPr lang="en-GB" altLang="et-EE"/>
          </a:p>
        </p:txBody>
      </p:sp>
      <p:pic>
        <p:nvPicPr>
          <p:cNvPr id="2050" name="Picture 2" descr="C:\Users\ivar.vark\Desktop\Pildid lynx\SAM_039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56" y="3573016"/>
            <a:ext cx="2492776" cy="164834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var.vark\Desktop\Pildid lynx\IMGP16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4" b="18355"/>
          <a:stretch/>
        </p:blipFill>
        <p:spPr bwMode="auto">
          <a:xfrm>
            <a:off x="179512" y="5419509"/>
            <a:ext cx="8604448" cy="137671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var.vark\Desktop\Pildid lynx\DSC00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00" y="1313384"/>
            <a:ext cx="1357968" cy="204360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241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38969"/>
            <a:ext cx="7772400" cy="674688"/>
          </a:xfrm>
        </p:spPr>
        <p:txBody>
          <a:bodyPr/>
          <a:lstStyle/>
          <a:p>
            <a:r>
              <a:rPr lang="et-EE" dirty="0"/>
              <a:t>OP </a:t>
            </a:r>
            <a:r>
              <a:rPr lang="et-EE" dirty="0" err="1"/>
              <a:t>Herrick</a:t>
            </a:r>
            <a:r>
              <a:rPr lang="et-EE" dirty="0"/>
              <a:t> 19/20, </a:t>
            </a:r>
            <a:r>
              <a:rPr lang="et-EE" dirty="0" err="1"/>
              <a:t>Afghanistan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9992" y="1425473"/>
            <a:ext cx="3810000" cy="4365625"/>
          </a:xfrm>
        </p:spPr>
        <p:txBody>
          <a:bodyPr/>
          <a:lstStyle/>
          <a:p>
            <a:pPr>
              <a:defRPr/>
            </a:pPr>
            <a:r>
              <a:rPr lang="en-GB" sz="2000" dirty="0">
                <a:solidFill>
                  <a:schemeClr val="tx2"/>
                </a:solidFill>
              </a:rPr>
              <a:t>Flying duties:</a:t>
            </a:r>
          </a:p>
          <a:p>
            <a:pPr lvl="1">
              <a:buFont typeface="Arial"/>
              <a:buChar char="–"/>
              <a:defRPr/>
            </a:pPr>
            <a:r>
              <a:rPr lang="en-GB" dirty="0">
                <a:solidFill>
                  <a:schemeClr val="tx2"/>
                </a:solidFill>
              </a:rPr>
              <a:t>Mutual support for MEDEVAC</a:t>
            </a:r>
            <a:endParaRPr lang="et-EE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t-EE" dirty="0" err="1">
                <a:solidFill>
                  <a:schemeClr val="tx2"/>
                </a:solidFill>
              </a:rPr>
              <a:t>Convoy</a:t>
            </a:r>
            <a:r>
              <a:rPr lang="et-EE" dirty="0">
                <a:solidFill>
                  <a:schemeClr val="tx2"/>
                </a:solidFill>
              </a:rPr>
              <a:t> </a:t>
            </a:r>
            <a:r>
              <a:rPr lang="et-EE" dirty="0" err="1">
                <a:solidFill>
                  <a:schemeClr val="tx2"/>
                </a:solidFill>
              </a:rPr>
              <a:t>escort</a:t>
            </a:r>
            <a:endParaRPr lang="en-GB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GB" dirty="0">
                <a:solidFill>
                  <a:schemeClr val="tx2"/>
                </a:solidFill>
              </a:rPr>
              <a:t>Troop transport between FOB-s</a:t>
            </a:r>
          </a:p>
          <a:p>
            <a:pPr lvl="1">
              <a:defRPr/>
            </a:pPr>
            <a:r>
              <a:rPr lang="en-GB" dirty="0">
                <a:solidFill>
                  <a:schemeClr val="tx2"/>
                </a:solidFill>
              </a:rPr>
              <a:t>CAS for ISAF troops</a:t>
            </a:r>
          </a:p>
          <a:p>
            <a:pPr lvl="1">
              <a:defRPr/>
            </a:pPr>
            <a:r>
              <a:rPr lang="en-GB" dirty="0">
                <a:solidFill>
                  <a:schemeClr val="tx2"/>
                </a:solidFill>
              </a:rPr>
              <a:t>Recce and ISTAR flights</a:t>
            </a:r>
          </a:p>
          <a:p>
            <a:endParaRPr lang="en-US" sz="2000" dirty="0"/>
          </a:p>
        </p:txBody>
      </p:sp>
      <p:pic>
        <p:nvPicPr>
          <p:cNvPr id="1026" name="Picture 2" descr="C:\Users\ivar.vark\Desktop\Pildid lynx\IMGP16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8" b="7609"/>
          <a:stretch/>
        </p:blipFill>
        <p:spPr bwMode="auto">
          <a:xfrm>
            <a:off x="233772" y="4581128"/>
            <a:ext cx="8532440" cy="2104669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var.vark\Desktop\Pildid lynx\SAM_0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09720" y="-22925928"/>
            <a:ext cx="2750400" cy="20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var.vark\Desktop\Pildid lynx\SAM_03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02629"/>
            <a:ext cx="2125764" cy="1594323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var.vark\Desktop\Pildid lynx\SAM_03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84984"/>
            <a:ext cx="2112235" cy="1584176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var.vark\Desktop\Pildid lynx\SAM_02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2016224" cy="151216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037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11113"/>
            <a:ext cx="8774113" cy="1228726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t-EE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Flight</a:t>
            </a:r>
            <a:r>
              <a:rPr lang="et-EE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r>
              <a:rPr lang="et-EE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expierence</a:t>
            </a:r>
            <a:r>
              <a:rPr lang="et-EE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 </a:t>
            </a:r>
            <a:r>
              <a:rPr lang="et-EE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in</a:t>
            </a:r>
            <a:r>
              <a:rPr lang="et-EE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UK</a:t>
            </a:r>
            <a:r>
              <a:rPr lang="en-GB" sz="32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GB" sz="3200" dirty="0" smtClean="0">
                <a:solidFill>
                  <a:srgbClr val="000000"/>
                </a:solidFill>
                <a:latin typeface="Arial" charset="0"/>
              </a:rPr>
            </a:br>
            <a:endParaRPr lang="en-US" sz="32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965" name="Text Box 237"/>
          <p:cNvSpPr txBox="1">
            <a:spLocks noChangeArrowheads="1"/>
          </p:cNvSpPr>
          <p:nvPr/>
        </p:nvSpPr>
        <p:spPr bwMode="auto">
          <a:xfrm>
            <a:off x="2257425" y="2617788"/>
            <a:ext cx="4132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endParaRPr lang="en-US" sz="28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74077" name="Text Box 349"/>
          <p:cNvSpPr txBox="1">
            <a:spLocks noChangeArrowheads="1"/>
          </p:cNvSpPr>
          <p:nvPr/>
        </p:nvSpPr>
        <p:spPr bwMode="auto">
          <a:xfrm>
            <a:off x="323528" y="1390650"/>
            <a:ext cx="820090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/>
            </a:pPr>
            <a:r>
              <a:rPr lang="en-GB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GB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Maj</a:t>
            </a:r>
            <a:r>
              <a:rPr lang="en-GB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Värk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l">
              <a:defRPr/>
            </a:pPr>
            <a:endParaRPr lang="en-GB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AS-350/Squirrel 	129:50</a:t>
            </a:r>
          </a:p>
          <a:p>
            <a:pPr algn="l">
              <a:defRPr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Lynx </a:t>
            </a:r>
            <a:r>
              <a:rPr lang="en-GB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mk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7	</a:t>
            </a:r>
            <a:r>
              <a:rPr lang="en-GB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309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:50</a:t>
            </a:r>
          </a:p>
          <a:p>
            <a:pPr algn="l">
              <a:defRPr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Lynx </a:t>
            </a:r>
            <a:r>
              <a:rPr lang="en-GB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mk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9A	</a:t>
            </a:r>
            <a:r>
              <a:rPr lang="en-GB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271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35</a:t>
            </a:r>
            <a:endParaRPr lang="en-GB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algn="l">
              <a:defRPr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t-EE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Total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GB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711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GB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endParaRPr lang="et-EE" sz="16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et-EE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    </a:t>
            </a:r>
            <a:r>
              <a:rPr lang="en-GB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Ltn</a:t>
            </a:r>
            <a:r>
              <a:rPr lang="en-GB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Mau:</a:t>
            </a:r>
          </a:p>
          <a:p>
            <a:pPr algn="l">
              <a:defRPr/>
            </a:pPr>
            <a:endParaRPr lang="en-GB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	AS-350/Squirrel	117:10</a:t>
            </a:r>
            <a:endParaRPr lang="cs-CZ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	Lynx </a:t>
            </a:r>
            <a:r>
              <a:rPr lang="en-GB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mk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7	437:45</a:t>
            </a:r>
          </a:p>
          <a:p>
            <a:pPr algn="l">
              <a:defRPr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	Lynx mk9A	15:10</a:t>
            </a:r>
            <a:endParaRPr lang="cs-CZ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	</a:t>
            </a:r>
            <a:r>
              <a:rPr lang="et-EE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Total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570:05</a:t>
            </a:r>
          </a:p>
        </p:txBody>
      </p:sp>
      <p:sp>
        <p:nvSpPr>
          <p:cNvPr id="74081" name="Rectangle 353"/>
          <p:cNvSpPr>
            <a:spLocks noChangeArrowheads="1"/>
          </p:cNvSpPr>
          <p:nvPr/>
        </p:nvSpPr>
        <p:spPr bwMode="auto">
          <a:xfrm>
            <a:off x="596900" y="2085975"/>
            <a:ext cx="834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SzTx/>
              <a:buFontTx/>
              <a:buNone/>
              <a:defRPr/>
            </a:pPr>
            <a:endParaRPr lang="en-US" b="1" u="sng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charset="0"/>
            </a:endParaRPr>
          </a:p>
        </p:txBody>
      </p:sp>
      <p:sp>
        <p:nvSpPr>
          <p:cNvPr id="4198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54545F9B-AD81-D34C-B20D-6EA71EE3C71A}" type="slidenum">
              <a:rPr lang="en-GB" sz="1200">
                <a:solidFill>
                  <a:srgbClr val="A2A2A2"/>
                </a:solidFill>
                <a:cs typeface="Times New Roman" charset="0"/>
              </a:rPr>
              <a:pPr/>
              <a:t>14</a:t>
            </a:fld>
            <a:endParaRPr lang="en-GB" sz="1200">
              <a:solidFill>
                <a:srgbClr val="A2A2A2"/>
              </a:solidFill>
              <a:cs typeface="Times New Roman" charset="0"/>
            </a:endParaRPr>
          </a:p>
        </p:txBody>
      </p:sp>
      <p:pic>
        <p:nvPicPr>
          <p:cNvPr id="2" name="Picture 1" descr="IMG_682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27558" r="7925" b="10940"/>
          <a:stretch/>
        </p:blipFill>
        <p:spPr>
          <a:xfrm>
            <a:off x="5158874" y="1556792"/>
            <a:ext cx="3764524" cy="187220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3902437"/>
            <a:ext cx="3685140" cy="276385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4784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416824" cy="1143000"/>
          </a:xfrm>
        </p:spPr>
        <p:txBody>
          <a:bodyPr/>
          <a:lstStyle/>
          <a:p>
            <a:r>
              <a:rPr lang="en-US" dirty="0" smtClean="0"/>
              <a:t>Training in U.S.</a:t>
            </a:r>
            <a:r>
              <a:rPr lang="et-EE" dirty="0" smtClean="0"/>
              <a:t> Army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3568" y="1124744"/>
            <a:ext cx="8280920" cy="1828800"/>
          </a:xfrm>
        </p:spPr>
        <p:txBody>
          <a:bodyPr/>
          <a:lstStyle/>
          <a:p>
            <a:r>
              <a:rPr lang="en-US" sz="2200" dirty="0" smtClean="0">
                <a:solidFill>
                  <a:schemeClr val="tx2"/>
                </a:solidFill>
              </a:rPr>
              <a:t>1 week familiarization training in MDARNG AASF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UH-60 Blackhawk AQC in Fort Rucker, AL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OH-58 Kiowa High-Altitude Power Management Mountain Qualification Course in HAATS, CO</a:t>
            </a:r>
            <a:endParaRPr lang="et-EE" sz="2200" dirty="0" smtClean="0">
              <a:solidFill>
                <a:schemeClr val="tx2"/>
              </a:solidFill>
            </a:endParaRPr>
          </a:p>
          <a:p>
            <a:pPr lvl="1"/>
            <a:r>
              <a:rPr lang="et-EE" dirty="0" smtClean="0">
                <a:solidFill>
                  <a:schemeClr val="tx2"/>
                </a:solidFill>
              </a:rPr>
              <a:t>Base at 6000 ft LZ at </a:t>
            </a:r>
            <a:r>
              <a:rPr lang="en-US" dirty="0" smtClean="0">
                <a:solidFill>
                  <a:schemeClr val="tx2"/>
                </a:solidFill>
              </a:rPr>
              <a:t>12 </a:t>
            </a:r>
            <a:r>
              <a:rPr lang="en-US" dirty="0">
                <a:solidFill>
                  <a:schemeClr val="tx2"/>
                </a:solidFill>
              </a:rPr>
              <a:t>000 </a:t>
            </a:r>
            <a:r>
              <a:rPr lang="et-EE" dirty="0" smtClean="0">
                <a:solidFill>
                  <a:schemeClr val="tx2"/>
                </a:solidFill>
              </a:rPr>
              <a:t>to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14 000 FT</a:t>
            </a:r>
          </a:p>
          <a:p>
            <a:endParaRPr lang="et-EE" sz="2200" dirty="0" smtClean="0">
              <a:solidFill>
                <a:schemeClr val="tx2"/>
              </a:solidFill>
            </a:endParaRPr>
          </a:p>
          <a:p>
            <a:endParaRPr lang="en-US" sz="2200" dirty="0" smtClean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57946"/>
            <a:ext cx="4176464" cy="314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57946"/>
            <a:ext cx="4271315" cy="311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0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69256"/>
            <a:ext cx="8229600" cy="914400"/>
          </a:xfrm>
        </p:spPr>
        <p:txBody>
          <a:bodyPr/>
          <a:lstStyle/>
          <a:p>
            <a:r>
              <a:rPr lang="et-EE" dirty="0" smtClean="0"/>
              <a:t>Training in U.S. Army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355976" y="1290786"/>
            <a:ext cx="4320480" cy="2085585"/>
          </a:xfrm>
        </p:spPr>
        <p:txBody>
          <a:bodyPr/>
          <a:lstStyle/>
          <a:p>
            <a:pPr lvl="0"/>
            <a:r>
              <a:rPr lang="en-US" dirty="0">
                <a:solidFill>
                  <a:srgbClr val="1F497D"/>
                </a:solidFill>
              </a:rPr>
              <a:t>Unit level aircrew </a:t>
            </a:r>
            <a:r>
              <a:rPr lang="en-US" dirty="0" smtClean="0">
                <a:solidFill>
                  <a:srgbClr val="1F497D"/>
                </a:solidFill>
              </a:rPr>
              <a:t>training</a:t>
            </a:r>
            <a:endParaRPr lang="et-EE" dirty="0" smtClean="0">
              <a:solidFill>
                <a:srgbClr val="1F497D"/>
              </a:solidFill>
            </a:endParaRPr>
          </a:p>
          <a:p>
            <a:pPr lvl="1"/>
            <a:r>
              <a:rPr lang="en-US" sz="1800" dirty="0" smtClean="0">
                <a:solidFill>
                  <a:srgbClr val="1F497D"/>
                </a:solidFill>
              </a:rPr>
              <a:t>RL </a:t>
            </a:r>
            <a:r>
              <a:rPr lang="en-US" sz="1800" dirty="0">
                <a:solidFill>
                  <a:srgbClr val="1F497D"/>
                </a:solidFill>
              </a:rPr>
              <a:t>level 3, 2 and </a:t>
            </a:r>
            <a:r>
              <a:rPr lang="en-US" sz="1800" dirty="0" smtClean="0">
                <a:solidFill>
                  <a:srgbClr val="1F497D"/>
                </a:solidFill>
              </a:rPr>
              <a:t>1</a:t>
            </a:r>
            <a:endParaRPr lang="et-EE" sz="1800" dirty="0" smtClean="0">
              <a:solidFill>
                <a:srgbClr val="1F497D"/>
              </a:solidFill>
            </a:endParaRPr>
          </a:p>
          <a:p>
            <a:pPr lvl="1"/>
            <a:r>
              <a:rPr lang="et-EE" sz="1800" dirty="0" smtClean="0">
                <a:solidFill>
                  <a:srgbClr val="1F497D"/>
                </a:solidFill>
              </a:rPr>
              <a:t>Hoist, sling and water bucket</a:t>
            </a:r>
            <a:endParaRPr lang="en-US" sz="1800" dirty="0">
              <a:solidFill>
                <a:srgbClr val="1F497D"/>
              </a:solidFill>
            </a:endParaRPr>
          </a:p>
          <a:p>
            <a:pPr lvl="0"/>
            <a:r>
              <a:rPr lang="en-US" dirty="0">
                <a:solidFill>
                  <a:srgbClr val="1F497D"/>
                </a:solidFill>
              </a:rPr>
              <a:t>Pre Deployment training in Fort Benning, </a:t>
            </a:r>
            <a:r>
              <a:rPr lang="en-US" sz="2000" dirty="0">
                <a:solidFill>
                  <a:srgbClr val="1F497D"/>
                </a:solidFill>
              </a:rPr>
              <a:t>GA</a:t>
            </a:r>
          </a:p>
          <a:p>
            <a:pPr marL="0" indent="0">
              <a:buNone/>
            </a:pPr>
            <a:endParaRPr lang="et-EE" sz="2000" dirty="0"/>
          </a:p>
        </p:txBody>
      </p:sp>
      <p:pic>
        <p:nvPicPr>
          <p:cNvPr id="8" name="Picture 2" descr="Photo: Great job today to my guys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4392488" cy="329436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artin\Documents\1 BLOG\arhiiv\bämbipukett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03504"/>
            <a:ext cx="3240359" cy="544785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314" y="260648"/>
            <a:ext cx="7772400" cy="674688"/>
          </a:xfrm>
        </p:spPr>
        <p:txBody>
          <a:bodyPr/>
          <a:lstStyle/>
          <a:p>
            <a:r>
              <a:rPr lang="et-EE" dirty="0" smtClean="0"/>
              <a:t>OEF 12 Afghanistan</a:t>
            </a:r>
            <a:br>
              <a:rPr lang="et-EE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1600" y="836712"/>
            <a:ext cx="6912768" cy="440852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U.S. Army Medevac </a:t>
            </a:r>
            <a:r>
              <a:rPr lang="en-US" dirty="0" err="1">
                <a:solidFill>
                  <a:schemeClr val="tx2"/>
                </a:solidFill>
              </a:rPr>
              <a:t>cs</a:t>
            </a:r>
            <a:r>
              <a:rPr lang="en-US" dirty="0">
                <a:solidFill>
                  <a:schemeClr val="tx2"/>
                </a:solidFill>
              </a:rPr>
              <a:t> „DUSTOFF</a:t>
            </a:r>
            <a:r>
              <a:rPr lang="en-US" dirty="0" smtClean="0">
                <a:solidFill>
                  <a:schemeClr val="tx2"/>
                </a:solidFill>
              </a:rPr>
              <a:t>“</a:t>
            </a:r>
            <a:endParaRPr lang="et-EE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t-EE" dirty="0" smtClean="0">
                <a:solidFill>
                  <a:schemeClr val="tx2"/>
                </a:solidFill>
              </a:rPr>
              <a:t>„</a:t>
            </a:r>
            <a:r>
              <a:rPr lang="et-EE" sz="2200" dirty="0" smtClean="0">
                <a:solidFill>
                  <a:schemeClr val="tx2"/>
                </a:solidFill>
              </a:rPr>
              <a:t>I will leave when I have your wounded“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t-EE" dirty="0" smtClean="0">
                <a:solidFill>
                  <a:schemeClr val="tx2"/>
                </a:solidFill>
              </a:rPr>
              <a:t>25 CAB</a:t>
            </a:r>
            <a:r>
              <a:rPr lang="en-US" dirty="0" smtClean="0">
                <a:solidFill>
                  <a:schemeClr val="tx2"/>
                </a:solidFill>
              </a:rPr>
              <a:t> HQ in KAF</a:t>
            </a:r>
          </a:p>
          <a:p>
            <a:pPr lvl="1"/>
            <a:r>
              <a:rPr lang="en-US" sz="2200" dirty="0" smtClean="0">
                <a:solidFill>
                  <a:schemeClr val="tx2"/>
                </a:solidFill>
              </a:rPr>
              <a:t>Phase maintenance</a:t>
            </a:r>
            <a:endParaRPr lang="en-US" sz="2200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CoC-169th Base in Camp Dwyer</a:t>
            </a:r>
          </a:p>
          <a:p>
            <a:pPr lvl="1"/>
            <a:r>
              <a:rPr lang="en-US" sz="2200" dirty="0" smtClean="0">
                <a:solidFill>
                  <a:schemeClr val="tx2"/>
                </a:solidFill>
              </a:rPr>
              <a:t>FOB </a:t>
            </a:r>
            <a:r>
              <a:rPr lang="en-US" sz="2200" dirty="0" err="1" smtClean="0">
                <a:solidFill>
                  <a:schemeClr val="tx2"/>
                </a:solidFill>
              </a:rPr>
              <a:t>Shukvani</a:t>
            </a:r>
            <a:endParaRPr lang="en-US" sz="2200" dirty="0" smtClean="0">
              <a:solidFill>
                <a:schemeClr val="tx2"/>
              </a:solidFill>
            </a:endParaRPr>
          </a:p>
          <a:p>
            <a:pPr lvl="1"/>
            <a:r>
              <a:rPr lang="en-US" sz="2200" dirty="0" smtClean="0">
                <a:solidFill>
                  <a:schemeClr val="tx2"/>
                </a:solidFill>
              </a:rPr>
              <a:t>FOB Payne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15 </a:t>
            </a:r>
            <a:r>
              <a:rPr lang="et-EE" b="1" dirty="0" smtClean="0">
                <a:solidFill>
                  <a:schemeClr val="tx2"/>
                </a:solidFill>
              </a:rPr>
              <a:t>unarmed</a:t>
            </a:r>
            <a:r>
              <a:rPr lang="et-EE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UH-60</a:t>
            </a:r>
            <a:r>
              <a:rPr lang="et-EE" dirty="0" smtClean="0">
                <a:solidFill>
                  <a:schemeClr val="tx2"/>
                </a:solidFill>
              </a:rPr>
              <a:t> Blackhawks </a:t>
            </a: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1st U.S. Army Medevac unit</a:t>
            </a:r>
            <a:endParaRPr lang="et-EE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u="sng" dirty="0" smtClean="0">
                <a:solidFill>
                  <a:schemeClr val="tx2"/>
                </a:solidFill>
              </a:rPr>
              <a:t>Blood </a:t>
            </a:r>
            <a:r>
              <a:rPr lang="en-US" b="1" u="sng" dirty="0">
                <a:solidFill>
                  <a:schemeClr val="tx2"/>
                </a:solidFill>
              </a:rPr>
              <a:t>transfer during flight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://2.bp.blogspot.com/-ebxoLbhFMw4/UE-R3STl5mI/AAAAAAAACWQ/lHBWrmawVjo/s1600/estoniadusto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5" y="1710119"/>
            <a:ext cx="2462318" cy="328309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66" y="5131150"/>
            <a:ext cx="5822587" cy="161409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4" y="5131150"/>
            <a:ext cx="2615828" cy="1614093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05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385"/>
            <a:ext cx="8229600" cy="914400"/>
          </a:xfrm>
        </p:spPr>
        <p:txBody>
          <a:bodyPr/>
          <a:lstStyle/>
          <a:p>
            <a:r>
              <a:rPr lang="en-US" dirty="0" smtClean="0"/>
              <a:t>OEF12 Afghanistan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endParaRPr lang="en-US" dirty="0"/>
          </a:p>
        </p:txBody>
      </p:sp>
      <p:pic>
        <p:nvPicPr>
          <p:cNvPr id="8" name="Picture 2" descr="C:\Users\Martin\Documents\1 BLOG\blogg\OEF 12 AFG\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72" y="1740155"/>
            <a:ext cx="4383670" cy="3287753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83568" y="862974"/>
            <a:ext cx="7542316" cy="4263204"/>
          </a:xfrm>
        </p:spPr>
        <p:txBody>
          <a:bodyPr/>
          <a:lstStyle/>
          <a:p>
            <a:r>
              <a:rPr lang="et-EE" sz="2200" dirty="0" smtClean="0">
                <a:solidFill>
                  <a:schemeClr val="tx2"/>
                </a:solidFill>
              </a:rPr>
              <a:t>3 ½ months deployement, Helmand province, SW AFG</a:t>
            </a:r>
          </a:p>
          <a:p>
            <a:r>
              <a:rPr lang="et-EE" sz="2200" dirty="0" smtClean="0">
                <a:solidFill>
                  <a:schemeClr val="tx2"/>
                </a:solidFill>
              </a:rPr>
              <a:t>20 Medevac missions, 50 combat hours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Duties as UH-60 pilot(PI)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Medevac alert</a:t>
            </a:r>
          </a:p>
          <a:p>
            <a:pPr lvl="1"/>
            <a:r>
              <a:rPr lang="et-EE" sz="2200" dirty="0" smtClean="0">
                <a:solidFill>
                  <a:schemeClr val="tx2"/>
                </a:solidFill>
              </a:rPr>
              <a:t>Max </a:t>
            </a:r>
            <a:r>
              <a:rPr lang="en-US" sz="2200" dirty="0" smtClean="0">
                <a:solidFill>
                  <a:schemeClr val="tx2"/>
                </a:solidFill>
              </a:rPr>
              <a:t>15 min</a:t>
            </a:r>
          </a:p>
          <a:p>
            <a:pPr lvl="1"/>
            <a:r>
              <a:rPr lang="en-US" sz="2200" dirty="0" smtClean="0">
                <a:solidFill>
                  <a:schemeClr val="tx2"/>
                </a:solidFill>
              </a:rPr>
              <a:t>1st up 48h</a:t>
            </a:r>
          </a:p>
          <a:p>
            <a:pPr lvl="1"/>
            <a:r>
              <a:rPr lang="en-US" sz="2200" dirty="0" smtClean="0">
                <a:solidFill>
                  <a:schemeClr val="tx2"/>
                </a:solidFill>
              </a:rPr>
              <a:t>2nd up 48h</a:t>
            </a:r>
          </a:p>
          <a:p>
            <a:pPr lvl="1"/>
            <a:r>
              <a:rPr lang="en-US" sz="2200" dirty="0" smtClean="0">
                <a:solidFill>
                  <a:schemeClr val="tx2"/>
                </a:solidFill>
              </a:rPr>
              <a:t>24h crew rest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Ring routes</a:t>
            </a:r>
          </a:p>
          <a:p>
            <a:pPr lvl="1"/>
            <a:r>
              <a:rPr lang="en-US" sz="2200" dirty="0" smtClean="0">
                <a:solidFill>
                  <a:schemeClr val="tx2"/>
                </a:solidFill>
              </a:rPr>
              <a:t>PAX</a:t>
            </a:r>
            <a:r>
              <a:rPr lang="et-EE" sz="2200" dirty="0" smtClean="0">
                <a:solidFill>
                  <a:schemeClr val="tx2"/>
                </a:solidFill>
              </a:rPr>
              <a:t>, post and supplies</a:t>
            </a:r>
            <a:endParaRPr lang="en-US" sz="2200" dirty="0" smtClean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09726"/>
            <a:ext cx="8728847" cy="1673913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Service in MD ARNG</a:t>
            </a:r>
            <a:endParaRPr lang="et-EE" dirty="0"/>
          </a:p>
        </p:txBody>
      </p:sp>
      <p:sp>
        <p:nvSpPr>
          <p:cNvPr id="7" name="Rectangle 6"/>
          <p:cNvSpPr/>
          <p:nvPr/>
        </p:nvSpPr>
        <p:spPr>
          <a:xfrm>
            <a:off x="667156" y="1484784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UH60 Blackhawk continuation training in MD ARNG AASF and assistant staff officer, 29th CAB S3 and MDARNG AASF</a:t>
            </a:r>
          </a:p>
        </p:txBody>
      </p:sp>
      <p:pic>
        <p:nvPicPr>
          <p:cNvPr id="8" name="Picture 4" descr="C:\Users\Martin\Documents\1 BLOG\a4\UH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42" y="2281426"/>
            <a:ext cx="4337314" cy="3252263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artin\Documents\1 BLOG\a4\paradrops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86847"/>
            <a:ext cx="2626779" cy="2005876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3.bp.blogspot.com/-uo1RHuCOV6A/T208c8toMBI/AAAAAAAABoY/Drzo3UzrwdU/s1600/ferryflt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44323"/>
            <a:ext cx="3655996" cy="216920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1427"/>
            <a:ext cx="3655996" cy="198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7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01663" y="185738"/>
            <a:ext cx="7772400" cy="531812"/>
          </a:xfrm>
        </p:spPr>
        <p:txBody>
          <a:bodyPr/>
          <a:lstStyle/>
          <a:p>
            <a:pPr>
              <a:defRPr/>
            </a:pPr>
            <a:r>
              <a:rPr lang="et-EE" altLang="et-EE" b="1" cap="all" dirty="0" smtClean="0">
                <a:solidFill>
                  <a:schemeClr val="tx2"/>
                </a:solidFill>
              </a:rPr>
              <a:t>SCOPE</a:t>
            </a:r>
            <a:endParaRPr lang="et-EE" altLang="et-EE" b="1" cap="all" dirty="0">
              <a:solidFill>
                <a:schemeClr val="tx2"/>
              </a:solidFill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484784"/>
            <a:ext cx="7772400" cy="4968552"/>
          </a:xfrm>
          <a:extLst/>
        </p:spPr>
        <p:txBody>
          <a:bodyPr/>
          <a:lstStyle/>
          <a:p>
            <a:pPr>
              <a:lnSpc>
                <a:spcPct val="77000"/>
              </a:lnSpc>
              <a:buFontTx/>
              <a:buChar char="•"/>
              <a:defRPr/>
            </a:pPr>
            <a:r>
              <a:rPr lang="en-US" altLang="et-EE" sz="3200" dirty="0" smtClean="0">
                <a:solidFill>
                  <a:schemeClr val="tx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Background</a:t>
            </a:r>
          </a:p>
          <a:p>
            <a:pPr>
              <a:lnSpc>
                <a:spcPct val="77000"/>
              </a:lnSpc>
              <a:buFontTx/>
              <a:buChar char="•"/>
              <a:defRPr/>
            </a:pPr>
            <a:r>
              <a:rPr lang="en-US" altLang="et-EE" sz="3200" dirty="0" smtClean="0">
                <a:solidFill>
                  <a:schemeClr val="tx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Intent</a:t>
            </a:r>
          </a:p>
          <a:p>
            <a:pPr>
              <a:lnSpc>
                <a:spcPct val="77000"/>
              </a:lnSpc>
              <a:buFontTx/>
              <a:buChar char="•"/>
              <a:defRPr/>
            </a:pPr>
            <a:r>
              <a:rPr lang="en-US" altLang="et-EE" sz="3200" dirty="0" smtClean="0">
                <a:solidFill>
                  <a:schemeClr val="tx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Initial training in GER</a:t>
            </a:r>
          </a:p>
          <a:p>
            <a:pPr>
              <a:lnSpc>
                <a:spcPct val="77000"/>
              </a:lnSpc>
              <a:buFontTx/>
              <a:buChar char="•"/>
              <a:defRPr/>
            </a:pPr>
            <a:r>
              <a:rPr lang="en-US" altLang="et-EE" sz="3200" dirty="0" smtClean="0">
                <a:solidFill>
                  <a:schemeClr val="tx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Training in UK</a:t>
            </a:r>
          </a:p>
          <a:p>
            <a:pPr>
              <a:lnSpc>
                <a:spcPct val="77000"/>
              </a:lnSpc>
              <a:buFontTx/>
              <a:buChar char="•"/>
              <a:defRPr/>
            </a:pPr>
            <a:r>
              <a:rPr lang="en-US" altLang="et-EE" sz="3200" dirty="0" smtClean="0">
                <a:solidFill>
                  <a:schemeClr val="tx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Service in 9 Regt AAC.</a:t>
            </a:r>
          </a:p>
          <a:p>
            <a:pPr>
              <a:lnSpc>
                <a:spcPct val="77000"/>
              </a:lnSpc>
              <a:buFontTx/>
              <a:buChar char="•"/>
              <a:defRPr/>
            </a:pPr>
            <a:r>
              <a:rPr lang="en-US" altLang="et-EE" sz="3200" dirty="0" smtClean="0">
                <a:solidFill>
                  <a:schemeClr val="tx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Training in USA.</a:t>
            </a:r>
          </a:p>
          <a:p>
            <a:pPr>
              <a:lnSpc>
                <a:spcPct val="77000"/>
              </a:lnSpc>
              <a:buFontTx/>
              <a:buChar char="•"/>
              <a:defRPr/>
            </a:pPr>
            <a:r>
              <a:rPr lang="en-US" altLang="et-EE" sz="3200" dirty="0" smtClean="0">
                <a:solidFill>
                  <a:schemeClr val="tx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Service in Maryland ARNG</a:t>
            </a:r>
          </a:p>
          <a:p>
            <a:pPr>
              <a:lnSpc>
                <a:spcPct val="77000"/>
              </a:lnSpc>
              <a:buFontTx/>
              <a:buChar char="•"/>
              <a:defRPr/>
            </a:pPr>
            <a:r>
              <a:rPr lang="en-US" altLang="et-EE" sz="3200" dirty="0" smtClean="0">
                <a:solidFill>
                  <a:schemeClr val="tx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Summary.</a:t>
            </a:r>
          </a:p>
          <a:p>
            <a:pPr>
              <a:lnSpc>
                <a:spcPct val="77000"/>
              </a:lnSpc>
              <a:buFontTx/>
              <a:buChar char="•"/>
              <a:defRPr/>
            </a:pPr>
            <a:r>
              <a:rPr lang="en-US" altLang="et-EE" sz="3200" dirty="0" smtClean="0">
                <a:solidFill>
                  <a:schemeClr val="tx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Questions.</a:t>
            </a:r>
            <a:endParaRPr lang="en-US" altLang="et-EE" sz="3200" dirty="0">
              <a:solidFill>
                <a:schemeClr val="tx2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ea typeface="+mj-ea"/>
            </a:endParaRPr>
          </a:p>
        </p:txBody>
      </p:sp>
      <p:sp>
        <p:nvSpPr>
          <p:cNvPr id="1331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buFont typeface="Monotype Sorts" charset="2"/>
              <a:buNone/>
            </a:pPr>
            <a:fld id="{DF54C935-944A-4875-A1FE-DD6476A8503A}" type="slidenum">
              <a:rPr lang="en-GB" altLang="et-EE" sz="1200">
                <a:solidFill>
                  <a:srgbClr val="A2A2A2"/>
                </a:solidFill>
                <a:cs typeface="Times New Roman" pitchFamily="18" charset="0"/>
              </a:rPr>
              <a:pPr algn="r">
                <a:buFont typeface="Monotype Sorts" charset="2"/>
                <a:buNone/>
              </a:pPr>
              <a:t>2</a:t>
            </a:fld>
            <a:endParaRPr lang="en-GB" altLang="et-EE" sz="1200">
              <a:solidFill>
                <a:srgbClr val="A2A2A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691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Service in MD ARNG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539552" y="2215312"/>
            <a:ext cx="7930207" cy="2304256"/>
          </a:xfrm>
        </p:spPr>
        <p:txBody>
          <a:bodyPr>
            <a:normAutofit lnSpcReduction="10000"/>
          </a:bodyPr>
          <a:lstStyle/>
          <a:p>
            <a:pPr algn="just"/>
            <a:r>
              <a:rPr lang="et-EE" b="0" dirty="0" smtClean="0">
                <a:solidFill>
                  <a:schemeClr val="tx2"/>
                </a:solidFill>
              </a:rPr>
              <a:t>Annual Swift Water Resque traning exercice in cooperation with Baltimore County Police and </a:t>
            </a:r>
            <a:r>
              <a:rPr lang="et-EE" b="0" dirty="0">
                <a:solidFill>
                  <a:schemeClr val="tx2"/>
                </a:solidFill>
              </a:rPr>
              <a:t>Fire</a:t>
            </a:r>
            <a:r>
              <a:rPr lang="et-EE" b="0" dirty="0" smtClean="0">
                <a:solidFill>
                  <a:schemeClr val="tx2"/>
                </a:solidFill>
              </a:rPr>
              <a:t> Department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b="0" dirty="0">
                <a:solidFill>
                  <a:schemeClr val="tx2"/>
                </a:solidFill>
              </a:rPr>
              <a:t>Hoist and short haul </a:t>
            </a:r>
            <a:r>
              <a:rPr lang="et-EE" b="0" dirty="0" smtClean="0">
                <a:solidFill>
                  <a:schemeClr val="tx2"/>
                </a:solidFill>
              </a:rPr>
              <a:t>training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b="0" dirty="0">
                <a:solidFill>
                  <a:schemeClr val="tx2"/>
                </a:solidFill>
              </a:rPr>
              <a:t>As pilot and survivor</a:t>
            </a:r>
            <a:endParaRPr lang="en-US" b="0" dirty="0">
              <a:solidFill>
                <a:schemeClr val="tx2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b="0" dirty="0" smtClean="0">
                <a:solidFill>
                  <a:schemeClr val="tx2"/>
                </a:solidFill>
              </a:rPr>
              <a:t>SE turbine helicopter</a:t>
            </a:r>
          </a:p>
          <a:p>
            <a:pPr algn="just"/>
            <a:endParaRPr lang="et-EE" b="0" dirty="0" smtClean="0">
              <a:solidFill>
                <a:schemeClr val="tx2"/>
              </a:solidFill>
            </a:endParaRPr>
          </a:p>
          <a:p>
            <a:pPr algn="just"/>
            <a:endParaRPr lang="en-US" b="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Martin\Pictures\FOTOKAST\USA\2013\Pinnaltpäästeõppus\_51504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r="10731"/>
          <a:stretch/>
        </p:blipFill>
        <p:spPr bwMode="auto">
          <a:xfrm>
            <a:off x="6876256" y="2352781"/>
            <a:ext cx="2072570" cy="433357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3.bp.blogspot.com/-PKf_EJ3_W78/T6s7D1EE04I/AAAAAAAABxE/aR7_dJFImWU/s1600/mdhartpd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7514" r="7671" b="15509"/>
          <a:stretch/>
        </p:blipFill>
        <p:spPr bwMode="auto">
          <a:xfrm>
            <a:off x="2735502" y="4106961"/>
            <a:ext cx="3996738" cy="255289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3.bp.blogspot.com/-KQuu5mHv1zA/T6s7AEViJMI/AAAAAAAABwc/eMpN4LAgrtQ/s1600/mdhartp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5" y="4106961"/>
            <a:ext cx="2352981" cy="255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1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Flight</a:t>
            </a:r>
            <a:r>
              <a:rPr lang="et-EE" dirty="0" smtClean="0"/>
              <a:t> </a:t>
            </a:r>
            <a:r>
              <a:rPr lang="et-EE" dirty="0" err="1" smtClean="0"/>
              <a:t>experience</a:t>
            </a:r>
            <a:r>
              <a:rPr lang="et-EE" dirty="0" smtClean="0"/>
              <a:t> </a:t>
            </a:r>
            <a:r>
              <a:rPr lang="et-EE" dirty="0" err="1" smtClean="0"/>
              <a:t>in</a:t>
            </a:r>
            <a:r>
              <a:rPr lang="et-EE" dirty="0" smtClean="0"/>
              <a:t> US</a:t>
            </a:r>
            <a:endParaRPr lang="et-E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90" y="1818602"/>
            <a:ext cx="4516574" cy="303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8" y="5041966"/>
            <a:ext cx="8482356" cy="168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267" y="1700807"/>
            <a:ext cx="4241178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Approximately 500 flight hours flown total as 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PI</a:t>
            </a:r>
            <a:r>
              <a:rPr lang="et-EE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&amp;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CP</a:t>
            </a:r>
            <a:endParaRPr lang="et-EE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We were presented with the Maryland National Guard Distinguished Service Cross (MDDSC). Highest MDNG state award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r>
              <a:rPr lang="et-EE" dirty="0"/>
              <a:t> </a:t>
            </a:r>
            <a:r>
              <a:rPr lang="et-EE" dirty="0" smtClean="0"/>
              <a:t>and future cooperation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Exchange with the UK AAC and MD ARNG has given us a broad variety of experience and knowledge how to operate and support helicopters in operational environment.</a:t>
            </a:r>
            <a:endParaRPr lang="et-EE" dirty="0">
              <a:solidFill>
                <a:srgbClr val="376092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ea typeface="+mj-ea"/>
            </a:endParaRPr>
          </a:p>
          <a:p>
            <a:pPr algn="just"/>
            <a:endParaRPr lang="en-US" dirty="0">
              <a:solidFill>
                <a:srgbClr val="376092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ea typeface="+mj-ea"/>
            </a:endParaRPr>
          </a:p>
          <a:p>
            <a:pPr algn="just"/>
            <a:r>
              <a:rPr lang="en-US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Approximately 2200 flight hours flown</a:t>
            </a:r>
            <a:r>
              <a:rPr lang="et-EE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 (250 </a:t>
            </a:r>
            <a:r>
              <a:rPr lang="et-EE" dirty="0" err="1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combat</a:t>
            </a:r>
            <a:r>
              <a:rPr lang="et-EE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)</a:t>
            </a:r>
          </a:p>
          <a:p>
            <a:pPr algn="just"/>
            <a:endParaRPr lang="en-US" dirty="0">
              <a:solidFill>
                <a:srgbClr val="376092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ea typeface="+mj-ea"/>
            </a:endParaRPr>
          </a:p>
          <a:p>
            <a:pPr algn="just"/>
            <a:r>
              <a:rPr lang="en-US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To take the full value of the experience and to be able to pass it on</a:t>
            </a:r>
            <a:r>
              <a:rPr lang="et-EE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,</a:t>
            </a:r>
            <a:r>
              <a:rPr lang="en-US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 thoughts should be given to future training and cooperation</a:t>
            </a:r>
            <a:r>
              <a:rPr lang="et-EE" dirty="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ea typeface="+mj-ea"/>
              </a:rPr>
              <a:t>.</a:t>
            </a:r>
            <a:endParaRPr lang="en-US" dirty="0">
              <a:solidFill>
                <a:srgbClr val="376092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ea typeface="+mj-ea"/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564904"/>
            <a:ext cx="7772400" cy="674688"/>
          </a:xfrm>
        </p:spPr>
        <p:txBody>
          <a:bodyPr/>
          <a:lstStyle/>
          <a:p>
            <a:r>
              <a:rPr lang="et-EE" dirty="0" err="1" smtClean="0"/>
              <a:t>Questions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8632" y="1412776"/>
            <a:ext cx="7772400" cy="674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0" h="38100"/>
            </a:sp3d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376092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Arial" charset="0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Arial" charset="0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Arial" charset="0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Arial" charset="0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Arial" charset="0"/>
                <a:cs typeface="Arial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Arial" charset="0"/>
                <a:cs typeface="Arial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Arial" charset="0"/>
                <a:cs typeface="Arial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t-EE" dirty="0" err="1" smtClean="0"/>
              <a:t>Mission</a:t>
            </a:r>
            <a:r>
              <a:rPr lang="et-EE" dirty="0" smtClean="0"/>
              <a:t> </a:t>
            </a:r>
            <a:r>
              <a:rPr lang="et-EE" dirty="0" err="1" smtClean="0"/>
              <a:t>complete</a:t>
            </a:r>
            <a:r>
              <a:rPr lang="et-EE" dirty="0" smtClean="0"/>
              <a:t>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82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buFont typeface="Monotype Sorts" charset="2"/>
              <a:buNone/>
            </a:pPr>
            <a:fld id="{AA2BABC3-5C03-4533-A4A5-7D35850DC275}" type="slidenum">
              <a:rPr lang="en-GB" altLang="et-EE" sz="1200" smtClean="0">
                <a:solidFill>
                  <a:srgbClr val="A2A2A2"/>
                </a:solidFill>
                <a:cs typeface="Times New Roman" pitchFamily="18" charset="0"/>
              </a:rPr>
              <a:pPr algn="r">
                <a:buFont typeface="Monotype Sorts" charset="2"/>
                <a:buNone/>
              </a:pPr>
              <a:t>3</a:t>
            </a:fld>
            <a:endParaRPr lang="en-GB" altLang="et-EE" sz="1200" dirty="0" smtClean="0">
              <a:solidFill>
                <a:srgbClr val="A2A2A2"/>
              </a:solidFill>
              <a:cs typeface="Times New Roman" pitchFamily="18" charset="0"/>
            </a:endParaRPr>
          </a:p>
        </p:txBody>
      </p:sp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6237" y="326603"/>
            <a:ext cx="7772400" cy="490538"/>
          </a:xfrm>
        </p:spPr>
        <p:txBody>
          <a:bodyPr/>
          <a:lstStyle/>
          <a:p>
            <a:pPr>
              <a:lnSpc>
                <a:spcPct val="77000"/>
              </a:lnSpc>
              <a:defRPr/>
            </a:pPr>
            <a:r>
              <a:rPr lang="et-EE" altLang="et-EE" dirty="0" err="1" smtClean="0">
                <a:solidFill>
                  <a:schemeClr val="tx2"/>
                </a:solidFill>
              </a:rPr>
              <a:t>Background</a:t>
            </a:r>
            <a:endParaRPr lang="en-US" altLang="et-EE" dirty="0">
              <a:solidFill>
                <a:schemeClr val="tx2"/>
              </a:solidFill>
            </a:endParaRPr>
          </a:p>
        </p:txBody>
      </p:sp>
      <p:sp>
        <p:nvSpPr>
          <p:cNvPr id="30726" name="Rectangle 20"/>
          <p:cNvSpPr>
            <a:spLocks noChangeArrowheads="1"/>
          </p:cNvSpPr>
          <p:nvPr/>
        </p:nvSpPr>
        <p:spPr bwMode="auto">
          <a:xfrm>
            <a:off x="811213" y="1124744"/>
            <a:ext cx="7772400" cy="54352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571500" indent="-4572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1028700" indent="-4572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2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2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2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Monotype Sorts" charset="2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77000"/>
              </a:lnSpc>
              <a:buFontTx/>
              <a:buChar char="•"/>
              <a:defRPr/>
            </a:pPr>
            <a:r>
              <a:rPr lang="en-US" altLang="et-EE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Started 2007 as EDA project.</a:t>
            </a:r>
          </a:p>
          <a:p>
            <a:pPr marL="114300" indent="0" algn="l" eaLnBrk="1" hangingPunct="1">
              <a:lnSpc>
                <a:spcPct val="77000"/>
              </a:lnSpc>
              <a:defRPr/>
            </a:pPr>
            <a:endParaRPr lang="en-US" altLang="et-EE" dirty="0" smtClean="0">
              <a:solidFill>
                <a:schemeClr val="tx2"/>
              </a:solidFill>
              <a:ea typeface="+mn-ea"/>
              <a:cs typeface="Arial" pitchFamily="34" charset="0"/>
            </a:endParaRPr>
          </a:p>
          <a:p>
            <a:pPr algn="l" eaLnBrk="1" hangingPunct="1">
              <a:lnSpc>
                <a:spcPct val="77000"/>
              </a:lnSpc>
              <a:buFontTx/>
              <a:buChar char="•"/>
              <a:defRPr/>
            </a:pPr>
            <a:r>
              <a:rPr lang="en-US" altLang="et-EE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Multinational project (Estonia, UK, Finland, Germany and others)</a:t>
            </a:r>
          </a:p>
          <a:p>
            <a:pPr marL="114300" indent="0" algn="l" eaLnBrk="1" hangingPunct="1">
              <a:lnSpc>
                <a:spcPct val="77000"/>
              </a:lnSpc>
              <a:defRPr/>
            </a:pPr>
            <a:endParaRPr lang="en-US" altLang="et-EE" dirty="0" smtClean="0">
              <a:solidFill>
                <a:schemeClr val="tx2"/>
              </a:solidFill>
              <a:ea typeface="+mn-ea"/>
              <a:cs typeface="Arial" pitchFamily="34" charset="0"/>
            </a:endParaRPr>
          </a:p>
          <a:p>
            <a:pPr algn="l" eaLnBrk="1" hangingPunct="1">
              <a:lnSpc>
                <a:spcPct val="77000"/>
              </a:lnSpc>
              <a:buFontTx/>
              <a:buChar char="•"/>
              <a:defRPr/>
            </a:pPr>
            <a:r>
              <a:rPr lang="en-US" altLang="et-EE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Initial agreement: Royal AF EH-101 Merlin 4 pilots</a:t>
            </a:r>
          </a:p>
          <a:p>
            <a:pPr marL="114300" indent="0" algn="l" eaLnBrk="1" hangingPunct="1">
              <a:lnSpc>
                <a:spcPct val="77000"/>
              </a:lnSpc>
              <a:defRPr/>
            </a:pPr>
            <a:endParaRPr lang="en-US" altLang="et-EE" dirty="0" smtClean="0">
              <a:solidFill>
                <a:schemeClr val="tx2"/>
              </a:solidFill>
              <a:ea typeface="+mn-ea"/>
              <a:cs typeface="Arial" pitchFamily="34" charset="0"/>
            </a:endParaRPr>
          </a:p>
          <a:p>
            <a:pPr algn="l" eaLnBrk="1" hangingPunct="1">
              <a:lnSpc>
                <a:spcPct val="77000"/>
              </a:lnSpc>
              <a:buFontTx/>
              <a:buChar char="•"/>
              <a:defRPr/>
            </a:pPr>
            <a:r>
              <a:rPr lang="en-US" altLang="et-EE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Training in Germany</a:t>
            </a:r>
          </a:p>
          <a:p>
            <a:pPr marL="114300" indent="0" algn="l" eaLnBrk="1" hangingPunct="1">
              <a:lnSpc>
                <a:spcPct val="77000"/>
              </a:lnSpc>
              <a:defRPr/>
            </a:pPr>
            <a:endParaRPr lang="en-US" altLang="et-EE" dirty="0" smtClean="0">
              <a:solidFill>
                <a:schemeClr val="tx2"/>
              </a:solidFill>
              <a:ea typeface="+mn-ea"/>
              <a:cs typeface="Arial" pitchFamily="34" charset="0"/>
            </a:endParaRPr>
          </a:p>
          <a:p>
            <a:pPr algn="l" eaLnBrk="1" hangingPunct="1">
              <a:lnSpc>
                <a:spcPct val="77000"/>
              </a:lnSpc>
              <a:buFontTx/>
              <a:buChar char="•"/>
              <a:defRPr/>
            </a:pPr>
            <a:r>
              <a:rPr lang="en-US" altLang="et-EE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Last minute change: Army Air Corps Lynx 2 pilots</a:t>
            </a:r>
          </a:p>
          <a:p>
            <a:pPr marL="114300" indent="0" algn="l" eaLnBrk="1" hangingPunct="1">
              <a:lnSpc>
                <a:spcPct val="77000"/>
              </a:lnSpc>
              <a:defRPr/>
            </a:pPr>
            <a:endParaRPr lang="en-US" altLang="et-EE" dirty="0" smtClean="0">
              <a:solidFill>
                <a:schemeClr val="tx2"/>
              </a:solidFill>
              <a:ea typeface="+mn-ea"/>
              <a:cs typeface="Arial" pitchFamily="34" charset="0"/>
            </a:endParaRPr>
          </a:p>
          <a:p>
            <a:pPr algn="l" eaLnBrk="1" hangingPunct="1">
              <a:lnSpc>
                <a:spcPct val="77000"/>
              </a:lnSpc>
              <a:buFontTx/>
              <a:buChar char="•"/>
              <a:defRPr/>
            </a:pPr>
            <a:r>
              <a:rPr lang="en-US" altLang="et-EE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Loan service  in  AAC started 14th Feb 2011</a:t>
            </a:r>
          </a:p>
          <a:p>
            <a:pPr marL="114300" indent="0" algn="l" eaLnBrk="1" hangingPunct="1">
              <a:lnSpc>
                <a:spcPct val="77000"/>
              </a:lnSpc>
              <a:defRPr/>
            </a:pPr>
            <a:endParaRPr lang="en-US" altLang="et-EE" dirty="0" smtClean="0">
              <a:solidFill>
                <a:schemeClr val="tx2"/>
              </a:solidFill>
              <a:ea typeface="+mn-ea"/>
              <a:cs typeface="Arial" pitchFamily="34" charset="0"/>
            </a:endParaRPr>
          </a:p>
          <a:p>
            <a:pPr algn="l" eaLnBrk="1" hangingPunct="1">
              <a:lnSpc>
                <a:spcPct val="77000"/>
              </a:lnSpc>
              <a:buFontTx/>
              <a:buChar char="•"/>
              <a:defRPr/>
            </a:pPr>
            <a:r>
              <a:rPr lang="en-US" altLang="et-EE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Estonia was looking alternative solution for two pilots.</a:t>
            </a:r>
          </a:p>
          <a:p>
            <a:pPr algn="l" eaLnBrk="1" hangingPunct="1">
              <a:lnSpc>
                <a:spcPct val="77000"/>
              </a:lnSpc>
              <a:buFontTx/>
              <a:buChar char="•"/>
              <a:defRPr/>
            </a:pPr>
            <a:r>
              <a:rPr lang="en-US" altLang="et-EE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USA stepped on board in May 2011 and offered UH-60 and loan service in Maryland ARNG.</a:t>
            </a:r>
          </a:p>
          <a:p>
            <a:pPr marL="114300" indent="0" algn="l" eaLnBrk="1" hangingPunct="1">
              <a:lnSpc>
                <a:spcPct val="77000"/>
              </a:lnSpc>
              <a:defRPr/>
            </a:pPr>
            <a:endParaRPr lang="en-US" altLang="et-EE" dirty="0" smtClean="0">
              <a:solidFill>
                <a:schemeClr val="tx2"/>
              </a:solidFill>
              <a:ea typeface="+mn-ea"/>
              <a:cs typeface="Arial" pitchFamily="34" charset="0"/>
            </a:endParaRPr>
          </a:p>
          <a:p>
            <a:pPr algn="l" eaLnBrk="1" hangingPunct="1">
              <a:lnSpc>
                <a:spcPct val="77000"/>
              </a:lnSpc>
              <a:buFontTx/>
              <a:buChar char="•"/>
              <a:defRPr/>
            </a:pPr>
            <a:r>
              <a:rPr lang="en-US" altLang="et-EE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Loan service in Maryland ANG 27th July 2011.</a:t>
            </a:r>
            <a:endParaRPr lang="en-US" altLang="et-EE" dirty="0">
              <a:solidFill>
                <a:schemeClr val="tx2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653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451725" cy="1143000"/>
          </a:xfrm>
        </p:spPr>
        <p:txBody>
          <a:bodyPr/>
          <a:lstStyle/>
          <a:p>
            <a:r>
              <a:rPr lang="et-EE" dirty="0" err="1" smtClean="0"/>
              <a:t>Intent</a:t>
            </a:r>
            <a:r>
              <a:rPr lang="et-EE" dirty="0" smtClean="0"/>
              <a:t>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Main intent: </a:t>
            </a:r>
            <a:r>
              <a:rPr lang="en-US" b="1" dirty="0" smtClean="0">
                <a:solidFill>
                  <a:schemeClr val="tx2"/>
                </a:solidFill>
              </a:rPr>
              <a:t>Increase helicopter availability for ISAF forces in AFG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To fulfill operational requirements while providing work experience and multinational interoperability proficiency to the Estonian Defense Personnel assigned.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Assigned Estonian Defense Personnel shall gain operational expertise and technical knowledge while providing operational support to the UK and U.S. Army.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Medium category multifunctional helicopter procurement</a:t>
            </a:r>
            <a:r>
              <a:rPr lang="en-US" strike="sngStrike" dirty="0" smtClean="0">
                <a:solidFill>
                  <a:schemeClr val="tx2"/>
                </a:solidFill>
              </a:rPr>
              <a:t>  – Cancelled late 2012</a:t>
            </a:r>
            <a:endParaRPr lang="en-US" strike="sngStrik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933" y="332656"/>
            <a:ext cx="7772400" cy="960438"/>
          </a:xfrm>
        </p:spPr>
        <p:txBody>
          <a:bodyPr/>
          <a:lstStyle/>
          <a:p>
            <a:pPr>
              <a:defRPr/>
            </a:pPr>
            <a:r>
              <a:rPr lang="en-US" altLang="et-EE" dirty="0" smtClean="0">
                <a:solidFill>
                  <a:schemeClr val="accent1">
                    <a:lumMod val="75000"/>
                  </a:schemeClr>
                </a:solidFill>
                <a:ea typeface="+mn-ea"/>
              </a:rPr>
              <a:t>Initial Training</a:t>
            </a:r>
            <a:endParaRPr lang="en-US" altLang="et-EE" dirty="0">
              <a:solidFill>
                <a:schemeClr val="accent1">
                  <a:lumMod val="75000"/>
                </a:schemeClr>
              </a:solidFill>
              <a:ea typeface="+mn-ea"/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buFont typeface="Monotype Sorts" charset="2"/>
              <a:buNone/>
            </a:pPr>
            <a:fld id="{D9731405-6F6D-4AB5-B5F9-C2C25A158A8D}" type="slidenum">
              <a:rPr lang="en-GB" altLang="et-EE" sz="1200">
                <a:solidFill>
                  <a:srgbClr val="A2A2A2"/>
                </a:solidFill>
                <a:cs typeface="Times New Roman" pitchFamily="18" charset="0"/>
              </a:rPr>
              <a:pPr algn="r">
                <a:buFont typeface="Monotype Sorts" charset="2"/>
                <a:buNone/>
              </a:pPr>
              <a:t>5</a:t>
            </a:fld>
            <a:endParaRPr lang="en-GB" altLang="et-EE" sz="1200">
              <a:solidFill>
                <a:srgbClr val="A2A2A2"/>
              </a:solidFill>
              <a:cs typeface="Times New Roman" pitchFamily="18" charset="0"/>
            </a:endParaRPr>
          </a:p>
        </p:txBody>
      </p:sp>
      <p:pic>
        <p:nvPicPr>
          <p:cNvPr id="32770" name="Picture 1" descr="0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6720" y="1542796"/>
            <a:ext cx="2314575" cy="17351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2" descr="00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3539091"/>
            <a:ext cx="3816424" cy="286231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3" descr="abv.sized.jpg"/>
          <p:cNvPicPr>
            <a:picLocks noChangeAspect="1"/>
          </p:cNvPicPr>
          <p:nvPr/>
        </p:nvPicPr>
        <p:blipFill rotWithShape="1">
          <a:blip r:embed="rId5"/>
          <a:srcRect l="20554"/>
          <a:stretch/>
        </p:blipFill>
        <p:spPr bwMode="auto">
          <a:xfrm>
            <a:off x="6156176" y="1515906"/>
            <a:ext cx="2632823" cy="1680592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4" descr="IMG_070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4853" y="3539091"/>
            <a:ext cx="3816423" cy="286231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674595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EC- 135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MCC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IFR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NVG training</a:t>
            </a: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3146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2011-03-14 10.57.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414197"/>
            <a:ext cx="3291023" cy="2467969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683568" y="497970"/>
            <a:ext cx="7772400" cy="52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buSzTx/>
              <a:buFontTx/>
              <a:buNone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r>
              <a:rPr lang="en-GB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t-EE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 </a:t>
            </a:r>
            <a:r>
              <a:rPr lang="et-EE" sz="32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Shawbury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3" descr="DSC_96051024[3]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 b="8772"/>
          <a:stretch>
            <a:fillRect/>
          </a:stretch>
        </p:blipFill>
        <p:spPr bwMode="auto">
          <a:xfrm>
            <a:off x="357089" y="1414198"/>
            <a:ext cx="3917332" cy="215411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011-03-25 13.30.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49" y="4124217"/>
            <a:ext cx="3297514" cy="247313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83955" y="3858025"/>
            <a:ext cx="38904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AS-350 </a:t>
            </a:r>
            <a:r>
              <a:rPr lang="et-EE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et-EE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UKOC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Sea </a:t>
            </a:r>
            <a:r>
              <a:rPr lang="et-EE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survival</a:t>
            </a:r>
            <a:endParaRPr lang="et-EE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Aero</a:t>
            </a:r>
            <a:r>
              <a:rPr lang="et-EE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Medical</a:t>
            </a:r>
            <a:r>
              <a:rPr lang="et-EE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Training</a:t>
            </a:r>
            <a:endParaRPr lang="et-EE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877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SAM_05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26584" r="10707" b="11472"/>
          <a:stretch>
            <a:fillRect/>
          </a:stretch>
        </p:blipFill>
        <p:spPr bwMode="auto">
          <a:xfrm>
            <a:off x="4604466" y="4077072"/>
            <a:ext cx="4121318" cy="232242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Rectangle 2"/>
          <p:cNvSpPr>
            <a:spLocks noChangeArrowheads="1"/>
          </p:cNvSpPr>
          <p:nvPr/>
        </p:nvSpPr>
        <p:spPr bwMode="auto">
          <a:xfrm>
            <a:off x="541338" y="111518"/>
            <a:ext cx="7772400" cy="138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buSzTx/>
              <a:buFontTx/>
              <a:buNone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in the AAC, </a:t>
            </a:r>
            <a:br>
              <a:rPr lang="en-GB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Training Phase 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9" name="Picture 8" descr="IMG_10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2" y="1234959"/>
            <a:ext cx="3323106" cy="2482073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pic>
        <p:nvPicPr>
          <p:cNvPr id="10" name="Picture 9" descr="IMG_026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0" y="4043835"/>
            <a:ext cx="3250294" cy="243772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84137" y="1234959"/>
            <a:ext cx="389046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Phase</a:t>
            </a:r>
            <a:r>
              <a:rPr lang="et-EE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I</a:t>
            </a:r>
            <a:endParaRPr lang="et-EE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General flying </a:t>
            </a:r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skills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Basic Mountan </a:t>
            </a:r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flying</a:t>
            </a:r>
            <a:endParaRPr lang="et-EE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level</a:t>
            </a: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flying</a:t>
            </a:r>
            <a:endParaRPr lang="et-EE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NVG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20110930-MWP-219-U-(PR)0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499796"/>
            <a:ext cx="4968552" cy="3306152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5" descr="IMG_10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00215"/>
            <a:ext cx="2292350" cy="171132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541338" y="111518"/>
            <a:ext cx="7772400" cy="138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buSzTx/>
              <a:buFontTx/>
              <a:buNone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in the AAC, </a:t>
            </a:r>
            <a:br>
              <a:rPr lang="en-GB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Training Phase </a:t>
            </a:r>
            <a:r>
              <a:rPr lang="en-GB" sz="3200" dirty="0">
                <a:solidFill>
                  <a:srgbClr val="000000"/>
                </a:solidFill>
              </a:rPr>
              <a:t/>
            </a:r>
            <a:br>
              <a:rPr lang="en-GB" sz="3200" dirty="0">
                <a:solidFill>
                  <a:srgbClr val="000000"/>
                </a:solidFill>
              </a:rPr>
            </a:br>
            <a:endParaRPr lang="en-GB" sz="3200" dirty="0">
              <a:solidFill>
                <a:srgbClr val="000000"/>
              </a:solidFill>
            </a:endParaRPr>
          </a:p>
        </p:txBody>
      </p:sp>
      <p:pic>
        <p:nvPicPr>
          <p:cNvPr id="2" name="Picture 1" descr="DSC_94461024[2]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5157192"/>
            <a:ext cx="2244103" cy="1496799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75356" y="3429000"/>
            <a:ext cx="2717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Phase II</a:t>
            </a:r>
            <a:endParaRPr lang="et-EE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Tasking</a:t>
            </a:r>
            <a:endParaRPr lang="et-EE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059832" y="5301208"/>
            <a:ext cx="5676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Qualifications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 NCR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NVG A(F)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Gun</a:t>
            </a: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controller</a:t>
            </a:r>
            <a:r>
              <a:rPr lang="et-E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9315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IMG_676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214620" cy="2808312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6" descr="IMG_687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665663" cy="311150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6488" name="Rectangle 8"/>
          <p:cNvSpPr>
            <a:spLocks noChangeArrowheads="1"/>
          </p:cNvSpPr>
          <p:nvPr/>
        </p:nvSpPr>
        <p:spPr bwMode="auto">
          <a:xfrm>
            <a:off x="467544" y="332656"/>
            <a:ext cx="7665881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571500" indent="-457200" algn="ctr">
              <a:defRPr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in the AAC, Lynx CTT and CTR.</a:t>
            </a:r>
          </a:p>
        </p:txBody>
      </p:sp>
      <p:pic>
        <p:nvPicPr>
          <p:cNvPr id="36865" name="Content Placeholder 3" descr="IMG_0479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5752191" y="3645024"/>
            <a:ext cx="2909648" cy="1570209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</p:spPr>
      </p:pic>
      <p:pic>
        <p:nvPicPr>
          <p:cNvPr id="36871" name="Picture 1" descr="P10303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21" y="4437112"/>
            <a:ext cx="1582519" cy="211002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7" descr="P103033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39459"/>
            <a:ext cx="2001056" cy="150104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  <a:alpha val="3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5398" y="1412776"/>
            <a:ext cx="3832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Qualifications</a:t>
            </a:r>
            <a:endParaRPr lang="et-EE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 </a:t>
            </a:r>
            <a:r>
              <a:rPr lang="et-E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LCR</a:t>
            </a:r>
            <a:endParaRPr lang="et-EE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NVG A(F)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Gun</a:t>
            </a:r>
            <a:r>
              <a:rPr lang="et-EE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2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controller</a:t>
            </a:r>
            <a:r>
              <a:rPr lang="et-E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051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Õhuväg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Õhuvägi</Template>
  <TotalTime>4418</TotalTime>
  <Words>775</Words>
  <Application>Microsoft Office PowerPoint</Application>
  <PresentationFormat>On-screen Show (4:3)</PresentationFormat>
  <Paragraphs>221</Paragraphs>
  <Slides>23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Õhuvägi</vt:lpstr>
      <vt:lpstr>EST AF helicopter pilots multinational COOPERATION</vt:lpstr>
      <vt:lpstr>SCOPE</vt:lpstr>
      <vt:lpstr>Background</vt:lpstr>
      <vt:lpstr>Intent </vt:lpstr>
      <vt:lpstr>Initial Training</vt:lpstr>
      <vt:lpstr>PowerPoint Presentation</vt:lpstr>
      <vt:lpstr>PowerPoint Presentation</vt:lpstr>
      <vt:lpstr>PowerPoint Presentation</vt:lpstr>
      <vt:lpstr>PowerPoint Presentation</vt:lpstr>
      <vt:lpstr>Service in 9 Regt AAC.</vt:lpstr>
      <vt:lpstr>PowerPoint Presentation</vt:lpstr>
      <vt:lpstr>OP Herrick 19/20, Afghanistan</vt:lpstr>
      <vt:lpstr>OP Herrick 19/20, Afghanistan</vt:lpstr>
      <vt:lpstr> Flight expierence  in UK </vt:lpstr>
      <vt:lpstr>Training in U.S. Army</vt:lpstr>
      <vt:lpstr>Training in U.S. Army</vt:lpstr>
      <vt:lpstr>OEF 12 Afghanistan </vt:lpstr>
      <vt:lpstr>OEF12 Afghanistan</vt:lpstr>
      <vt:lpstr>Service in MD ARNG</vt:lpstr>
      <vt:lpstr>Service in MD ARNG</vt:lpstr>
      <vt:lpstr>Flight experience in US</vt:lpstr>
      <vt:lpstr>Summary and future cooperation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Kopterid laiapõhjaliselt riigikaitses</dc:title>
  <dc:creator>martin</dc:creator>
  <cp:lastModifiedBy>Värk, Ivar</cp:lastModifiedBy>
  <cp:revision>248</cp:revision>
  <cp:lastPrinted>2014-05-08T03:12:41Z</cp:lastPrinted>
  <dcterms:created xsi:type="dcterms:W3CDTF">2013-03-05T02:57:13Z</dcterms:created>
  <dcterms:modified xsi:type="dcterms:W3CDTF">2014-11-07T13:15:17Z</dcterms:modified>
</cp:coreProperties>
</file>