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6" r:id="rId3"/>
    <p:sldId id="261" r:id="rId4"/>
    <p:sldId id="262" r:id="rId5"/>
    <p:sldId id="263" r:id="rId6"/>
    <p:sldId id="264" r:id="rId7"/>
    <p:sldId id="265" r:id="rId8"/>
    <p:sldId id="257" r:id="rId9"/>
    <p:sldId id="258" r:id="rId10"/>
    <p:sldId id="260" r:id="rId11"/>
    <p:sldId id="267" r:id="rId12"/>
    <p:sldId id="270" r:id="rId13"/>
    <p:sldId id="269"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98" autoAdjust="0"/>
    <p:restoredTop sz="94680" autoAdjust="0"/>
  </p:normalViewPr>
  <p:slideViewPr>
    <p:cSldViewPr>
      <p:cViewPr varScale="1">
        <p:scale>
          <a:sx n="126" d="100"/>
          <a:sy n="126" d="100"/>
        </p:scale>
        <p:origin x="-119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4FFCB3-C1FC-4900-B7DB-6E447ADDA248}" type="datetimeFigureOut">
              <a:rPr lang="et-EE" smtClean="0"/>
              <a:t>17.11.2014</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25D5C8-0385-4765-8927-9406B00F09EC}" type="slidenum">
              <a:rPr lang="et-EE" smtClean="0"/>
              <a:t>‹#›</a:t>
            </a:fld>
            <a:endParaRPr lang="et-EE"/>
          </a:p>
        </p:txBody>
      </p:sp>
    </p:spTree>
    <p:extLst>
      <p:ext uri="{BB962C8B-B14F-4D97-AF65-F5344CB8AC3E}">
        <p14:creationId xmlns:p14="http://schemas.microsoft.com/office/powerpoint/2010/main" val="333433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Tere Hr... Kuidas teil läheb? Kuhu te reisite? Kes</a:t>
            </a:r>
            <a:r>
              <a:rPr lang="et-EE" baseline="0" dirty="0" smtClean="0"/>
              <a:t> teiega koos </a:t>
            </a:r>
            <a:r>
              <a:rPr lang="et-EE" dirty="0" smtClean="0"/>
              <a:t>reisivad? Kas pagasi registreerime lõpuni? Kas soovite istuda vahekäigupool</a:t>
            </a:r>
            <a:r>
              <a:rPr lang="et-EE" baseline="0" dirty="0" smtClean="0"/>
              <a:t> või akna all? </a:t>
            </a:r>
            <a:endParaRPr lang="et-EE" dirty="0"/>
          </a:p>
        </p:txBody>
      </p:sp>
      <p:sp>
        <p:nvSpPr>
          <p:cNvPr id="4" name="Slide Number Placeholder 3"/>
          <p:cNvSpPr>
            <a:spLocks noGrp="1"/>
          </p:cNvSpPr>
          <p:nvPr>
            <p:ph type="sldNum" sz="quarter" idx="10"/>
          </p:nvPr>
        </p:nvSpPr>
        <p:spPr/>
        <p:txBody>
          <a:bodyPr/>
          <a:lstStyle/>
          <a:p>
            <a:fld id="{8F25D5C8-0385-4765-8927-9406B00F09EC}" type="slidenum">
              <a:rPr lang="et-EE" smtClean="0"/>
              <a:t>1</a:t>
            </a:fld>
            <a:endParaRPr lang="et-EE"/>
          </a:p>
        </p:txBody>
      </p:sp>
    </p:spTree>
    <p:extLst>
      <p:ext uri="{BB962C8B-B14F-4D97-AF65-F5344CB8AC3E}">
        <p14:creationId xmlns:p14="http://schemas.microsoft.com/office/powerpoint/2010/main" val="3792424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sileh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3124200"/>
            <a:ext cx="3505200" cy="1143000"/>
          </a:xfrm>
        </p:spPr>
        <p:txBody>
          <a:bodyPr>
            <a:normAutofit/>
          </a:bodyPr>
          <a:lstStyle>
            <a:lvl1pPr algn="l" eaLnBrk="1" fontAlgn="auto" hangingPunct="1">
              <a:spcAft>
                <a:spcPts val="0"/>
              </a:spcAft>
              <a:defRPr sz="3200">
                <a:solidFill>
                  <a:srgbClr val="FFFFFF"/>
                </a:solidFill>
                <a:latin typeface="Verdana" pitchFamily="34" charset="0"/>
              </a:defRPr>
            </a:lvl1pPr>
          </a:lstStyle>
          <a:p>
            <a:r>
              <a:rPr lang="et-EE" dirty="0" smtClean="0"/>
              <a:t>Presentatsioonipealkiri</a:t>
            </a:r>
            <a:endParaRPr lang="en-US" dirty="0"/>
          </a:p>
        </p:txBody>
      </p:sp>
      <p:sp>
        <p:nvSpPr>
          <p:cNvPr id="5" name="Content Placeholder 2"/>
          <p:cNvSpPr>
            <a:spLocks noGrp="1"/>
          </p:cNvSpPr>
          <p:nvPr>
            <p:ph idx="1" hasCustomPrompt="1"/>
          </p:nvPr>
        </p:nvSpPr>
        <p:spPr>
          <a:xfrm>
            <a:off x="609600" y="4419600"/>
            <a:ext cx="4343400" cy="609600"/>
          </a:xfrm>
        </p:spPr>
        <p:txBody>
          <a:bodyPr>
            <a:normAutofit/>
          </a:bodyPr>
          <a:lstStyle>
            <a:lvl1pPr>
              <a:spcBef>
                <a:spcPct val="20000"/>
              </a:spcBef>
              <a:buFont typeface="Arial" charset="0"/>
              <a:buNone/>
              <a:defRPr sz="1800">
                <a:solidFill>
                  <a:srgbClr val="FFFFFF"/>
                </a:solidFill>
                <a:latin typeface="Verdana"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dirty="0" smtClean="0"/>
              <a:t>Esitleja:</a:t>
            </a:r>
            <a:endParaRPr lang="en-US"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lvl1pPr>
              <a:defRPr/>
            </a:lvl1pPr>
          </a:lstStyle>
          <a:p>
            <a:endParaRPr lang="en-US" altLang="et-EE"/>
          </a:p>
        </p:txBody>
      </p:sp>
      <p:sp>
        <p:nvSpPr>
          <p:cNvPr id="4" name="Slide Number Placeholder 3"/>
          <p:cNvSpPr>
            <a:spLocks noGrp="1"/>
          </p:cNvSpPr>
          <p:nvPr>
            <p:ph type="sldNum" sz="quarter" idx="11"/>
          </p:nvPr>
        </p:nvSpPr>
        <p:spPr/>
        <p:txBody>
          <a:bodyPr/>
          <a:lstStyle>
            <a:lvl1pPr>
              <a:defRPr/>
            </a:lvl1pPr>
          </a:lstStyle>
          <a:p>
            <a:fld id="{583A5C06-10F5-43D6-B241-91A8E89D39E4}" type="slidenum">
              <a:rPr lang="en-US" altLang="et-EE"/>
              <a:pPr/>
              <a:t>‹#›</a:t>
            </a:fld>
            <a:endParaRPr lang="en-US" altLang="et-EE"/>
          </a:p>
        </p:txBody>
      </p:sp>
      <p:sp>
        <p:nvSpPr>
          <p:cNvPr id="5" name="Footer Placeholder 4"/>
          <p:cNvSpPr>
            <a:spLocks noGrp="1"/>
          </p:cNvSpPr>
          <p:nvPr>
            <p:ph type="ftr" sz="quarter" idx="12"/>
          </p:nvPr>
        </p:nvSpPr>
        <p:spPr/>
        <p:txBody>
          <a:bodyPr/>
          <a:lstStyle>
            <a:lvl1pPr>
              <a:defRPr/>
            </a:lvl1pPr>
          </a:lstStyle>
          <a:p>
            <a:endParaRPr lang="en-US" altLang="et-EE"/>
          </a:p>
        </p:txBody>
      </p:sp>
    </p:spTree>
    <p:extLst>
      <p:ext uri="{BB962C8B-B14F-4D97-AF65-F5344CB8AC3E}">
        <p14:creationId xmlns:p14="http://schemas.microsoft.com/office/powerpoint/2010/main" val="2034189148"/>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ileh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74638"/>
            <a:ext cx="7696200" cy="1143000"/>
          </a:xfrm>
        </p:spPr>
        <p:txBody>
          <a:bodyPr>
            <a:normAutofit/>
          </a:bodyPr>
          <a:lstStyle>
            <a:lvl1pPr algn="l" eaLnBrk="1" fontAlgn="auto" hangingPunct="1">
              <a:spcAft>
                <a:spcPts val="0"/>
              </a:spcAft>
              <a:defRPr sz="3200" baseline="0">
                <a:solidFill>
                  <a:schemeClr val="accent6">
                    <a:lumMod val="75000"/>
                  </a:schemeClr>
                </a:solidFill>
                <a:latin typeface="Verdana" pitchFamily="34" charset="0"/>
              </a:defRPr>
            </a:lvl1pPr>
          </a:lstStyle>
          <a:p>
            <a:r>
              <a:rPr lang="et-EE" dirty="0" smtClean="0"/>
              <a:t>Slaidi pealkiri</a:t>
            </a:r>
            <a:endParaRPr lang="en-US" dirty="0"/>
          </a:p>
        </p:txBody>
      </p:sp>
      <p:sp>
        <p:nvSpPr>
          <p:cNvPr id="6" name="Content Placeholder 2"/>
          <p:cNvSpPr>
            <a:spLocks noGrp="1"/>
          </p:cNvSpPr>
          <p:nvPr>
            <p:ph idx="1" hasCustomPrompt="1"/>
          </p:nvPr>
        </p:nvSpPr>
        <p:spPr>
          <a:xfrm>
            <a:off x="762000" y="1447800"/>
            <a:ext cx="7696200" cy="4678363"/>
          </a:xfrm>
        </p:spPr>
        <p:txBody>
          <a:bodyPr>
            <a:normAutofit/>
          </a:bodyPr>
          <a:lstStyle>
            <a:lvl1pPr>
              <a:spcBef>
                <a:spcPct val="20000"/>
              </a:spcBef>
              <a:buFont typeface="Arial" charset="0"/>
              <a:buNone/>
              <a:defRPr sz="2400">
                <a:solidFill>
                  <a:schemeClr val="bg1"/>
                </a:solidFill>
                <a:latin typeface="Verdana"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dirty="0" smtClean="0"/>
              <a:t>Sisutekst</a:t>
            </a:r>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ldileh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1447800"/>
            <a:ext cx="5486400" cy="3886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itle 1"/>
          <p:cNvSpPr>
            <a:spLocks noGrp="1"/>
          </p:cNvSpPr>
          <p:nvPr>
            <p:ph type="title" hasCustomPrompt="1"/>
          </p:nvPr>
        </p:nvSpPr>
        <p:spPr>
          <a:xfrm>
            <a:off x="762000" y="274638"/>
            <a:ext cx="7696200" cy="1143000"/>
          </a:xfrm>
        </p:spPr>
        <p:txBody>
          <a:bodyPr>
            <a:normAutofit/>
          </a:bodyPr>
          <a:lstStyle>
            <a:lvl1pPr algn="l" eaLnBrk="1" fontAlgn="auto" hangingPunct="1">
              <a:spcAft>
                <a:spcPts val="0"/>
              </a:spcAft>
              <a:defRPr sz="3200">
                <a:solidFill>
                  <a:schemeClr val="accent6">
                    <a:lumMod val="75000"/>
                  </a:schemeClr>
                </a:solidFill>
                <a:latin typeface="Verdana" pitchFamily="34" charset="0"/>
              </a:defRPr>
            </a:lvl1pPr>
          </a:lstStyle>
          <a:p>
            <a:r>
              <a:rPr lang="et-EE" dirty="0" smtClean="0"/>
              <a:t>Slaidi pealkiri</a:t>
            </a:r>
            <a:endParaRPr lang="en-US" dirty="0"/>
          </a:p>
        </p:txBody>
      </p:sp>
      <p:sp>
        <p:nvSpPr>
          <p:cNvPr id="5" name="Content Placeholder 2"/>
          <p:cNvSpPr>
            <a:spLocks noGrp="1"/>
          </p:cNvSpPr>
          <p:nvPr>
            <p:ph idx="10" hasCustomPrompt="1"/>
          </p:nvPr>
        </p:nvSpPr>
        <p:spPr>
          <a:xfrm>
            <a:off x="1828800" y="5334000"/>
            <a:ext cx="5486400" cy="563563"/>
          </a:xfrm>
        </p:spPr>
        <p:txBody>
          <a:bodyPr>
            <a:normAutofit/>
          </a:bodyPr>
          <a:lstStyle>
            <a:lvl1pPr>
              <a:spcBef>
                <a:spcPct val="20000"/>
              </a:spcBef>
              <a:buFont typeface="Arial" charset="0"/>
              <a:buNone/>
              <a:defRPr sz="2400">
                <a:solidFill>
                  <a:schemeClr val="bg1"/>
                </a:solidFill>
                <a:latin typeface="Verdana"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dirty="0" smtClean="0"/>
              <a:t>Pildi kommentaar</a:t>
            </a:r>
            <a:endParaRPr 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aheleh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09600" y="3124200"/>
            <a:ext cx="3505200" cy="1143000"/>
          </a:xfrm>
        </p:spPr>
        <p:txBody>
          <a:bodyPr>
            <a:normAutofit/>
          </a:bodyPr>
          <a:lstStyle>
            <a:lvl1pPr algn="l" eaLnBrk="1" fontAlgn="auto" hangingPunct="1">
              <a:spcAft>
                <a:spcPts val="0"/>
              </a:spcAft>
              <a:defRPr sz="3200">
                <a:solidFill>
                  <a:srgbClr val="FFFFFF"/>
                </a:solidFill>
                <a:latin typeface="Verdana" pitchFamily="34" charset="0"/>
              </a:defRPr>
            </a:lvl1pPr>
          </a:lstStyle>
          <a:p>
            <a:r>
              <a:rPr lang="et-EE" dirty="0" smtClean="0"/>
              <a:t>Teema pealkiri</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nult pealkiri">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62000" y="274638"/>
            <a:ext cx="7696200" cy="1143000"/>
          </a:xfrm>
        </p:spPr>
        <p:txBody>
          <a:bodyPr>
            <a:normAutofit/>
          </a:bodyPr>
          <a:lstStyle>
            <a:lvl1pPr algn="l" eaLnBrk="1" fontAlgn="auto" hangingPunct="1">
              <a:spcAft>
                <a:spcPts val="0"/>
              </a:spcAft>
              <a:defRPr sz="3200">
                <a:solidFill>
                  <a:schemeClr val="accent6">
                    <a:lumMod val="75000"/>
                  </a:schemeClr>
                </a:solidFill>
                <a:latin typeface="Verdana" pitchFamily="34" charset="0"/>
              </a:defRPr>
            </a:lvl1pPr>
          </a:lstStyle>
          <a:p>
            <a:r>
              <a:rPr lang="et-EE" dirty="0" smtClean="0"/>
              <a:t>Slaidi pealkiri</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ks sisuteksti">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62000" y="274638"/>
            <a:ext cx="7696200" cy="1143000"/>
          </a:xfrm>
        </p:spPr>
        <p:txBody>
          <a:bodyPr>
            <a:normAutofit/>
          </a:bodyPr>
          <a:lstStyle>
            <a:lvl1pPr algn="l" eaLnBrk="1" fontAlgn="auto" hangingPunct="1">
              <a:spcAft>
                <a:spcPts val="0"/>
              </a:spcAft>
              <a:defRPr sz="3200">
                <a:solidFill>
                  <a:schemeClr val="accent6">
                    <a:lumMod val="75000"/>
                  </a:schemeClr>
                </a:solidFill>
                <a:latin typeface="Verdana" pitchFamily="34" charset="0"/>
              </a:defRPr>
            </a:lvl1pPr>
          </a:lstStyle>
          <a:p>
            <a:r>
              <a:rPr lang="et-EE" dirty="0" smtClean="0"/>
              <a:t>Slaidi pealkiri</a:t>
            </a:r>
            <a:endParaRPr lang="en-US" dirty="0"/>
          </a:p>
        </p:txBody>
      </p:sp>
      <p:sp>
        <p:nvSpPr>
          <p:cNvPr id="3" name="Content Placeholder 2"/>
          <p:cNvSpPr>
            <a:spLocks noGrp="1"/>
          </p:cNvSpPr>
          <p:nvPr>
            <p:ph idx="1" hasCustomPrompt="1"/>
          </p:nvPr>
        </p:nvSpPr>
        <p:spPr>
          <a:xfrm>
            <a:off x="762000" y="1447801"/>
            <a:ext cx="3657600" cy="4343400"/>
          </a:xfrm>
        </p:spPr>
        <p:txBody>
          <a:bodyPr>
            <a:normAutofit/>
          </a:bodyPr>
          <a:lstStyle>
            <a:lvl1pPr>
              <a:spcBef>
                <a:spcPct val="20000"/>
              </a:spcBef>
              <a:buFont typeface="Arial" charset="0"/>
              <a:buNone/>
              <a:defRPr sz="2400">
                <a:solidFill>
                  <a:schemeClr val="bg1"/>
                </a:solidFill>
                <a:latin typeface="Verdana"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dirty="0" smtClean="0"/>
              <a:t>Sisutekst</a:t>
            </a:r>
            <a:endParaRPr lang="en-US" dirty="0" smtClean="0"/>
          </a:p>
        </p:txBody>
      </p:sp>
      <p:sp>
        <p:nvSpPr>
          <p:cNvPr id="7" name="Content Placeholder 2"/>
          <p:cNvSpPr>
            <a:spLocks noGrp="1"/>
          </p:cNvSpPr>
          <p:nvPr>
            <p:ph idx="10" hasCustomPrompt="1"/>
          </p:nvPr>
        </p:nvSpPr>
        <p:spPr>
          <a:xfrm>
            <a:off x="4800600" y="1447800"/>
            <a:ext cx="3657600" cy="4343400"/>
          </a:xfrm>
        </p:spPr>
        <p:txBody>
          <a:bodyPr>
            <a:normAutofit/>
          </a:bodyPr>
          <a:lstStyle>
            <a:lvl1pPr>
              <a:spcBef>
                <a:spcPct val="20000"/>
              </a:spcBef>
              <a:buFont typeface="Arial" charset="0"/>
              <a:buNone/>
              <a:defRPr sz="2400">
                <a:solidFill>
                  <a:schemeClr val="bg1"/>
                </a:solidFill>
                <a:latin typeface="Verdana"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dirty="0" smtClean="0"/>
              <a:t>Sisutekst</a:t>
            </a:r>
            <a:endParaRPr lang="en-US"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õrdlus">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62000" y="274638"/>
            <a:ext cx="7696200" cy="1143000"/>
          </a:xfrm>
        </p:spPr>
        <p:txBody>
          <a:bodyPr>
            <a:normAutofit/>
          </a:bodyPr>
          <a:lstStyle>
            <a:lvl1pPr algn="l" eaLnBrk="1" fontAlgn="auto" hangingPunct="1">
              <a:spcAft>
                <a:spcPts val="0"/>
              </a:spcAft>
              <a:defRPr sz="3200">
                <a:solidFill>
                  <a:schemeClr val="accent6">
                    <a:lumMod val="75000"/>
                  </a:schemeClr>
                </a:solidFill>
                <a:latin typeface="Verdana" pitchFamily="34" charset="0"/>
              </a:defRPr>
            </a:lvl1pPr>
          </a:lstStyle>
          <a:p>
            <a:r>
              <a:rPr lang="et-EE" dirty="0" smtClean="0"/>
              <a:t>Slaidi pealkiri</a:t>
            </a:r>
            <a:endParaRPr lang="en-US" dirty="0"/>
          </a:p>
        </p:txBody>
      </p:sp>
      <p:sp>
        <p:nvSpPr>
          <p:cNvPr id="3" name="Content Placeholder 2"/>
          <p:cNvSpPr>
            <a:spLocks noGrp="1"/>
          </p:cNvSpPr>
          <p:nvPr>
            <p:ph idx="1" hasCustomPrompt="1"/>
          </p:nvPr>
        </p:nvSpPr>
        <p:spPr>
          <a:xfrm>
            <a:off x="762000" y="2209799"/>
            <a:ext cx="3657600" cy="3581401"/>
          </a:xfrm>
        </p:spPr>
        <p:txBody>
          <a:bodyPr/>
          <a:lstStyle>
            <a:lvl1pPr>
              <a:spcBef>
                <a:spcPct val="20000"/>
              </a:spcBef>
              <a:buFont typeface="Arial" charset="0"/>
              <a:buNone/>
              <a:defRPr sz="2400">
                <a:solidFill>
                  <a:schemeClr val="bg1"/>
                </a:solidFill>
                <a:latin typeface="Verdana"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dirty="0" smtClean="0"/>
              <a:t>Sisutekst</a:t>
            </a:r>
            <a:endParaRPr lang="en-US" dirty="0" smtClean="0"/>
          </a:p>
        </p:txBody>
      </p:sp>
      <p:sp>
        <p:nvSpPr>
          <p:cNvPr id="5" name="Content Placeholder 2"/>
          <p:cNvSpPr>
            <a:spLocks noGrp="1"/>
          </p:cNvSpPr>
          <p:nvPr>
            <p:ph idx="10" hasCustomPrompt="1"/>
          </p:nvPr>
        </p:nvSpPr>
        <p:spPr>
          <a:xfrm>
            <a:off x="762000" y="1524000"/>
            <a:ext cx="3657600" cy="609600"/>
          </a:xfrm>
        </p:spPr>
        <p:txBody>
          <a:bodyPr/>
          <a:lstStyle>
            <a:lvl1pPr>
              <a:spcBef>
                <a:spcPct val="20000"/>
              </a:spcBef>
              <a:buFont typeface="Arial" charset="0"/>
              <a:buNone/>
              <a:defRPr sz="2400" b="1">
                <a:solidFill>
                  <a:schemeClr val="bg1"/>
                </a:solidFill>
                <a:latin typeface="Verdana"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dirty="0" smtClean="0"/>
              <a:t>Pealkiri</a:t>
            </a:r>
            <a:endParaRPr lang="en-US" dirty="0" smtClean="0"/>
          </a:p>
        </p:txBody>
      </p:sp>
      <p:sp>
        <p:nvSpPr>
          <p:cNvPr id="6" name="Content Placeholder 2"/>
          <p:cNvSpPr>
            <a:spLocks noGrp="1"/>
          </p:cNvSpPr>
          <p:nvPr>
            <p:ph idx="11" hasCustomPrompt="1"/>
          </p:nvPr>
        </p:nvSpPr>
        <p:spPr>
          <a:xfrm>
            <a:off x="4800600" y="1524000"/>
            <a:ext cx="3657600" cy="609600"/>
          </a:xfrm>
        </p:spPr>
        <p:txBody>
          <a:bodyPr/>
          <a:lstStyle>
            <a:lvl1pPr>
              <a:spcBef>
                <a:spcPct val="20000"/>
              </a:spcBef>
              <a:buFont typeface="Arial" charset="0"/>
              <a:buNone/>
              <a:defRPr sz="2400" b="1">
                <a:solidFill>
                  <a:schemeClr val="bg1"/>
                </a:solidFill>
                <a:latin typeface="Verdana"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dirty="0" smtClean="0"/>
              <a:t>Pealkiri</a:t>
            </a:r>
            <a:endParaRPr lang="en-US" dirty="0" smtClean="0"/>
          </a:p>
        </p:txBody>
      </p:sp>
      <p:sp>
        <p:nvSpPr>
          <p:cNvPr id="8" name="Content Placeholder 2"/>
          <p:cNvSpPr>
            <a:spLocks noGrp="1"/>
          </p:cNvSpPr>
          <p:nvPr>
            <p:ph idx="12" hasCustomPrompt="1"/>
          </p:nvPr>
        </p:nvSpPr>
        <p:spPr>
          <a:xfrm>
            <a:off x="4800600" y="2209800"/>
            <a:ext cx="3657600" cy="3581401"/>
          </a:xfrm>
        </p:spPr>
        <p:txBody>
          <a:bodyPr/>
          <a:lstStyle>
            <a:lvl1pPr>
              <a:spcBef>
                <a:spcPct val="20000"/>
              </a:spcBef>
              <a:buFont typeface="Arial" charset="0"/>
              <a:buNone/>
              <a:defRPr sz="2400">
                <a:solidFill>
                  <a:schemeClr val="bg1"/>
                </a:solidFill>
                <a:latin typeface="Verdana"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dirty="0" smtClean="0"/>
              <a:t>Sisutekst</a:t>
            </a:r>
            <a:endParaRPr 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ühi">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õpuleh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9600" y="3124200"/>
            <a:ext cx="3505200" cy="1143000"/>
          </a:xfrm>
        </p:spPr>
        <p:txBody>
          <a:bodyPr>
            <a:normAutofit/>
          </a:bodyPr>
          <a:lstStyle>
            <a:lvl1pPr algn="l" eaLnBrk="1" fontAlgn="auto" hangingPunct="1">
              <a:spcAft>
                <a:spcPts val="0"/>
              </a:spcAft>
              <a:defRPr sz="3200">
                <a:solidFill>
                  <a:srgbClr val="FFFFFF"/>
                </a:solidFill>
                <a:latin typeface="Verdana" pitchFamily="34" charset="0"/>
              </a:defRPr>
            </a:lvl1pPr>
          </a:lstStyle>
          <a:p>
            <a:r>
              <a:rPr lang="et-EE" dirty="0" smtClean="0"/>
              <a:t>Tänan!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4918D86-448A-4C3E-A801-417717952C49}" type="datetimeFigureOut">
              <a:rPr lang="en-US"/>
              <a:pPr>
                <a:defRPr/>
              </a:pPr>
              <a:t>11/17/2014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B02EDC2-6930-4681-B8E4-91B9F2D48A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90" r:id="rId4"/>
    <p:sldLayoutId id="2147483685" r:id="rId5"/>
    <p:sldLayoutId id="2147483687" r:id="rId6"/>
    <p:sldLayoutId id="2147483688" r:id="rId7"/>
    <p:sldLayoutId id="2147483686" r:id="rId8"/>
    <p:sldLayoutId id="2147483684" r:id="rId9"/>
    <p:sldLayoutId id="2147483691" r:id="rId10"/>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CULTURE OF FLYING / Lendamise kultuur</a:t>
            </a:r>
            <a:endParaRPr lang="et-EE" dirty="0"/>
          </a:p>
        </p:txBody>
      </p:sp>
      <p:sp>
        <p:nvSpPr>
          <p:cNvPr id="3" name="Content Placeholder 2"/>
          <p:cNvSpPr>
            <a:spLocks noGrp="1"/>
          </p:cNvSpPr>
          <p:nvPr>
            <p:ph idx="1"/>
          </p:nvPr>
        </p:nvSpPr>
        <p:spPr>
          <a:xfrm>
            <a:off x="609600" y="4419600"/>
            <a:ext cx="4343400" cy="609600"/>
          </a:xfrm>
        </p:spPr>
        <p:txBody>
          <a:bodyPr>
            <a:normAutofit fontScale="92500" lnSpcReduction="10000"/>
          </a:bodyPr>
          <a:lstStyle/>
          <a:p>
            <a:endParaRPr lang="et-EE" dirty="0"/>
          </a:p>
          <a:p>
            <a:r>
              <a:rPr lang="et-EE" dirty="0" smtClean="0"/>
              <a:t>Tiit Kepp</a:t>
            </a:r>
          </a:p>
        </p:txBody>
      </p:sp>
    </p:spTree>
    <p:extLst>
      <p:ext uri="{BB962C8B-B14F-4D97-AF65-F5344CB8AC3E}">
        <p14:creationId xmlns:p14="http://schemas.microsoft.com/office/powerpoint/2010/main" val="3047185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EA367576-541C-4D48-B982-F8E979D34936}" type="slidenum">
              <a:rPr lang="en-US" altLang="et-EE"/>
              <a:pPr/>
              <a:t>10</a:t>
            </a:fld>
            <a:endParaRPr lang="en-US" altLang="et-EE"/>
          </a:p>
        </p:txBody>
      </p:sp>
      <p:pic>
        <p:nvPicPr>
          <p:cNvPr id="18438" name="Picture 6"/>
          <p:cNvPicPr>
            <a:picLocks noChangeAspect="1" noChangeArrowheads="1"/>
          </p:cNvPicPr>
          <p:nvPr/>
        </p:nvPicPr>
        <p:blipFill>
          <a:blip r:embed="rId2">
            <a:extLst>
              <a:ext uri="{28A0092B-C50C-407E-A947-70E740481C1C}">
                <a14:useLocalDpi xmlns:a14="http://schemas.microsoft.com/office/drawing/2010/main" val="0"/>
              </a:ext>
            </a:extLst>
          </a:blip>
          <a:srcRect l="7848" t="14566" r="5576"/>
          <a:stretch>
            <a:fillRect/>
          </a:stretch>
        </p:blipFill>
        <p:spPr bwMode="auto">
          <a:xfrm>
            <a:off x="609600" y="1268760"/>
            <a:ext cx="7706816" cy="500652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9" name="Rectangle 7"/>
          <p:cNvSpPr>
            <a:spLocks noGrp="1" noChangeArrowheads="1"/>
          </p:cNvSpPr>
          <p:nvPr>
            <p:ph type="title"/>
          </p:nvPr>
        </p:nvSpPr>
        <p:spPr>
          <a:xfrm>
            <a:off x="609600" y="404665"/>
            <a:ext cx="7772400" cy="1080120"/>
          </a:xfrm>
        </p:spPr>
        <p:txBody>
          <a:bodyPr/>
          <a:lstStyle/>
          <a:p>
            <a:r>
              <a:rPr lang="en-US" altLang="et-EE" dirty="0" smtClean="0"/>
              <a:t>KLM</a:t>
            </a:r>
            <a:r>
              <a:rPr lang="et-EE" altLang="et-EE" dirty="0" smtClean="0"/>
              <a:t>/AF</a:t>
            </a:r>
            <a:r>
              <a:rPr lang="en-US" altLang="et-EE" dirty="0" smtClean="0"/>
              <a:t> ground </a:t>
            </a:r>
            <a:r>
              <a:rPr lang="en-US" altLang="et-EE" dirty="0"/>
              <a:t>questionnaire</a:t>
            </a:r>
          </a:p>
        </p:txBody>
      </p:sp>
    </p:spTree>
    <p:extLst>
      <p:ext uri="{BB962C8B-B14F-4D97-AF65-F5344CB8AC3E}">
        <p14:creationId xmlns:p14="http://schemas.microsoft.com/office/powerpoint/2010/main" val="3010359384"/>
      </p:ext>
    </p:extLst>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3443" b="23443"/>
          <a:stretch>
            <a:fillRect/>
          </a:stretch>
        </p:blipFill>
        <p:spPr>
          <a:xfrm>
            <a:off x="179512" y="116632"/>
            <a:ext cx="8784976" cy="6840760"/>
          </a:xfrm>
        </p:spPr>
      </p:pic>
      <p:sp>
        <p:nvSpPr>
          <p:cNvPr id="3" name="Title 2"/>
          <p:cNvSpPr>
            <a:spLocks noGrp="1"/>
          </p:cNvSpPr>
          <p:nvPr>
            <p:ph type="title"/>
          </p:nvPr>
        </p:nvSpPr>
        <p:spPr/>
        <p:txBody>
          <a:bodyPr/>
          <a:lstStyle/>
          <a:p>
            <a:endParaRPr lang="et-EE"/>
          </a:p>
        </p:txBody>
      </p:sp>
      <p:sp>
        <p:nvSpPr>
          <p:cNvPr id="4" name="Content Placeholder 3"/>
          <p:cNvSpPr>
            <a:spLocks noGrp="1"/>
          </p:cNvSpPr>
          <p:nvPr>
            <p:ph idx="10"/>
          </p:nvPr>
        </p:nvSpPr>
        <p:spPr/>
        <p:txBody>
          <a:bodyPr/>
          <a:lstStyle/>
          <a:p>
            <a:endParaRPr lang="et-EE"/>
          </a:p>
        </p:txBody>
      </p:sp>
    </p:spTree>
    <p:extLst>
      <p:ext uri="{BB962C8B-B14F-4D97-AF65-F5344CB8AC3E}">
        <p14:creationId xmlns:p14="http://schemas.microsoft.com/office/powerpoint/2010/main" val="3227786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4704"/>
            <a:ext cx="7706816" cy="3502496"/>
          </a:xfrm>
        </p:spPr>
        <p:txBody>
          <a:bodyPr>
            <a:normAutofit/>
          </a:bodyPr>
          <a:lstStyle/>
          <a:p>
            <a:r>
              <a:rPr lang="et-EE" dirty="0" smtClean="0"/>
              <a:t>Maapealsed soovivad teile vähem stressi ja veel vähem komplekse ning palju arukat lendamist!</a:t>
            </a:r>
            <a:br>
              <a:rPr lang="et-EE" dirty="0" smtClean="0"/>
            </a:br>
            <a:r>
              <a:rPr lang="et-EE" dirty="0"/>
              <a:t/>
            </a:r>
            <a:br>
              <a:rPr lang="et-EE" dirty="0"/>
            </a:br>
            <a:r>
              <a:rPr lang="et-EE" dirty="0" smtClean="0"/>
              <a:t>GH </a:t>
            </a:r>
            <a:r>
              <a:rPr lang="et-EE" dirty="0" err="1" smtClean="0"/>
              <a:t>wish</a:t>
            </a:r>
            <a:r>
              <a:rPr lang="et-EE" dirty="0" smtClean="0"/>
              <a:t> </a:t>
            </a:r>
            <a:r>
              <a:rPr lang="et-EE" dirty="0" err="1" smtClean="0"/>
              <a:t>you</a:t>
            </a:r>
            <a:r>
              <a:rPr lang="et-EE" dirty="0" smtClean="0"/>
              <a:t> a </a:t>
            </a:r>
            <a:r>
              <a:rPr lang="et-EE" dirty="0" err="1" smtClean="0"/>
              <a:t>complexity</a:t>
            </a:r>
            <a:r>
              <a:rPr lang="et-EE" dirty="0" smtClean="0"/>
              <a:t> </a:t>
            </a:r>
            <a:r>
              <a:rPr lang="et-EE" dirty="0" err="1" smtClean="0"/>
              <a:t>free</a:t>
            </a:r>
            <a:r>
              <a:rPr lang="et-EE" dirty="0" smtClean="0"/>
              <a:t> and </a:t>
            </a:r>
            <a:r>
              <a:rPr lang="et-EE" dirty="0" err="1" smtClean="0"/>
              <a:t>stressful</a:t>
            </a:r>
            <a:r>
              <a:rPr lang="et-EE" dirty="0" smtClean="0"/>
              <a:t> </a:t>
            </a:r>
            <a:r>
              <a:rPr lang="et-EE" dirty="0" err="1" smtClean="0"/>
              <a:t>free</a:t>
            </a:r>
            <a:r>
              <a:rPr lang="et-EE" dirty="0" smtClean="0"/>
              <a:t> </a:t>
            </a:r>
            <a:r>
              <a:rPr lang="et-EE" dirty="0" err="1" smtClean="0"/>
              <a:t>flying</a:t>
            </a:r>
            <a:r>
              <a:rPr lang="et-EE" dirty="0" smtClean="0"/>
              <a:t>!</a:t>
            </a:r>
            <a:endParaRPr lang="et-EE" dirty="0"/>
          </a:p>
        </p:txBody>
      </p:sp>
    </p:spTree>
    <p:extLst>
      <p:ext uri="{BB962C8B-B14F-4D97-AF65-F5344CB8AC3E}">
        <p14:creationId xmlns:p14="http://schemas.microsoft.com/office/powerpoint/2010/main" val="3909075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Tänan!</a:t>
            </a:r>
            <a:br>
              <a:rPr lang="et-EE" dirty="0" smtClean="0"/>
            </a:br>
            <a:r>
              <a:rPr lang="et-EE" dirty="0" err="1" smtClean="0"/>
              <a:t>Thank</a:t>
            </a:r>
            <a:r>
              <a:rPr lang="et-EE" dirty="0" smtClean="0"/>
              <a:t> </a:t>
            </a:r>
            <a:r>
              <a:rPr lang="et-EE" dirty="0" err="1" smtClean="0"/>
              <a:t>You</a:t>
            </a:r>
            <a:r>
              <a:rPr lang="et-EE" dirty="0" smtClean="0"/>
              <a:t>!</a:t>
            </a:r>
            <a:endParaRPr lang="et-EE" dirty="0"/>
          </a:p>
        </p:txBody>
      </p:sp>
    </p:spTree>
    <p:extLst>
      <p:ext uri="{BB962C8B-B14F-4D97-AF65-F5344CB8AC3E}">
        <p14:creationId xmlns:p14="http://schemas.microsoft.com/office/powerpoint/2010/main" val="96230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smtClean="0"/>
              <a:t>Tallinn Airport GH	</a:t>
            </a:r>
            <a:r>
              <a:rPr lang="et-EE" b="1" dirty="0" err="1" smtClean="0"/>
              <a:t>Ltd</a:t>
            </a:r>
            <a:r>
              <a:rPr lang="et-EE" b="1" dirty="0" smtClean="0"/>
              <a:t>.</a:t>
            </a:r>
            <a:r>
              <a:rPr lang="et-EE" dirty="0" smtClean="0"/>
              <a:t>	</a:t>
            </a:r>
            <a:endParaRPr lang="et-EE" dirty="0"/>
          </a:p>
        </p:txBody>
      </p:sp>
      <p:sp>
        <p:nvSpPr>
          <p:cNvPr id="3" name="Content Placeholder 2"/>
          <p:cNvSpPr>
            <a:spLocks noGrp="1"/>
          </p:cNvSpPr>
          <p:nvPr>
            <p:ph idx="1"/>
          </p:nvPr>
        </p:nvSpPr>
        <p:spPr/>
        <p:txBody>
          <a:bodyPr>
            <a:normAutofit fontScale="85000" lnSpcReduction="20000"/>
          </a:bodyPr>
          <a:lstStyle/>
          <a:p>
            <a:pPr algn="just">
              <a:lnSpc>
                <a:spcPts val="1400"/>
              </a:lnSpc>
              <a:spcBef>
                <a:spcPts val="600"/>
              </a:spcBef>
              <a:spcAft>
                <a:spcPts val="0"/>
              </a:spcAft>
            </a:pPr>
            <a:r>
              <a:rPr lang="en-US" b="1" dirty="0">
                <a:latin typeface="Calibri" panose="020F0502020204030204" pitchFamily="34" charset="0"/>
                <a:ea typeface="Arial Unicode MS" panose="020B0604020202020204" pitchFamily="34" charset="-128"/>
                <a:cs typeface="Arial" panose="020B0604020202020204" pitchFamily="34" charset="0"/>
              </a:rPr>
              <a:t> </a:t>
            </a:r>
            <a:endParaRPr lang="et-EE" dirty="0">
              <a:latin typeface="Calibri" panose="020F0502020204030204" pitchFamily="34" charset="0"/>
              <a:ea typeface="Times New Roman" panose="02020603050405020304" pitchFamily="18" charset="0"/>
              <a:cs typeface="Times New Roman" panose="02020603050405020304" pitchFamily="18" charset="0"/>
            </a:endParaRPr>
          </a:p>
          <a:p>
            <a:pPr lvl="0" algn="just">
              <a:spcBef>
                <a:spcPts val="600"/>
              </a:spcBef>
              <a:spcAft>
                <a:spcPts val="0"/>
              </a:spcAft>
              <a:buFont typeface="Wingdings" panose="05000000000000000000" pitchFamily="2" charset="2"/>
              <a:buChar char=""/>
            </a:pPr>
            <a:r>
              <a:rPr lang="en-US" dirty="0">
                <a:latin typeface="Calibri" panose="020F0502020204030204" pitchFamily="34" charset="0"/>
                <a:ea typeface="Arial Unicode MS" panose="020B0604020202020204" pitchFamily="34" charset="-128"/>
                <a:cs typeface="Arial" panose="020B0604020202020204" pitchFamily="34" charset="0"/>
              </a:rPr>
              <a:t>Leading aircraft- and passenger service provider in </a:t>
            </a:r>
            <a:r>
              <a:rPr lang="en-US" dirty="0" smtClean="0">
                <a:latin typeface="Calibri" panose="020F0502020204030204" pitchFamily="34" charset="0"/>
                <a:ea typeface="Arial Unicode MS" panose="020B0604020202020204" pitchFamily="34" charset="-128"/>
                <a:cs typeface="Arial" panose="020B0604020202020204" pitchFamily="34" charset="0"/>
              </a:rPr>
              <a:t>Estonia</a:t>
            </a:r>
            <a:endParaRPr lang="et-EE" dirty="0" smtClean="0">
              <a:latin typeface="Calibri" panose="020F0502020204030204" pitchFamily="34" charset="0"/>
              <a:ea typeface="Arial Unicode MS" panose="020B0604020202020204" pitchFamily="34" charset="-128"/>
              <a:cs typeface="Arial" panose="020B0604020202020204" pitchFamily="34" charset="0"/>
            </a:endParaRPr>
          </a:p>
          <a:p>
            <a:pPr lvl="0" algn="just">
              <a:spcBef>
                <a:spcPts val="600"/>
              </a:spcBef>
              <a:spcAft>
                <a:spcPts val="0"/>
              </a:spcAft>
              <a:buFont typeface="Wingdings" panose="05000000000000000000" pitchFamily="2" charset="2"/>
              <a:buChar char=""/>
            </a:pPr>
            <a:endParaRPr lang="et-EE" dirty="0">
              <a:latin typeface="Calibri" panose="020F0502020204030204" pitchFamily="34" charset="0"/>
              <a:ea typeface="Times New Roman" panose="02020603050405020304" pitchFamily="18" charset="0"/>
              <a:cs typeface="Times New Roman" panose="02020603050405020304" pitchFamily="18" charset="0"/>
            </a:endParaRPr>
          </a:p>
          <a:p>
            <a:pPr lvl="0" algn="just">
              <a:spcAft>
                <a:spcPts val="0"/>
              </a:spcAft>
              <a:buFont typeface="Wingdings" panose="05000000000000000000" pitchFamily="2" charset="2"/>
              <a:buChar char=""/>
            </a:pPr>
            <a:r>
              <a:rPr lang="en-US" dirty="0">
                <a:latin typeface="Calibri" panose="020F0502020204030204" pitchFamily="34" charset="0"/>
                <a:ea typeface="Arial Unicode MS" panose="020B0604020202020204" pitchFamily="34" charset="-128"/>
                <a:cs typeface="Arial" panose="020B0604020202020204" pitchFamily="34" charset="0"/>
              </a:rPr>
              <a:t>Founded in </a:t>
            </a:r>
            <a:r>
              <a:rPr lang="en-US" dirty="0" smtClean="0">
                <a:latin typeface="Calibri" panose="020F0502020204030204" pitchFamily="34" charset="0"/>
                <a:ea typeface="Arial Unicode MS" panose="020B0604020202020204" pitchFamily="34" charset="-128"/>
                <a:cs typeface="Arial" panose="020B0604020202020204" pitchFamily="34" charset="0"/>
              </a:rPr>
              <a:t>200</a:t>
            </a:r>
            <a:r>
              <a:rPr lang="et-EE" dirty="0" smtClean="0">
                <a:latin typeface="Calibri" panose="020F0502020204030204" pitchFamily="34" charset="0"/>
                <a:ea typeface="Arial Unicode MS" panose="020B0604020202020204" pitchFamily="34" charset="-128"/>
                <a:cs typeface="Arial" panose="020B0604020202020204" pitchFamily="34" charset="0"/>
              </a:rPr>
              <a:t>5</a:t>
            </a:r>
          </a:p>
          <a:p>
            <a:pPr lvl="0" algn="just">
              <a:spcAft>
                <a:spcPts val="0"/>
              </a:spcAft>
              <a:buFont typeface="Wingdings" panose="05000000000000000000" pitchFamily="2" charset="2"/>
              <a:buChar char=""/>
            </a:pPr>
            <a:endParaRPr lang="et-EE" dirty="0">
              <a:latin typeface="Calibri" panose="020F0502020204030204" pitchFamily="34" charset="0"/>
              <a:ea typeface="Times New Roman" panose="02020603050405020304" pitchFamily="18" charset="0"/>
              <a:cs typeface="Times New Roman" panose="02020603050405020304" pitchFamily="18" charset="0"/>
            </a:endParaRPr>
          </a:p>
          <a:p>
            <a:pPr lvl="0" algn="just">
              <a:spcAft>
                <a:spcPts val="0"/>
              </a:spcAft>
              <a:buFont typeface="Wingdings" panose="05000000000000000000" pitchFamily="2" charset="2"/>
              <a:buChar char=""/>
            </a:pPr>
            <a:r>
              <a:rPr lang="en-US" dirty="0">
                <a:latin typeface="Calibri" panose="020F0502020204030204" pitchFamily="34" charset="0"/>
                <a:ea typeface="Arial Unicode MS" panose="020B0604020202020204" pitchFamily="34" charset="-128"/>
                <a:cs typeface="Arial" panose="020B0604020202020204" pitchFamily="34" charset="0"/>
              </a:rPr>
              <a:t>Operates at Tallinn, Tartu and </a:t>
            </a:r>
            <a:r>
              <a:rPr lang="en-US" dirty="0" err="1">
                <a:latin typeface="Calibri" panose="020F0502020204030204" pitchFamily="34" charset="0"/>
                <a:ea typeface="Arial Unicode MS" panose="020B0604020202020204" pitchFamily="34" charset="-128"/>
                <a:cs typeface="Arial" panose="020B0604020202020204" pitchFamily="34" charset="0"/>
              </a:rPr>
              <a:t>Pärnu</a:t>
            </a:r>
            <a:r>
              <a:rPr lang="en-US" dirty="0">
                <a:latin typeface="Calibri" panose="020F0502020204030204" pitchFamily="34" charset="0"/>
                <a:ea typeface="Arial Unicode MS" panose="020B0604020202020204" pitchFamily="34" charset="-128"/>
                <a:cs typeface="Arial" panose="020B0604020202020204" pitchFamily="34" charset="0"/>
              </a:rPr>
              <a:t> </a:t>
            </a:r>
            <a:r>
              <a:rPr lang="en-US" dirty="0" smtClean="0">
                <a:latin typeface="Calibri" panose="020F0502020204030204" pitchFamily="34" charset="0"/>
                <a:ea typeface="Arial Unicode MS" panose="020B0604020202020204" pitchFamily="34" charset="-128"/>
                <a:cs typeface="Arial" panose="020B0604020202020204" pitchFamily="34" charset="0"/>
              </a:rPr>
              <a:t>airports</a:t>
            </a:r>
            <a:endParaRPr lang="et-EE" dirty="0" smtClean="0">
              <a:latin typeface="Calibri" panose="020F0502020204030204" pitchFamily="34" charset="0"/>
              <a:ea typeface="Arial Unicode MS" panose="020B0604020202020204" pitchFamily="34" charset="-128"/>
              <a:cs typeface="Arial" panose="020B0604020202020204" pitchFamily="34" charset="0"/>
            </a:endParaRPr>
          </a:p>
          <a:p>
            <a:pPr lvl="0" algn="just">
              <a:spcAft>
                <a:spcPts val="0"/>
              </a:spcAft>
              <a:buFont typeface="Wingdings" panose="05000000000000000000" pitchFamily="2" charset="2"/>
              <a:buChar char=""/>
            </a:pPr>
            <a:endParaRPr lang="et-EE" dirty="0">
              <a:latin typeface="Calibri" panose="020F0502020204030204" pitchFamily="34" charset="0"/>
              <a:ea typeface="Times New Roman" panose="02020603050405020304" pitchFamily="18" charset="0"/>
              <a:cs typeface="Times New Roman" panose="02020603050405020304" pitchFamily="18" charset="0"/>
            </a:endParaRPr>
          </a:p>
          <a:p>
            <a:pPr lvl="0" algn="just">
              <a:spcAft>
                <a:spcPts val="0"/>
              </a:spcAft>
              <a:buFont typeface="Wingdings" panose="05000000000000000000" pitchFamily="2" charset="2"/>
              <a:buChar char=""/>
            </a:pPr>
            <a:r>
              <a:rPr lang="en-US" dirty="0" smtClean="0">
                <a:latin typeface="Calibri" panose="020F0502020204030204" pitchFamily="34" charset="0"/>
                <a:ea typeface="Arial Unicode MS" panose="020B0604020202020204" pitchFamily="34" charset="-128"/>
                <a:cs typeface="Arial" panose="020B0604020202020204" pitchFamily="34" charset="0"/>
              </a:rPr>
              <a:t>23</a:t>
            </a:r>
            <a:r>
              <a:rPr lang="et-EE" dirty="0" smtClean="0">
                <a:latin typeface="Calibri" panose="020F0502020204030204" pitchFamily="34" charset="0"/>
                <a:ea typeface="Arial Unicode MS" panose="020B0604020202020204" pitchFamily="34" charset="-128"/>
                <a:cs typeface="Arial" panose="020B0604020202020204" pitchFamily="34" charset="0"/>
              </a:rPr>
              <a:t>5</a:t>
            </a:r>
            <a:r>
              <a:rPr lang="en-US" dirty="0" smtClean="0">
                <a:latin typeface="Calibri" panose="020F0502020204030204" pitchFamily="34" charset="0"/>
                <a:ea typeface="Arial Unicode MS" panose="020B0604020202020204" pitchFamily="34" charset="-128"/>
                <a:cs typeface="Arial" panose="020B0604020202020204" pitchFamily="34" charset="0"/>
              </a:rPr>
              <a:t> </a:t>
            </a:r>
            <a:r>
              <a:rPr lang="en-US" dirty="0">
                <a:latin typeface="Calibri" panose="020F0502020204030204" pitchFamily="34" charset="0"/>
                <a:ea typeface="Arial Unicode MS" panose="020B0604020202020204" pitchFamily="34" charset="-128"/>
                <a:cs typeface="Arial" panose="020B0604020202020204" pitchFamily="34" charset="0"/>
              </a:rPr>
              <a:t>employees by the end of </a:t>
            </a:r>
            <a:r>
              <a:rPr lang="en-US" dirty="0" smtClean="0">
                <a:latin typeface="Calibri" panose="020F0502020204030204" pitchFamily="34" charset="0"/>
                <a:ea typeface="Arial Unicode MS" panose="020B0604020202020204" pitchFamily="34" charset="-128"/>
                <a:cs typeface="Arial" panose="020B0604020202020204" pitchFamily="34" charset="0"/>
              </a:rPr>
              <a:t>year</a:t>
            </a:r>
            <a:endParaRPr lang="et-EE" dirty="0" smtClean="0">
              <a:latin typeface="Calibri" panose="020F0502020204030204" pitchFamily="34" charset="0"/>
              <a:ea typeface="Arial Unicode MS" panose="020B0604020202020204" pitchFamily="34" charset="-128"/>
              <a:cs typeface="Arial" panose="020B0604020202020204" pitchFamily="34" charset="0"/>
            </a:endParaRPr>
          </a:p>
          <a:p>
            <a:pPr lvl="0" algn="just">
              <a:spcAft>
                <a:spcPts val="0"/>
              </a:spcAft>
              <a:buFont typeface="Wingdings" panose="05000000000000000000" pitchFamily="2" charset="2"/>
              <a:buChar char=""/>
            </a:pPr>
            <a:endParaRPr lang="et-EE" dirty="0">
              <a:latin typeface="Calibri" panose="020F0502020204030204" pitchFamily="34" charset="0"/>
              <a:ea typeface="Times New Roman" panose="02020603050405020304" pitchFamily="18" charset="0"/>
              <a:cs typeface="Times New Roman" panose="02020603050405020304" pitchFamily="18" charset="0"/>
            </a:endParaRPr>
          </a:p>
          <a:p>
            <a:pPr lvl="0" algn="just">
              <a:spcAft>
                <a:spcPts val="0"/>
              </a:spcAft>
              <a:buFont typeface="Wingdings" panose="05000000000000000000" pitchFamily="2" charset="2"/>
              <a:buChar char=""/>
            </a:pPr>
            <a:r>
              <a:rPr lang="en-US" dirty="0">
                <a:latin typeface="Calibri" panose="020F0502020204030204" pitchFamily="34" charset="0"/>
                <a:ea typeface="Arial Unicode MS" panose="020B0604020202020204" pitchFamily="34" charset="-128"/>
                <a:cs typeface="Arial" panose="020B0604020202020204" pitchFamily="34" charset="0"/>
              </a:rPr>
              <a:t>Services yearly </a:t>
            </a:r>
            <a:r>
              <a:rPr lang="et-EE" dirty="0" smtClean="0">
                <a:latin typeface="Calibri" panose="020F0502020204030204" pitchFamily="34" charset="0"/>
                <a:ea typeface="Arial Unicode MS" panose="020B0604020202020204" pitchFamily="34" charset="-128"/>
                <a:cs typeface="Arial" panose="020B0604020202020204" pitchFamily="34" charset="0"/>
              </a:rPr>
              <a:t>2</a:t>
            </a:r>
            <a:r>
              <a:rPr lang="en-US" dirty="0" smtClean="0">
                <a:latin typeface="Calibri" panose="020F0502020204030204" pitchFamily="34" charset="0"/>
                <a:ea typeface="Arial Unicode MS" panose="020B0604020202020204" pitchFamily="34" charset="-128"/>
                <a:cs typeface="Arial" panose="020B0604020202020204" pitchFamily="34" charset="0"/>
              </a:rPr>
              <a:t>.</a:t>
            </a:r>
            <a:r>
              <a:rPr lang="et-EE" dirty="0" smtClean="0">
                <a:latin typeface="Calibri" panose="020F0502020204030204" pitchFamily="34" charset="0"/>
                <a:ea typeface="Arial Unicode MS" panose="020B0604020202020204" pitchFamily="34" charset="-128"/>
                <a:cs typeface="Arial" panose="020B0604020202020204" pitchFamily="34" charset="0"/>
              </a:rPr>
              <a:t>0</a:t>
            </a:r>
            <a:r>
              <a:rPr lang="en-US" dirty="0" smtClean="0">
                <a:latin typeface="Calibri" panose="020F0502020204030204" pitchFamily="34" charset="0"/>
                <a:ea typeface="Arial Unicode MS" panose="020B0604020202020204" pitchFamily="34" charset="-128"/>
                <a:cs typeface="Arial" panose="020B0604020202020204" pitchFamily="34" charset="0"/>
              </a:rPr>
              <a:t>6 </a:t>
            </a:r>
            <a:r>
              <a:rPr lang="en-US" dirty="0" err="1">
                <a:latin typeface="Calibri" panose="020F0502020204030204" pitchFamily="34" charset="0"/>
                <a:ea typeface="Arial Unicode MS" panose="020B0604020202020204" pitchFamily="34" charset="-128"/>
                <a:cs typeface="Arial" panose="020B0604020202020204" pitchFamily="34" charset="0"/>
              </a:rPr>
              <a:t>mio</a:t>
            </a:r>
            <a:r>
              <a:rPr lang="en-US" dirty="0">
                <a:latin typeface="Calibri" panose="020F0502020204030204" pitchFamily="34" charset="0"/>
                <a:ea typeface="Arial Unicode MS" panose="020B0604020202020204" pitchFamily="34" charset="-128"/>
                <a:cs typeface="Arial" panose="020B0604020202020204" pitchFamily="34" charset="0"/>
              </a:rPr>
              <a:t> </a:t>
            </a:r>
            <a:r>
              <a:rPr lang="en-US" dirty="0" smtClean="0">
                <a:latin typeface="Calibri" panose="020F0502020204030204" pitchFamily="34" charset="0"/>
                <a:ea typeface="Arial Unicode MS" panose="020B0604020202020204" pitchFamily="34" charset="-128"/>
                <a:cs typeface="Arial" panose="020B0604020202020204" pitchFamily="34" charset="0"/>
              </a:rPr>
              <a:t>passengers</a:t>
            </a:r>
            <a:endParaRPr lang="et-EE" dirty="0" smtClean="0">
              <a:latin typeface="Calibri" panose="020F0502020204030204" pitchFamily="34" charset="0"/>
              <a:ea typeface="Arial Unicode MS" panose="020B0604020202020204" pitchFamily="34" charset="-128"/>
              <a:cs typeface="Arial" panose="020B0604020202020204" pitchFamily="34" charset="0"/>
            </a:endParaRPr>
          </a:p>
          <a:p>
            <a:pPr lvl="0" algn="just">
              <a:spcAft>
                <a:spcPts val="0"/>
              </a:spcAft>
              <a:buFont typeface="Wingdings" panose="05000000000000000000" pitchFamily="2" charset="2"/>
              <a:buChar char=""/>
            </a:pPr>
            <a:endParaRPr lang="et-EE" dirty="0">
              <a:latin typeface="Calibri" panose="020F0502020204030204" pitchFamily="34" charset="0"/>
              <a:ea typeface="Times New Roman" panose="02020603050405020304" pitchFamily="18" charset="0"/>
              <a:cs typeface="Times New Roman" panose="02020603050405020304" pitchFamily="18" charset="0"/>
            </a:endParaRPr>
          </a:p>
          <a:p>
            <a:pPr lvl="0" algn="just">
              <a:spcAft>
                <a:spcPts val="0"/>
              </a:spcAft>
              <a:buFont typeface="Wingdings" panose="05000000000000000000" pitchFamily="2" charset="2"/>
              <a:buChar char=""/>
            </a:pPr>
            <a:r>
              <a:rPr lang="en-US" dirty="0">
                <a:latin typeface="Calibri" panose="020F0502020204030204" pitchFamily="34" charset="0"/>
                <a:ea typeface="Arial Unicode MS" panose="020B0604020202020204" pitchFamily="34" charset="-128"/>
                <a:cs typeface="Arial" panose="020B0604020202020204" pitchFamily="34" charset="0"/>
              </a:rPr>
              <a:t>Services about </a:t>
            </a:r>
            <a:r>
              <a:rPr lang="en-US" dirty="0" smtClean="0">
                <a:latin typeface="Calibri" panose="020F0502020204030204" pitchFamily="34" charset="0"/>
                <a:ea typeface="Arial Unicode MS" panose="020B0604020202020204" pitchFamily="34" charset="-128"/>
                <a:cs typeface="Arial" panose="020B0604020202020204" pitchFamily="34" charset="0"/>
              </a:rPr>
              <a:t>1.</a:t>
            </a:r>
            <a:r>
              <a:rPr lang="et-EE" dirty="0" smtClean="0">
                <a:latin typeface="Calibri" panose="020F0502020204030204" pitchFamily="34" charset="0"/>
                <a:ea typeface="Arial Unicode MS" panose="020B0604020202020204" pitchFamily="34" charset="-128"/>
                <a:cs typeface="Arial" panose="020B0604020202020204" pitchFamily="34" charset="0"/>
              </a:rPr>
              <a:t>3</a:t>
            </a:r>
            <a:r>
              <a:rPr lang="en-US" dirty="0" smtClean="0">
                <a:latin typeface="Calibri" panose="020F0502020204030204" pitchFamily="34" charset="0"/>
                <a:ea typeface="Arial Unicode MS" panose="020B0604020202020204" pitchFamily="34" charset="-128"/>
                <a:cs typeface="Arial" panose="020B0604020202020204" pitchFamily="34" charset="0"/>
              </a:rPr>
              <a:t> </a:t>
            </a:r>
            <a:r>
              <a:rPr lang="en-US" dirty="0">
                <a:latin typeface="Calibri" panose="020F0502020204030204" pitchFamily="34" charset="0"/>
                <a:ea typeface="Arial Unicode MS" panose="020B0604020202020204" pitchFamily="34" charset="-128"/>
                <a:cs typeface="Arial" panose="020B0604020202020204" pitchFamily="34" charset="0"/>
              </a:rPr>
              <a:t>thousand aviation enterprises from </a:t>
            </a:r>
            <a:r>
              <a:rPr lang="en-US" dirty="0" smtClean="0">
                <a:latin typeface="Calibri" panose="020F0502020204030204" pitchFamily="34" charset="0"/>
                <a:ea typeface="Arial Unicode MS" panose="020B0604020202020204" pitchFamily="34" charset="-128"/>
                <a:cs typeface="Arial" panose="020B0604020202020204" pitchFamily="34" charset="0"/>
              </a:rPr>
              <a:t>2</a:t>
            </a:r>
            <a:r>
              <a:rPr lang="et-EE" dirty="0" smtClean="0">
                <a:latin typeface="Calibri" panose="020F0502020204030204" pitchFamily="34" charset="0"/>
                <a:ea typeface="Arial Unicode MS" panose="020B0604020202020204" pitchFamily="34" charset="-128"/>
                <a:cs typeface="Arial" panose="020B0604020202020204" pitchFamily="34" charset="0"/>
              </a:rPr>
              <a:t>8</a:t>
            </a:r>
            <a:r>
              <a:rPr lang="en-US" dirty="0" smtClean="0">
                <a:latin typeface="Calibri" panose="020F0502020204030204" pitchFamily="34" charset="0"/>
                <a:ea typeface="Arial Unicode MS" panose="020B0604020202020204" pitchFamily="34" charset="-128"/>
                <a:cs typeface="Arial" panose="020B0604020202020204" pitchFamily="34" charset="0"/>
              </a:rPr>
              <a:t> countries</a:t>
            </a:r>
            <a:endParaRPr lang="et-EE" dirty="0" smtClean="0">
              <a:latin typeface="Calibri" panose="020F0502020204030204" pitchFamily="34" charset="0"/>
              <a:ea typeface="Arial Unicode MS" panose="020B0604020202020204" pitchFamily="34" charset="-128"/>
              <a:cs typeface="Arial" panose="020B0604020202020204" pitchFamily="34" charset="0"/>
            </a:endParaRPr>
          </a:p>
          <a:p>
            <a:pPr lvl="0" algn="just">
              <a:spcAft>
                <a:spcPts val="0"/>
              </a:spcAft>
              <a:buFont typeface="Wingdings" panose="05000000000000000000" pitchFamily="2" charset="2"/>
              <a:buChar char=""/>
            </a:pPr>
            <a:endParaRPr lang="et-EE" dirty="0">
              <a:latin typeface="Calibri" panose="020F0502020204030204" pitchFamily="34" charset="0"/>
              <a:ea typeface="Arial Unicode MS" panose="020B0604020202020204" pitchFamily="34" charset="-128"/>
              <a:cs typeface="Arial" panose="020B0604020202020204" pitchFamily="34" charset="0"/>
            </a:endParaRPr>
          </a:p>
          <a:p>
            <a:pPr lvl="0" algn="just">
              <a:spcAft>
                <a:spcPts val="0"/>
              </a:spcAft>
              <a:buFont typeface="Wingdings" panose="05000000000000000000" pitchFamily="2" charset="2"/>
              <a:buChar char=""/>
            </a:pPr>
            <a:r>
              <a:rPr lang="et-EE" dirty="0" err="1" smtClean="0">
                <a:latin typeface="Calibri" panose="020F0502020204030204" pitchFamily="34" charset="0"/>
                <a:ea typeface="Arial Unicode MS" panose="020B0604020202020204" pitchFamily="34" charset="-128"/>
                <a:cs typeface="Arial" panose="020B0604020202020204" pitchFamily="34" charset="0"/>
              </a:rPr>
              <a:t>Over</a:t>
            </a:r>
            <a:r>
              <a:rPr lang="et-EE" dirty="0" smtClean="0">
                <a:latin typeface="Calibri" panose="020F0502020204030204" pitchFamily="34" charset="0"/>
                <a:ea typeface="Arial Unicode MS" panose="020B0604020202020204" pitchFamily="34" charset="-128"/>
                <a:cs typeface="Arial" panose="020B0604020202020204" pitchFamily="34" charset="0"/>
              </a:rPr>
              <a:t> 130 </a:t>
            </a:r>
            <a:r>
              <a:rPr lang="et-EE" dirty="0" err="1" smtClean="0">
                <a:latin typeface="Calibri" panose="020F0502020204030204" pitchFamily="34" charset="0"/>
                <a:ea typeface="Arial Unicode MS" panose="020B0604020202020204" pitchFamily="34" charset="-128"/>
                <a:cs typeface="Arial" panose="020B0604020202020204" pitchFamily="34" charset="0"/>
              </a:rPr>
              <a:t>agreements</a:t>
            </a:r>
            <a:r>
              <a:rPr lang="et-EE" dirty="0" smtClean="0">
                <a:latin typeface="Calibri" panose="020F0502020204030204" pitchFamily="34" charset="0"/>
                <a:ea typeface="Arial Unicode MS" panose="020B0604020202020204" pitchFamily="34" charset="-128"/>
                <a:cs typeface="Arial" panose="020B0604020202020204" pitchFamily="34" charset="0"/>
              </a:rPr>
              <a:t> </a:t>
            </a:r>
            <a:r>
              <a:rPr lang="et-EE" dirty="0" err="1" smtClean="0">
                <a:latin typeface="Calibri" panose="020F0502020204030204" pitchFamily="34" charset="0"/>
                <a:ea typeface="Arial Unicode MS" panose="020B0604020202020204" pitchFamily="34" charset="-128"/>
                <a:cs typeface="Arial" panose="020B0604020202020204" pitchFamily="34" charset="0"/>
              </a:rPr>
              <a:t>with</a:t>
            </a:r>
            <a:r>
              <a:rPr lang="et-EE" dirty="0" smtClean="0">
                <a:latin typeface="Calibri" panose="020F0502020204030204" pitchFamily="34" charset="0"/>
                <a:ea typeface="Arial Unicode MS" panose="020B0604020202020204" pitchFamily="34" charset="-128"/>
                <a:cs typeface="Arial" panose="020B0604020202020204" pitchFamily="34" charset="0"/>
              </a:rPr>
              <a:t> </a:t>
            </a:r>
            <a:r>
              <a:rPr lang="et-EE" dirty="0" err="1" smtClean="0">
                <a:latin typeface="Calibri" panose="020F0502020204030204" pitchFamily="34" charset="0"/>
                <a:ea typeface="Arial Unicode MS" panose="020B0604020202020204" pitchFamily="34" charset="-128"/>
                <a:cs typeface="Arial" panose="020B0604020202020204" pitchFamily="34" charset="0"/>
              </a:rPr>
              <a:t>airlines</a:t>
            </a:r>
            <a:r>
              <a:rPr lang="et-EE" dirty="0" smtClean="0">
                <a:latin typeface="Calibri" panose="020F0502020204030204" pitchFamily="34" charset="0"/>
                <a:ea typeface="Arial Unicode MS" panose="020B0604020202020204" pitchFamily="34" charset="-128"/>
                <a:cs typeface="Arial" panose="020B0604020202020204" pitchFamily="34" charset="0"/>
              </a:rPr>
              <a:t> and </a:t>
            </a:r>
            <a:r>
              <a:rPr lang="et-EE" dirty="0" err="1" smtClean="0">
                <a:latin typeface="Calibri" panose="020F0502020204030204" pitchFamily="34" charset="0"/>
                <a:ea typeface="Arial Unicode MS" panose="020B0604020202020204" pitchFamily="34" charset="-128"/>
                <a:cs typeface="Arial" panose="020B0604020202020204" pitchFamily="34" charset="0"/>
              </a:rPr>
              <a:t>flight</a:t>
            </a:r>
            <a:r>
              <a:rPr lang="et-EE" dirty="0" smtClean="0">
                <a:latin typeface="Calibri" panose="020F0502020204030204" pitchFamily="34" charset="0"/>
                <a:ea typeface="Arial Unicode MS" panose="020B0604020202020204" pitchFamily="34" charset="-128"/>
                <a:cs typeface="Arial" panose="020B0604020202020204" pitchFamily="34" charset="0"/>
              </a:rPr>
              <a:t> </a:t>
            </a:r>
            <a:r>
              <a:rPr lang="et-EE" dirty="0" err="1" smtClean="0">
                <a:latin typeface="Calibri" panose="020F0502020204030204" pitchFamily="34" charset="0"/>
                <a:ea typeface="Arial Unicode MS" panose="020B0604020202020204" pitchFamily="34" charset="-128"/>
                <a:cs typeface="Arial" panose="020B0604020202020204" pitchFamily="34" charset="0"/>
              </a:rPr>
              <a:t>ground</a:t>
            </a:r>
            <a:r>
              <a:rPr lang="et-EE" dirty="0" smtClean="0">
                <a:latin typeface="Calibri" panose="020F0502020204030204" pitchFamily="34" charset="0"/>
                <a:ea typeface="Arial Unicode MS" panose="020B0604020202020204" pitchFamily="34" charset="-128"/>
                <a:cs typeface="Arial" panose="020B0604020202020204" pitchFamily="34" charset="0"/>
              </a:rPr>
              <a:t> </a:t>
            </a:r>
            <a:r>
              <a:rPr lang="et-EE" dirty="0" err="1" smtClean="0">
                <a:latin typeface="Calibri" panose="020F0502020204030204" pitchFamily="34" charset="0"/>
                <a:ea typeface="Arial Unicode MS" panose="020B0604020202020204" pitchFamily="34" charset="-128"/>
                <a:cs typeface="Arial" panose="020B0604020202020204" pitchFamily="34" charset="0"/>
              </a:rPr>
              <a:t>support</a:t>
            </a:r>
            <a:r>
              <a:rPr lang="et-EE" dirty="0" smtClean="0">
                <a:latin typeface="Calibri" panose="020F0502020204030204" pitchFamily="34" charset="0"/>
                <a:ea typeface="Arial Unicode MS" panose="020B0604020202020204" pitchFamily="34" charset="-128"/>
                <a:cs typeface="Arial" panose="020B0604020202020204" pitchFamily="34" charset="0"/>
              </a:rPr>
              <a:t> </a:t>
            </a:r>
            <a:r>
              <a:rPr lang="et-EE" dirty="0" err="1" smtClean="0">
                <a:latin typeface="Calibri" panose="020F0502020204030204" pitchFamily="34" charset="0"/>
                <a:ea typeface="Arial Unicode MS" panose="020B0604020202020204" pitchFamily="34" charset="-128"/>
                <a:cs typeface="Arial" panose="020B0604020202020204" pitchFamily="34" charset="0"/>
              </a:rPr>
              <a:t>service</a:t>
            </a:r>
            <a:r>
              <a:rPr lang="et-EE" dirty="0" smtClean="0">
                <a:latin typeface="Calibri" panose="020F0502020204030204" pitchFamily="34" charset="0"/>
                <a:ea typeface="Arial Unicode MS" panose="020B0604020202020204" pitchFamily="34" charset="-128"/>
                <a:cs typeface="Arial" panose="020B0604020202020204" pitchFamily="34" charset="0"/>
              </a:rPr>
              <a:t> </a:t>
            </a:r>
            <a:r>
              <a:rPr lang="et-EE" dirty="0" err="1" smtClean="0">
                <a:latin typeface="Calibri" panose="020F0502020204030204" pitchFamily="34" charset="0"/>
                <a:ea typeface="Arial Unicode MS" panose="020B0604020202020204" pitchFamily="34" charset="-128"/>
                <a:cs typeface="Arial" panose="020B0604020202020204" pitchFamily="34" charset="0"/>
              </a:rPr>
              <a:t>providers</a:t>
            </a:r>
            <a:endParaRPr lang="et-EE" dirty="0">
              <a:latin typeface="Calibri" panose="020F0502020204030204" pitchFamily="34" charset="0"/>
              <a:ea typeface="Times New Roman" panose="02020603050405020304" pitchFamily="18" charset="0"/>
              <a:cs typeface="Times New Roman" panose="02020603050405020304" pitchFamily="18" charset="0"/>
            </a:endParaRPr>
          </a:p>
          <a:p>
            <a:endParaRPr lang="et-EE" dirty="0"/>
          </a:p>
        </p:txBody>
      </p:sp>
    </p:spTree>
    <p:extLst>
      <p:ext uri="{BB962C8B-B14F-4D97-AF65-F5344CB8AC3E}">
        <p14:creationId xmlns:p14="http://schemas.microsoft.com/office/powerpoint/2010/main" val="1955499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1124744"/>
            <a:ext cx="4572000" cy="4801314"/>
          </a:xfrm>
          <a:prstGeom prst="rect">
            <a:avLst/>
          </a:prstGeom>
        </p:spPr>
        <p:txBody>
          <a:bodyPr>
            <a:spAutoFit/>
          </a:bodyPr>
          <a:lstStyle/>
          <a:p>
            <a:pPr algn="just"/>
            <a:r>
              <a:rPr lang="en-US" dirty="0"/>
              <a:t>If you've booked an airline ticket for an upcoming trip, heading to the airport may be an anxiety-inducing experience. Whether you're an avid flyer or an infrequent one, there are a slew of fees to keep track of, plus security protocols that may seem overwhelming.</a:t>
            </a:r>
          </a:p>
          <a:p>
            <a:pPr algn="just"/>
            <a:endParaRPr lang="en-US" dirty="0"/>
          </a:p>
          <a:p>
            <a:pPr algn="just"/>
            <a:r>
              <a:rPr lang="en-US" dirty="0"/>
              <a:t>Fear not. This handy to-do list will help you get to the airport, through security, and to your gate with ease.</a:t>
            </a:r>
          </a:p>
          <a:p>
            <a:pPr algn="just"/>
            <a:endParaRPr lang="en-US" dirty="0"/>
          </a:p>
          <a:p>
            <a:pPr algn="just"/>
            <a:r>
              <a:rPr lang="en-US" dirty="0"/>
              <a:t>Before You Leave Your </a:t>
            </a:r>
            <a:r>
              <a:rPr lang="en-US" dirty="0" smtClean="0"/>
              <a:t>House</a:t>
            </a:r>
            <a:r>
              <a:rPr lang="et-EE" dirty="0" smtClean="0"/>
              <a:t>…</a:t>
            </a:r>
          </a:p>
          <a:p>
            <a:pPr algn="just"/>
            <a:endParaRPr lang="et-EE" dirty="0" smtClean="0"/>
          </a:p>
          <a:p>
            <a:pPr algn="just"/>
            <a:r>
              <a:rPr lang="et-EE" b="1" dirty="0" smtClean="0"/>
              <a:t>„</a:t>
            </a:r>
            <a:r>
              <a:rPr lang="et-EE" b="1" dirty="0" err="1" smtClean="0"/>
              <a:t>Small</a:t>
            </a:r>
            <a:r>
              <a:rPr lang="et-EE" b="1" dirty="0" smtClean="0"/>
              <a:t> </a:t>
            </a:r>
            <a:r>
              <a:rPr lang="et-EE" b="1" dirty="0" err="1"/>
              <a:t>changes</a:t>
            </a:r>
            <a:r>
              <a:rPr lang="et-EE" b="1" dirty="0"/>
              <a:t> in </a:t>
            </a:r>
            <a:r>
              <a:rPr lang="et-EE" b="1" dirty="0" err="1"/>
              <a:t>the</a:t>
            </a:r>
            <a:r>
              <a:rPr lang="et-EE" b="1" dirty="0"/>
              <a:t> </a:t>
            </a:r>
            <a:r>
              <a:rPr lang="et-EE" b="1" dirty="0" err="1"/>
              <a:t>envoirment</a:t>
            </a:r>
            <a:r>
              <a:rPr lang="et-EE" b="1" dirty="0"/>
              <a:t> </a:t>
            </a:r>
            <a:r>
              <a:rPr lang="et-EE" b="1" dirty="0" err="1"/>
              <a:t>could</a:t>
            </a:r>
            <a:r>
              <a:rPr lang="et-EE" b="1" dirty="0"/>
              <a:t> </a:t>
            </a:r>
            <a:r>
              <a:rPr lang="et-EE" b="1" dirty="0" err="1"/>
              <a:t>have</a:t>
            </a:r>
            <a:r>
              <a:rPr lang="et-EE" b="1" dirty="0"/>
              <a:t> a </a:t>
            </a:r>
            <a:r>
              <a:rPr lang="et-EE" b="1" dirty="0" err="1"/>
              <a:t>big</a:t>
            </a:r>
            <a:r>
              <a:rPr lang="et-EE" b="1" dirty="0"/>
              <a:t> </a:t>
            </a:r>
            <a:r>
              <a:rPr lang="et-EE" b="1" dirty="0" err="1"/>
              <a:t>impact</a:t>
            </a:r>
            <a:r>
              <a:rPr lang="et-EE" b="1" dirty="0"/>
              <a:t> on </a:t>
            </a:r>
            <a:r>
              <a:rPr lang="et-EE" b="1" dirty="0" err="1"/>
              <a:t>people</a:t>
            </a:r>
            <a:r>
              <a:rPr lang="et-EE" b="1" dirty="0"/>
              <a:t>!“</a:t>
            </a:r>
            <a:endParaRPr lang="et-EE" b="1" dirty="0" smtClean="0"/>
          </a:p>
          <a:p>
            <a:endParaRPr lang="en-US" dirty="0"/>
          </a:p>
        </p:txBody>
      </p:sp>
    </p:spTree>
    <p:extLst>
      <p:ext uri="{BB962C8B-B14F-4D97-AF65-F5344CB8AC3E}">
        <p14:creationId xmlns:p14="http://schemas.microsoft.com/office/powerpoint/2010/main" val="4257068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3648" y="692696"/>
            <a:ext cx="6624736" cy="5632311"/>
          </a:xfrm>
          <a:prstGeom prst="rect">
            <a:avLst/>
          </a:prstGeom>
        </p:spPr>
        <p:txBody>
          <a:bodyPr wrap="square">
            <a:spAutoFit/>
          </a:bodyPr>
          <a:lstStyle/>
          <a:p>
            <a:pPr algn="just"/>
            <a:r>
              <a:rPr lang="en-US" b="1" dirty="0"/>
              <a:t>Before you even start to pack, consult this list to make sure you're well prepared. Get additional expert packing </a:t>
            </a:r>
            <a:r>
              <a:rPr lang="en-US" b="1" dirty="0" smtClean="0"/>
              <a:t>tips</a:t>
            </a:r>
            <a:endParaRPr lang="et-EE" b="1" dirty="0" smtClean="0"/>
          </a:p>
          <a:p>
            <a:pPr algn="just"/>
            <a:endParaRPr lang="et-EE" dirty="0" smtClean="0"/>
          </a:p>
          <a:p>
            <a:pPr algn="just"/>
            <a:r>
              <a:rPr lang="en-US" dirty="0" smtClean="0"/>
              <a:t>•</a:t>
            </a:r>
            <a:r>
              <a:rPr lang="et-EE" dirty="0" smtClean="0"/>
              <a:t> </a:t>
            </a:r>
            <a:r>
              <a:rPr lang="en-US" dirty="0" smtClean="0"/>
              <a:t>Check </a:t>
            </a:r>
            <a:r>
              <a:rPr lang="en-US" dirty="0"/>
              <a:t>in </a:t>
            </a:r>
            <a:r>
              <a:rPr lang="en-US" dirty="0" smtClean="0"/>
              <a:t>online</a:t>
            </a:r>
            <a:r>
              <a:rPr lang="et-EE" dirty="0" smtClean="0"/>
              <a:t> </a:t>
            </a:r>
            <a:r>
              <a:rPr lang="et-EE" dirty="0" err="1" smtClean="0"/>
              <a:t>or</a:t>
            </a:r>
            <a:r>
              <a:rPr lang="et-EE" dirty="0" smtClean="0"/>
              <a:t> </a:t>
            </a:r>
            <a:r>
              <a:rPr lang="et-EE" dirty="0" err="1" smtClean="0"/>
              <a:t>via</a:t>
            </a:r>
            <a:r>
              <a:rPr lang="et-EE" dirty="0" smtClean="0"/>
              <a:t> </a:t>
            </a:r>
            <a:r>
              <a:rPr lang="et-EE" dirty="0" err="1" smtClean="0"/>
              <a:t>mobile</a:t>
            </a:r>
            <a:r>
              <a:rPr lang="et-EE" dirty="0" smtClean="0"/>
              <a:t> </a:t>
            </a:r>
            <a:r>
              <a:rPr lang="et-EE" dirty="0" err="1" smtClean="0"/>
              <a:t>phone</a:t>
            </a:r>
            <a:r>
              <a:rPr lang="en-US" dirty="0" smtClean="0"/>
              <a:t> </a:t>
            </a:r>
            <a:r>
              <a:rPr lang="en-US" dirty="0"/>
              <a:t>to avoid a long wait at the airport. You can usually check in online up to 24 hours before your flight</a:t>
            </a:r>
            <a:r>
              <a:rPr lang="en-US" dirty="0" smtClean="0"/>
              <a:t>.</a:t>
            </a:r>
            <a:r>
              <a:rPr lang="et-EE" dirty="0" smtClean="0"/>
              <a:t>. </a:t>
            </a:r>
            <a:endParaRPr lang="en-US" dirty="0"/>
          </a:p>
          <a:p>
            <a:pPr algn="just"/>
            <a:endParaRPr lang="en-US" dirty="0"/>
          </a:p>
          <a:p>
            <a:pPr algn="just"/>
            <a:r>
              <a:rPr lang="en-US" dirty="0" smtClean="0"/>
              <a:t>•</a:t>
            </a:r>
            <a:r>
              <a:rPr lang="et-EE" dirty="0" smtClean="0"/>
              <a:t> </a:t>
            </a:r>
            <a:r>
              <a:rPr lang="en-US" dirty="0" smtClean="0"/>
              <a:t>Find </a:t>
            </a:r>
            <a:r>
              <a:rPr lang="en-US" dirty="0"/>
              <a:t>out if your carrier charges extra fees for baggage and/or an additional fee if you check your bags in person at the airport </a:t>
            </a:r>
            <a:r>
              <a:rPr lang="en-US" dirty="0" smtClean="0"/>
              <a:t>(</a:t>
            </a:r>
            <a:r>
              <a:rPr lang="et-EE" dirty="0" err="1" smtClean="0"/>
              <a:t>Ryanair</a:t>
            </a:r>
            <a:r>
              <a:rPr lang="et-EE" dirty="0" smtClean="0"/>
              <a:t>, </a:t>
            </a:r>
            <a:r>
              <a:rPr lang="et-EE" dirty="0" err="1" smtClean="0"/>
              <a:t>airBaltic</a:t>
            </a:r>
            <a:r>
              <a:rPr lang="et-EE" dirty="0" smtClean="0"/>
              <a:t>, </a:t>
            </a:r>
            <a:r>
              <a:rPr lang="en-US" dirty="0" smtClean="0"/>
              <a:t>Spirit</a:t>
            </a:r>
            <a:r>
              <a:rPr lang="en-US" dirty="0"/>
              <a:t>, </a:t>
            </a:r>
            <a:r>
              <a:rPr lang="en-US" dirty="0" smtClean="0"/>
              <a:t>United,</a:t>
            </a:r>
            <a:r>
              <a:rPr lang="et-EE" dirty="0" smtClean="0"/>
              <a:t> </a:t>
            </a:r>
            <a:r>
              <a:rPr lang="en-US" dirty="0" smtClean="0"/>
              <a:t>US Airways</a:t>
            </a:r>
            <a:r>
              <a:rPr lang="et-EE" dirty="0" smtClean="0"/>
              <a:t> </a:t>
            </a:r>
            <a:r>
              <a:rPr lang="et-EE" dirty="0" err="1" smtClean="0"/>
              <a:t>etc</a:t>
            </a:r>
            <a:r>
              <a:rPr lang="et-EE" dirty="0" smtClean="0"/>
              <a:t>.</a:t>
            </a:r>
            <a:r>
              <a:rPr lang="en-US" dirty="0" smtClean="0"/>
              <a:t> </a:t>
            </a:r>
            <a:r>
              <a:rPr lang="en-US" dirty="0"/>
              <a:t>currently have higher fees if you check bags in person versus online). Save yourself time and money and check your bags online at home before you go.</a:t>
            </a:r>
          </a:p>
          <a:p>
            <a:pPr algn="just"/>
            <a:endParaRPr lang="en-US" dirty="0"/>
          </a:p>
          <a:p>
            <a:pPr algn="just"/>
            <a:r>
              <a:rPr lang="en-US" dirty="0" smtClean="0"/>
              <a:t>•</a:t>
            </a:r>
            <a:r>
              <a:rPr lang="et-EE" dirty="0" smtClean="0"/>
              <a:t> </a:t>
            </a:r>
            <a:r>
              <a:rPr lang="en-US" dirty="0" smtClean="0"/>
              <a:t>Verify </a:t>
            </a:r>
            <a:r>
              <a:rPr lang="en-US" dirty="0"/>
              <a:t>what the airline's weight limits are for baggage. To avoid extra fees, weigh your bags at home to make sure they're not overweight. If they are overweight, remove or redistribute some items, or plan to pay extra.</a:t>
            </a:r>
          </a:p>
          <a:p>
            <a:endParaRPr lang="et-EE" dirty="0"/>
          </a:p>
        </p:txBody>
      </p:sp>
    </p:spTree>
    <p:extLst>
      <p:ext uri="{BB962C8B-B14F-4D97-AF65-F5344CB8AC3E}">
        <p14:creationId xmlns:p14="http://schemas.microsoft.com/office/powerpoint/2010/main" val="3041975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720" y="188640"/>
            <a:ext cx="4572000" cy="6186309"/>
          </a:xfrm>
          <a:prstGeom prst="rect">
            <a:avLst/>
          </a:prstGeom>
        </p:spPr>
        <p:txBody>
          <a:bodyPr>
            <a:spAutoFit/>
          </a:bodyPr>
          <a:lstStyle/>
          <a:p>
            <a:pPr algn="just"/>
            <a:r>
              <a:rPr lang="en-US" dirty="0" smtClean="0"/>
              <a:t>•</a:t>
            </a:r>
            <a:r>
              <a:rPr lang="et-EE" dirty="0" smtClean="0"/>
              <a:t> </a:t>
            </a:r>
            <a:r>
              <a:rPr lang="en-US" dirty="0" smtClean="0"/>
              <a:t>Make </a:t>
            </a:r>
            <a:r>
              <a:rPr lang="en-US" dirty="0"/>
              <a:t>sure you have all your travel documentation in one place (purse, carry-on, etc.) that's easy to access. Include a copy of emergency and customer service numbers with these documents.</a:t>
            </a:r>
          </a:p>
          <a:p>
            <a:pPr algn="just"/>
            <a:endParaRPr lang="en-US" dirty="0"/>
          </a:p>
          <a:p>
            <a:pPr algn="just"/>
            <a:r>
              <a:rPr lang="en-US" dirty="0" smtClean="0"/>
              <a:t>•</a:t>
            </a:r>
            <a:r>
              <a:rPr lang="et-EE" dirty="0" smtClean="0"/>
              <a:t> </a:t>
            </a:r>
            <a:r>
              <a:rPr lang="en-US" dirty="0" smtClean="0"/>
              <a:t>Make </a:t>
            </a:r>
            <a:r>
              <a:rPr lang="en-US" dirty="0"/>
              <a:t>extra copies of important travel documents, ID/passports, key phone numbers, etc. It's advised to have a copy for each bag.</a:t>
            </a:r>
          </a:p>
          <a:p>
            <a:pPr algn="just"/>
            <a:endParaRPr lang="en-US" dirty="0"/>
          </a:p>
          <a:p>
            <a:pPr algn="just"/>
            <a:r>
              <a:rPr lang="en-US" dirty="0" smtClean="0"/>
              <a:t>•</a:t>
            </a:r>
            <a:r>
              <a:rPr lang="et-EE" dirty="0" smtClean="0"/>
              <a:t> </a:t>
            </a:r>
            <a:r>
              <a:rPr lang="en-US" dirty="0" smtClean="0"/>
              <a:t>If </a:t>
            </a:r>
            <a:r>
              <a:rPr lang="en-US" dirty="0"/>
              <a:t>you're traveling with a carry-on bag, make sure there are no full-size toiletries inside. All liquids and gels must adhere by the 3-1-1 rule, and be stored in a clear plastic quart-sized bag.</a:t>
            </a:r>
          </a:p>
          <a:p>
            <a:pPr algn="just"/>
            <a:endParaRPr lang="en-US" dirty="0"/>
          </a:p>
          <a:p>
            <a:pPr algn="just"/>
            <a:r>
              <a:rPr lang="en-US" dirty="0" smtClean="0"/>
              <a:t>•</a:t>
            </a:r>
            <a:r>
              <a:rPr lang="et-EE" dirty="0" smtClean="0"/>
              <a:t> </a:t>
            </a:r>
            <a:r>
              <a:rPr lang="en-US" dirty="0" smtClean="0"/>
              <a:t>Ensure </a:t>
            </a:r>
            <a:r>
              <a:rPr lang="en-US" dirty="0"/>
              <a:t>you're not traveling with any prohibited items. If you were planning on bringing such items with you, ship them instead—otherwise they'll be confiscated at the airport.</a:t>
            </a:r>
          </a:p>
        </p:txBody>
      </p:sp>
    </p:spTree>
    <p:extLst>
      <p:ext uri="{BB962C8B-B14F-4D97-AF65-F5344CB8AC3E}">
        <p14:creationId xmlns:p14="http://schemas.microsoft.com/office/powerpoint/2010/main" val="278943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404664"/>
            <a:ext cx="8424936" cy="5632311"/>
          </a:xfrm>
          <a:prstGeom prst="rect">
            <a:avLst/>
          </a:prstGeom>
        </p:spPr>
        <p:txBody>
          <a:bodyPr wrap="square">
            <a:spAutoFit/>
          </a:bodyPr>
          <a:lstStyle/>
          <a:p>
            <a:pPr algn="just"/>
            <a:r>
              <a:rPr lang="en-US" b="1" dirty="0"/>
              <a:t>At Security</a:t>
            </a:r>
          </a:p>
          <a:p>
            <a:pPr algn="just"/>
            <a:endParaRPr lang="en-US" dirty="0"/>
          </a:p>
          <a:p>
            <a:pPr algn="just"/>
            <a:r>
              <a:rPr lang="en-US" dirty="0"/>
              <a:t>Take stock of the following steps before getting in the security line.</a:t>
            </a:r>
          </a:p>
          <a:p>
            <a:pPr algn="just"/>
            <a:endParaRPr lang="en-US" dirty="0"/>
          </a:p>
          <a:p>
            <a:pPr algn="just"/>
            <a:r>
              <a:rPr lang="en-US" dirty="0" smtClean="0"/>
              <a:t>•</a:t>
            </a:r>
            <a:r>
              <a:rPr lang="et-EE" dirty="0" smtClean="0"/>
              <a:t> </a:t>
            </a:r>
            <a:r>
              <a:rPr lang="en-US" dirty="0" smtClean="0"/>
              <a:t>Have </a:t>
            </a:r>
            <a:r>
              <a:rPr lang="en-US" dirty="0"/>
              <a:t>your ID and boarding pass out and ready for the TSA official</a:t>
            </a:r>
            <a:r>
              <a:rPr lang="en-US" dirty="0" smtClean="0"/>
              <a:t>.</a:t>
            </a:r>
            <a:endParaRPr lang="en-US" dirty="0"/>
          </a:p>
          <a:p>
            <a:pPr algn="just"/>
            <a:r>
              <a:rPr lang="en-US" dirty="0" smtClean="0"/>
              <a:t>•</a:t>
            </a:r>
            <a:r>
              <a:rPr lang="et-EE" dirty="0" smtClean="0"/>
              <a:t> </a:t>
            </a:r>
            <a:r>
              <a:rPr lang="en-US" dirty="0" smtClean="0"/>
              <a:t>Take </a:t>
            </a:r>
            <a:r>
              <a:rPr lang="en-US" dirty="0"/>
              <a:t>off your shoes, belt, and any jewelry that may set off the metal detector. Make sure there is no loose change or other items in your pockets. Place all items in a bin on the conveyor belt</a:t>
            </a:r>
            <a:r>
              <a:rPr lang="en-US" dirty="0" smtClean="0"/>
              <a:t>.</a:t>
            </a:r>
            <a:endParaRPr lang="en-US" dirty="0"/>
          </a:p>
          <a:p>
            <a:pPr algn="just"/>
            <a:r>
              <a:rPr lang="en-US" dirty="0" smtClean="0"/>
              <a:t>•</a:t>
            </a:r>
            <a:r>
              <a:rPr lang="et-EE" dirty="0" smtClean="0"/>
              <a:t> </a:t>
            </a:r>
            <a:r>
              <a:rPr lang="en-US" dirty="0" smtClean="0"/>
              <a:t>If </a:t>
            </a:r>
            <a:r>
              <a:rPr lang="en-US" dirty="0"/>
              <a:t>you have a clear-plastic bag of liquids or gels in your carry-on bag, take it out and place it in a bin next to your shoes, belt, etc. </a:t>
            </a:r>
          </a:p>
          <a:p>
            <a:pPr algn="just"/>
            <a:r>
              <a:rPr lang="en-US" dirty="0" smtClean="0"/>
              <a:t>•</a:t>
            </a:r>
            <a:r>
              <a:rPr lang="et-EE" dirty="0" smtClean="0"/>
              <a:t> </a:t>
            </a:r>
            <a:r>
              <a:rPr lang="en-US" dirty="0" smtClean="0"/>
              <a:t>Place </a:t>
            </a:r>
            <a:r>
              <a:rPr lang="en-US" dirty="0"/>
              <a:t>your bags and coat on the conveyor belt</a:t>
            </a:r>
            <a:r>
              <a:rPr lang="en-US" dirty="0" smtClean="0"/>
              <a:t>.</a:t>
            </a:r>
          </a:p>
          <a:p>
            <a:pPr algn="just"/>
            <a:r>
              <a:rPr lang="en-US" dirty="0" smtClean="0"/>
              <a:t>•</a:t>
            </a:r>
            <a:r>
              <a:rPr lang="et-EE" dirty="0" smtClean="0"/>
              <a:t> </a:t>
            </a:r>
            <a:r>
              <a:rPr lang="en-US" dirty="0" smtClean="0"/>
              <a:t>If </a:t>
            </a:r>
            <a:r>
              <a:rPr lang="en-US" dirty="0"/>
              <a:t>you are traveling with a laptop, take it out of its carrier case and onto the screening belt. If your laptop is in a checkpoint-friendly butterfly-, trifold-, or sleeve-style case, it does not need to be removed from its outer bag</a:t>
            </a:r>
            <a:r>
              <a:rPr lang="en-US" dirty="0" smtClean="0"/>
              <a:t>.</a:t>
            </a:r>
            <a:endParaRPr lang="en-US" dirty="0"/>
          </a:p>
          <a:p>
            <a:pPr algn="just"/>
            <a:r>
              <a:rPr lang="en-US" dirty="0" smtClean="0"/>
              <a:t>•</a:t>
            </a:r>
            <a:r>
              <a:rPr lang="et-EE" dirty="0" smtClean="0"/>
              <a:t> </a:t>
            </a:r>
            <a:r>
              <a:rPr lang="en-US" dirty="0" smtClean="0"/>
              <a:t>Wait </a:t>
            </a:r>
            <a:r>
              <a:rPr lang="en-US" dirty="0"/>
              <a:t>until you are called to go through the metal detector. If asked, show the TSA official your ID and boarding pass. Acceptable forms of ID include passports, drivers' licenses, military IDs, and permanent resident cards, among a few others</a:t>
            </a:r>
            <a:r>
              <a:rPr lang="en-US" dirty="0" smtClean="0"/>
              <a:t>.</a:t>
            </a:r>
            <a:endParaRPr lang="en-US" dirty="0"/>
          </a:p>
          <a:p>
            <a:pPr algn="just"/>
            <a:r>
              <a:rPr lang="en-US" dirty="0" smtClean="0"/>
              <a:t>•</a:t>
            </a:r>
            <a:r>
              <a:rPr lang="et-EE" dirty="0" smtClean="0"/>
              <a:t> </a:t>
            </a:r>
            <a:r>
              <a:rPr lang="en-US" dirty="0" smtClean="0"/>
              <a:t>Comply </a:t>
            </a:r>
            <a:r>
              <a:rPr lang="en-US" dirty="0"/>
              <a:t>with any TSA official requests, such as an additional bag inspection, body scan, questioning, etc</a:t>
            </a:r>
            <a:r>
              <a:rPr lang="en-US" dirty="0" smtClean="0"/>
              <a:t>.</a:t>
            </a:r>
            <a:endParaRPr lang="en-US" dirty="0"/>
          </a:p>
          <a:p>
            <a:pPr algn="just"/>
            <a:r>
              <a:rPr lang="en-US" dirty="0" smtClean="0"/>
              <a:t>•</a:t>
            </a:r>
            <a:r>
              <a:rPr lang="et-EE" dirty="0" smtClean="0"/>
              <a:t> </a:t>
            </a:r>
            <a:r>
              <a:rPr lang="en-US" dirty="0" smtClean="0"/>
              <a:t>Reclaim </a:t>
            </a:r>
            <a:r>
              <a:rPr lang="en-US" dirty="0"/>
              <a:t>your items and head toward the gate.</a:t>
            </a:r>
          </a:p>
        </p:txBody>
      </p:sp>
    </p:spTree>
    <p:extLst>
      <p:ext uri="{BB962C8B-B14F-4D97-AF65-F5344CB8AC3E}">
        <p14:creationId xmlns:p14="http://schemas.microsoft.com/office/powerpoint/2010/main" val="496302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016" y="-6292080"/>
            <a:ext cx="8856984" cy="646331"/>
          </a:xfrm>
          <a:prstGeom prst="rect">
            <a:avLst/>
          </a:prstGeom>
        </p:spPr>
        <p:txBody>
          <a:bodyPr wrap="square">
            <a:spAutoFit/>
          </a:bodyPr>
          <a:lstStyle/>
          <a:p>
            <a:endParaRPr lang="en-US" dirty="0"/>
          </a:p>
          <a:p>
            <a:r>
              <a:rPr lang="en-US" dirty="0" smtClean="0"/>
              <a:t> </a:t>
            </a:r>
            <a:endParaRPr lang="en-US" dirty="0"/>
          </a:p>
        </p:txBody>
      </p:sp>
      <p:sp>
        <p:nvSpPr>
          <p:cNvPr id="3" name="Rectangle 2"/>
          <p:cNvSpPr/>
          <p:nvPr/>
        </p:nvSpPr>
        <p:spPr>
          <a:xfrm>
            <a:off x="971600" y="1124744"/>
            <a:ext cx="7920880" cy="4524315"/>
          </a:xfrm>
          <a:prstGeom prst="rect">
            <a:avLst/>
          </a:prstGeom>
        </p:spPr>
        <p:txBody>
          <a:bodyPr wrap="square">
            <a:spAutoFit/>
          </a:bodyPr>
          <a:lstStyle/>
          <a:p>
            <a:pPr algn="just"/>
            <a:r>
              <a:rPr lang="en-US" b="1" dirty="0"/>
              <a:t>At the Gate</a:t>
            </a:r>
          </a:p>
          <a:p>
            <a:pPr algn="just"/>
            <a:endParaRPr lang="en-US" dirty="0"/>
          </a:p>
          <a:p>
            <a:pPr algn="just"/>
            <a:r>
              <a:rPr lang="en-US" dirty="0"/>
              <a:t>You're almost done! Before you board the plane, check the following:</a:t>
            </a:r>
          </a:p>
          <a:p>
            <a:pPr algn="just"/>
            <a:endParaRPr lang="en-US" dirty="0"/>
          </a:p>
          <a:p>
            <a:pPr algn="just"/>
            <a:r>
              <a:rPr lang="en-US" dirty="0" smtClean="0"/>
              <a:t>•</a:t>
            </a:r>
            <a:r>
              <a:rPr lang="et-EE" dirty="0" smtClean="0"/>
              <a:t> </a:t>
            </a:r>
            <a:r>
              <a:rPr lang="en-US" dirty="0" smtClean="0"/>
              <a:t>Make </a:t>
            </a:r>
            <a:r>
              <a:rPr lang="en-US" dirty="0"/>
              <a:t>sure your carry-on fits the aircraft's overhead dimensions. Usually there is a sample crate at your gate to determine if your bag will fit</a:t>
            </a:r>
            <a:r>
              <a:rPr lang="en-US" dirty="0" smtClean="0"/>
              <a:t>. </a:t>
            </a:r>
            <a:endParaRPr lang="et-EE" dirty="0" smtClean="0"/>
          </a:p>
          <a:p>
            <a:pPr algn="just"/>
            <a:endParaRPr lang="en-US" dirty="0"/>
          </a:p>
          <a:p>
            <a:pPr algn="just"/>
            <a:r>
              <a:rPr lang="en-US" dirty="0" smtClean="0"/>
              <a:t>•</a:t>
            </a:r>
            <a:r>
              <a:rPr lang="et-EE" dirty="0" smtClean="0"/>
              <a:t> </a:t>
            </a:r>
            <a:r>
              <a:rPr lang="en-US" dirty="0" smtClean="0"/>
              <a:t>Check </a:t>
            </a:r>
            <a:r>
              <a:rPr lang="en-US" dirty="0"/>
              <a:t>to see if there is meal or snack service on board your flight. If not, you may want to purchase food and drink from a concessionaire in your terminal or at a food court</a:t>
            </a:r>
            <a:r>
              <a:rPr lang="en-US" dirty="0" smtClean="0"/>
              <a:t>.</a:t>
            </a:r>
            <a:endParaRPr lang="et-EE" dirty="0" smtClean="0"/>
          </a:p>
          <a:p>
            <a:pPr algn="just"/>
            <a:endParaRPr lang="en-US" dirty="0"/>
          </a:p>
          <a:p>
            <a:pPr algn="just"/>
            <a:r>
              <a:rPr lang="en-US" dirty="0" smtClean="0"/>
              <a:t>•</a:t>
            </a:r>
            <a:r>
              <a:rPr lang="et-EE" dirty="0" smtClean="0"/>
              <a:t> </a:t>
            </a:r>
            <a:r>
              <a:rPr lang="en-US" dirty="0" smtClean="0"/>
              <a:t>Wait </a:t>
            </a:r>
            <a:r>
              <a:rPr lang="en-US" dirty="0"/>
              <a:t>for your clearance to board the plane, then make sure to get in line with your designated group (check your boarding pass to see what group you're in). If you have small children or special needs, you may be able to get advanced boarding privileges. See the gate agent if you have any questions.</a:t>
            </a:r>
          </a:p>
        </p:txBody>
      </p:sp>
    </p:spTree>
    <p:extLst>
      <p:ext uri="{BB962C8B-B14F-4D97-AF65-F5344CB8AC3E}">
        <p14:creationId xmlns:p14="http://schemas.microsoft.com/office/powerpoint/2010/main" val="3454836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Questions to be answered? </a:t>
            </a:r>
            <a:endParaRPr lang="et-EE"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748883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49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dirty="0"/>
          </a:p>
        </p:txBody>
      </p:sp>
      <p:pic>
        <p:nvPicPr>
          <p:cNvPr id="1026" name="Picture 2" descr="C:\Users\tiit.kepp\Desktop\regulations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496" y="260648"/>
            <a:ext cx="8864368"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671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_GH_orants">
  <a:themeElements>
    <a:clrScheme name="Custom 1">
      <a:dk1>
        <a:srgbClr val="FF5800"/>
      </a:dk1>
      <a:lt1>
        <a:srgbClr val="37424A"/>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Presentation_GH_orants</Template>
  <TotalTime>510</TotalTime>
  <Words>859</Words>
  <Application>Microsoft Office PowerPoint</Application>
  <PresentationFormat>On-screen Show (4:3)</PresentationFormat>
  <Paragraphs>69</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Presentation_GH_orants</vt:lpstr>
      <vt:lpstr>CULTURE OF FLYING / Lendamise kultuur</vt:lpstr>
      <vt:lpstr>Tallinn Airport GH Ltd. </vt:lpstr>
      <vt:lpstr>PowerPoint Presentation</vt:lpstr>
      <vt:lpstr>PowerPoint Presentation</vt:lpstr>
      <vt:lpstr>PowerPoint Presentation</vt:lpstr>
      <vt:lpstr>PowerPoint Presentation</vt:lpstr>
      <vt:lpstr>PowerPoint Presentation</vt:lpstr>
      <vt:lpstr>Questions to be answered? </vt:lpstr>
      <vt:lpstr>PowerPoint Presentation</vt:lpstr>
      <vt:lpstr>KLM/AF ground questionnaire</vt:lpstr>
      <vt:lpstr>PowerPoint Presentation</vt:lpstr>
      <vt:lpstr>Maapealsed soovivad teile vähem stressi ja veel vähem komplekse ning palju arukat lendamist!  GH wish you a complexity free and stressful free flying!</vt:lpstr>
      <vt:lpstr>Tänan! Thank You!</vt:lpstr>
    </vt:vector>
  </TitlesOfParts>
  <Company>HELIOS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Tiit Kepp</dc:creator>
  <cp:lastModifiedBy>Tootsi Eelika</cp:lastModifiedBy>
  <cp:revision>41</cp:revision>
  <dcterms:created xsi:type="dcterms:W3CDTF">2014-10-20T10:13:09Z</dcterms:created>
  <dcterms:modified xsi:type="dcterms:W3CDTF">2014-11-17T15:34:46Z</dcterms:modified>
</cp:coreProperties>
</file>