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40525" cx="12160250"/>
  <p:notesSz cx="6797675" cy="9926625"/>
  <p:embeddedFontLst>
    <p:embeddedFont>
      <p:font typeface="Roboto Condensed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91">
          <p15:clr>
            <a:srgbClr val="A4A3A4"/>
          </p15:clr>
        </p15:guide>
      </p15:sldGuideLst>
    </p:ext>
    <p:ext uri="{2D200454-40CA-4A62-9FC3-DE9A4176ACB9}">
      <p15:notesGuideLst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91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674" orient="horz"/>
        <p:guide pos="1942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Condensed-regular.fntdata"/><Relationship Id="rId11" Type="http://schemas.openxmlformats.org/officeDocument/2006/relationships/slide" Target="slides/slide6.xml"/><Relationship Id="rId22" Type="http://schemas.openxmlformats.org/officeDocument/2006/relationships/font" Target="fonts/RobotoCondensed-italic.fntdata"/><Relationship Id="rId10" Type="http://schemas.openxmlformats.org/officeDocument/2006/relationships/slide" Target="slides/slide5.xml"/><Relationship Id="rId21" Type="http://schemas.openxmlformats.org/officeDocument/2006/relationships/font" Target="fonts/RobotoCondense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Condense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3847068" y="0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t-EE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0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1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2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2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3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4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EASA juhtimine- muude teemade kõrval (ametite horisontaalsete sätete ühtlustamine, grantide arvamine tulude hulka) ka paindlikum spetsialistide kasutamine sertifitseerimisel ja laiem EASA ekspertide kasutamine ka KOMi poolt.</a:t>
            </a:r>
            <a:endParaRPr/>
          </a:p>
        </p:txBody>
      </p:sp>
      <p:sp>
        <p:nvSpPr>
          <p:cNvPr id="95" name="Google Shape;95;p2:notes"/>
          <p:cNvSpPr txBox="1"/>
          <p:nvPr>
            <p:ph idx="12" type="sldNum"/>
          </p:nvPr>
        </p:nvSpPr>
        <p:spPr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5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6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 txBox="1"/>
          <p:nvPr>
            <p:ph idx="12" type="sldNum"/>
          </p:nvPr>
        </p:nvSpPr>
        <p:spPr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Määrust 1008/2008 muudetakse, et võimaldada AOC väljastamine</a:t>
            </a:r>
            <a:endParaRPr/>
          </a:p>
        </p:txBody>
      </p:sp>
      <p:sp>
        <p:nvSpPr>
          <p:cNvPr id="171" name="Google Shape;171;p8:notes"/>
          <p:cNvSpPr txBox="1"/>
          <p:nvPr>
            <p:ph idx="12" type="sldNum"/>
          </p:nvPr>
        </p:nvSpPr>
        <p:spPr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/>
          <p:nvPr>
            <p:ph idx="1" type="body"/>
          </p:nvPr>
        </p:nvSpPr>
        <p:spPr>
          <a:xfrm>
            <a:off x="679482" y="4714970"/>
            <a:ext cx="5437284" cy="4465881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9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itelslaid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0031" y="1119505"/>
            <a:ext cx="9120188" cy="23815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84"/>
              <a:buFont typeface="Calibri"/>
              <a:buNone/>
              <a:defRPr sz="598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0031" y="3592866"/>
            <a:ext cx="9120188" cy="16515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1pPr>
            <a:lvl2pPr lvl="1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  <a:defRPr sz="1995"/>
            </a:lvl2pPr>
            <a:lvl3pPr lvl="2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lvl="3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4pPr>
            <a:lvl5pPr lvl="4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5pPr>
            <a:lvl6pPr lvl="5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6pPr>
            <a:lvl7pPr lvl="6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7pPr>
            <a:lvl8pPr lvl="7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8pPr>
            <a:lvl9pPr lvl="8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itel ja vertikaal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09995" y="-1253003"/>
            <a:ext cx="4340259" cy="10488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kaaltiitel ja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14686" y="1951688"/>
            <a:ext cx="5797040" cy="26220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4576" y="-594364"/>
            <a:ext cx="5797040" cy="7714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 sisu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601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2" type="body"/>
          </p:nvPr>
        </p:nvSpPr>
        <p:spPr>
          <a:xfrm>
            <a:off x="615612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ealkiri ja sisu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836017" y="1820976"/>
            <a:ext cx="1048821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ühi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Jaotise päis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829684" y="1705385"/>
            <a:ext cx="10488216" cy="28454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84"/>
              <a:buFont typeface="Calibri"/>
              <a:buNone/>
              <a:defRPr sz="598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829684" y="4577778"/>
            <a:ext cx="10488216" cy="14963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995"/>
              <a:buNone/>
              <a:defRPr sz="199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795"/>
              <a:buNone/>
              <a:defRPr sz="179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õrdlus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7601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837602" y="1676882"/>
            <a:ext cx="5144355" cy="8218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1pPr>
            <a:lvl2pPr indent="-2286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  <a:defRPr b="1" sz="1995"/>
            </a:lvl2pPr>
            <a:lvl3pPr indent="-2286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b="1" sz="1795"/>
            </a:lvl3pPr>
            <a:lvl4pPr indent="-2286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4pPr>
            <a:lvl5pPr indent="-2286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5pPr>
            <a:lvl6pPr indent="-2286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6pPr>
            <a:lvl7pPr indent="-2286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7pPr>
            <a:lvl8pPr indent="-2286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8pPr>
            <a:lvl9pPr indent="-2286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7602" y="2498697"/>
            <a:ext cx="5144355" cy="3675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56127" y="1676882"/>
            <a:ext cx="5169690" cy="8218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1pPr>
            <a:lvl2pPr indent="-2286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  <a:defRPr b="1" sz="1995"/>
            </a:lvl2pPr>
            <a:lvl3pPr indent="-2286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b="1" sz="1795"/>
            </a:lvl3pPr>
            <a:lvl4pPr indent="-2286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4pPr>
            <a:lvl5pPr indent="-2286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5pPr>
            <a:lvl6pPr indent="-2286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6pPr>
            <a:lvl7pPr indent="-2286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7pPr>
            <a:lvl8pPr indent="-2286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8pPr>
            <a:lvl9pPr indent="-2286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b="1" sz="1596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56127" y="2498697"/>
            <a:ext cx="5169690" cy="3675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inult pealkiri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ealdisega sisu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7601" y="456036"/>
            <a:ext cx="3921997" cy="15961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2"/>
              <a:buFont typeface="Calibri"/>
              <a:buNone/>
              <a:defRPr sz="319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69690" y="984911"/>
            <a:ext cx="6156127" cy="486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292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3192"/>
              <a:buChar char="•"/>
              <a:defRPr sz="3192"/>
            </a:lvl1pPr>
            <a:lvl2pPr indent="-405955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93"/>
              <a:buChar char="•"/>
              <a:defRPr sz="2793"/>
            </a:lvl2pPr>
            <a:lvl3pPr indent="-380619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394"/>
              <a:buChar char="•"/>
              <a:defRPr sz="2394"/>
            </a:lvl3pPr>
            <a:lvl4pPr indent="-355282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Char char="•"/>
              <a:defRPr sz="1995"/>
            </a:lvl4pPr>
            <a:lvl5pPr indent="-355282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Char char="•"/>
              <a:defRPr sz="1995"/>
            </a:lvl5pPr>
            <a:lvl6pPr indent="-355282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Char char="•"/>
              <a:defRPr sz="1995"/>
            </a:lvl6pPr>
            <a:lvl7pPr indent="-355282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Char char="•"/>
              <a:defRPr sz="1995"/>
            </a:lvl7pPr>
            <a:lvl8pPr indent="-355282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Char char="•"/>
              <a:defRPr sz="1995"/>
            </a:lvl8pPr>
            <a:lvl9pPr indent="-355282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Char char="•"/>
              <a:defRPr sz="1995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7601" y="2052161"/>
            <a:ext cx="3921997" cy="3801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1pPr>
            <a:lvl2pPr indent="-2286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396"/>
              <a:buNone/>
              <a:defRPr sz="1396"/>
            </a:lvl2pPr>
            <a:lvl3pPr indent="-2286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197"/>
              <a:buNone/>
              <a:defRPr sz="1197"/>
            </a:lvl3pPr>
            <a:lvl4pPr indent="-2286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4pPr>
            <a:lvl5pPr indent="-2286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5pPr>
            <a:lvl6pPr indent="-2286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6pPr>
            <a:lvl7pPr indent="-2286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7pPr>
            <a:lvl8pPr indent="-2286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8pPr>
            <a:lvl9pPr indent="-2286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ldiallkirjaga pil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7601" y="456036"/>
            <a:ext cx="3921997" cy="15961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2"/>
              <a:buFont typeface="Calibri"/>
              <a:buNone/>
              <a:defRPr sz="319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69690" y="984911"/>
            <a:ext cx="6156127" cy="486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3192"/>
              <a:buFont typeface="Arial"/>
              <a:buNone/>
              <a:defRPr b="0" i="0" sz="31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93"/>
              <a:buFont typeface="Arial"/>
              <a:buNone/>
              <a:defRPr b="0" i="0" sz="27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394"/>
              <a:buFont typeface="Arial"/>
              <a:buNone/>
              <a:defRPr b="0" i="0" sz="2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Font typeface="Arial"/>
              <a:buNone/>
              <a:defRPr b="0" i="0" sz="19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Font typeface="Arial"/>
              <a:buNone/>
              <a:defRPr b="0" i="0" sz="19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Font typeface="Arial"/>
              <a:buNone/>
              <a:defRPr b="0" i="0" sz="19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Font typeface="Arial"/>
              <a:buNone/>
              <a:defRPr b="0" i="0" sz="19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Font typeface="Arial"/>
              <a:buNone/>
              <a:defRPr b="0" i="0" sz="19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Font typeface="Arial"/>
              <a:buNone/>
              <a:defRPr b="0" i="0" sz="19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7601" y="2052161"/>
            <a:ext cx="3921997" cy="3801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1pPr>
            <a:lvl2pPr indent="-228600" lvl="1" marL="914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396"/>
              <a:buNone/>
              <a:defRPr sz="1396"/>
            </a:lvl2pPr>
            <a:lvl3pPr indent="-228600" lvl="2" marL="1371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197"/>
              <a:buNone/>
              <a:defRPr sz="1197"/>
            </a:lvl3pPr>
            <a:lvl4pPr indent="-228600" lvl="3" marL="1828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4pPr>
            <a:lvl5pPr indent="-228600" lvl="4" marL="22860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5pPr>
            <a:lvl6pPr indent="-228600" lvl="5" marL="27432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6pPr>
            <a:lvl7pPr indent="-228600" lvl="6" marL="32004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7pPr>
            <a:lvl8pPr indent="-228600" lvl="7" marL="3657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8pPr>
            <a:lvl9pPr indent="-228600" lvl="8" marL="41148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997"/>
              <a:buNone/>
              <a:defRPr sz="997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89"/>
              <a:buFont typeface="Calibri"/>
              <a:buNone/>
              <a:defRPr b="0" i="0" sz="43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6017" y="1820976"/>
            <a:ext cx="1048821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5955" lvl="0" marL="457200" marR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Font typeface="Arial"/>
              <a:buChar char="•"/>
              <a:defRPr b="0" i="0" sz="27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0619" lvl="1" marL="9144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394"/>
              <a:buFont typeface="Arial"/>
              <a:buChar char="•"/>
              <a:defRPr b="0" i="0" sz="239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282" lvl="2" marL="13716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Font typeface="Arial"/>
              <a:buChar char="•"/>
              <a:defRPr b="0" i="0" sz="19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582" lvl="3" marL="18288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b="0" i="0" sz="17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582" lvl="4" marL="22860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b="0" i="0" sz="17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582" lvl="5" marL="27432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b="0" i="0" sz="17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582" lvl="6" marL="32004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b="0" i="0" sz="17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582" lvl="7" marL="36576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b="0" i="0" sz="17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582" lvl="8" marL="4114800" marR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b="0" i="0" sz="17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601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28083" y="6340166"/>
            <a:ext cx="4104084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588177" y="6340166"/>
            <a:ext cx="2736056" cy="364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b="0" i="0" sz="1197" u="none" cap="none" strike="noStrike">
                <a:solidFill>
                  <a:srgbClr val="888888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1515190" y="1764085"/>
            <a:ext cx="9120188" cy="23815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None/>
            </a:pPr>
            <a:r>
              <a:rPr b="1" lang="et-EE" sz="5700">
                <a:latin typeface="Arial"/>
                <a:ea typeface="Arial"/>
                <a:cs typeface="Arial"/>
                <a:sym typeface="Arial"/>
              </a:rPr>
              <a:t>EASA alusmäärus</a:t>
            </a:r>
            <a:endParaRPr b="1" sz="3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3501" y="179909"/>
            <a:ext cx="11377264" cy="633670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487035" y="3636293"/>
            <a:ext cx="9120188" cy="24482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t/>
            </a:r>
            <a:endParaRPr b="1" sz="17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3625"/>
              <a:buNone/>
            </a:pPr>
            <a:r>
              <a:rPr b="1" lang="et-EE" sz="3625">
                <a:latin typeface="Arial"/>
                <a:ea typeface="Arial"/>
                <a:cs typeface="Arial"/>
                <a:sym typeface="Arial"/>
              </a:rPr>
              <a:t>EASA Basic Regulation</a:t>
            </a:r>
            <a:endParaRPr b="1" sz="3625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t/>
            </a:r>
            <a:endParaRPr b="1" sz="17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b="1" lang="et-EE" sz="1750">
                <a:latin typeface="Arial"/>
                <a:ea typeface="Arial"/>
                <a:cs typeface="Arial"/>
                <a:sym typeface="Arial"/>
              </a:rPr>
              <a:t>Gerli Rebane, </a:t>
            </a:r>
            <a:r>
              <a:rPr lang="et-EE" sz="1500">
                <a:latin typeface="Arial"/>
                <a:ea typeface="Arial"/>
                <a:cs typeface="Arial"/>
                <a:sym typeface="Arial"/>
              </a:rPr>
              <a:t>EASA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</a:pPr>
            <a:r>
              <a:rPr b="1" lang="et-EE" sz="1750">
                <a:latin typeface="Arial"/>
                <a:ea typeface="Arial"/>
                <a:cs typeface="Arial"/>
                <a:sym typeface="Arial"/>
              </a:rPr>
              <a:t>Margit Markus Moossen</a:t>
            </a:r>
            <a:r>
              <a:rPr lang="et-EE" sz="1375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t-EE" sz="1500">
                <a:latin typeface="Arial"/>
                <a:ea typeface="Arial"/>
                <a:cs typeface="Arial"/>
                <a:sym typeface="Arial"/>
              </a:rPr>
              <a:t>Permanent Representation of Estonia to the EU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688"/>
              <a:buNone/>
            </a:pPr>
            <a:r>
              <a:t/>
            </a:r>
            <a:endParaRPr sz="168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1375"/>
              <a:buNone/>
            </a:pPr>
            <a:r>
              <a:rPr lang="et-EE" sz="1375">
                <a:latin typeface="Arial"/>
                <a:ea typeface="Arial"/>
                <a:cs typeface="Arial"/>
                <a:sym typeface="Arial"/>
              </a:rPr>
              <a:t>11.04.2019</a:t>
            </a:r>
            <a:endParaRPr sz="1375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Oversight support mechanism(art 66)</a:t>
            </a:r>
            <a:endParaRPr b="1"/>
          </a:p>
        </p:txBody>
      </p:sp>
      <p:sp>
        <p:nvSpPr>
          <p:cNvPr id="190" name="Google Shape;190;p22"/>
          <p:cNvSpPr txBox="1"/>
          <p:nvPr>
            <p:ph idx="1" type="body"/>
          </p:nvPr>
        </p:nvSpPr>
        <p:spPr>
          <a:xfrm>
            <a:off x="379017" y="1332037"/>
            <a:ext cx="1048821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650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</p:txBody>
      </p:sp>
      <p:sp>
        <p:nvSpPr>
          <p:cNvPr id="191" name="Google Shape;191;p22"/>
          <p:cNvSpPr/>
          <p:nvPr/>
        </p:nvSpPr>
        <p:spPr>
          <a:xfrm>
            <a:off x="528559" y="1375300"/>
            <a:ext cx="10441160" cy="1693769"/>
          </a:xfrm>
          <a:prstGeom prst="downArrow">
            <a:avLst>
              <a:gd fmla="val 50000" name="adj1"/>
              <a:gd fmla="val 25927" name="adj2"/>
            </a:avLst>
          </a:prstGeom>
          <a:solidFill>
            <a:srgbClr val="FF0000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32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Serious and persisting failure in complying with safety provisions</a:t>
            </a:r>
            <a:endParaRPr b="1" i="0" sz="3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92" name="Google Shape;192;p22"/>
          <p:cNvSpPr/>
          <p:nvPr/>
        </p:nvSpPr>
        <p:spPr>
          <a:xfrm>
            <a:off x="631045" y="3069068"/>
            <a:ext cx="10441160" cy="1935376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32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Establishment of a mandatory technical assistance programme</a:t>
            </a:r>
            <a:endParaRPr b="1" i="0" sz="3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93" name="Google Shape;193;p22"/>
          <p:cNvSpPr/>
          <p:nvPr/>
        </p:nvSpPr>
        <p:spPr>
          <a:xfrm>
            <a:off x="631045" y="5004444"/>
            <a:ext cx="10693188" cy="150813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32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IMPORTANT: responsibility for the certification, oversight and enforcement tasks remain with the MS</a:t>
            </a:r>
            <a:endParaRPr b="1" i="0" sz="3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Oversight support mechanism (art 66)</a:t>
            </a:r>
            <a:endParaRPr b="1"/>
          </a:p>
        </p:txBody>
      </p:sp>
      <p:sp>
        <p:nvSpPr>
          <p:cNvPr id="199" name="Google Shape;199;p23"/>
          <p:cNvSpPr txBox="1"/>
          <p:nvPr>
            <p:ph idx="1" type="body"/>
          </p:nvPr>
        </p:nvSpPr>
        <p:spPr>
          <a:xfrm>
            <a:off x="836017" y="1820976"/>
            <a:ext cx="1048821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Member State can choose other measures to resolve the deficiencies;</a:t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</p:txBody>
      </p:sp>
      <p:sp>
        <p:nvSpPr>
          <p:cNvPr id="200" name="Google Shape;200;p23"/>
          <p:cNvSpPr/>
          <p:nvPr/>
        </p:nvSpPr>
        <p:spPr>
          <a:xfrm>
            <a:off x="1399605" y="3564285"/>
            <a:ext cx="9145016" cy="185050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3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To protect the credibility of the EU system</a:t>
            </a:r>
            <a:endParaRPr b="1" i="0" sz="3200" u="none" cap="none" strike="noStrike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4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Opt-out of micro-lights (annex I) </a:t>
            </a:r>
            <a:endParaRPr b="1"/>
          </a:p>
        </p:txBody>
      </p:sp>
      <p:sp>
        <p:nvSpPr>
          <p:cNvPr id="206" name="Google Shape;206;p24"/>
          <p:cNvSpPr txBox="1"/>
          <p:nvPr>
            <p:ph idx="1" type="body"/>
          </p:nvPr>
        </p:nvSpPr>
        <p:spPr>
          <a:xfrm>
            <a:off x="836017" y="1820976"/>
            <a:ext cx="1048821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t-EE" sz="3000"/>
              <a:t>Technical criteria:</a:t>
            </a:r>
            <a:endParaRPr/>
          </a:p>
          <a:p>
            <a:pPr indent="-228006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t-EE" sz="3000"/>
              <a:t>Up to 2-seaters a/c, helicopters and sail-planes with certain weight;</a:t>
            </a:r>
            <a:endParaRPr/>
          </a:p>
          <a:p>
            <a:pPr indent="-228006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t-EE" sz="3000"/>
              <a:t>The a/c is not yet certified by EASA;</a:t>
            </a:r>
            <a:endParaRPr/>
          </a:p>
          <a:p>
            <a:pPr indent="-228006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t-EE" sz="3000"/>
              <a:t>Fall out of EASA system and no mutual recognition;</a:t>
            </a:r>
            <a:endParaRPr sz="3000"/>
          </a:p>
          <a:p>
            <a:pPr indent="-228006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t-EE" sz="3000"/>
              <a:t>Operation in another MS only when that MS has opted-out ;</a:t>
            </a:r>
            <a:endParaRPr/>
          </a:p>
          <a:p>
            <a:pPr indent="-228006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t-EE" sz="3000"/>
              <a:t>Commission and EASA has to be notified;</a:t>
            </a:r>
            <a:endParaRPr/>
          </a:p>
          <a:p>
            <a:pPr indent="-228006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t-EE" sz="3000"/>
              <a:t>Reversiable mechanism;</a:t>
            </a:r>
            <a:endParaRPr/>
          </a:p>
          <a:p>
            <a:pPr indent="-75986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Opt-in ‘state a/c’</a:t>
            </a:r>
            <a:endParaRPr b="1"/>
          </a:p>
        </p:txBody>
      </p:sp>
      <p:sp>
        <p:nvSpPr>
          <p:cNvPr id="212" name="Google Shape;212;p25"/>
          <p:cNvSpPr txBox="1"/>
          <p:nvPr>
            <p:ph idx="1" type="body"/>
          </p:nvPr>
        </p:nvSpPr>
        <p:spPr>
          <a:xfrm>
            <a:off x="836017" y="1820976"/>
            <a:ext cx="1048821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254000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t-EE" sz="4000"/>
              <a:t>Modular approach;</a:t>
            </a:r>
            <a:endParaRPr sz="4000"/>
          </a:p>
          <a:p>
            <a:pPr indent="-254000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t-EE" sz="4000"/>
              <a:t>Comission </a:t>
            </a:r>
            <a:r>
              <a:rPr i="1" lang="et-EE" sz="4000"/>
              <a:t>ex-post</a:t>
            </a:r>
            <a:r>
              <a:rPr lang="et-EE" sz="4000"/>
              <a:t> control;</a:t>
            </a:r>
            <a:endParaRPr sz="4000"/>
          </a:p>
          <a:p>
            <a:pPr indent="-254000" lvl="1" marL="684017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t-EE" sz="4000"/>
              <a:t>Reversiable mechanism; </a:t>
            </a:r>
            <a:endParaRPr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533" y="395933"/>
            <a:ext cx="10801200" cy="6048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>
                <a:latin typeface="Calibri"/>
                <a:ea typeface="Calibri"/>
                <a:cs typeface="Calibri"/>
                <a:sym typeface="Calibri"/>
              </a:rPr>
              <a:t>Main objectives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836017" y="1820976"/>
            <a:ext cx="5168106" cy="3039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Art 62 evaluation</a:t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Commission 2015 Aviation Strategy for Europe</a:t>
            </a:r>
            <a:endParaRPr/>
          </a:p>
        </p:txBody>
      </p:sp>
      <p:sp>
        <p:nvSpPr>
          <p:cNvPr id="99" name="Google Shape;99;p14"/>
          <p:cNvSpPr txBox="1"/>
          <p:nvPr>
            <p:ph idx="2" type="body"/>
          </p:nvPr>
        </p:nvSpPr>
        <p:spPr>
          <a:xfrm>
            <a:off x="6156127" y="1820976"/>
            <a:ext cx="5168106" cy="3471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Making better use of limited resources;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Flexible and performance based system;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Closing gaps and inconsistencies;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Better governance for EASA;</a:t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Regulation 216/2008</a:t>
            </a:r>
            <a:endParaRPr b="1"/>
          </a:p>
        </p:txBody>
      </p:sp>
      <p:grpSp>
        <p:nvGrpSpPr>
          <p:cNvPr id="105" name="Google Shape;105;p15"/>
          <p:cNvGrpSpPr/>
          <p:nvPr/>
        </p:nvGrpSpPr>
        <p:grpSpPr>
          <a:xfrm>
            <a:off x="3861350" y="1583909"/>
            <a:ext cx="4491258" cy="4676442"/>
            <a:chOff x="3024737" y="-102475"/>
            <a:chExt cx="4491258" cy="4676442"/>
          </a:xfrm>
        </p:grpSpPr>
        <p:sp>
          <p:nvSpPr>
            <p:cNvPr id="106" name="Google Shape;106;p15"/>
            <p:cNvSpPr/>
            <p:nvPr/>
          </p:nvSpPr>
          <p:spPr>
            <a:xfrm>
              <a:off x="4209280" y="1225139"/>
              <a:ext cx="2089921" cy="2089921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 txBox="1"/>
            <p:nvPr/>
          </p:nvSpPr>
          <p:spPr>
            <a:xfrm>
              <a:off x="4515342" y="1531201"/>
              <a:ext cx="1477797" cy="14777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lt1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    </a:t>
              </a:r>
              <a:endPara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4473176" y="-102475"/>
              <a:ext cx="1584176" cy="1446868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 txBox="1"/>
            <p:nvPr/>
          </p:nvSpPr>
          <p:spPr>
            <a:xfrm>
              <a:off x="4705173" y="109414"/>
              <a:ext cx="1120182" cy="10230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Air-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worthiness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5814207" y="705721"/>
              <a:ext cx="1701788" cy="1446868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5"/>
            <p:cNvSpPr txBox="1"/>
            <p:nvPr/>
          </p:nvSpPr>
          <p:spPr>
            <a:xfrm>
              <a:off x="6063428" y="917610"/>
              <a:ext cx="1203346" cy="10230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Operations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5941668" y="2322114"/>
              <a:ext cx="1446868" cy="1446868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 txBox="1"/>
            <p:nvPr/>
          </p:nvSpPr>
          <p:spPr>
            <a:xfrm>
              <a:off x="6153557" y="2534003"/>
              <a:ext cx="1023090" cy="10230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Licensing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4673653" y="3127099"/>
              <a:ext cx="1446868" cy="1446868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 txBox="1"/>
            <p:nvPr/>
          </p:nvSpPr>
          <p:spPr>
            <a:xfrm>
              <a:off x="4885542" y="3338988"/>
              <a:ext cx="1023090" cy="10230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ATM/ANS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3024737" y="2479414"/>
              <a:ext cx="1788797" cy="1446868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 txBox="1"/>
            <p:nvPr/>
          </p:nvSpPr>
          <p:spPr>
            <a:xfrm>
              <a:off x="3286700" y="2691303"/>
              <a:ext cx="1264871" cy="10230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6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Aerodromes</a:t>
              </a:r>
              <a:endParaRPr b="1" i="0" sz="16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3060160" y="834260"/>
              <a:ext cx="1446868" cy="1446868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 txBox="1"/>
            <p:nvPr/>
          </p:nvSpPr>
          <p:spPr>
            <a:xfrm>
              <a:off x="3272049" y="1046149"/>
              <a:ext cx="1023090" cy="10230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4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Environment</a:t>
              </a:r>
              <a:endParaRPr b="1" i="0" sz="14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Regulation 2018/1139</a:t>
            </a:r>
            <a:endParaRPr b="1"/>
          </a:p>
        </p:txBody>
      </p:sp>
      <p:grpSp>
        <p:nvGrpSpPr>
          <p:cNvPr id="125" name="Google Shape;125;p16"/>
          <p:cNvGrpSpPr/>
          <p:nvPr/>
        </p:nvGrpSpPr>
        <p:grpSpPr>
          <a:xfrm>
            <a:off x="3679116" y="1744039"/>
            <a:ext cx="4760475" cy="4493873"/>
            <a:chOff x="2842503" y="-76824"/>
            <a:chExt cx="4760475" cy="4493873"/>
          </a:xfrm>
        </p:grpSpPr>
        <p:sp>
          <p:nvSpPr>
            <p:cNvPr id="126" name="Google Shape;126;p16"/>
            <p:cNvSpPr/>
            <p:nvPr/>
          </p:nvSpPr>
          <p:spPr>
            <a:xfrm>
              <a:off x="4130442" y="1193662"/>
              <a:ext cx="2048525" cy="2048525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6"/>
            <p:cNvSpPr txBox="1"/>
            <p:nvPr/>
          </p:nvSpPr>
          <p:spPr>
            <a:xfrm>
              <a:off x="4430442" y="1493662"/>
              <a:ext cx="1448525" cy="1448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lt1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    </a:t>
              </a:r>
              <a:endPara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4362620" y="-76824"/>
              <a:ext cx="1584170" cy="1418210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6"/>
            <p:cNvSpPr txBox="1"/>
            <p:nvPr/>
          </p:nvSpPr>
          <p:spPr>
            <a:xfrm>
              <a:off x="4594616" y="130868"/>
              <a:ext cx="1120178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Air-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worthiness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5464833" y="294146"/>
              <a:ext cx="1418210" cy="1418210"/>
            </a:xfrm>
            <a:prstGeom prst="ellipse">
              <a:avLst/>
            </a:prstGeom>
            <a:solidFill>
              <a:srgbClr val="FFFF66">
                <a:alpha val="49803"/>
              </a:srgbClr>
            </a:solidFill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 txBox="1"/>
            <p:nvPr/>
          </p:nvSpPr>
          <p:spPr>
            <a:xfrm>
              <a:off x="5672525" y="501838"/>
              <a:ext cx="1002826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(Cyber)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Security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5829541" y="1233476"/>
              <a:ext cx="1773437" cy="1418210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6"/>
            <p:cNvSpPr txBox="1"/>
            <p:nvPr/>
          </p:nvSpPr>
          <p:spPr>
            <a:xfrm>
              <a:off x="6089255" y="1441168"/>
              <a:ext cx="1254009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Operations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5818809" y="2301642"/>
              <a:ext cx="1418210" cy="1418210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6"/>
            <p:cNvSpPr txBox="1"/>
            <p:nvPr/>
          </p:nvSpPr>
          <p:spPr>
            <a:xfrm>
              <a:off x="6026501" y="2509334"/>
              <a:ext cx="1002826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Licensing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5068908" y="2969128"/>
              <a:ext cx="1418210" cy="1418210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 txBox="1"/>
            <p:nvPr/>
          </p:nvSpPr>
          <p:spPr>
            <a:xfrm>
              <a:off x="5276600" y="3176820"/>
              <a:ext cx="1002826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ATM/ANS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3858559" y="2998839"/>
              <a:ext cx="1655490" cy="1418210"/>
            </a:xfrm>
            <a:prstGeom prst="ellipse">
              <a:avLst/>
            </a:prstGeom>
            <a:solidFill>
              <a:srgbClr val="FFFF66">
                <a:alpha val="49803"/>
              </a:srgbClr>
            </a:solidFill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 txBox="1"/>
            <p:nvPr/>
          </p:nvSpPr>
          <p:spPr>
            <a:xfrm>
              <a:off x="4101000" y="3206531"/>
              <a:ext cx="1170608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SES Implemen-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1" i="0" lang="et-EE" sz="18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tation</a:t>
              </a:r>
              <a:endParaRPr b="1" i="0" sz="18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2956898" y="2412044"/>
              <a:ext cx="1693748" cy="1418210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 txBox="1"/>
            <p:nvPr/>
          </p:nvSpPr>
          <p:spPr>
            <a:xfrm>
              <a:off x="3204942" y="2619736"/>
              <a:ext cx="1197660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6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Aerodromes</a:t>
              </a:r>
              <a:endParaRPr b="1" i="0" sz="16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2842503" y="1393695"/>
              <a:ext cx="1418210" cy="1418210"/>
            </a:xfrm>
            <a:prstGeom prst="ellipse">
              <a:avLst/>
            </a:prstGeom>
            <a:solidFill>
              <a:srgbClr val="FFFF66">
                <a:alpha val="49803"/>
              </a:srgbClr>
            </a:solidFill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6"/>
            <p:cNvSpPr txBox="1"/>
            <p:nvPr/>
          </p:nvSpPr>
          <p:spPr>
            <a:xfrm>
              <a:off x="3050195" y="1601387"/>
              <a:ext cx="1002826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0300" spcFirstLastPara="1" rIns="20300" wrap="square" tIns="20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6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Ground Handling</a:t>
              </a:r>
              <a:endParaRPr b="1" i="0" sz="16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3421136" y="277316"/>
              <a:ext cx="1418210" cy="1418210"/>
            </a:xfrm>
            <a:prstGeom prst="ellipse">
              <a:avLst/>
            </a:prstGeom>
            <a:noFill/>
            <a:ln cap="flat" cmpd="sng" w="12700">
              <a:solidFill>
                <a:srgbClr val="FBBC3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6"/>
            <p:cNvSpPr txBox="1"/>
            <p:nvPr/>
          </p:nvSpPr>
          <p:spPr>
            <a:xfrm>
              <a:off x="3628828" y="485008"/>
              <a:ext cx="1002826" cy="1002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400" u="none" cap="none" strike="noStrike">
                  <a:solidFill>
                    <a:srgbClr val="0070C0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Environment</a:t>
              </a:r>
              <a:endParaRPr b="1" i="0" sz="1400" u="none" cap="none" strike="noStrike">
                <a:solidFill>
                  <a:srgbClr val="0070C0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Making better use of limited resources</a:t>
            </a:r>
            <a:endParaRPr b="1"/>
          </a:p>
        </p:txBody>
      </p:sp>
      <p:sp>
        <p:nvSpPr>
          <p:cNvPr id="151" name="Google Shape;151;p17"/>
          <p:cNvSpPr txBox="1"/>
          <p:nvPr>
            <p:ph idx="1" type="body"/>
          </p:nvPr>
        </p:nvSpPr>
        <p:spPr>
          <a:xfrm>
            <a:off x="83601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A pool of European aviation inspectors;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New framework for transferring responsibilities;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Oversight support mechanism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Qualified entities;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Repository and </a:t>
            </a:r>
            <a:r>
              <a:rPr i="1" lang="et-EE"/>
              <a:t>Big Data</a:t>
            </a:r>
            <a:r>
              <a:rPr lang="et-EE"/>
              <a:t>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Framework for better working at international level;</a:t>
            </a:r>
            <a:endParaRPr/>
          </a:p>
        </p:txBody>
      </p:sp>
      <p:pic>
        <p:nvPicPr>
          <p:cNvPr id="152" name="Google Shape;152;p1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6229" y="2340149"/>
            <a:ext cx="2647604" cy="246888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Flexible and performance based system</a:t>
            </a:r>
            <a:endParaRPr b="1"/>
          </a:p>
        </p:txBody>
      </p:sp>
      <p:sp>
        <p:nvSpPr>
          <p:cNvPr id="158" name="Google Shape;158;p18"/>
          <p:cNvSpPr txBox="1"/>
          <p:nvPr>
            <p:ph idx="2" type="body"/>
          </p:nvPr>
        </p:nvSpPr>
        <p:spPr>
          <a:xfrm>
            <a:off x="615612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Risk based elements reinforced;</a:t>
            </a:r>
            <a:endParaRPr/>
          </a:p>
          <a:p>
            <a:pPr indent="-228006" lvl="0" marL="228006" rtl="0" algn="l">
              <a:lnSpc>
                <a:spcPct val="8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Promoting proportionate and performance based rules;</a:t>
            </a:r>
            <a:endParaRPr/>
          </a:p>
          <a:p>
            <a:pPr indent="-228006" lvl="0" marL="228006" rtl="0" algn="l">
              <a:lnSpc>
                <a:spcPct val="8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Additional flexibility for regulating General Aviation;</a:t>
            </a:r>
            <a:endParaRPr/>
          </a:p>
          <a:p>
            <a:pPr indent="-228006" lvl="0" marL="228006" rtl="0" algn="l">
              <a:lnSpc>
                <a:spcPct val="8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Safety plan for Europe and national safety plans;</a:t>
            </a:r>
            <a:endParaRPr/>
          </a:p>
          <a:p>
            <a:pPr indent="-228006" lvl="0" marL="228006" rtl="0" algn="l">
              <a:lnSpc>
                <a:spcPct val="8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Opt-in for aircraft manufacturers</a:t>
            </a:r>
            <a:endParaRPr/>
          </a:p>
          <a:p>
            <a:pPr indent="-228006" lvl="0" marL="228006" rtl="0" algn="l">
              <a:lnSpc>
                <a:spcPct val="8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Opt-in for state aircraft</a:t>
            </a:r>
            <a:endParaRPr/>
          </a:p>
          <a:p>
            <a:pPr indent="-228006" lvl="0" marL="228006" rtl="0" algn="l">
              <a:lnSpc>
                <a:spcPct val="8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Opt-out for micro-lights</a:t>
            </a:r>
            <a:endParaRPr/>
          </a:p>
          <a:p>
            <a:pPr indent="-50650" lvl="0" marL="228006" rtl="0" algn="l">
              <a:lnSpc>
                <a:spcPct val="8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</p:txBody>
      </p:sp>
      <p:pic>
        <p:nvPicPr>
          <p:cNvPr id="159" name="Google Shape;159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9645" y="2556173"/>
            <a:ext cx="2423160" cy="1999211"/>
          </a:xfrm>
          <a:prstGeom prst="rect">
            <a:avLst/>
          </a:prstGeom>
          <a:solidFill>
            <a:srgbClr val="ECECEC"/>
          </a:solidFill>
          <a:ln cap="sq" cmpd="sng" w="1905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5000" kx="195000" rotWithShape="0" algn="tl" dir="12900000" dist="50800" ky="145000">
              <a:srgbClr val="000000">
                <a:alpha val="29803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Pool of European aviation inspectors</a:t>
            </a:r>
            <a:endParaRPr b="1"/>
          </a:p>
        </p:txBody>
      </p:sp>
      <p:sp>
        <p:nvSpPr>
          <p:cNvPr id="166" name="Google Shape;166;p19"/>
          <p:cNvSpPr txBox="1"/>
          <p:nvPr>
            <p:ph idx="1" type="body"/>
          </p:nvPr>
        </p:nvSpPr>
        <p:spPr>
          <a:xfrm>
            <a:off x="83601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Voluntary mechanism for cooperative oversight;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Both MS and the EASA may request assistance from the experts included in the pool;</a:t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</p:txBody>
      </p:sp>
      <p:sp>
        <p:nvSpPr>
          <p:cNvPr id="167" name="Google Shape;167;p19"/>
          <p:cNvSpPr txBox="1"/>
          <p:nvPr>
            <p:ph idx="2" type="body"/>
          </p:nvPr>
        </p:nvSpPr>
        <p:spPr>
          <a:xfrm>
            <a:off x="615612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t-EE"/>
              <a:t>The Agency has coordinating role;</a:t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-"/>
            </a:pPr>
            <a:r>
              <a:rPr lang="et-EE"/>
              <a:t>Both EASA and MS may designate experts;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t-EE"/>
              <a:t>- Use of experts from the pool;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Reallocation of responsibility </a:t>
            </a:r>
            <a:r>
              <a:rPr lang="et-EE"/>
              <a:t>(art 64 ja 134)</a:t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36017" y="1404046"/>
            <a:ext cx="10488216" cy="4757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Voluntary reversible mechanism: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  <a:p>
            <a:pPr indent="-228006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t-EE"/>
              <a:t>A transition plan to be established and transparency towards third parties ensured;</a:t>
            </a:r>
            <a:endParaRPr/>
          </a:p>
          <a:p>
            <a:pPr indent="-50650" lvl="0" marL="228006" rtl="0" algn="l">
              <a:lnSpc>
                <a:spcPct val="9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793"/>
              <a:buNone/>
            </a:pPr>
            <a:r>
              <a:t/>
            </a:r>
            <a:endParaRPr/>
          </a:p>
        </p:txBody>
      </p:sp>
      <p:sp>
        <p:nvSpPr>
          <p:cNvPr id="175" name="Google Shape;175;p20"/>
          <p:cNvSpPr/>
          <p:nvPr/>
        </p:nvSpPr>
        <p:spPr>
          <a:xfrm>
            <a:off x="1903661" y="1926241"/>
            <a:ext cx="2880320" cy="936103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Member State- EASA</a:t>
            </a:r>
            <a:endParaRPr b="1" i="0" sz="1800" u="none" cap="none" strike="noStrike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6584181" y="1926240"/>
            <a:ext cx="3551120" cy="93610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Member State- Member State</a:t>
            </a:r>
            <a:endParaRPr b="1" i="0" sz="1800" u="none" cap="none" strike="noStrike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77" name="Google Shape;177;p20"/>
          <p:cNvSpPr/>
          <p:nvPr/>
        </p:nvSpPr>
        <p:spPr>
          <a:xfrm>
            <a:off x="967557" y="3020344"/>
            <a:ext cx="10009112" cy="185220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3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NB! Not affecting rights and obligations under a Chicago Convention, notification of ICAO necessary</a:t>
            </a:r>
            <a:endParaRPr b="1" i="0" sz="3200" u="none" cap="none" strike="noStrike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836017" y="364196"/>
            <a:ext cx="10488216" cy="1322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t-EE"/>
              <a:t>Organisations operating in more than one MS </a:t>
            </a:r>
            <a:r>
              <a:rPr lang="et-EE"/>
              <a:t>(art 65)</a:t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83601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3985" lvl="0" marL="228006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83"/>
              <a:buNone/>
            </a:pPr>
            <a:r>
              <a:t/>
            </a:r>
            <a:endParaRPr sz="2583"/>
          </a:p>
          <a:p>
            <a:pPr indent="0" lvl="0" marL="0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None/>
            </a:pPr>
            <a:r>
              <a:rPr lang="et-EE" sz="2583"/>
              <a:t>- Voluntary mechanism for regulated entities;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None/>
            </a:pPr>
            <a:r>
              <a:rPr lang="et-EE" sz="2583"/>
              <a:t>- Based on an organisation’s request;</a:t>
            </a:r>
            <a:endParaRPr/>
          </a:p>
          <a:p>
            <a:pPr indent="-63985" lvl="0" marL="228006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None/>
            </a:pPr>
            <a:r>
              <a:t/>
            </a:r>
            <a:endParaRPr sz="2583"/>
          </a:p>
          <a:p>
            <a:pPr indent="-63985" lvl="0" marL="228006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None/>
            </a:pPr>
            <a:r>
              <a:t/>
            </a:r>
            <a:endParaRPr sz="2583"/>
          </a:p>
          <a:p>
            <a:pPr indent="-228006" lvl="0" marL="228006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Char char="•"/>
            </a:pPr>
            <a:r>
              <a:rPr lang="et-EE" sz="2583"/>
              <a:t>Organisation may request only EASA</a:t>
            </a:r>
            <a:endParaRPr/>
          </a:p>
          <a:p>
            <a:pPr indent="-228006" lvl="0" marL="228006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Char char="•"/>
            </a:pPr>
            <a:r>
              <a:rPr lang="et-EE" sz="2583"/>
              <a:t>Possibility to object if adversely impact the effective functioning of the authority;</a:t>
            </a:r>
            <a:endParaRPr sz="2583"/>
          </a:p>
        </p:txBody>
      </p:sp>
      <p:sp>
        <p:nvSpPr>
          <p:cNvPr id="184" name="Google Shape;184;p21"/>
          <p:cNvSpPr txBox="1"/>
          <p:nvPr>
            <p:ph idx="2" type="body"/>
          </p:nvPr>
        </p:nvSpPr>
        <p:spPr>
          <a:xfrm>
            <a:off x="6156127" y="1820976"/>
            <a:ext cx="5168106" cy="4340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006" lvl="0" marL="228006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83"/>
              <a:buChar char="•"/>
            </a:pPr>
            <a:r>
              <a:rPr lang="et-EE" sz="2583"/>
              <a:t>Two scenarios possible:</a:t>
            </a:r>
            <a:endParaRPr/>
          </a:p>
          <a:p>
            <a:pPr indent="-228006" lvl="0" marL="228006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Font typeface="Calibri"/>
              <a:buChar char="-"/>
            </a:pPr>
            <a:r>
              <a:rPr lang="et-EE" sz="2583"/>
              <a:t>A group of organisations established in different MS and acting jointly;</a:t>
            </a:r>
            <a:endParaRPr/>
          </a:p>
          <a:p>
            <a:pPr indent="-228006" lvl="0" marL="228006" rtl="0" algn="l">
              <a:lnSpc>
                <a:spcPct val="70000"/>
              </a:lnSpc>
              <a:spcBef>
                <a:spcPts val="997"/>
              </a:spcBef>
              <a:spcAft>
                <a:spcPts val="0"/>
              </a:spcAft>
              <a:buClr>
                <a:schemeClr val="dk1"/>
              </a:buClr>
              <a:buSzPts val="2583"/>
              <a:buFont typeface="Calibri"/>
              <a:buChar char="-"/>
            </a:pPr>
            <a:r>
              <a:rPr lang="et-EE" sz="2583"/>
              <a:t>An organisation established in one MS but with facilities or personnel also in other MS;</a:t>
            </a:r>
            <a:endParaRPr sz="2583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'i kujundu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