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78" r:id="rId7"/>
    <p:sldId id="279" r:id="rId8"/>
    <p:sldId id="257" r:id="rId9"/>
    <p:sldId id="269" r:id="rId10"/>
    <p:sldId id="265" r:id="rId11"/>
    <p:sldId id="276" r:id="rId12"/>
    <p:sldId id="277" r:id="rId13"/>
    <p:sldId id="280" r:id="rId14"/>
    <p:sldId id="268" r:id="rId15"/>
    <p:sldId id="272" r:id="rId16"/>
    <p:sldId id="267" r:id="rId17"/>
    <p:sldId id="275" r:id="rId18"/>
    <p:sldId id="262" r:id="rId1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3" userDrawn="1">
          <p15:clr>
            <a:srgbClr val="A4A3A4"/>
          </p15:clr>
        </p15:guide>
        <p15:guide id="2" orient="horz" pos="889" userDrawn="1">
          <p15:clr>
            <a:srgbClr val="A4A3A4"/>
          </p15:clr>
        </p15:guide>
        <p15:guide id="3" orient="horz" pos="4138" userDrawn="1">
          <p15:clr>
            <a:srgbClr val="A4A3A4"/>
          </p15:clr>
        </p15:guide>
        <p15:guide id="4" pos="3421" userDrawn="1">
          <p15:clr>
            <a:srgbClr val="A4A3A4"/>
          </p15:clr>
        </p15:guide>
        <p15:guide id="5" pos="5584" userDrawn="1">
          <p15:clr>
            <a:srgbClr val="A4A3A4"/>
          </p15:clr>
        </p15:guide>
        <p15:guide id="6" pos="175" userDrawn="1">
          <p15:clr>
            <a:srgbClr val="A4A3A4"/>
          </p15:clr>
        </p15:guide>
        <p15:guide id="7" pos="1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FFFFFF"/>
    <a:srgbClr val="188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786"/>
      </p:cViewPr>
      <p:guideLst>
        <p:guide orient="horz" pos="2513"/>
        <p:guide orient="horz" pos="889"/>
        <p:guide orient="horz" pos="4138"/>
        <p:guide pos="3421"/>
        <p:guide pos="5584"/>
        <p:guide pos="175"/>
        <p:guide pos="12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3318" y="-84"/>
      </p:cViewPr>
      <p:guideLst>
        <p:guide orient="horz" pos="2880"/>
        <p:guide pos="2160"/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36DF5-8C83-46C7-B4CE-7755EBF09CC2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DF35B-F336-472A-A963-2AF090057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6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16BF1-A640-401D-9D90-F8D7D6E6B6B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8E2DC-A3F0-4FE5-9453-636632032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3013"/>
            <a:ext cx="447516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8E2DC-A3F0-4FE5-9453-636632032A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8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CDCDCD"/>
          </a:solidFill>
        </p:spPr>
        <p:txBody>
          <a:bodyPr rIns="396000" anchor="ctr" anchorCtr="0"/>
          <a:lstStyle>
            <a:lvl1pPr marL="270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416" y="3208530"/>
            <a:ext cx="5153025" cy="1588938"/>
          </a:xfrm>
        </p:spPr>
        <p:txBody>
          <a:bodyPr tIns="252000"/>
          <a:lstStyle>
            <a:lvl1pPr marL="0" indent="0" algn="l">
              <a:lnSpc>
                <a:spcPts val="165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7416" y="1620000"/>
            <a:ext cx="5153025" cy="1584000"/>
          </a:xfrm>
          <a:noFill/>
        </p:spPr>
        <p:txBody>
          <a:bodyPr lIns="0" tIns="0" rIns="396000" bIns="0" anchor="t" anchorCtr="0"/>
          <a:lstStyle>
            <a:lvl1pPr algn="l">
              <a:lnSpc>
                <a:spcPct val="8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7416" y="5970879"/>
            <a:ext cx="5153025" cy="633047"/>
          </a:xfrm>
        </p:spPr>
        <p:txBody>
          <a:bodyPr tIns="0" bIns="0" anchor="b" anchorCtr="0"/>
          <a:lstStyle>
            <a:lvl1pPr marL="270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310500" indent="0">
              <a:buNone/>
              <a:defRPr sz="1500"/>
            </a:lvl2pPr>
            <a:lvl3pPr marL="634500" indent="0">
              <a:buNone/>
              <a:defRPr sz="1500"/>
            </a:lvl3pPr>
            <a:lvl4pPr marL="958500" indent="0">
              <a:buNone/>
              <a:defRPr sz="1500"/>
            </a:lvl4pPr>
            <a:lvl5pPr marL="1228500" indent="0">
              <a:buNone/>
              <a:defRPr sz="1500"/>
            </a:lvl5pPr>
          </a:lstStyle>
          <a:p>
            <a:pPr lvl="0"/>
            <a:r>
              <a:rPr lang="en-GB" noProof="0" dirty="0" smtClean="0"/>
              <a:t>Add name, email and/or www</a:t>
            </a:r>
          </a:p>
        </p:txBody>
      </p:sp>
    </p:spTree>
    <p:extLst>
      <p:ext uri="{BB962C8B-B14F-4D97-AF65-F5344CB8AC3E}">
        <p14:creationId xmlns:p14="http://schemas.microsoft.com/office/powerpoint/2010/main" val="9387824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7416" y="1411200"/>
            <a:ext cx="1720584" cy="5140800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98000" y="1404000"/>
            <a:ext cx="3429000" cy="5148000"/>
          </a:xfrm>
        </p:spPr>
        <p:txBody>
          <a:bodyPr lIns="396000"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427000" y="1404000"/>
            <a:ext cx="3429000" cy="5148000"/>
          </a:xfrm>
        </p:spPr>
        <p:txBody>
          <a:bodyPr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88215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16" y="1404000"/>
            <a:ext cx="5149584" cy="5148000"/>
          </a:xfrm>
        </p:spPr>
        <p:txBody>
          <a:bodyPr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8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22"/>
          </p:nvPr>
        </p:nvSpPr>
        <p:spPr>
          <a:xfrm>
            <a:off x="5427000" y="1411289"/>
            <a:ext cx="3429000" cy="5140711"/>
          </a:xfrm>
          <a:solidFill>
            <a:schemeClr val="bg2"/>
          </a:solidFill>
        </p:spPr>
        <p:txBody>
          <a:bodyPr lIns="396000" tIns="396000" rIns="396000" bIns="396000" anchor="t" anchorCtr="0"/>
          <a:lstStyle>
            <a:lvl1pPr marL="0" indent="0">
              <a:lnSpc>
                <a:spcPct val="80000"/>
              </a:lnSpc>
              <a:spcBef>
                <a:spcPts val="675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310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634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958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1228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39528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16" y="1404000"/>
            <a:ext cx="5149584" cy="5148000"/>
          </a:xfrm>
        </p:spPr>
        <p:txBody>
          <a:bodyPr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27000" y="3989388"/>
            <a:ext cx="3429000" cy="2562612"/>
          </a:xfrm>
          <a:solidFill>
            <a:schemeClr val="accent1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7000" y="1411288"/>
            <a:ext cx="3429000" cy="2578101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36726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16" y="1404000"/>
            <a:ext cx="5149584" cy="5148000"/>
          </a:xfrm>
        </p:spPr>
        <p:txBody>
          <a:bodyPr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27000" y="3989388"/>
            <a:ext cx="3429000" cy="2562612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Media Placeholder 4"/>
          <p:cNvSpPr>
            <a:spLocks noGrp="1"/>
          </p:cNvSpPr>
          <p:nvPr>
            <p:ph type="media" sz="quarter" idx="23"/>
          </p:nvPr>
        </p:nvSpPr>
        <p:spPr>
          <a:xfrm>
            <a:off x="5427000" y="1411289"/>
            <a:ext cx="3429000" cy="2578099"/>
          </a:xfrm>
          <a:solidFill>
            <a:srgbClr val="CDCDCD"/>
          </a:solidFill>
          <a:ln>
            <a:noFill/>
          </a:ln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media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8846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4"/>
          <p:cNvSpPr>
            <a:spLocks noGrp="1"/>
          </p:cNvSpPr>
          <p:nvPr>
            <p:ph type="media" sz="quarter" idx="22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 anchorCtr="0"/>
          <a:lstStyle>
            <a:lvl1pPr marL="2700" indent="0" algn="ctr">
              <a:buFontTx/>
              <a:buNone/>
              <a:defRPr sz="1050"/>
            </a:lvl1pPr>
          </a:lstStyle>
          <a:p>
            <a:r>
              <a:rPr lang="en-US" noProof="0" smtClean="0"/>
              <a:t>Click icon to add media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51380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6858000"/>
          </a:xfrm>
          <a:solidFill>
            <a:srgbClr val="CDCDCD"/>
          </a:solidFill>
        </p:spPr>
        <p:txBody>
          <a:bodyPr rIns="396000" anchor="ctr" anchorCtr="0"/>
          <a:lstStyle>
            <a:lvl1pPr marL="270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417" y="3194919"/>
            <a:ext cx="5153025" cy="1588938"/>
          </a:xfrm>
        </p:spPr>
        <p:txBody>
          <a:bodyPr tIns="252000" rIns="396000"/>
          <a:lstStyle>
            <a:lvl1pPr marL="0" indent="0" algn="l">
              <a:lnSpc>
                <a:spcPts val="165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7416" y="1620000"/>
            <a:ext cx="5153025" cy="1584000"/>
          </a:xfrm>
          <a:noFill/>
        </p:spPr>
        <p:txBody>
          <a:bodyPr lIns="0" tIns="0" rIns="396000" bIns="0" anchor="t" anchorCtr="0"/>
          <a:lstStyle>
            <a:lvl1pPr algn="l">
              <a:lnSpc>
                <a:spcPct val="8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7416" y="5970879"/>
            <a:ext cx="5153026" cy="633047"/>
          </a:xfrm>
        </p:spPr>
        <p:txBody>
          <a:bodyPr tIns="0" rIns="396000" bIns="0" anchor="b" anchorCtr="0"/>
          <a:lstStyle>
            <a:lvl1pPr marL="270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310500" indent="0">
              <a:buNone/>
              <a:defRPr sz="1500"/>
            </a:lvl2pPr>
            <a:lvl3pPr marL="634500" indent="0">
              <a:buNone/>
              <a:defRPr sz="1500"/>
            </a:lvl3pPr>
            <a:lvl4pPr marL="958500" indent="0">
              <a:buNone/>
              <a:defRPr sz="1500"/>
            </a:lvl4pPr>
            <a:lvl5pPr marL="1228500" indent="0">
              <a:buNone/>
              <a:defRPr sz="1500"/>
            </a:lvl5pPr>
          </a:lstStyle>
          <a:p>
            <a:pPr lvl="0"/>
            <a:r>
              <a:rPr lang="en-GB" noProof="0" dirty="0" smtClean="0"/>
              <a:t>Add name, email and/or www</a:t>
            </a:r>
          </a:p>
        </p:txBody>
      </p:sp>
    </p:spTree>
    <p:extLst>
      <p:ext uri="{BB962C8B-B14F-4D97-AF65-F5344CB8AC3E}">
        <p14:creationId xmlns:p14="http://schemas.microsoft.com/office/powerpoint/2010/main" val="4424704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16" y="1404000"/>
            <a:ext cx="5149584" cy="5148000"/>
          </a:xfrm>
        </p:spPr>
        <p:txBody>
          <a:bodyPr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1329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5368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7416" y="1411288"/>
            <a:ext cx="8578584" cy="5140712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Inserted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9" y="340340"/>
            <a:ext cx="93637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23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7416" y="1411288"/>
            <a:ext cx="8578584" cy="5140712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946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16" y="1404000"/>
            <a:ext cx="5149584" cy="5148000"/>
          </a:xfrm>
        </p:spPr>
        <p:txBody>
          <a:bodyPr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27000" y="1411289"/>
            <a:ext cx="3437204" cy="5140711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8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3285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16" y="1404000"/>
            <a:ext cx="5149584" cy="5148000"/>
          </a:xfrm>
        </p:spPr>
        <p:txBody>
          <a:bodyPr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7000" y="1411288"/>
            <a:ext cx="3437204" cy="2578100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2"/>
          </p:nvPr>
        </p:nvSpPr>
        <p:spPr>
          <a:xfrm>
            <a:off x="5427000" y="3989388"/>
            <a:ext cx="3437204" cy="2562612"/>
          </a:xfrm>
          <a:solidFill>
            <a:schemeClr val="accent1"/>
          </a:solidFill>
        </p:spPr>
        <p:txBody>
          <a:bodyPr lIns="396000" tIns="396000" rIns="396000" bIns="396000" anchor="t" anchorCtr="0"/>
          <a:lstStyle>
            <a:lvl1pPr marL="0" indent="0">
              <a:lnSpc>
                <a:spcPct val="80000"/>
              </a:lnSpc>
              <a:spcBef>
                <a:spcPts val="675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310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634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958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1228500" indent="0">
              <a:spcBef>
                <a:spcPts val="45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7775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427000" y="1411288"/>
            <a:ext cx="3429000" cy="5140712"/>
          </a:xfrm>
          <a:solidFill>
            <a:srgbClr val="CDCDCD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277416" y="1411288"/>
            <a:ext cx="5149584" cy="5140712"/>
          </a:xfrm>
          <a:solidFill>
            <a:schemeClr val="bg2"/>
          </a:solidFill>
        </p:spPr>
        <p:txBody>
          <a:bodyPr lIns="396000" tIns="396000" rIns="396000" bIns="396000" anchor="ctr" anchorCtr="0"/>
          <a:lstStyle>
            <a:lvl1pPr marL="0" indent="0">
              <a:buFontTx/>
              <a:buNone/>
              <a:defRPr sz="2400" cap="all" spc="-75" baseline="0">
                <a:solidFill>
                  <a:schemeClr val="bg1"/>
                </a:solidFill>
              </a:defRPr>
            </a:lvl1pPr>
            <a:lvl2pPr marL="3105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6345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958500" indent="0">
              <a:buFontTx/>
              <a:buNone/>
              <a:defRPr sz="900">
                <a:solidFill>
                  <a:schemeClr val="bg1"/>
                </a:solidFill>
              </a:defRPr>
            </a:lvl4pPr>
            <a:lvl5pPr marL="1228500" indent="0"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Section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1545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7416" y="1411289"/>
            <a:ext cx="1719263" cy="5140711"/>
          </a:xfrm>
          <a:solidFill>
            <a:schemeClr val="bg2"/>
          </a:solidFill>
        </p:spPr>
        <p:txBody>
          <a:bodyPr anchor="ctr" anchorCtr="0"/>
          <a:lstStyle>
            <a:lvl1pPr marL="270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98000" y="1404000"/>
            <a:ext cx="3429000" cy="5148000"/>
          </a:xfrm>
        </p:spPr>
        <p:txBody>
          <a:bodyPr lIns="396000" rIns="396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>
          <a:xfrm>
            <a:off x="8892111" y="53926"/>
            <a:ext cx="92708" cy="108000"/>
          </a:xfrm>
          <a:prstGeom prst="rect">
            <a:avLst/>
          </a:prstGeom>
        </p:spPr>
        <p:txBody>
          <a:bodyPr/>
          <a:lstStyle/>
          <a:p>
            <a:fld id="{9B02D930-DB44-4942-904E-E6F11B0F305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98887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xxHeader5"/>
          <p:cNvSpPr/>
          <p:nvPr>
            <p:custDataLst>
              <p:tags r:id="rId17"/>
            </p:custDataLst>
          </p:nvPr>
        </p:nvSpPr>
        <p:spPr>
          <a:xfrm>
            <a:off x="0" y="0"/>
            <a:ext cx="9525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xxHeader4"/>
          <p:cNvSpPr/>
          <p:nvPr>
            <p:custDataLst>
              <p:tags r:id="rId18"/>
            </p:custDataLst>
          </p:nvPr>
        </p:nvSpPr>
        <p:spPr>
          <a:xfrm>
            <a:off x="0" y="0"/>
            <a:ext cx="9525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xxHeader3"/>
          <p:cNvSpPr/>
          <p:nvPr>
            <p:custDataLst>
              <p:tags r:id="rId19"/>
            </p:custDataLst>
          </p:nvPr>
        </p:nvSpPr>
        <p:spPr>
          <a:xfrm>
            <a:off x="0" y="0"/>
            <a:ext cx="9525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xxHeader2"/>
          <p:cNvSpPr/>
          <p:nvPr>
            <p:custDataLst>
              <p:tags r:id="rId20"/>
            </p:custDataLst>
          </p:nvPr>
        </p:nvSpPr>
        <p:spPr>
          <a:xfrm>
            <a:off x="0" y="0"/>
            <a:ext cx="9525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xxHeader1"/>
          <p:cNvSpPr/>
          <p:nvPr>
            <p:custDataLst>
              <p:tags r:id="rId21"/>
            </p:custDataLst>
          </p:nvPr>
        </p:nvSpPr>
        <p:spPr>
          <a:xfrm>
            <a:off x="0" y="0"/>
            <a:ext cx="9525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72916" cy="1836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416" y="342000"/>
            <a:ext cx="6823584" cy="100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416" y="1403999"/>
            <a:ext cx="8578584" cy="5148000"/>
          </a:xfrm>
          <a:prstGeom prst="rect">
            <a:avLst/>
          </a:prstGeom>
        </p:spPr>
        <p:txBody>
          <a:bodyPr vert="horz" wrap="square" lIns="0" tIns="396000" rIns="0" bIns="39600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7416" y="1388776"/>
            <a:ext cx="8578584" cy="0"/>
          </a:xfrm>
          <a:prstGeom prst="line">
            <a:avLst/>
          </a:prstGeom>
          <a:ln w="41275">
            <a:gradFill flip="none" rotWithShape="1">
              <a:gsLst>
                <a:gs pos="600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xxLanguageTextBox"/>
          <p:cNvSpPr/>
          <p:nvPr>
            <p:custDataLst>
              <p:tags r:id="rId22"/>
            </p:custDataLst>
          </p:nvPr>
        </p:nvSpPr>
        <p:spPr>
          <a:xfrm>
            <a:off x="0" y="0"/>
            <a:ext cx="9525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2111" y="101546"/>
            <a:ext cx="9270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375">
                <a:solidFill>
                  <a:schemeClr val="accent1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851699" y="1"/>
            <a:ext cx="0" cy="27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xxHeader"/>
          <p:cNvSpPr txBox="1"/>
          <p:nvPr/>
        </p:nvSpPr>
        <p:spPr>
          <a:xfrm>
            <a:off x="6106341" y="-5777"/>
            <a:ext cx="2700001" cy="34785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25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COMPANY RESTRICTED</a:t>
            </a:r>
            <a:r>
              <a:rPr lang="en-GB" sz="525" kern="12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525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|</a:t>
            </a:r>
            <a:r>
              <a:rPr lang="en-GB" sz="525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sz="525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NOT EXPORT CONTROLLED</a:t>
            </a:r>
            <a:r>
              <a:rPr lang="en-GB" sz="525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525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|</a:t>
            </a:r>
            <a:r>
              <a:rPr lang="en-GB" sz="525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sz="525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NOT CLASSIFIED</a:t>
            </a:r>
          </a:p>
          <a:p>
            <a:pPr algn="r"/>
            <a:r>
              <a:rPr lang="en-GB" sz="525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Your Name | Document number | Issue </a:t>
            </a:r>
            <a:r>
              <a:rPr lang="en-GB" sz="525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X</a:t>
            </a:r>
            <a:r>
              <a:rPr lang="en-GB" sz="525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sz="525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| © Saab</a:t>
            </a:r>
            <a:endParaRPr lang="en-GB" sz="525" noProof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9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50" r:id="rId2"/>
    <p:sldLayoutId id="2147483654" r:id="rId3"/>
    <p:sldLayoutId id="2147483743" r:id="rId4"/>
    <p:sldLayoutId id="2147483744" r:id="rId5"/>
    <p:sldLayoutId id="2147483703" r:id="rId6"/>
    <p:sldLayoutId id="2147483734" r:id="rId7"/>
    <p:sldLayoutId id="2147483736" r:id="rId8"/>
    <p:sldLayoutId id="2147483737" r:id="rId9"/>
    <p:sldLayoutId id="2147483702" r:id="rId10"/>
    <p:sldLayoutId id="2147483738" r:id="rId11"/>
    <p:sldLayoutId id="2147483704" r:id="rId12"/>
    <p:sldLayoutId id="2147483735" r:id="rId13"/>
    <p:sldLayoutId id="2147483731" r:id="rId14"/>
    <p:sldLayoutId id="214748374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cap="all" spc="-7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5500" indent="-17280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6000" indent="-175500" algn="l" defTabSz="685800" rtl="0" eaLnBrk="1" latinLnBrk="0" hangingPunct="1">
        <a:lnSpc>
          <a:spcPct val="80000"/>
        </a:lnSpc>
        <a:spcBef>
          <a:spcPts val="675"/>
        </a:spcBef>
        <a:buFont typeface="Arial" panose="020B0604020202020204" pitchFamily="34" charset="0"/>
        <a:buChar char="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175500" algn="l" defTabSz="685800" rtl="0" eaLnBrk="1" latinLnBrk="0" hangingPunct="1">
        <a:lnSpc>
          <a:spcPct val="80000"/>
        </a:lnSpc>
        <a:spcBef>
          <a:spcPts val="450"/>
        </a:spcBef>
        <a:buFont typeface="Arial" panose="020B0604020202020204" pitchFamily="34" charset="0"/>
        <a:buChar char="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34000" indent="-175500" algn="l" defTabSz="685800" rtl="0" eaLnBrk="1" latinLnBrk="0" hangingPunct="1">
        <a:lnSpc>
          <a:spcPct val="80000"/>
        </a:lnSpc>
        <a:spcBef>
          <a:spcPts val="450"/>
        </a:spcBef>
        <a:buFont typeface="Arial" panose="020B0604020202020204" pitchFamily="34" charset="0"/>
        <a:buChar char="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04000" indent="-175500" algn="l" defTabSz="685800" rtl="0" eaLnBrk="1" latinLnBrk="0" hangingPunct="1">
        <a:lnSpc>
          <a:spcPct val="80000"/>
        </a:lnSpc>
        <a:spcBef>
          <a:spcPts val="450"/>
        </a:spcBef>
        <a:buFont typeface="Arial" panose="020B0604020202020204" pitchFamily="34" charset="0"/>
        <a:buChar char="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hyperlink" Target="https://www.google.se/url?sa=i&amp;rct=j&amp;q=&amp;esrc=s&amp;source=images&amp;cd=&amp;cad=rja&amp;uact=8&amp;ved=0CAcQjRxqFQoTCKznhIOl9sgCFUgXLAodR-oDdg&amp;url=https://en.wikipedia.org/wiki/Loganair&amp;psig=AFQjCNEMPOWEKfkgDxLP7totmNUth5xSLg&amp;ust=144671000395659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Past, present and future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Regional aviation in the Baltics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Dag Waldenström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/>
              <a:t> Estonian Aviation Seminar “Aviation - Past, Present, Future</a:t>
            </a:r>
            <a:r>
              <a:rPr lang="en-US" dirty="0" smtClean="0"/>
              <a:t>”</a:t>
            </a:r>
          </a:p>
          <a:p>
            <a:r>
              <a:rPr lang="sv-SE" dirty="0" err="1"/>
              <a:t>Estonian</a:t>
            </a:r>
            <a:r>
              <a:rPr lang="sv-SE" dirty="0"/>
              <a:t> Aviation </a:t>
            </a:r>
            <a:r>
              <a:rPr lang="sv-SE" dirty="0" smtClean="0"/>
              <a:t>Academy, Tartu, 12-13</a:t>
            </a:r>
            <a:r>
              <a:rPr lang="sv-SE" baseline="30000" dirty="0" smtClean="0"/>
              <a:t>th</a:t>
            </a:r>
            <a:r>
              <a:rPr lang="sv-SE" dirty="0" smtClean="0"/>
              <a:t> November,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9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WILL WE FLY IN THE FUTURE?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No regional </a:t>
            </a:r>
            <a:r>
              <a:rPr lang="sv-SE" dirty="0" err="1" smtClean="0"/>
              <a:t>aircraft</a:t>
            </a:r>
            <a:r>
              <a:rPr lang="sv-SE" dirty="0" smtClean="0"/>
              <a:t> in the 20 </a:t>
            </a:r>
            <a:r>
              <a:rPr lang="sv-SE" dirty="0" err="1" smtClean="0"/>
              <a:t>to</a:t>
            </a:r>
            <a:r>
              <a:rPr lang="sv-SE" dirty="0" smtClean="0"/>
              <a:t> 40 </a:t>
            </a:r>
            <a:r>
              <a:rPr lang="sv-SE" dirty="0" err="1" smtClean="0"/>
              <a:t>seat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r>
              <a:rPr lang="sv-SE" dirty="0" smtClean="0"/>
              <a:t> in </a:t>
            </a:r>
            <a:r>
              <a:rPr lang="sv-SE" dirty="0" err="1" smtClean="0"/>
              <a:t>production</a:t>
            </a:r>
            <a:endParaRPr lang="sv-SE" dirty="0" smtClean="0"/>
          </a:p>
          <a:p>
            <a:r>
              <a:rPr lang="sv-SE" dirty="0" err="1" smtClean="0"/>
              <a:t>Current</a:t>
            </a:r>
            <a:r>
              <a:rPr lang="sv-SE" dirty="0" smtClean="0"/>
              <a:t> </a:t>
            </a:r>
            <a:r>
              <a:rPr lang="sv-SE" dirty="0" err="1" smtClean="0"/>
              <a:t>fleet</a:t>
            </a:r>
            <a:r>
              <a:rPr lang="sv-SE" dirty="0" smtClean="0"/>
              <a:t> has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exceptions</a:t>
            </a:r>
            <a:r>
              <a:rPr lang="sv-SE" dirty="0" smtClean="0"/>
              <a:t> 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life</a:t>
            </a:r>
            <a:r>
              <a:rPr lang="sv-SE" dirty="0" smtClean="0"/>
              <a:t> </a:t>
            </a:r>
            <a:r>
              <a:rPr lang="sv-SE" dirty="0" err="1" smtClean="0"/>
              <a:t>left</a:t>
            </a:r>
            <a:endParaRPr lang="sv-SE" dirty="0" smtClean="0"/>
          </a:p>
          <a:p>
            <a:r>
              <a:rPr lang="sv-SE" dirty="0" smtClean="0"/>
              <a:t>New </a:t>
            </a:r>
            <a:r>
              <a:rPr lang="sv-SE" dirty="0" err="1" smtClean="0"/>
              <a:t>produced</a:t>
            </a:r>
            <a:r>
              <a:rPr lang="sv-SE" dirty="0" smtClean="0"/>
              <a:t> </a:t>
            </a:r>
            <a:r>
              <a:rPr lang="sv-SE" dirty="0" err="1" smtClean="0"/>
              <a:t>aircraft</a:t>
            </a:r>
            <a:r>
              <a:rPr lang="sv-SE" dirty="0" smtClean="0"/>
              <a:t> </a:t>
            </a:r>
            <a:r>
              <a:rPr lang="sv-SE" dirty="0" err="1" smtClean="0"/>
              <a:t>would</a:t>
            </a:r>
            <a:r>
              <a:rPr lang="sv-SE" dirty="0" smtClean="0"/>
              <a:t> </a:t>
            </a:r>
            <a:r>
              <a:rPr lang="sv-SE" dirty="0" err="1" smtClean="0"/>
              <a:t>cost</a:t>
            </a:r>
            <a:r>
              <a:rPr lang="sv-SE" dirty="0" smtClean="0"/>
              <a:t> USD 12 </a:t>
            </a:r>
            <a:r>
              <a:rPr lang="sv-SE" dirty="0" err="1" smtClean="0"/>
              <a:t>to</a:t>
            </a:r>
            <a:r>
              <a:rPr lang="sv-SE" dirty="0" smtClean="0"/>
              <a:t> 14 million, and the market is not </a:t>
            </a:r>
            <a:r>
              <a:rPr lang="sv-SE" dirty="0" err="1" smtClean="0"/>
              <a:t>big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 for the </a:t>
            </a:r>
            <a:r>
              <a:rPr lang="sv-SE" dirty="0" err="1" smtClean="0"/>
              <a:t>manufacturers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3074" name="Picture 2" descr="Saab-Fairchild SF-340A aircraft 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1"/>
          <a:stretch/>
        </p:blipFill>
        <p:spPr bwMode="auto">
          <a:xfrm>
            <a:off x="5024074" y="3627271"/>
            <a:ext cx="3249490" cy="21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ab 340B aircraft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9"/>
          <a:stretch/>
        </p:blipFill>
        <p:spPr bwMode="auto">
          <a:xfrm>
            <a:off x="970820" y="3627271"/>
            <a:ext cx="3328621" cy="21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6" y="1113750"/>
            <a:ext cx="7696289" cy="756000"/>
          </a:xfrm>
        </p:spPr>
        <p:txBody>
          <a:bodyPr/>
          <a:lstStyle/>
          <a:p>
            <a:r>
              <a:rPr lang="en-GB" dirty="0" smtClean="0"/>
              <a:t>WILL Electric aircraft WILL be the next thing?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416" y="1910250"/>
            <a:ext cx="2808685" cy="3861000"/>
          </a:xfrm>
        </p:spPr>
        <p:txBody>
          <a:bodyPr/>
          <a:lstStyle/>
          <a:p>
            <a:r>
              <a:rPr lang="en-GB" dirty="0" smtClean="0"/>
              <a:t>Two-seaters are already flying</a:t>
            </a:r>
          </a:p>
          <a:p>
            <a:r>
              <a:rPr lang="en-GB" dirty="0" smtClean="0"/>
              <a:t>Four-</a:t>
            </a:r>
            <a:r>
              <a:rPr lang="en-GB" dirty="0" err="1" smtClean="0"/>
              <a:t>seaters</a:t>
            </a:r>
            <a:r>
              <a:rPr lang="en-GB" dirty="0" smtClean="0"/>
              <a:t> will go into production 2019</a:t>
            </a:r>
          </a:p>
          <a:p>
            <a:r>
              <a:rPr lang="en-GB" dirty="0" smtClean="0"/>
              <a:t>Electric Regional Aircraft will be entering service around 2030 – 2035 according to Airbus</a:t>
            </a:r>
          </a:p>
          <a:p>
            <a:r>
              <a:rPr lang="en-GB" dirty="0" smtClean="0"/>
              <a:t>Huge technology leap in sight, who would be investing in new “CO</a:t>
            </a:r>
            <a:r>
              <a:rPr lang="en-GB" baseline="-25000" dirty="0"/>
              <a:t>2</a:t>
            </a:r>
            <a:r>
              <a:rPr lang="en-GB" dirty="0" smtClean="0"/>
              <a:t>” technology aircraft?</a:t>
            </a:r>
          </a:p>
          <a:p>
            <a:r>
              <a:rPr lang="en-GB" dirty="0" smtClean="0"/>
              <a:t>What will we fly until then?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7" name="Picture 3" descr="\\hilton.sid.earl\homefolders$\joreri\My Documents\Presentationer\Regional air in the Baltics\Ce-Liner_In-f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2084166"/>
            <a:ext cx="5793776" cy="33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hilton.sid.earl\homefolders$\joreri\My Documents\Presentationer\Regional air in the Baltics\airbusgroup-mediacenter-presskit-en\Artist Impression E-Fan4.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2324318"/>
            <a:ext cx="5793776" cy="27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hilton.sid.earl\homefolders$\joreri\My Documents\Presentationer\Regional air in the Baltics\airbusgroup-mediacenter-presskit-en\IMGP6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 b="10786"/>
          <a:stretch/>
        </p:blipFill>
        <p:spPr bwMode="auto">
          <a:xfrm>
            <a:off x="3086101" y="2157837"/>
            <a:ext cx="5793776" cy="30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31074" r="24546" b="16345"/>
          <a:stretch/>
        </p:blipFill>
        <p:spPr bwMode="auto">
          <a:xfrm>
            <a:off x="2971801" y="2166629"/>
            <a:ext cx="5997197" cy="32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6" y="1113750"/>
            <a:ext cx="8481064" cy="756000"/>
          </a:xfrm>
        </p:spPr>
        <p:txBody>
          <a:bodyPr/>
          <a:lstStyle/>
          <a:p>
            <a:r>
              <a:rPr lang="sv-SE" dirty="0" err="1" smtClean="0"/>
              <a:t>continous</a:t>
            </a:r>
            <a:r>
              <a:rPr lang="sv-SE" dirty="0" smtClean="0"/>
              <a:t> Saab REGIONAL AIRCRAFT </a:t>
            </a:r>
            <a:r>
              <a:rPr lang="sv-SE" dirty="0" err="1" smtClean="0"/>
              <a:t>development</a:t>
            </a:r>
            <a:r>
              <a:rPr lang="sv-SE" dirty="0" err="1"/>
              <a:t>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Picture 6" descr="340AEW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24725" r="3096" b="22315"/>
          <a:stretch/>
        </p:blipFill>
        <p:spPr bwMode="auto">
          <a:xfrm>
            <a:off x="346320" y="2025994"/>
            <a:ext cx="3181482" cy="1309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139-3992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38" y="2025994"/>
            <a:ext cx="2818980" cy="22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3812" r="2086" b="3768"/>
          <a:stretch/>
        </p:blipFill>
        <p:spPr bwMode="auto">
          <a:xfrm>
            <a:off x="3630160" y="2025994"/>
            <a:ext cx="2371373" cy="95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AAB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3084" r="3421" b="3926"/>
          <a:stretch/>
        </p:blipFill>
        <p:spPr bwMode="auto">
          <a:xfrm>
            <a:off x="6749416" y="4420891"/>
            <a:ext cx="2230202" cy="1452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2" y="3489870"/>
            <a:ext cx="1658463" cy="109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Saab 2000 Erieye AEW&amp;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0" y="4765772"/>
            <a:ext cx="1514877" cy="10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ab 2000 JS-AB Flight insp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87" y="4453238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96" y="4453238"/>
            <a:ext cx="2152676" cy="1442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18943" r="3781" b="18943"/>
          <a:stretch/>
        </p:blipFill>
        <p:spPr>
          <a:xfrm>
            <a:off x="2514645" y="2981214"/>
            <a:ext cx="3811861" cy="168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4" y="1113750"/>
            <a:ext cx="8066486" cy="756000"/>
          </a:xfrm>
        </p:spPr>
        <p:txBody>
          <a:bodyPr/>
          <a:lstStyle/>
          <a:p>
            <a:r>
              <a:rPr lang="en-GB" dirty="0" smtClean="0"/>
              <a:t>Why will the Saab 340 fly many years from now?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416" y="1910250"/>
            <a:ext cx="5149584" cy="3980075"/>
          </a:xfrm>
        </p:spPr>
        <p:txBody>
          <a:bodyPr/>
          <a:lstStyle/>
          <a:p>
            <a:r>
              <a:rPr lang="en-GB" dirty="0"/>
              <a:t>Capital cost</a:t>
            </a:r>
          </a:p>
          <a:p>
            <a:pPr lvl="1"/>
            <a:r>
              <a:rPr lang="en-GB" dirty="0"/>
              <a:t>A new ATR 42-600 cost </a:t>
            </a:r>
            <a:r>
              <a:rPr lang="en-GB"/>
              <a:t>about </a:t>
            </a:r>
            <a:r>
              <a:rPr lang="en-GB" smtClean="0"/>
              <a:t>15 </a:t>
            </a:r>
            <a:r>
              <a:rPr lang="en-GB" dirty="0"/>
              <a:t>MUSD</a:t>
            </a:r>
          </a:p>
          <a:p>
            <a:pPr lvl="1"/>
            <a:r>
              <a:rPr lang="en-GB" dirty="0"/>
              <a:t>A used Saab 340 </a:t>
            </a:r>
            <a:r>
              <a:rPr lang="en-GB" dirty="0" smtClean="0"/>
              <a:t>costs not more than 3 </a:t>
            </a:r>
            <a:r>
              <a:rPr lang="en-GB" dirty="0"/>
              <a:t>MUSD</a:t>
            </a:r>
          </a:p>
          <a:p>
            <a:pPr lvl="1"/>
            <a:r>
              <a:rPr lang="en-GB" dirty="0"/>
              <a:t>Difference in capital cost at 5% interest = </a:t>
            </a:r>
            <a:r>
              <a:rPr lang="en-GB" dirty="0" smtClean="0"/>
              <a:t>50.000 </a:t>
            </a:r>
            <a:r>
              <a:rPr lang="en-GB" dirty="0"/>
              <a:t>USD / Month</a:t>
            </a:r>
          </a:p>
          <a:p>
            <a:r>
              <a:rPr lang="en-GB" dirty="0" smtClean="0"/>
              <a:t>New designs are cost prohibitive</a:t>
            </a:r>
          </a:p>
          <a:p>
            <a:pPr lvl="1"/>
            <a:r>
              <a:rPr lang="en-GB" dirty="0" smtClean="0"/>
              <a:t>Any new aircraft program is likely to cost in the billions (USD)</a:t>
            </a:r>
          </a:p>
          <a:p>
            <a:pPr lvl="1"/>
            <a:r>
              <a:rPr lang="en-GB" dirty="0" smtClean="0"/>
              <a:t>The 30 to 50 seat turboprop market is a highly fragmented, replacement market = limited potential for large volume orders</a:t>
            </a:r>
          </a:p>
          <a:p>
            <a:pPr lvl="1"/>
            <a:r>
              <a:rPr lang="en-GB" dirty="0" smtClean="0"/>
              <a:t>The only way to start up a new programme is through government subsidizing and using an old design as base (T 328)</a:t>
            </a:r>
          </a:p>
          <a:p>
            <a:r>
              <a:rPr lang="en-GB" dirty="0" smtClean="0"/>
              <a:t>Changing fare structure</a:t>
            </a:r>
          </a:p>
          <a:p>
            <a:pPr lvl="1"/>
            <a:r>
              <a:rPr lang="en-GB" dirty="0" smtClean="0"/>
              <a:t>Regional operators have fewer opportunities to reduce crew salaries, training costs, handling fees etc. on a per seat </a:t>
            </a:r>
            <a:r>
              <a:rPr lang="en-GB" dirty="0"/>
              <a:t>basis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High </a:t>
            </a:r>
            <a:r>
              <a:rPr lang="en-GB" dirty="0"/>
              <a:t>yield regional routes are rare and hard to </a:t>
            </a:r>
            <a:r>
              <a:rPr lang="en-GB" dirty="0" smtClean="0"/>
              <a:t>protect</a:t>
            </a:r>
          </a:p>
          <a:p>
            <a:pPr lvl="1"/>
            <a:r>
              <a:rPr lang="en-GB" dirty="0" smtClean="0"/>
              <a:t>Low cost operators have made it difficult to keep ticket prices at a profitable level with new (expensive) smaller aircraft.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 descr="C:\Private\joreri\Pictures\Bildgalleri\340\_SKA01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r="17479"/>
          <a:stretch/>
        </p:blipFill>
        <p:spPr bwMode="auto">
          <a:xfrm>
            <a:off x="5219054" y="1990563"/>
            <a:ext cx="3731217" cy="36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1" y="790717"/>
            <a:ext cx="9791063" cy="73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aviation IN THE BALTICS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GB" dirty="0" smtClean="0"/>
              <a:t>Past</a:t>
            </a:r>
          </a:p>
          <a:p>
            <a:pPr>
              <a:lnSpc>
                <a:spcPct val="300000"/>
              </a:lnSpc>
            </a:pPr>
            <a:r>
              <a:rPr lang="en-GB" dirty="0" smtClean="0"/>
              <a:t>Present</a:t>
            </a:r>
          </a:p>
          <a:p>
            <a:pPr>
              <a:lnSpc>
                <a:spcPct val="300000"/>
              </a:lnSpc>
            </a:pPr>
            <a:r>
              <a:rPr lang="en-GB" dirty="0" smtClean="0"/>
              <a:t>Future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/>
        </p:blipFill>
        <p:spPr>
          <a:xfrm>
            <a:off x="2038125" y="2003566"/>
            <a:ext cx="2365082" cy="147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pic>
        <p:nvPicPr>
          <p:cNvPr id="2050" name="Picture 2" descr="Saab 340A aircraft 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0"/>
          <a:stretch/>
        </p:blipFill>
        <p:spPr bwMode="auto">
          <a:xfrm>
            <a:off x="3963066" y="3105226"/>
            <a:ext cx="2458183" cy="16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gwal\AppData\Local\Microsoft\Windows\Temporary Internet Files\Content.IE5\5X1CGZ3Q\_SKA19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 b="5137"/>
          <a:stretch/>
        </p:blipFill>
        <p:spPr bwMode="auto">
          <a:xfrm>
            <a:off x="6022051" y="4292584"/>
            <a:ext cx="2725250" cy="16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6" y="1113750"/>
            <a:ext cx="7348271" cy="756000"/>
          </a:xfrm>
        </p:spPr>
        <p:txBody>
          <a:bodyPr/>
          <a:lstStyle/>
          <a:p>
            <a:r>
              <a:rPr lang="en-GB" dirty="0" smtClean="0"/>
              <a:t>Regional aviation – THE NETWORK 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416" y="1910250"/>
            <a:ext cx="3458659" cy="3861000"/>
          </a:xfrm>
        </p:spPr>
        <p:txBody>
          <a:bodyPr/>
          <a:lstStyle/>
          <a:p>
            <a:r>
              <a:rPr lang="en-GB" dirty="0" smtClean="0"/>
              <a:t>Deregulation created the hub and spoke systems</a:t>
            </a:r>
          </a:p>
          <a:p>
            <a:r>
              <a:rPr lang="en-GB" dirty="0" smtClean="0"/>
              <a:t>Regional aircraft fed the hubs with passengers</a:t>
            </a:r>
          </a:p>
          <a:p>
            <a:r>
              <a:rPr lang="en-GB" dirty="0" smtClean="0"/>
              <a:t>Expensive system but with lot of </a:t>
            </a:r>
            <a:r>
              <a:rPr lang="en-GB" dirty="0" err="1" smtClean="0"/>
              <a:t>choise</a:t>
            </a:r>
            <a:endParaRPr lang="en-GB" dirty="0" smtClean="0"/>
          </a:p>
          <a:p>
            <a:r>
              <a:rPr lang="en-GB" dirty="0" smtClean="0"/>
              <a:t>Low Cost Carriers flying point to point killed the smaller hubs</a:t>
            </a:r>
          </a:p>
          <a:p>
            <a:r>
              <a:rPr lang="en-GB" dirty="0" smtClean="0"/>
              <a:t>Move to larger regionals to reduce seat mile cost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35" y="2028721"/>
            <a:ext cx="5133213" cy="35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6" y="1113750"/>
            <a:ext cx="7819118" cy="756000"/>
          </a:xfrm>
        </p:spPr>
        <p:txBody>
          <a:bodyPr/>
          <a:lstStyle/>
          <a:p>
            <a:r>
              <a:rPr lang="en-GB" dirty="0" smtClean="0"/>
              <a:t>Regional aviation – CONNECTING THE REGION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417" y="1910250"/>
            <a:ext cx="1831163" cy="3861000"/>
          </a:xfrm>
        </p:spPr>
        <p:txBody>
          <a:bodyPr/>
          <a:lstStyle/>
          <a:p>
            <a:r>
              <a:rPr lang="en-GB" dirty="0" err="1" smtClean="0"/>
              <a:t>Loganair</a:t>
            </a:r>
            <a:r>
              <a:rPr lang="en-GB" dirty="0" smtClean="0"/>
              <a:t> in Scotland</a:t>
            </a:r>
          </a:p>
          <a:p>
            <a:r>
              <a:rPr lang="en-GB" dirty="0" smtClean="0"/>
              <a:t>REX in Australia</a:t>
            </a:r>
          </a:p>
          <a:p>
            <a:r>
              <a:rPr lang="en-GB" dirty="0" smtClean="0"/>
              <a:t>Connecting the regions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10072"/>
          <a:stretch/>
        </p:blipFill>
        <p:spPr>
          <a:xfrm>
            <a:off x="4879665" y="2081448"/>
            <a:ext cx="3861000" cy="3409373"/>
          </a:xfrm>
          <a:prstGeom prst="rect">
            <a:avLst/>
          </a:prstGeom>
        </p:spPr>
      </p:pic>
      <p:pic>
        <p:nvPicPr>
          <p:cNvPr id="4098" name="Picture 2" descr="http://www.loganair.co.uk/images/route-maps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70" y="2081448"/>
            <a:ext cx="2340665" cy="34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 HAPPENED SINCE THE 90IES?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416" y="1910250"/>
            <a:ext cx="2687009" cy="3861000"/>
          </a:xfrm>
        </p:spPr>
        <p:txBody>
          <a:bodyPr/>
          <a:lstStyle/>
          <a:p>
            <a:r>
              <a:rPr lang="en-GB" dirty="0" smtClean="0"/>
              <a:t>This is what the McDonalds website looked like</a:t>
            </a:r>
          </a:p>
          <a:p>
            <a:r>
              <a:rPr lang="en-GB" dirty="0" smtClean="0"/>
              <a:t>This is how a laptop looked like</a:t>
            </a:r>
          </a:p>
          <a:p>
            <a:r>
              <a:rPr lang="en-GB" dirty="0" smtClean="0"/>
              <a:t>This is how the best selling mobile phone looked like</a:t>
            </a:r>
          </a:p>
          <a:p>
            <a:r>
              <a:rPr lang="en-GB" dirty="0" smtClean="0"/>
              <a:t>And this is how the best selling 30 seat regional aircraft looked !!!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6" y="2201197"/>
            <a:ext cx="5843741" cy="3327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04" y="2075977"/>
            <a:ext cx="3607184" cy="357832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70" y="2004349"/>
            <a:ext cx="3173105" cy="372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Private\joreri\Pictures\Bildgalleri\BILD13.tif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63" y="2075976"/>
            <a:ext cx="4838663" cy="37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…AND the </a:t>
            </a:r>
            <a:r>
              <a:rPr lang="sv-SE" dirty="0" err="1" smtClean="0"/>
              <a:t>saab</a:t>
            </a:r>
            <a:r>
              <a:rPr lang="sv-SE" dirty="0" smtClean="0"/>
              <a:t> 340 IS STILL THE REGIONAL AVIATION TOP CHOICE in </a:t>
            </a:r>
            <a:r>
              <a:rPr lang="sv-SE" dirty="0" err="1" smtClean="0"/>
              <a:t>it’s</a:t>
            </a:r>
            <a:r>
              <a:rPr lang="sv-SE" dirty="0" smtClean="0"/>
              <a:t> segment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2050" name="Picture 2" descr="https://upload.wikimedia.org/wikipedia/commons/5/53/Loganair_saa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5" y="2111591"/>
            <a:ext cx="2365082" cy="16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94" y="4251374"/>
            <a:ext cx="2433545" cy="1616310"/>
          </a:xfrm>
          <a:prstGeom prst="rect">
            <a:avLst/>
          </a:prstGeom>
        </p:spPr>
      </p:pic>
      <p:pic>
        <p:nvPicPr>
          <p:cNvPr id="8" name="Picture 4" descr="Saab 340B aircraft pict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 bwMode="auto">
          <a:xfrm>
            <a:off x="6479472" y="2111591"/>
            <a:ext cx="2513867" cy="16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agwal\AppData\Local\Microsoft\Windows\Temporary Internet Files\Content.IE5\1HX1KD8I\_GLO58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5" y="4206544"/>
            <a:ext cx="2494148" cy="16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3" y="2660098"/>
            <a:ext cx="4271010" cy="25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6" y="1113750"/>
            <a:ext cx="7036078" cy="756000"/>
          </a:xfrm>
        </p:spPr>
        <p:txBody>
          <a:bodyPr/>
          <a:lstStyle/>
          <a:p>
            <a:r>
              <a:rPr lang="en-GB" dirty="0" smtClean="0"/>
              <a:t>Regional aviation in the Baltics IN THE 90IES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60" y="1965994"/>
            <a:ext cx="4193021" cy="3896274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77416" y="1910250"/>
            <a:ext cx="3556031" cy="3861000"/>
          </a:xfrm>
          <a:prstGeom prst="rect">
            <a:avLst/>
          </a:prstGeom>
        </p:spPr>
        <p:txBody>
          <a:bodyPr vert="horz" wrap="square" lIns="0" tIns="297000" rIns="297000" bIns="297000" rtlCol="0">
            <a:noAutofit/>
          </a:bodyPr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New airlines started routes across the Baltics in the 90ies</a:t>
            </a:r>
          </a:p>
          <a:p>
            <a:r>
              <a:rPr lang="en-GB" sz="1500" dirty="0"/>
              <a:t>This trend went on for some ten years, but the economics were not there</a:t>
            </a:r>
          </a:p>
          <a:p>
            <a:r>
              <a:rPr lang="en-GB" sz="1500" dirty="0"/>
              <a:t>National airlines in Estonia, Latvia and Lithuania focused on routes from their respective capital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802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aviation in the Baltics TODAY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61" y="1965994"/>
            <a:ext cx="4193020" cy="3896274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77416" y="1910250"/>
            <a:ext cx="2687009" cy="3861000"/>
          </a:xfrm>
          <a:prstGeom prst="rect">
            <a:avLst/>
          </a:prstGeom>
        </p:spPr>
        <p:txBody>
          <a:bodyPr vert="horz" wrap="square" lIns="0" tIns="297000" rIns="297000" bIns="297000" rtlCol="0">
            <a:noAutofit/>
          </a:bodyPr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Inter regional routes across the Baltics are scarce, if not linking capitals</a:t>
            </a:r>
          </a:p>
          <a:p>
            <a:r>
              <a:rPr lang="en-GB" sz="1500" dirty="0"/>
              <a:t>Hubs in Riga, Helsinki and Stockholm dominate the traffic pattern</a:t>
            </a:r>
          </a:p>
          <a:p>
            <a:r>
              <a:rPr lang="en-GB" sz="1500" dirty="0"/>
              <a:t>LCCs Low Cost Carriers fly several routes (not shown) and take a lot of traffic</a:t>
            </a:r>
            <a:endParaRPr lang="en-GB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30" y="1968245"/>
            <a:ext cx="4186809" cy="38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6" y="1113750"/>
            <a:ext cx="7486454" cy="756000"/>
          </a:xfrm>
        </p:spPr>
        <p:txBody>
          <a:bodyPr/>
          <a:lstStyle/>
          <a:p>
            <a:r>
              <a:rPr lang="en-GB" dirty="0" smtClean="0"/>
              <a:t>Regional aviation in the Baltics IN THE FUTURE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61" y="1965994"/>
            <a:ext cx="4193020" cy="3896274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77416" y="1910250"/>
            <a:ext cx="2687009" cy="3861000"/>
          </a:xfrm>
          <a:prstGeom prst="rect">
            <a:avLst/>
          </a:prstGeom>
        </p:spPr>
        <p:txBody>
          <a:bodyPr vert="horz" wrap="square" lIns="0" tIns="297000" rIns="297000" bIns="297000" rtlCol="0">
            <a:noAutofit/>
          </a:bodyPr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Opportunities for direct regional routes as economies grow</a:t>
            </a:r>
          </a:p>
          <a:p>
            <a:r>
              <a:rPr lang="en-GB" sz="1500" dirty="0"/>
              <a:t>Direct links facilitate local market access</a:t>
            </a:r>
          </a:p>
          <a:p>
            <a:r>
              <a:rPr lang="en-GB" sz="1500" dirty="0"/>
              <a:t>Regional airports allow quicker access than big hub airports, saving time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8295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HEADER5" val="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HEADER4" val="XXXX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HEADER3" val="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HEADER2" val="Export controll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HEADER1" val="Company unclassifi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Saab template 150830 (draft)">
  <a:themeElements>
    <a:clrScheme name="Saab">
      <a:dk1>
        <a:sysClr val="windowText" lastClr="000000"/>
      </a:dk1>
      <a:lt1>
        <a:sysClr val="window" lastClr="FFFFFF"/>
      </a:lt1>
      <a:dk2>
        <a:srgbClr val="CCCCCC"/>
      </a:dk2>
      <a:lt2>
        <a:srgbClr val="002459"/>
      </a:lt2>
      <a:accent1>
        <a:srgbClr val="646464"/>
      </a:accent1>
      <a:accent2>
        <a:srgbClr val="969696"/>
      </a:accent2>
      <a:accent3>
        <a:srgbClr val="CDCDCD"/>
      </a:accent3>
      <a:accent4>
        <a:srgbClr val="EBEBEB"/>
      </a:accent4>
      <a:accent5>
        <a:srgbClr val="002459"/>
      </a:accent5>
      <a:accent6>
        <a:srgbClr val="CC0000"/>
      </a:accent6>
      <a:hlink>
        <a:srgbClr val="4997C0"/>
      </a:hlink>
      <a:folHlink>
        <a:srgbClr val="4997C0"/>
      </a:folHlink>
    </a:clrScheme>
    <a:fontScheme name="SA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ab_150422" id="{F9974022-7249-4391-BA28-C0CC6F1F9828}" vid="{1DE8A1AF-29F2-40FE-AF6C-0D3899CB83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abTaxonomyExportControl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EXPORT CONTROLLED</TermName>
          <TermId xmlns="http://schemas.microsoft.com/office/infopath/2007/PartnerControls">3a4bac3a-4d80-409c-ac03-aa1b33c1fbe3</TermId>
        </TermInfo>
      </Terms>
    </SaabTaxonomyExportControlNote>
    <SaabTaxonomyIssuerNote xmlns="http://schemas.microsoft.com/sharepoint/v3">
      <Terms xmlns="http://schemas.microsoft.com/office/infopath/2007/PartnerControls"/>
    </SaabTaxonomyIssuerNote>
    <TaxCatchAll xmlns="e66eac70-bf22-48ad-a095-d9dd009a00bc">
      <Value>11</Value>
      <Value>3</Value>
      <Value>2</Value>
    </TaxCatchAll>
    <Language xmlns="68c3ac8a-6501-4320-b24d-e210750d0561">
      <Value>Swedish</Value>
      <Value>English</Value>
    </Language>
    <PublishingExpirationDate xmlns="http://schemas.microsoft.com/sharepoint/v3" xsi:nil="true"/>
    <TaxKeywordTaxHTField xmlns="e66eac70-bf22-48ad-a095-d9dd009a00bc">
      <Terms xmlns="http://schemas.microsoft.com/office/infopath/2007/PartnerControls"/>
    </TaxKeywordTaxHTField>
    <SaabTaxonomyInformationClass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COMPANY RESTRICTED</TermName>
          <TermId xmlns="http://schemas.microsoft.com/office/infopath/2007/PartnerControls">de36ffdb-4dae-4e03-b25f-4dae654fd42b</TermId>
        </TermInfo>
      </Terms>
    </SaabTaxonomyInformationClassNote>
    <PublishingStartDate xmlns="http://schemas.microsoft.com/sharepoint/v3" xsi:nil="true"/>
    <SaabTaxonomyTopicNote xmlns="http://schemas.microsoft.com/sharepoint/v3">
      <Terms xmlns="http://schemas.microsoft.com/office/infopath/2007/PartnerControls"/>
    </SaabTaxonomyTopicNote>
    <SaabTaxonomyDefenceSecrecy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d99514ea-813f-453b-8e43-7a01c852db06</TermId>
        </TermInfo>
      </Terms>
    </SaabTaxonomyDefenceSecrecyNote>
    <Category xmlns="68c3ac8a-6501-4320-b24d-e210750d0561">Saab Group presentations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AB Document" ma:contentTypeID="0x010100D42E8FE5294D45F4ACA9026055D1508C00F3BDD6335BA4E949A3459DA923DAAEA3" ma:contentTypeVersion="7" ma:contentTypeDescription="SAAB Document" ma:contentTypeScope="" ma:versionID="d0a1b782074f295472ccf1fb99a22321">
  <xsd:schema xmlns:xsd="http://www.w3.org/2001/XMLSchema" xmlns:xs="http://www.w3.org/2001/XMLSchema" xmlns:p="http://schemas.microsoft.com/office/2006/metadata/properties" xmlns:ns1="http://schemas.microsoft.com/sharepoint/v3" xmlns:ns2="e66eac70-bf22-48ad-a095-d9dd009a00bc" xmlns:ns3="68c3ac8a-6501-4320-b24d-e210750d0561" targetNamespace="http://schemas.microsoft.com/office/2006/metadata/properties" ma:root="true" ma:fieldsID="5ca067947daab85a0a5b1eac6dd29e4d" ns1:_="" ns2:_="" ns3:_="">
    <xsd:import namespace="http://schemas.microsoft.com/sharepoint/v3"/>
    <xsd:import namespace="e66eac70-bf22-48ad-a095-d9dd009a00bc"/>
    <xsd:import namespace="68c3ac8a-6501-4320-b24d-e210750d0561"/>
    <xsd:element name="properties">
      <xsd:complexType>
        <xsd:sequence>
          <xsd:element name="documentManagement">
            <xsd:complexType>
              <xsd:all>
                <xsd:element ref="ns1:SaabTaxonomyInformationClassNote" minOccurs="0"/>
                <xsd:element ref="ns1:SaabTaxonomyDefenceSecrecyNote" minOccurs="0"/>
                <xsd:element ref="ns1:SaabTaxonomyExportControlNote" minOccurs="0"/>
                <xsd:element ref="ns2:TaxKeywordTaxHTField" minOccurs="0"/>
                <xsd:element ref="ns1:SaabTaxonomyIssuerNote" minOccurs="0"/>
                <xsd:element ref="ns1:SaabTaxonomyTopicNote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Category"/>
                <xsd:element ref="ns3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abTaxonomyInformationClassNote" ma:index="9" ma:taxonomy="true" ma:internalName="SaabTaxonomyInformationClassNote" ma:taxonomyFieldName="SaabTaxonomyInformationClass" ma:displayName="Information Class" ma:fieldId="{ae7a0581-11bf-41c8-8231-cd5f6a427e6d}" ma:sspId="0ba22473-0346-4d19-986d-d52b88b77ae4" ma:termSetId="8f7922ff-7d3c-4965-b244-0dcde181f95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DefenceSecrecyNote" ma:index="11" ma:taxonomy="true" ma:internalName="SaabTaxonomyDefenceSecrecyNote" ma:taxonomyFieldName="SaabTaxonomyDefenceSecrecy" ma:displayName="Defence Secrecy" ma:fieldId="{0b0b6a92-6908-4082-8140-d308f738f7e5}" ma:sspId="0ba22473-0346-4d19-986d-d52b88b77ae4" ma:termSetId="1a66109d-dc4f-428c-aed9-c3b33f6680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ExportControlNote" ma:index="13" ma:taxonomy="true" ma:internalName="SaabTaxonomyExportControlNote" ma:taxonomyFieldName="SaabTaxonomyExportControl" ma:displayName="Export Control" ma:fieldId="{faa05d14-31b3-49e0-b100-c1b57218d4b3}" ma:sspId="0ba22473-0346-4d19-986d-d52b88b77ae4" ma:termSetId="116e78c3-20a0-4d83-b907-1a495d5053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IssuerNote" ma:index="17" nillable="true" ma:taxonomy="true" ma:internalName="SaabTaxonomyIssuerNote" ma:taxonomyFieldName="SaabTaxonomyIssuer" ma:displayName="Issuer" ma:fieldId="{74fdff64-6ca4-4075-858a-b683909f5431}" ma:sspId="0ba22473-0346-4d19-986d-d52b88b77ae4" ma:termSetId="12e6ee8a-542f-458d-8059-3c1b1a43f9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TopicNote" ma:index="19" nillable="true" ma:taxonomy="true" ma:internalName="SaabTaxonomyTopicNote" ma:taxonomyFieldName="SaabTaxonomyTopic" ma:displayName="Topic" ma:fieldId="{b3007715-fe25-4e3a-b2a2-92845fe2cd37}" ma:taxonomyMulti="true" ma:sspId="0ba22473-0346-4d19-986d-d52b88b77ae4" ma:termSetId="79d90b7c-7843-412d-935b-195b88b804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ingStartDate" ma:index="22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23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eac70-bf22-48ad-a095-d9dd009a00b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ba22473-0346-4d19-986d-d52b88b77ae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description="" ma:hidden="true" ma:list="{c8d6d94c-669e-46f3-8af1-e9e6610fd9cf}" ma:internalName="TaxCatchAll" ma:showField="CatchAllData" ma:web="e66eac70-bf22-48ad-a095-d9dd009a0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description="" ma:hidden="true" ma:list="{c8d6d94c-669e-46f3-8af1-e9e6610fd9cf}" ma:internalName="TaxCatchAllLabel" ma:readOnly="true" ma:showField="CatchAllDataLabel" ma:web="e66eac70-bf22-48ad-a095-d9dd009a0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3ac8a-6501-4320-b24d-e210750d0561" elementFormDefault="qualified">
    <xsd:import namespace="http://schemas.microsoft.com/office/2006/documentManagement/types"/>
    <xsd:import namespace="http://schemas.microsoft.com/office/infopath/2007/PartnerControls"/>
    <xsd:element name="Category" ma:index="24" ma:displayName="Category" ma:default="Saab Group presentations" ma:format="Dropdown" ma:internalName="Category">
      <xsd:simpleType>
        <xsd:restriction base="dms:Choice">
          <xsd:enumeration value="Saab Group presentations"/>
          <xsd:enumeration value="Presentations Market Segments"/>
          <xsd:enumeration value="Business Areas/Units presentations"/>
        </xsd:restriction>
      </xsd:simpleType>
    </xsd:element>
    <xsd:element name="Language" ma:index="25" nillable="true" ma:displayName="Language" ma:default="Swedish" ma:internalName="Languag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wedish"/>
                    <xsd:enumeration value="English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0657EE-1BBB-4A1E-BFA9-EB76D675927F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e66eac70-bf22-48ad-a095-d9dd009a00bc"/>
    <ds:schemaRef ds:uri="68c3ac8a-6501-4320-b24d-e210750d056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66DECB-2D81-4A72-BF5A-4D5C85434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18395-A209-45E6-B389-B702D8B08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6eac70-bf22-48ad-a095-d9dd009a00bc"/>
    <ds:schemaRef ds:uri="68c3ac8a-6501-4320-b24d-e210750d0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566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Saab template 150830 (draft)</vt:lpstr>
      <vt:lpstr>Regional aviation in the Baltics</vt:lpstr>
      <vt:lpstr>Regional aviation IN THE BALTICS</vt:lpstr>
      <vt:lpstr>Regional aviation – THE NETWORK SOLUTION</vt:lpstr>
      <vt:lpstr>Regional aviation – CONNECTING THE REGION</vt:lpstr>
      <vt:lpstr>WHAT HAS HAPPENED SINCE THE 90IES?</vt:lpstr>
      <vt:lpstr>…AND the saab 340 IS STILL THE REGIONAL AVIATION TOP CHOICE in it’s segment</vt:lpstr>
      <vt:lpstr>Regional aviation in the Baltics IN THE 90IES</vt:lpstr>
      <vt:lpstr>Regional aviation in the Baltics TODAY</vt:lpstr>
      <vt:lpstr>Regional aviation in the Baltics IN THE FUTURE</vt:lpstr>
      <vt:lpstr>WHAT WILL WE FLY IN THE FUTURE?</vt:lpstr>
      <vt:lpstr>WILL Electric aircraft WILL be the next thing?</vt:lpstr>
      <vt:lpstr>continous Saab REGIONAL AIRCRAFT developments</vt:lpstr>
      <vt:lpstr>Why will the Saab 340 fly many years from now?</vt:lpstr>
      <vt:lpstr>PowerPoint Presentation</vt:lpstr>
      <vt:lpstr>PowerPoint Presentation</vt:lpstr>
    </vt:vector>
  </TitlesOfParts>
  <Company>SAAB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Johansson Thomas</dc:creator>
  <cp:lastModifiedBy>Schu Alari</cp:lastModifiedBy>
  <cp:revision>78</cp:revision>
  <cp:lastPrinted>2015-10-22T08:08:13Z</cp:lastPrinted>
  <dcterms:created xsi:type="dcterms:W3CDTF">2015-08-18T08:39:34Z</dcterms:created>
  <dcterms:modified xsi:type="dcterms:W3CDTF">2015-11-13T06:38:17Z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0x010100D42E8FE5294D45F4ACA9026055D1508C00F3BDD6335BA4E949A3459DA923DAAEA3</vt:lpwstr>
  </property>
  <property fmtid="{D5CDD505-2E9C-101B-9397-08002B2CF9AE}" pid="3" name="SaabTaxonomyInformationClass">
    <vt:lpwstr>11;#COMPANY RESTRICTED|de36ffdb-4dae-4e03-b25f-4dae654fd42b</vt:lpwstr>
  </property>
  <property fmtid="{D5CDD505-2E9C-101B-9397-08002B2CF9AE}" pid="4" name="TaxKeyword">
    <vt:lpwstr/>
  </property>
  <property fmtid="{D5CDD505-2E9C-101B-9397-08002B2CF9AE}" pid="5" name="SaabTaxonomyDefenceSecrecy">
    <vt:lpwstr>2;#UNCLASSIFIED|d99514ea-813f-453b-8e43-7a01c852db06</vt:lpwstr>
  </property>
  <property fmtid="{D5CDD505-2E9C-101B-9397-08002B2CF9AE}" pid="6" name="SaabTaxonomyExportControl">
    <vt:lpwstr>3;#NOT EXPORT CONTROLLED|3a4bac3a-4d80-409c-ac03-aa1b33c1fbe3</vt:lpwstr>
  </property>
  <property fmtid="{D5CDD505-2E9C-101B-9397-08002B2CF9AE}" pid="7" name="SaabTaxonomyTopic">
    <vt:lpwstr/>
  </property>
  <property fmtid="{D5CDD505-2E9C-101B-9397-08002B2CF9AE}" pid="8" name="SaabTaxonomyIssuer">
    <vt:lpwstr/>
  </property>
</Properties>
</file>