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55" r:id="rId4"/>
    <p:sldMasterId id="2147483756" r:id="rId5"/>
    <p:sldMasterId id="2147483757" r:id="rId6"/>
    <p:sldMasterId id="2147483758" r:id="rId7"/>
    <p:sldMasterId id="2147483759" r:id="rId8"/>
    <p:sldMasterId id="2147483760" r:id="rId9"/>
    <p:sldMasterId id="2147483761" r:id="rId10"/>
    <p:sldMasterId id="2147483762" r:id="rId11"/>
    <p:sldMasterId id="2147483763"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Lst>
  <p:sldSz cy="6858000" cx="9144000"/>
  <p:notesSz cx="6858000" cy="9144000"/>
  <p:embeddedFontLst>
    <p:embeddedFont>
      <p:font typeface="Franklin Gothic"/>
      <p:bold r:id="rId47"/>
    </p:embeddedFont>
    <p:embeddedFont>
      <p:font typeface="Book Antiqua"/>
      <p:regular r:id="rId48"/>
      <p:bold r:id="rId49"/>
      <p:italic r:id="rId50"/>
      <p:boldItalic r:id="rId51"/>
    </p:embeddedFont>
    <p:embeddedFont>
      <p:font typeface="Gill Sans"/>
      <p:regular r:id="rId52"/>
      <p:bold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BookAntiqua-regular.fntdata"/><Relationship Id="rId47" Type="http://schemas.openxmlformats.org/officeDocument/2006/relationships/font" Target="fonts/FranklinGothic-bold.fntdata"/><Relationship Id="rId49" Type="http://schemas.openxmlformats.org/officeDocument/2006/relationships/font" Target="fonts/BookAntiqua-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slide" Target="slides/slide20.xml"/><Relationship Id="rId32" Type="http://schemas.openxmlformats.org/officeDocument/2006/relationships/slide" Target="slides/slide19.xml"/><Relationship Id="rId35" Type="http://schemas.openxmlformats.org/officeDocument/2006/relationships/slide" Target="slides/slide22.xml"/><Relationship Id="rId34" Type="http://schemas.openxmlformats.org/officeDocument/2006/relationships/slide" Target="slides/slide21.xml"/><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font" Target="fonts/BookAntiqua-boldItalic.fntdata"/><Relationship Id="rId50" Type="http://schemas.openxmlformats.org/officeDocument/2006/relationships/font" Target="fonts/BookAntiqua-italic.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Master" Target="slideMasters/slideMaster8.xml"/><Relationship Id="rId55" Type="http://schemas.openxmlformats.org/officeDocument/2006/relationships/font" Target="fonts/CenturyGothic-bold.fntdata"/><Relationship Id="rId10" Type="http://schemas.openxmlformats.org/officeDocument/2006/relationships/slideMaster" Target="slideMasters/slideMaster7.xml"/><Relationship Id="rId54" Type="http://schemas.openxmlformats.org/officeDocument/2006/relationships/font" Target="fonts/CenturyGothic-regular.fntdata"/><Relationship Id="rId13" Type="http://schemas.openxmlformats.org/officeDocument/2006/relationships/notesMaster" Target="notesMasters/notesMaster1.xml"/><Relationship Id="rId57" Type="http://schemas.openxmlformats.org/officeDocument/2006/relationships/font" Target="fonts/CenturyGothic-boldItalic.fntdata"/><Relationship Id="rId12" Type="http://schemas.openxmlformats.org/officeDocument/2006/relationships/slideMaster" Target="slideMasters/slideMaster9.xml"/><Relationship Id="rId56" Type="http://schemas.openxmlformats.org/officeDocument/2006/relationships/font" Target="fonts/CenturyGothic-italic.fntdata"/><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Google Shape;81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6" name="Shape 826"/>
        <p:cNvGrpSpPr/>
        <p:nvPr/>
      </p:nvGrpSpPr>
      <p:grpSpPr>
        <a:xfrm>
          <a:off x="0" y="0"/>
          <a:ext cx="0" cy="0"/>
          <a:chOff x="0" y="0"/>
          <a:chExt cx="0" cy="0"/>
        </a:xfrm>
      </p:grpSpPr>
      <p:sp>
        <p:nvSpPr>
          <p:cNvPr id="827" name="Google Shape;82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5" name="Shape 845"/>
        <p:cNvGrpSpPr/>
        <p:nvPr/>
      </p:nvGrpSpPr>
      <p:grpSpPr>
        <a:xfrm>
          <a:off x="0" y="0"/>
          <a:ext cx="0" cy="0"/>
          <a:chOff x="0" y="0"/>
          <a:chExt cx="0" cy="0"/>
        </a:xfrm>
      </p:grpSpPr>
      <p:sp>
        <p:nvSpPr>
          <p:cNvPr id="846" name="Google Shape;84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2" name="Shape 892"/>
        <p:cNvGrpSpPr/>
        <p:nvPr/>
      </p:nvGrpSpPr>
      <p:grpSpPr>
        <a:xfrm>
          <a:off x="0" y="0"/>
          <a:ext cx="0" cy="0"/>
          <a:chOff x="0" y="0"/>
          <a:chExt cx="0" cy="0"/>
        </a:xfrm>
      </p:grpSpPr>
      <p:sp>
        <p:nvSpPr>
          <p:cNvPr id="893" name="Google Shape;89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8" name="Shape 898"/>
        <p:cNvGrpSpPr/>
        <p:nvPr/>
      </p:nvGrpSpPr>
      <p:grpSpPr>
        <a:xfrm>
          <a:off x="0" y="0"/>
          <a:ext cx="0" cy="0"/>
          <a:chOff x="0" y="0"/>
          <a:chExt cx="0" cy="0"/>
        </a:xfrm>
      </p:grpSpPr>
      <p:sp>
        <p:nvSpPr>
          <p:cNvPr id="899" name="Google Shape;89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4" name="Shape 904"/>
        <p:cNvGrpSpPr/>
        <p:nvPr/>
      </p:nvGrpSpPr>
      <p:grpSpPr>
        <a:xfrm>
          <a:off x="0" y="0"/>
          <a:ext cx="0" cy="0"/>
          <a:chOff x="0" y="0"/>
          <a:chExt cx="0" cy="0"/>
        </a:xfrm>
      </p:grpSpPr>
      <p:sp>
        <p:nvSpPr>
          <p:cNvPr id="905" name="Google Shape;90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 name="Google Shape;90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0" name="Shape 910"/>
        <p:cNvGrpSpPr/>
        <p:nvPr/>
      </p:nvGrpSpPr>
      <p:grpSpPr>
        <a:xfrm>
          <a:off x="0" y="0"/>
          <a:ext cx="0" cy="0"/>
          <a:chOff x="0" y="0"/>
          <a:chExt cx="0" cy="0"/>
        </a:xfrm>
      </p:grpSpPr>
      <p:sp>
        <p:nvSpPr>
          <p:cNvPr id="911" name="Google Shape;911;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2" name="Google Shape;91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Google Shape;91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5" name="Shape 935"/>
        <p:cNvGrpSpPr/>
        <p:nvPr/>
      </p:nvGrpSpPr>
      <p:grpSpPr>
        <a:xfrm>
          <a:off x="0" y="0"/>
          <a:ext cx="0" cy="0"/>
          <a:chOff x="0" y="0"/>
          <a:chExt cx="0" cy="0"/>
        </a:xfrm>
      </p:grpSpPr>
      <p:sp>
        <p:nvSpPr>
          <p:cNvPr id="936" name="Google Shape;93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43" name="Google Shape;94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4" name="Google Shape;944;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chemeClr val="dk1"/>
              </a:buClr>
              <a:buSzPts val="1200"/>
              <a:buFont typeface="Calibri"/>
              <a:buChar char="•"/>
            </a:pPr>
            <a:r>
              <a:rPr lang="et-EE"/>
              <a:t> More impact, because it creates spill-overs</a:t>
            </a:r>
            <a:endParaRPr/>
          </a:p>
          <a:p>
            <a:pPr indent="-76200" lvl="0" marL="0" rtl="0" algn="l">
              <a:spcBef>
                <a:spcPts val="0"/>
              </a:spcBef>
              <a:spcAft>
                <a:spcPts val="0"/>
              </a:spcAft>
              <a:buClr>
                <a:schemeClr val="dk1"/>
              </a:buClr>
              <a:buSzPts val="1200"/>
              <a:buFont typeface="Calibri"/>
              <a:buChar char="•"/>
            </a:pPr>
            <a:r>
              <a:rPr lang="et-EE"/>
              <a:t> More social benefits, because it reduces gap between public and private returns</a:t>
            </a:r>
            <a:endParaRPr/>
          </a:p>
          <a:p>
            <a:pPr indent="-76200" lvl="0" marL="0" rtl="0" algn="l">
              <a:spcBef>
                <a:spcPts val="0"/>
              </a:spcBef>
              <a:spcAft>
                <a:spcPts val="0"/>
              </a:spcAft>
              <a:buClr>
                <a:schemeClr val="dk1"/>
              </a:buClr>
              <a:buSzPts val="1200"/>
              <a:buFont typeface="Calibri"/>
              <a:buChar char="•"/>
            </a:pPr>
            <a:r>
              <a:rPr lang="et-EE"/>
              <a:t> Better decisions, because policy design can take cluster-specific factors into consideration through cluster dialogue</a:t>
            </a:r>
            <a:endParaRPr/>
          </a:p>
          <a:p>
            <a:pPr indent="0" lvl="0" marL="0" rtl="0" algn="l">
              <a:spcBef>
                <a:spcPts val="0"/>
              </a:spcBef>
              <a:spcAft>
                <a:spcPts val="0"/>
              </a:spcAft>
              <a:buClr>
                <a:schemeClr val="dk1"/>
              </a:buClr>
              <a:buSzPts val="1200"/>
              <a:buFont typeface="Calibri"/>
              <a:buNone/>
            </a:pPr>
            <a:r>
              <a:t/>
            </a:r>
            <a:endParaRPr/>
          </a:p>
          <a:p>
            <a:pPr indent="-76200" lvl="0" marL="0" rtl="0" algn="l">
              <a:spcBef>
                <a:spcPts val="0"/>
              </a:spcBef>
              <a:spcAft>
                <a:spcPts val="0"/>
              </a:spcAft>
              <a:buClr>
                <a:schemeClr val="dk1"/>
              </a:buClr>
              <a:buSzPts val="1200"/>
              <a:buFont typeface="Calibri"/>
              <a:buChar char="•"/>
            </a:pPr>
            <a:r>
              <a:rPr lang="et-EE"/>
              <a:t> Not new money, but how to distribute it</a:t>
            </a:r>
            <a:endParaRPr/>
          </a:p>
          <a:p>
            <a:pPr indent="-76200" lvl="0" marL="0" rtl="0" algn="l">
              <a:spcBef>
                <a:spcPts val="0"/>
              </a:spcBef>
              <a:spcAft>
                <a:spcPts val="0"/>
              </a:spcAft>
              <a:buClr>
                <a:schemeClr val="dk1"/>
              </a:buClr>
              <a:buSzPts val="1200"/>
              <a:buFont typeface="Calibri"/>
              <a:buChar char="•"/>
            </a:pPr>
            <a:r>
              <a:rPr lang="et-EE"/>
              <a:t> Open to all clusters, not a few selected</a:t>
            </a:r>
            <a:endParaRPr/>
          </a:p>
          <a:p>
            <a:pPr indent="0" lvl="0" marL="0" rtl="0" algn="l">
              <a:spcBef>
                <a:spcPts val="0"/>
              </a:spcBef>
              <a:spcAft>
                <a:spcPts val="0"/>
              </a:spcAft>
              <a:buNone/>
            </a:pPr>
            <a:r>
              <a:t/>
            </a:r>
            <a:endParaRPr/>
          </a:p>
          <a:p>
            <a:pPr indent="0" lvl="0" marL="0" rtl="0" algn="l">
              <a:spcBef>
                <a:spcPts val="0"/>
              </a:spcBef>
              <a:spcAft>
                <a:spcPts val="0"/>
              </a:spcAft>
              <a:buNone/>
            </a:pPr>
            <a:r>
              <a:rPr lang="et-EE"/>
              <a:t>Education – US WIRED program</a:t>
            </a:r>
            <a:endParaRPr/>
          </a:p>
          <a:p>
            <a:pPr indent="0" lvl="0" marL="0" rtl="0" algn="l">
              <a:spcBef>
                <a:spcPts val="0"/>
              </a:spcBef>
              <a:spcAft>
                <a:spcPts val="0"/>
              </a:spcAft>
              <a:buNone/>
            </a:pPr>
            <a:r>
              <a:rPr lang="et-EE"/>
              <a:t>Science – German R&amp;D bonus</a:t>
            </a:r>
            <a:endParaRPr/>
          </a:p>
          <a:p>
            <a:pPr indent="0" lvl="0" marL="0" rtl="0" algn="l">
              <a:spcBef>
                <a:spcPts val="0"/>
              </a:spcBef>
              <a:spcAft>
                <a:spcPts val="0"/>
              </a:spcAft>
              <a:buNone/>
            </a:pPr>
            <a:r>
              <a:rPr lang="et-EE"/>
              <a:t>Business Attraction – Swedish ISA cluster focus</a:t>
            </a:r>
            <a:endParaRPr/>
          </a:p>
          <a:p>
            <a:pPr indent="0" lvl="0" marL="0" rtl="0" algn="l">
              <a:spcBef>
                <a:spcPts val="0"/>
              </a:spcBef>
              <a:spcAft>
                <a:spcPts val="0"/>
              </a:spcAft>
              <a:buNone/>
            </a:pPr>
            <a:r>
              <a:rPr lang="et-EE"/>
              <a:t>Infrastructure – many science parks with cluster focus, Russian cluster program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1" name="Shape 981"/>
        <p:cNvGrpSpPr/>
        <p:nvPr/>
      </p:nvGrpSpPr>
      <p:grpSpPr>
        <a:xfrm>
          <a:off x="0" y="0"/>
          <a:ext cx="0" cy="0"/>
          <a:chOff x="0" y="0"/>
          <a:chExt cx="0" cy="0"/>
        </a:xfrm>
      </p:grpSpPr>
      <p:sp>
        <p:nvSpPr>
          <p:cNvPr id="982" name="Google Shape;98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3" name="Google Shape;98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984" name="Google Shape;984;p2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9" name="Google Shape;98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990" name="Google Shape;990;p2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4" name="Shape 994"/>
        <p:cNvGrpSpPr/>
        <p:nvPr/>
      </p:nvGrpSpPr>
      <p:grpSpPr>
        <a:xfrm>
          <a:off x="0" y="0"/>
          <a:ext cx="0" cy="0"/>
          <a:chOff x="0" y="0"/>
          <a:chExt cx="0" cy="0"/>
        </a:xfrm>
      </p:grpSpPr>
      <p:sp>
        <p:nvSpPr>
          <p:cNvPr id="995" name="Google Shape;99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0" name="Shape 1000"/>
        <p:cNvGrpSpPr/>
        <p:nvPr/>
      </p:nvGrpSpPr>
      <p:grpSpPr>
        <a:xfrm>
          <a:off x="0" y="0"/>
          <a:ext cx="0" cy="0"/>
          <a:chOff x="0" y="0"/>
          <a:chExt cx="0" cy="0"/>
        </a:xfrm>
      </p:grpSpPr>
      <p:sp>
        <p:nvSpPr>
          <p:cNvPr id="1001" name="Google Shape;100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6" name="Shape 1006"/>
        <p:cNvGrpSpPr/>
        <p:nvPr/>
      </p:nvGrpSpPr>
      <p:grpSpPr>
        <a:xfrm>
          <a:off x="0" y="0"/>
          <a:ext cx="0" cy="0"/>
          <a:chOff x="0" y="0"/>
          <a:chExt cx="0" cy="0"/>
        </a:xfrm>
      </p:grpSpPr>
      <p:sp>
        <p:nvSpPr>
          <p:cNvPr id="1007" name="Google Shape;100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0" name="Shape 1020"/>
        <p:cNvGrpSpPr/>
        <p:nvPr/>
      </p:nvGrpSpPr>
      <p:grpSpPr>
        <a:xfrm>
          <a:off x="0" y="0"/>
          <a:ext cx="0" cy="0"/>
          <a:chOff x="0" y="0"/>
          <a:chExt cx="0" cy="0"/>
        </a:xfrm>
      </p:grpSpPr>
      <p:sp>
        <p:nvSpPr>
          <p:cNvPr id="1021" name="Google Shape;102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7" name="Shape 1027"/>
        <p:cNvGrpSpPr/>
        <p:nvPr/>
      </p:nvGrpSpPr>
      <p:grpSpPr>
        <a:xfrm>
          <a:off x="0" y="0"/>
          <a:ext cx="0" cy="0"/>
          <a:chOff x="0" y="0"/>
          <a:chExt cx="0" cy="0"/>
        </a:xfrm>
      </p:grpSpPr>
      <p:sp>
        <p:nvSpPr>
          <p:cNvPr id="1028" name="Google Shape;102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9" name="Google Shape;102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4" name="Shape 1034"/>
        <p:cNvGrpSpPr/>
        <p:nvPr/>
      </p:nvGrpSpPr>
      <p:grpSpPr>
        <a:xfrm>
          <a:off x="0" y="0"/>
          <a:ext cx="0" cy="0"/>
          <a:chOff x="0" y="0"/>
          <a:chExt cx="0" cy="0"/>
        </a:xfrm>
      </p:grpSpPr>
      <p:sp>
        <p:nvSpPr>
          <p:cNvPr id="1035" name="Google Shape;103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 name="Google Shape;103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0" name="Shape 1040"/>
        <p:cNvGrpSpPr/>
        <p:nvPr/>
      </p:nvGrpSpPr>
      <p:grpSpPr>
        <a:xfrm>
          <a:off x="0" y="0"/>
          <a:ext cx="0" cy="0"/>
          <a:chOff x="0" y="0"/>
          <a:chExt cx="0" cy="0"/>
        </a:xfrm>
      </p:grpSpPr>
      <p:sp>
        <p:nvSpPr>
          <p:cNvPr id="1041" name="Google Shape;104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6" name="Shape 1046"/>
        <p:cNvGrpSpPr/>
        <p:nvPr/>
      </p:nvGrpSpPr>
      <p:grpSpPr>
        <a:xfrm>
          <a:off x="0" y="0"/>
          <a:ext cx="0" cy="0"/>
          <a:chOff x="0" y="0"/>
          <a:chExt cx="0" cy="0"/>
        </a:xfrm>
      </p:grpSpPr>
      <p:sp>
        <p:nvSpPr>
          <p:cNvPr id="1047" name="Google Shape;1047;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2" name="Shape 1052"/>
        <p:cNvGrpSpPr/>
        <p:nvPr/>
      </p:nvGrpSpPr>
      <p:grpSpPr>
        <a:xfrm>
          <a:off x="0" y="0"/>
          <a:ext cx="0" cy="0"/>
          <a:chOff x="0" y="0"/>
          <a:chExt cx="0" cy="0"/>
        </a:xfrm>
      </p:grpSpPr>
      <p:sp>
        <p:nvSpPr>
          <p:cNvPr id="1053" name="Google Shape;105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4" name="Shape 754"/>
        <p:cNvGrpSpPr/>
        <p:nvPr/>
      </p:nvGrpSpPr>
      <p:grpSpPr>
        <a:xfrm>
          <a:off x="0" y="0"/>
          <a:ext cx="0" cy="0"/>
          <a:chOff x="0" y="0"/>
          <a:chExt cx="0" cy="0"/>
        </a:xfrm>
      </p:grpSpPr>
      <p:sp>
        <p:nvSpPr>
          <p:cNvPr id="755" name="Google Shape;75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8" name="Shape 788"/>
        <p:cNvGrpSpPr/>
        <p:nvPr/>
      </p:nvGrpSpPr>
      <p:grpSpPr>
        <a:xfrm>
          <a:off x="0" y="0"/>
          <a:ext cx="0" cy="0"/>
          <a:chOff x="0" y="0"/>
          <a:chExt cx="0" cy="0"/>
        </a:xfrm>
      </p:grpSpPr>
      <p:sp>
        <p:nvSpPr>
          <p:cNvPr id="789" name="Google Shape;78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790" name="Google Shape;790;p9:notes"/>
          <p:cNvSpPr txBox="1"/>
          <p:nvPr/>
        </p:nvSpPr>
        <p:spPr>
          <a:xfrm>
            <a:off x="936548" y="683926"/>
            <a:ext cx="4984904" cy="343056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075" lIns="90175" spcFirstLastPara="1" rIns="90175" wrap="square" tIns="45075">
            <a:noAutofit/>
          </a:bodyPr>
          <a:lstStyle/>
          <a:p>
            <a:pPr indent="0" lvl="0" marL="0" marR="0" rtl="0" algn="l">
              <a:spcBef>
                <a:spcPts val="0"/>
              </a:spcBef>
              <a:spcAft>
                <a:spcPts val="0"/>
              </a:spcAft>
              <a:buNone/>
            </a:pPr>
            <a:r>
              <a:t/>
            </a:r>
            <a:endParaRPr b="0" i="0" sz="2400" u="none" cap="none" strike="noStrike">
              <a:solidFill>
                <a:srgbClr val="FFFFFF"/>
              </a:solidFill>
              <a:latin typeface="Times New Roman"/>
              <a:ea typeface="Times New Roman"/>
              <a:cs typeface="Times New Roman"/>
              <a:sym typeface="Times New Roman"/>
            </a:endParaRPr>
          </a:p>
        </p:txBody>
      </p:sp>
      <p:sp>
        <p:nvSpPr>
          <p:cNvPr id="791" name="Google Shape;791;p9:notes"/>
          <p:cNvSpPr txBox="1"/>
          <p:nvPr>
            <p:ph idx="1" type="body"/>
          </p:nvPr>
        </p:nvSpPr>
        <p:spPr>
          <a:xfrm>
            <a:off x="685010" y="4344025"/>
            <a:ext cx="5489564" cy="420193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792" name="Google Shape;7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2" name="Shape 672"/>
        <p:cNvGrpSpPr/>
        <p:nvPr/>
      </p:nvGrpSpPr>
      <p:grpSpPr>
        <a:xfrm>
          <a:off x="0" y="0"/>
          <a:ext cx="0" cy="0"/>
          <a:chOff x="0" y="0"/>
          <a:chExt cx="0" cy="0"/>
        </a:xfrm>
      </p:grpSpPr>
      <p:sp>
        <p:nvSpPr>
          <p:cNvPr id="673" name="Google Shape;673;p1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4" name="Google Shape;674;p10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75" name="Google Shape;675;p10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76" name="Google Shape;676;p10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7" name="Google Shape;677;p10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8" name="Google Shape;678;p10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79" name="Shape 679"/>
        <p:cNvGrpSpPr/>
        <p:nvPr/>
      </p:nvGrpSpPr>
      <p:grpSpPr>
        <a:xfrm>
          <a:off x="0" y="0"/>
          <a:ext cx="0" cy="0"/>
          <a:chOff x="0" y="0"/>
          <a:chExt cx="0" cy="0"/>
        </a:xfrm>
      </p:grpSpPr>
      <p:sp>
        <p:nvSpPr>
          <p:cNvPr id="680" name="Google Shape;680;p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1" name="Google Shape;681;p1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82" name="Google Shape;682;p1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83" name="Google Shape;683;p1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84" name="Google Shape;684;p1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85" name="Google Shape;685;p1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6" name="Google Shape;686;p1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7" name="Google Shape;687;p1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88" name="Shape 688"/>
        <p:cNvGrpSpPr/>
        <p:nvPr/>
      </p:nvGrpSpPr>
      <p:grpSpPr>
        <a:xfrm>
          <a:off x="0" y="0"/>
          <a:ext cx="0" cy="0"/>
          <a:chOff x="0" y="0"/>
          <a:chExt cx="0" cy="0"/>
        </a:xfrm>
      </p:grpSpPr>
      <p:sp>
        <p:nvSpPr>
          <p:cNvPr id="689" name="Google Shape;689;p1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0" name="Google Shape;690;p1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1" name="Google Shape;691;p1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2" name="Google Shape;692;p1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93" name="Shape 693"/>
        <p:cNvGrpSpPr/>
        <p:nvPr/>
      </p:nvGrpSpPr>
      <p:grpSpPr>
        <a:xfrm>
          <a:off x="0" y="0"/>
          <a:ext cx="0" cy="0"/>
          <a:chOff x="0" y="0"/>
          <a:chExt cx="0" cy="0"/>
        </a:xfrm>
      </p:grpSpPr>
      <p:sp>
        <p:nvSpPr>
          <p:cNvPr id="694" name="Google Shape;694;p1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5" name="Google Shape;695;p1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6" name="Google Shape;696;p1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97" name="Shape 697"/>
        <p:cNvGrpSpPr/>
        <p:nvPr/>
      </p:nvGrpSpPr>
      <p:grpSpPr>
        <a:xfrm>
          <a:off x="0" y="0"/>
          <a:ext cx="0" cy="0"/>
          <a:chOff x="0" y="0"/>
          <a:chExt cx="0" cy="0"/>
        </a:xfrm>
      </p:grpSpPr>
      <p:sp>
        <p:nvSpPr>
          <p:cNvPr id="698" name="Google Shape;698;p1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9" name="Google Shape;699;p1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700" name="Google Shape;700;p1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01" name="Google Shape;701;p1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2" name="Google Shape;702;p1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3" name="Google Shape;703;p1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04" name="Shape 704"/>
        <p:cNvGrpSpPr/>
        <p:nvPr/>
      </p:nvGrpSpPr>
      <p:grpSpPr>
        <a:xfrm>
          <a:off x="0" y="0"/>
          <a:ext cx="0" cy="0"/>
          <a:chOff x="0" y="0"/>
          <a:chExt cx="0" cy="0"/>
        </a:xfrm>
      </p:grpSpPr>
      <p:sp>
        <p:nvSpPr>
          <p:cNvPr id="705" name="Google Shape;705;p1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6" name="Google Shape;706;p11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07" name="Google Shape;707;p1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08" name="Google Shape;708;p1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9" name="Google Shape;709;p1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0" name="Google Shape;710;p1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11" name="Shape 711"/>
        <p:cNvGrpSpPr/>
        <p:nvPr/>
      </p:nvGrpSpPr>
      <p:grpSpPr>
        <a:xfrm>
          <a:off x="0" y="0"/>
          <a:ext cx="0" cy="0"/>
          <a:chOff x="0" y="0"/>
          <a:chExt cx="0" cy="0"/>
        </a:xfrm>
      </p:grpSpPr>
      <p:sp>
        <p:nvSpPr>
          <p:cNvPr id="712" name="Google Shape;712;p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3" name="Google Shape;713;p11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4" name="Google Shape;714;p1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5" name="Google Shape;715;p1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6" name="Google Shape;716;p1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17" name="Shape 717"/>
        <p:cNvGrpSpPr/>
        <p:nvPr/>
      </p:nvGrpSpPr>
      <p:grpSpPr>
        <a:xfrm>
          <a:off x="0" y="0"/>
          <a:ext cx="0" cy="0"/>
          <a:chOff x="0" y="0"/>
          <a:chExt cx="0" cy="0"/>
        </a:xfrm>
      </p:grpSpPr>
      <p:sp>
        <p:nvSpPr>
          <p:cNvPr id="718" name="Google Shape;718;p11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9" name="Google Shape;719;p11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0" name="Google Shape;720;p1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1" name="Google Shape;721;p1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2" name="Google Shape;722;p1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84" name="Shape 84"/>
        <p:cNvGrpSpPr/>
        <p:nvPr/>
      </p:nvGrpSpPr>
      <p:grpSpPr>
        <a:xfrm>
          <a:off x="0" y="0"/>
          <a:ext cx="0" cy="0"/>
          <a:chOff x="0" y="0"/>
          <a:chExt cx="0" cy="0"/>
        </a:xfrm>
      </p:grpSpPr>
      <p:sp>
        <p:nvSpPr>
          <p:cNvPr id="85" name="Google Shape;85;p13"/>
          <p:cNvSpPr txBox="1"/>
          <p:nvPr>
            <p:ph type="title"/>
          </p:nvPr>
        </p:nvSpPr>
        <p:spPr>
          <a:xfrm>
            <a:off x="360363" y="103188"/>
            <a:ext cx="8478837" cy="735012"/>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13"/>
          <p:cNvSpPr/>
          <p:nvPr>
            <p:ph idx="2" type="chart"/>
          </p:nvPr>
        </p:nvSpPr>
        <p:spPr>
          <a:xfrm>
            <a:off x="360363" y="1244600"/>
            <a:ext cx="8478837" cy="48514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3" name="Shape 93"/>
        <p:cNvGrpSpPr/>
        <p:nvPr/>
      </p:nvGrpSpPr>
      <p:grpSpPr>
        <a:xfrm>
          <a:off x="0" y="0"/>
          <a:ext cx="0" cy="0"/>
          <a:chOff x="0" y="0"/>
          <a:chExt cx="0" cy="0"/>
        </a:xfrm>
      </p:grpSpPr>
      <p:sp>
        <p:nvSpPr>
          <p:cNvPr id="94" name="Google Shape;9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9" name="Shape 99"/>
        <p:cNvGrpSpPr/>
        <p:nvPr/>
      </p:nvGrpSpPr>
      <p:grpSpPr>
        <a:xfrm>
          <a:off x="0" y="0"/>
          <a:ext cx="0" cy="0"/>
          <a:chOff x="0" y="0"/>
          <a:chExt cx="0" cy="0"/>
        </a:xfrm>
      </p:grpSpPr>
      <p:sp>
        <p:nvSpPr>
          <p:cNvPr id="100" name="Google Shape;100;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2" name="Google Shape;10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5" name="Shape 105"/>
        <p:cNvGrpSpPr/>
        <p:nvPr/>
      </p:nvGrpSpPr>
      <p:grpSpPr>
        <a:xfrm>
          <a:off x="0" y="0"/>
          <a:ext cx="0" cy="0"/>
          <a:chOff x="0" y="0"/>
          <a:chExt cx="0" cy="0"/>
        </a:xfrm>
      </p:grpSpPr>
      <p:sp>
        <p:nvSpPr>
          <p:cNvPr id="106" name="Google Shape;106;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8" name="Google Shape;10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1" name="Shape 111"/>
        <p:cNvGrpSpPr/>
        <p:nvPr/>
      </p:nvGrpSpPr>
      <p:grpSpPr>
        <a:xfrm>
          <a:off x="0" y="0"/>
          <a:ext cx="0" cy="0"/>
          <a:chOff x="0" y="0"/>
          <a:chExt cx="0" cy="0"/>
        </a:xfrm>
      </p:grpSpPr>
      <p:sp>
        <p:nvSpPr>
          <p:cNvPr id="112" name="Google Shape;11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4" name="Google Shape;114;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8" name="Shape 118"/>
        <p:cNvGrpSpPr/>
        <p:nvPr/>
      </p:nvGrpSpPr>
      <p:grpSpPr>
        <a:xfrm>
          <a:off x="0" y="0"/>
          <a:ext cx="0" cy="0"/>
          <a:chOff x="0" y="0"/>
          <a:chExt cx="0" cy="0"/>
        </a:xfrm>
      </p:grpSpPr>
      <p:sp>
        <p:nvSpPr>
          <p:cNvPr id="119" name="Google Shape;11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1" name="Google Shape;121;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2" name="Google Shape;122;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3" name="Google Shape;123;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4" name="Google Shape;1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7" name="Shape 127"/>
        <p:cNvGrpSpPr/>
        <p:nvPr/>
      </p:nvGrpSpPr>
      <p:grpSpPr>
        <a:xfrm>
          <a:off x="0" y="0"/>
          <a:ext cx="0" cy="0"/>
          <a:chOff x="0" y="0"/>
          <a:chExt cx="0" cy="0"/>
        </a:xfrm>
      </p:grpSpPr>
      <p:sp>
        <p:nvSpPr>
          <p:cNvPr id="128" name="Google Shape;12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2" name="Shape 132"/>
        <p:cNvGrpSpPr/>
        <p:nvPr/>
      </p:nvGrpSpPr>
      <p:grpSpPr>
        <a:xfrm>
          <a:off x="0" y="0"/>
          <a:ext cx="0" cy="0"/>
          <a:chOff x="0" y="0"/>
          <a:chExt cx="0" cy="0"/>
        </a:xfrm>
      </p:grpSpPr>
      <p:sp>
        <p:nvSpPr>
          <p:cNvPr id="133" name="Google Shape;133;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9" name="Google Shape;139;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0" name="Google Shape;14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3" name="Shape 143"/>
        <p:cNvGrpSpPr/>
        <p:nvPr/>
      </p:nvGrpSpPr>
      <p:grpSpPr>
        <a:xfrm>
          <a:off x="0" y="0"/>
          <a:ext cx="0" cy="0"/>
          <a:chOff x="0" y="0"/>
          <a:chExt cx="0" cy="0"/>
        </a:xfrm>
      </p:grpSpPr>
      <p:sp>
        <p:nvSpPr>
          <p:cNvPr id="144" name="Google Shape;144;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46" name="Google Shape;146;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7" name="Google Shape;14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0" name="Shape 150"/>
        <p:cNvGrpSpPr/>
        <p:nvPr/>
      </p:nvGrpSpPr>
      <p:grpSpPr>
        <a:xfrm>
          <a:off x="0" y="0"/>
          <a:ext cx="0" cy="0"/>
          <a:chOff x="0" y="0"/>
          <a:chExt cx="0" cy="0"/>
        </a:xfrm>
      </p:grpSpPr>
      <p:sp>
        <p:nvSpPr>
          <p:cNvPr id="151" name="Google Shape;15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2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6" name="Shape 156"/>
        <p:cNvGrpSpPr/>
        <p:nvPr/>
      </p:nvGrpSpPr>
      <p:grpSpPr>
        <a:xfrm>
          <a:off x="0" y="0"/>
          <a:ext cx="0" cy="0"/>
          <a:chOff x="0" y="0"/>
          <a:chExt cx="0" cy="0"/>
        </a:xfrm>
      </p:grpSpPr>
      <p:sp>
        <p:nvSpPr>
          <p:cNvPr id="157" name="Google Shape;157;p2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8" name="Shape 168"/>
        <p:cNvGrpSpPr/>
        <p:nvPr/>
      </p:nvGrpSpPr>
      <p:grpSpPr>
        <a:xfrm>
          <a:off x="0" y="0"/>
          <a:ext cx="0" cy="0"/>
          <a:chOff x="0" y="0"/>
          <a:chExt cx="0" cy="0"/>
        </a:xfrm>
      </p:grpSpPr>
      <p:sp>
        <p:nvSpPr>
          <p:cNvPr id="169" name="Google Shape;169;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2" name="Shape 172"/>
        <p:cNvGrpSpPr/>
        <p:nvPr/>
      </p:nvGrpSpPr>
      <p:grpSpPr>
        <a:xfrm>
          <a:off x="0" y="0"/>
          <a:ext cx="0" cy="0"/>
          <a:chOff x="0" y="0"/>
          <a:chExt cx="0" cy="0"/>
        </a:xfrm>
      </p:grpSpPr>
      <p:sp>
        <p:nvSpPr>
          <p:cNvPr id="173" name="Google Shape;173;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4" name="Google Shape;174;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75" name="Google Shape;175;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8" name="Shape 178"/>
        <p:cNvGrpSpPr/>
        <p:nvPr/>
      </p:nvGrpSpPr>
      <p:grpSpPr>
        <a:xfrm>
          <a:off x="0" y="0"/>
          <a:ext cx="0" cy="0"/>
          <a:chOff x="0" y="0"/>
          <a:chExt cx="0" cy="0"/>
        </a:xfrm>
      </p:grpSpPr>
      <p:sp>
        <p:nvSpPr>
          <p:cNvPr id="179" name="Google Shape;17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0" name="Google Shape;180;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1" name="Google Shape;181;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4" name="Shape 184"/>
        <p:cNvGrpSpPr/>
        <p:nvPr/>
      </p:nvGrpSpPr>
      <p:grpSpPr>
        <a:xfrm>
          <a:off x="0" y="0"/>
          <a:ext cx="0" cy="0"/>
          <a:chOff x="0" y="0"/>
          <a:chExt cx="0" cy="0"/>
        </a:xfrm>
      </p:grpSpPr>
      <p:sp>
        <p:nvSpPr>
          <p:cNvPr id="185" name="Google Shape;185;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6" name="Google Shape;186;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87" name="Google Shape;187;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90" name="Shape 190"/>
        <p:cNvGrpSpPr/>
        <p:nvPr/>
      </p:nvGrpSpPr>
      <p:grpSpPr>
        <a:xfrm>
          <a:off x="0" y="0"/>
          <a:ext cx="0" cy="0"/>
          <a:chOff x="0" y="0"/>
          <a:chExt cx="0" cy="0"/>
        </a:xfrm>
      </p:grpSpPr>
      <p:sp>
        <p:nvSpPr>
          <p:cNvPr id="191" name="Google Shape;19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93" name="Google Shape;193;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94" name="Google Shape;194;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97" name="Shape 197"/>
        <p:cNvGrpSpPr/>
        <p:nvPr/>
      </p:nvGrpSpPr>
      <p:grpSpPr>
        <a:xfrm>
          <a:off x="0" y="0"/>
          <a:ext cx="0" cy="0"/>
          <a:chOff x="0" y="0"/>
          <a:chExt cx="0" cy="0"/>
        </a:xfrm>
      </p:grpSpPr>
      <p:sp>
        <p:nvSpPr>
          <p:cNvPr id="198" name="Google Shape;198;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9" name="Google Shape;199;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00" name="Google Shape;200;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01" name="Google Shape;201;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02" name="Google Shape;202;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03" name="Google Shape;203;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6" name="Shape 206"/>
        <p:cNvGrpSpPr/>
        <p:nvPr/>
      </p:nvGrpSpPr>
      <p:grpSpPr>
        <a:xfrm>
          <a:off x="0" y="0"/>
          <a:ext cx="0" cy="0"/>
          <a:chOff x="0" y="0"/>
          <a:chExt cx="0" cy="0"/>
        </a:xfrm>
      </p:grpSpPr>
      <p:sp>
        <p:nvSpPr>
          <p:cNvPr id="207" name="Google Shape;207;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8" name="Google Shape;208;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1" name="Shape 211"/>
        <p:cNvGrpSpPr/>
        <p:nvPr/>
      </p:nvGrpSpPr>
      <p:grpSpPr>
        <a:xfrm>
          <a:off x="0" y="0"/>
          <a:ext cx="0" cy="0"/>
          <a:chOff x="0" y="0"/>
          <a:chExt cx="0" cy="0"/>
        </a:xfrm>
      </p:grpSpPr>
      <p:sp>
        <p:nvSpPr>
          <p:cNvPr id="212" name="Google Shape;212;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14" name="Google Shape;214;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15" name="Google Shape;215;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18" name="Shape 218"/>
        <p:cNvGrpSpPr/>
        <p:nvPr/>
      </p:nvGrpSpPr>
      <p:grpSpPr>
        <a:xfrm>
          <a:off x="0" y="0"/>
          <a:ext cx="0" cy="0"/>
          <a:chOff x="0" y="0"/>
          <a:chExt cx="0" cy="0"/>
        </a:xfrm>
      </p:grpSpPr>
      <p:sp>
        <p:nvSpPr>
          <p:cNvPr id="219" name="Google Shape;219;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0" name="Google Shape;220;p3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21" name="Google Shape;221;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22" name="Google Shape;222;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5" name="Shape 225"/>
        <p:cNvGrpSpPr/>
        <p:nvPr/>
      </p:nvGrpSpPr>
      <p:grpSpPr>
        <a:xfrm>
          <a:off x="0" y="0"/>
          <a:ext cx="0" cy="0"/>
          <a:chOff x="0" y="0"/>
          <a:chExt cx="0" cy="0"/>
        </a:xfrm>
      </p:grpSpPr>
      <p:sp>
        <p:nvSpPr>
          <p:cNvPr id="226" name="Google Shape;22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7" name="Google Shape;227;p3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8" name="Google Shape;228;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1" name="Shape 231"/>
        <p:cNvGrpSpPr/>
        <p:nvPr/>
      </p:nvGrpSpPr>
      <p:grpSpPr>
        <a:xfrm>
          <a:off x="0" y="0"/>
          <a:ext cx="0" cy="0"/>
          <a:chOff x="0" y="0"/>
          <a:chExt cx="0" cy="0"/>
        </a:xfrm>
      </p:grpSpPr>
      <p:sp>
        <p:nvSpPr>
          <p:cNvPr id="232" name="Google Shape;232;p3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3" name="Google Shape;233;p3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4" name="Google Shape;234;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237" name="Shape 237"/>
        <p:cNvGrpSpPr/>
        <p:nvPr/>
      </p:nvGrpSpPr>
      <p:grpSpPr>
        <a:xfrm>
          <a:off x="0" y="0"/>
          <a:ext cx="0" cy="0"/>
          <a:chOff x="0" y="0"/>
          <a:chExt cx="0" cy="0"/>
        </a:xfrm>
      </p:grpSpPr>
      <p:sp>
        <p:nvSpPr>
          <p:cNvPr id="238" name="Google Shape;238;p38"/>
          <p:cNvSpPr txBox="1"/>
          <p:nvPr>
            <p:ph type="title"/>
          </p:nvPr>
        </p:nvSpPr>
        <p:spPr>
          <a:xfrm>
            <a:off x="360363" y="103188"/>
            <a:ext cx="8478837" cy="735012"/>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9" name="Google Shape;239;p38"/>
          <p:cNvSpPr/>
          <p:nvPr>
            <p:ph idx="2" type="chart"/>
          </p:nvPr>
        </p:nvSpPr>
        <p:spPr>
          <a:xfrm>
            <a:off x="360363" y="1244600"/>
            <a:ext cx="8478837" cy="48514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6" name="Shape 246"/>
        <p:cNvGrpSpPr/>
        <p:nvPr/>
      </p:nvGrpSpPr>
      <p:grpSpPr>
        <a:xfrm>
          <a:off x="0" y="0"/>
          <a:ext cx="0" cy="0"/>
          <a:chOff x="0" y="0"/>
          <a:chExt cx="0" cy="0"/>
        </a:xfrm>
      </p:grpSpPr>
      <p:sp>
        <p:nvSpPr>
          <p:cNvPr id="247" name="Google Shape;24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8" name="Google Shape;248;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9" name="Google Shape;249;p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2" name="Shape 252"/>
        <p:cNvGrpSpPr/>
        <p:nvPr/>
      </p:nvGrpSpPr>
      <p:grpSpPr>
        <a:xfrm>
          <a:off x="0" y="0"/>
          <a:ext cx="0" cy="0"/>
          <a:chOff x="0" y="0"/>
          <a:chExt cx="0" cy="0"/>
        </a:xfrm>
      </p:grpSpPr>
      <p:sp>
        <p:nvSpPr>
          <p:cNvPr id="253" name="Google Shape;253;p4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4" name="Google Shape;254;p4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55" name="Google Shape;255;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8" name="Shape 258"/>
        <p:cNvGrpSpPr/>
        <p:nvPr/>
      </p:nvGrpSpPr>
      <p:grpSpPr>
        <a:xfrm>
          <a:off x="0" y="0"/>
          <a:ext cx="0" cy="0"/>
          <a:chOff x="0" y="0"/>
          <a:chExt cx="0" cy="0"/>
        </a:xfrm>
      </p:grpSpPr>
      <p:sp>
        <p:nvSpPr>
          <p:cNvPr id="259" name="Google Shape;259;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0" name="Google Shape;260;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61" name="Google Shape;261;p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64" name="Shape 264"/>
        <p:cNvGrpSpPr/>
        <p:nvPr/>
      </p:nvGrpSpPr>
      <p:grpSpPr>
        <a:xfrm>
          <a:off x="0" y="0"/>
          <a:ext cx="0" cy="0"/>
          <a:chOff x="0" y="0"/>
          <a:chExt cx="0" cy="0"/>
        </a:xfrm>
      </p:grpSpPr>
      <p:sp>
        <p:nvSpPr>
          <p:cNvPr id="265" name="Google Shape;265;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6" name="Google Shape;266;p4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7" name="Google Shape;267;p4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8" name="Google Shape;268;p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4" name="Google Shape;34;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71" name="Shape 271"/>
        <p:cNvGrpSpPr/>
        <p:nvPr/>
      </p:nvGrpSpPr>
      <p:grpSpPr>
        <a:xfrm>
          <a:off x="0" y="0"/>
          <a:ext cx="0" cy="0"/>
          <a:chOff x="0" y="0"/>
          <a:chExt cx="0" cy="0"/>
        </a:xfrm>
      </p:grpSpPr>
      <p:sp>
        <p:nvSpPr>
          <p:cNvPr id="272" name="Google Shape;272;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3" name="Google Shape;273;p4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74" name="Google Shape;274;p4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75" name="Google Shape;275;p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76" name="Google Shape;276;p4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77" name="Google Shape;277;p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0" name="Shape 280"/>
        <p:cNvGrpSpPr/>
        <p:nvPr/>
      </p:nvGrpSpPr>
      <p:grpSpPr>
        <a:xfrm>
          <a:off x="0" y="0"/>
          <a:ext cx="0" cy="0"/>
          <a:chOff x="0" y="0"/>
          <a:chExt cx="0" cy="0"/>
        </a:xfrm>
      </p:grpSpPr>
      <p:sp>
        <p:nvSpPr>
          <p:cNvPr id="281" name="Google Shape;281;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2" name="Google Shape;282;p4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4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5" name="Shape 285"/>
        <p:cNvGrpSpPr/>
        <p:nvPr/>
      </p:nvGrpSpPr>
      <p:grpSpPr>
        <a:xfrm>
          <a:off x="0" y="0"/>
          <a:ext cx="0" cy="0"/>
          <a:chOff x="0" y="0"/>
          <a:chExt cx="0" cy="0"/>
        </a:xfrm>
      </p:grpSpPr>
      <p:sp>
        <p:nvSpPr>
          <p:cNvPr id="286" name="Google Shape;286;p4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4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4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89" name="Shape 289"/>
        <p:cNvGrpSpPr/>
        <p:nvPr/>
      </p:nvGrpSpPr>
      <p:grpSpPr>
        <a:xfrm>
          <a:off x="0" y="0"/>
          <a:ext cx="0" cy="0"/>
          <a:chOff x="0" y="0"/>
          <a:chExt cx="0" cy="0"/>
        </a:xfrm>
      </p:grpSpPr>
      <p:sp>
        <p:nvSpPr>
          <p:cNvPr id="290" name="Google Shape;290;p4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1" name="Google Shape;291;p4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92" name="Google Shape;292;p4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93" name="Google Shape;293;p4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4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96" name="Shape 296"/>
        <p:cNvGrpSpPr/>
        <p:nvPr/>
      </p:nvGrpSpPr>
      <p:grpSpPr>
        <a:xfrm>
          <a:off x="0" y="0"/>
          <a:ext cx="0" cy="0"/>
          <a:chOff x="0" y="0"/>
          <a:chExt cx="0" cy="0"/>
        </a:xfrm>
      </p:grpSpPr>
      <p:sp>
        <p:nvSpPr>
          <p:cNvPr id="297" name="Google Shape;297;p4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8" name="Google Shape;298;p4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99" name="Google Shape;299;p4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00" name="Google Shape;300;p4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4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03" name="Shape 303"/>
        <p:cNvGrpSpPr/>
        <p:nvPr/>
      </p:nvGrpSpPr>
      <p:grpSpPr>
        <a:xfrm>
          <a:off x="0" y="0"/>
          <a:ext cx="0" cy="0"/>
          <a:chOff x="0" y="0"/>
          <a:chExt cx="0" cy="0"/>
        </a:xfrm>
      </p:grpSpPr>
      <p:sp>
        <p:nvSpPr>
          <p:cNvPr id="304" name="Google Shape;304;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5" name="Google Shape;305;p4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4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09" name="Shape 309"/>
        <p:cNvGrpSpPr/>
        <p:nvPr/>
      </p:nvGrpSpPr>
      <p:grpSpPr>
        <a:xfrm>
          <a:off x="0" y="0"/>
          <a:ext cx="0" cy="0"/>
          <a:chOff x="0" y="0"/>
          <a:chExt cx="0" cy="0"/>
        </a:xfrm>
      </p:grpSpPr>
      <p:sp>
        <p:nvSpPr>
          <p:cNvPr id="310" name="Google Shape;310;p5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1" name="Google Shape;311;p5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2" name="Google Shape;312;p5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5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5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315" name="Shape 315"/>
        <p:cNvGrpSpPr/>
        <p:nvPr/>
      </p:nvGrpSpPr>
      <p:grpSpPr>
        <a:xfrm>
          <a:off x="0" y="0"/>
          <a:ext cx="0" cy="0"/>
          <a:chOff x="0" y="0"/>
          <a:chExt cx="0" cy="0"/>
        </a:xfrm>
      </p:grpSpPr>
      <p:sp>
        <p:nvSpPr>
          <p:cNvPr id="316" name="Google Shape;316;p51"/>
          <p:cNvSpPr txBox="1"/>
          <p:nvPr>
            <p:ph type="title"/>
          </p:nvPr>
        </p:nvSpPr>
        <p:spPr>
          <a:xfrm>
            <a:off x="360363" y="103188"/>
            <a:ext cx="8478837" cy="735012"/>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7" name="Google Shape;317;p51"/>
          <p:cNvSpPr/>
          <p:nvPr>
            <p:ph idx="2" type="chart"/>
          </p:nvPr>
        </p:nvSpPr>
        <p:spPr>
          <a:xfrm>
            <a:off x="360363" y="1244600"/>
            <a:ext cx="8478837" cy="48514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4" name="Shape 324"/>
        <p:cNvGrpSpPr/>
        <p:nvPr/>
      </p:nvGrpSpPr>
      <p:grpSpPr>
        <a:xfrm>
          <a:off x="0" y="0"/>
          <a:ext cx="0" cy="0"/>
          <a:chOff x="0" y="0"/>
          <a:chExt cx="0" cy="0"/>
        </a:xfrm>
      </p:grpSpPr>
      <p:sp>
        <p:nvSpPr>
          <p:cNvPr id="325" name="Google Shape;325;p5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5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5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28" name="Shape 328"/>
        <p:cNvGrpSpPr/>
        <p:nvPr/>
      </p:nvGrpSpPr>
      <p:grpSpPr>
        <a:xfrm>
          <a:off x="0" y="0"/>
          <a:ext cx="0" cy="0"/>
          <a:chOff x="0" y="0"/>
          <a:chExt cx="0" cy="0"/>
        </a:xfrm>
      </p:grpSpPr>
      <p:sp>
        <p:nvSpPr>
          <p:cNvPr id="329" name="Google Shape;329;p5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0" name="Google Shape;330;p5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331" name="Google Shape;331;p5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5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1" name="Google Shape;41;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34" name="Shape 334"/>
        <p:cNvGrpSpPr/>
        <p:nvPr/>
      </p:nvGrpSpPr>
      <p:grpSpPr>
        <a:xfrm>
          <a:off x="0" y="0"/>
          <a:ext cx="0" cy="0"/>
          <a:chOff x="0" y="0"/>
          <a:chExt cx="0" cy="0"/>
        </a:xfrm>
      </p:grpSpPr>
      <p:sp>
        <p:nvSpPr>
          <p:cNvPr id="335" name="Google Shape;335;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6" name="Google Shape;336;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7" name="Google Shape;337;p5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5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5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40" name="Shape 340"/>
        <p:cNvGrpSpPr/>
        <p:nvPr/>
      </p:nvGrpSpPr>
      <p:grpSpPr>
        <a:xfrm>
          <a:off x="0" y="0"/>
          <a:ext cx="0" cy="0"/>
          <a:chOff x="0" y="0"/>
          <a:chExt cx="0" cy="0"/>
        </a:xfrm>
      </p:grpSpPr>
      <p:sp>
        <p:nvSpPr>
          <p:cNvPr id="341" name="Google Shape;341;p5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2" name="Google Shape;342;p5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43" name="Google Shape;343;p5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5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5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6" name="Shape 346"/>
        <p:cNvGrpSpPr/>
        <p:nvPr/>
      </p:nvGrpSpPr>
      <p:grpSpPr>
        <a:xfrm>
          <a:off x="0" y="0"/>
          <a:ext cx="0" cy="0"/>
          <a:chOff x="0" y="0"/>
          <a:chExt cx="0" cy="0"/>
        </a:xfrm>
      </p:grpSpPr>
      <p:sp>
        <p:nvSpPr>
          <p:cNvPr id="347" name="Google Shape;347;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8" name="Google Shape;348;p5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49" name="Google Shape;349;p5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50" name="Google Shape;350;p5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5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53" name="Shape 353"/>
        <p:cNvGrpSpPr/>
        <p:nvPr/>
      </p:nvGrpSpPr>
      <p:grpSpPr>
        <a:xfrm>
          <a:off x="0" y="0"/>
          <a:ext cx="0" cy="0"/>
          <a:chOff x="0" y="0"/>
          <a:chExt cx="0" cy="0"/>
        </a:xfrm>
      </p:grpSpPr>
      <p:sp>
        <p:nvSpPr>
          <p:cNvPr id="354" name="Google Shape;354;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5" name="Google Shape;355;p5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56" name="Google Shape;356;p5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57" name="Google Shape;357;p5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58" name="Google Shape;358;p5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59" name="Google Shape;359;p5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5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2" name="Shape 362"/>
        <p:cNvGrpSpPr/>
        <p:nvPr/>
      </p:nvGrpSpPr>
      <p:grpSpPr>
        <a:xfrm>
          <a:off x="0" y="0"/>
          <a:ext cx="0" cy="0"/>
          <a:chOff x="0" y="0"/>
          <a:chExt cx="0" cy="0"/>
        </a:xfrm>
      </p:grpSpPr>
      <p:sp>
        <p:nvSpPr>
          <p:cNvPr id="363" name="Google Shape;363;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4" name="Google Shape;364;p5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5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5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67" name="Shape 367"/>
        <p:cNvGrpSpPr/>
        <p:nvPr/>
      </p:nvGrpSpPr>
      <p:grpSpPr>
        <a:xfrm>
          <a:off x="0" y="0"/>
          <a:ext cx="0" cy="0"/>
          <a:chOff x="0" y="0"/>
          <a:chExt cx="0" cy="0"/>
        </a:xfrm>
      </p:grpSpPr>
      <p:sp>
        <p:nvSpPr>
          <p:cNvPr id="368" name="Google Shape;368;p6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9" name="Google Shape;369;p6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70" name="Google Shape;370;p6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71" name="Google Shape;371;p6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6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6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74" name="Shape 374"/>
        <p:cNvGrpSpPr/>
        <p:nvPr/>
      </p:nvGrpSpPr>
      <p:grpSpPr>
        <a:xfrm>
          <a:off x="0" y="0"/>
          <a:ext cx="0" cy="0"/>
          <a:chOff x="0" y="0"/>
          <a:chExt cx="0" cy="0"/>
        </a:xfrm>
      </p:grpSpPr>
      <p:sp>
        <p:nvSpPr>
          <p:cNvPr id="375" name="Google Shape;375;p6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6" name="Google Shape;376;p6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77" name="Google Shape;377;p6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78" name="Google Shape;378;p6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6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6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81" name="Shape 381"/>
        <p:cNvGrpSpPr/>
        <p:nvPr/>
      </p:nvGrpSpPr>
      <p:grpSpPr>
        <a:xfrm>
          <a:off x="0" y="0"/>
          <a:ext cx="0" cy="0"/>
          <a:chOff x="0" y="0"/>
          <a:chExt cx="0" cy="0"/>
        </a:xfrm>
      </p:grpSpPr>
      <p:sp>
        <p:nvSpPr>
          <p:cNvPr id="382" name="Google Shape;382;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3" name="Google Shape;383;p6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4" name="Google Shape;384;p6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6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6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87" name="Shape 387"/>
        <p:cNvGrpSpPr/>
        <p:nvPr/>
      </p:nvGrpSpPr>
      <p:grpSpPr>
        <a:xfrm>
          <a:off x="0" y="0"/>
          <a:ext cx="0" cy="0"/>
          <a:chOff x="0" y="0"/>
          <a:chExt cx="0" cy="0"/>
        </a:xfrm>
      </p:grpSpPr>
      <p:sp>
        <p:nvSpPr>
          <p:cNvPr id="388" name="Google Shape;388;p6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9" name="Google Shape;389;p6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0" name="Google Shape;390;p6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6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6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393" name="Shape 393"/>
        <p:cNvGrpSpPr/>
        <p:nvPr/>
      </p:nvGrpSpPr>
      <p:grpSpPr>
        <a:xfrm>
          <a:off x="0" y="0"/>
          <a:ext cx="0" cy="0"/>
          <a:chOff x="0" y="0"/>
          <a:chExt cx="0" cy="0"/>
        </a:xfrm>
      </p:grpSpPr>
      <p:sp>
        <p:nvSpPr>
          <p:cNvPr id="394" name="Google Shape;394;p64"/>
          <p:cNvSpPr txBox="1"/>
          <p:nvPr>
            <p:ph type="title"/>
          </p:nvPr>
        </p:nvSpPr>
        <p:spPr>
          <a:xfrm>
            <a:off x="360363" y="103188"/>
            <a:ext cx="8478837" cy="735012"/>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5" name="Google Shape;395;p64"/>
          <p:cNvSpPr/>
          <p:nvPr>
            <p:ph idx="2" type="chart"/>
          </p:nvPr>
        </p:nvSpPr>
        <p:spPr>
          <a:xfrm>
            <a:off x="360363" y="1244600"/>
            <a:ext cx="8478837" cy="48514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0" name="Google Shape;50;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02" name="Shape 402"/>
        <p:cNvGrpSpPr/>
        <p:nvPr/>
      </p:nvGrpSpPr>
      <p:grpSpPr>
        <a:xfrm>
          <a:off x="0" y="0"/>
          <a:ext cx="0" cy="0"/>
          <a:chOff x="0" y="0"/>
          <a:chExt cx="0" cy="0"/>
        </a:xfrm>
      </p:grpSpPr>
      <p:sp>
        <p:nvSpPr>
          <p:cNvPr id="403" name="Google Shape;403;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4" name="Google Shape;404;p6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5" name="Google Shape;405;p6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6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08" name="Shape 408"/>
        <p:cNvGrpSpPr/>
        <p:nvPr/>
      </p:nvGrpSpPr>
      <p:grpSpPr>
        <a:xfrm>
          <a:off x="0" y="0"/>
          <a:ext cx="0" cy="0"/>
          <a:chOff x="0" y="0"/>
          <a:chExt cx="0" cy="0"/>
        </a:xfrm>
      </p:grpSpPr>
      <p:sp>
        <p:nvSpPr>
          <p:cNvPr id="409" name="Google Shape;409;p6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0" name="Google Shape;410;p6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411" name="Google Shape;411;p6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6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6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14" name="Shape 414"/>
        <p:cNvGrpSpPr/>
        <p:nvPr/>
      </p:nvGrpSpPr>
      <p:grpSpPr>
        <a:xfrm>
          <a:off x="0" y="0"/>
          <a:ext cx="0" cy="0"/>
          <a:chOff x="0" y="0"/>
          <a:chExt cx="0" cy="0"/>
        </a:xfrm>
      </p:grpSpPr>
      <p:sp>
        <p:nvSpPr>
          <p:cNvPr id="415" name="Google Shape;415;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6" name="Google Shape;416;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417" name="Google Shape;417;p6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6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6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0" name="Shape 420"/>
        <p:cNvGrpSpPr/>
        <p:nvPr/>
      </p:nvGrpSpPr>
      <p:grpSpPr>
        <a:xfrm>
          <a:off x="0" y="0"/>
          <a:ext cx="0" cy="0"/>
          <a:chOff x="0" y="0"/>
          <a:chExt cx="0" cy="0"/>
        </a:xfrm>
      </p:grpSpPr>
      <p:sp>
        <p:nvSpPr>
          <p:cNvPr id="421" name="Google Shape;421;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2" name="Google Shape;422;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23" name="Google Shape;423;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24" name="Google Shape;424;p6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6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6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27" name="Shape 427"/>
        <p:cNvGrpSpPr/>
        <p:nvPr/>
      </p:nvGrpSpPr>
      <p:grpSpPr>
        <a:xfrm>
          <a:off x="0" y="0"/>
          <a:ext cx="0" cy="0"/>
          <a:chOff x="0" y="0"/>
          <a:chExt cx="0" cy="0"/>
        </a:xfrm>
      </p:grpSpPr>
      <p:sp>
        <p:nvSpPr>
          <p:cNvPr id="428" name="Google Shape;428;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9" name="Google Shape;429;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0" name="Google Shape;430;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31" name="Google Shape;431;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2" name="Google Shape;432;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33" name="Google Shape;433;p7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7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5" name="Google Shape;435;p7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6" name="Shape 436"/>
        <p:cNvGrpSpPr/>
        <p:nvPr/>
      </p:nvGrpSpPr>
      <p:grpSpPr>
        <a:xfrm>
          <a:off x="0" y="0"/>
          <a:ext cx="0" cy="0"/>
          <a:chOff x="0" y="0"/>
          <a:chExt cx="0" cy="0"/>
        </a:xfrm>
      </p:grpSpPr>
      <p:sp>
        <p:nvSpPr>
          <p:cNvPr id="437" name="Google Shape;437;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8" name="Google Shape;438;p7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7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41" name="Shape 441"/>
        <p:cNvGrpSpPr/>
        <p:nvPr/>
      </p:nvGrpSpPr>
      <p:grpSpPr>
        <a:xfrm>
          <a:off x="0" y="0"/>
          <a:ext cx="0" cy="0"/>
          <a:chOff x="0" y="0"/>
          <a:chExt cx="0" cy="0"/>
        </a:xfrm>
      </p:grpSpPr>
      <p:sp>
        <p:nvSpPr>
          <p:cNvPr id="442" name="Google Shape;442;p7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7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7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45" name="Shape 445"/>
        <p:cNvGrpSpPr/>
        <p:nvPr/>
      </p:nvGrpSpPr>
      <p:grpSpPr>
        <a:xfrm>
          <a:off x="0" y="0"/>
          <a:ext cx="0" cy="0"/>
          <a:chOff x="0" y="0"/>
          <a:chExt cx="0" cy="0"/>
        </a:xfrm>
      </p:grpSpPr>
      <p:sp>
        <p:nvSpPr>
          <p:cNvPr id="446" name="Google Shape;446;p7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7" name="Google Shape;447;p7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48" name="Google Shape;448;p7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49" name="Google Shape;449;p7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7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7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52" name="Shape 452"/>
        <p:cNvGrpSpPr/>
        <p:nvPr/>
      </p:nvGrpSpPr>
      <p:grpSpPr>
        <a:xfrm>
          <a:off x="0" y="0"/>
          <a:ext cx="0" cy="0"/>
          <a:chOff x="0" y="0"/>
          <a:chExt cx="0" cy="0"/>
        </a:xfrm>
      </p:grpSpPr>
      <p:sp>
        <p:nvSpPr>
          <p:cNvPr id="453" name="Google Shape;453;p7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4" name="Google Shape;454;p7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55" name="Google Shape;455;p7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56" name="Google Shape;456;p7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7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7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59" name="Shape 459"/>
        <p:cNvGrpSpPr/>
        <p:nvPr/>
      </p:nvGrpSpPr>
      <p:grpSpPr>
        <a:xfrm>
          <a:off x="0" y="0"/>
          <a:ext cx="0" cy="0"/>
          <a:chOff x="0" y="0"/>
          <a:chExt cx="0" cy="0"/>
        </a:xfrm>
      </p:grpSpPr>
      <p:sp>
        <p:nvSpPr>
          <p:cNvPr id="460" name="Google Shape;460;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1" name="Google Shape;461;p7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2" name="Google Shape;462;p7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3" name="Google Shape;463;p7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7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65" name="Shape 465"/>
        <p:cNvGrpSpPr/>
        <p:nvPr/>
      </p:nvGrpSpPr>
      <p:grpSpPr>
        <a:xfrm>
          <a:off x="0" y="0"/>
          <a:ext cx="0" cy="0"/>
          <a:chOff x="0" y="0"/>
          <a:chExt cx="0" cy="0"/>
        </a:xfrm>
      </p:grpSpPr>
      <p:sp>
        <p:nvSpPr>
          <p:cNvPr id="466" name="Google Shape;466;p7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7" name="Google Shape;467;p7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8" name="Google Shape;468;p7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7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7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471" name="Shape 471"/>
        <p:cNvGrpSpPr/>
        <p:nvPr/>
      </p:nvGrpSpPr>
      <p:grpSpPr>
        <a:xfrm>
          <a:off x="0" y="0"/>
          <a:ext cx="0" cy="0"/>
          <a:chOff x="0" y="0"/>
          <a:chExt cx="0" cy="0"/>
        </a:xfrm>
      </p:grpSpPr>
      <p:sp>
        <p:nvSpPr>
          <p:cNvPr id="472" name="Google Shape;472;p77"/>
          <p:cNvSpPr txBox="1"/>
          <p:nvPr>
            <p:ph type="title"/>
          </p:nvPr>
        </p:nvSpPr>
        <p:spPr>
          <a:xfrm>
            <a:off x="360363" y="103188"/>
            <a:ext cx="8478837" cy="735012"/>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3" name="Google Shape;473;p77"/>
          <p:cNvSpPr/>
          <p:nvPr>
            <p:ph idx="2" type="chart"/>
          </p:nvPr>
        </p:nvSpPr>
        <p:spPr>
          <a:xfrm>
            <a:off x="360363" y="1244600"/>
            <a:ext cx="8478837" cy="48514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hart" type="chart">
  <p:cSld name="CHART">
    <p:spTree>
      <p:nvGrpSpPr>
        <p:cNvPr id="480" name="Shape 480"/>
        <p:cNvGrpSpPr/>
        <p:nvPr/>
      </p:nvGrpSpPr>
      <p:grpSpPr>
        <a:xfrm>
          <a:off x="0" y="0"/>
          <a:ext cx="0" cy="0"/>
          <a:chOff x="0" y="0"/>
          <a:chExt cx="0" cy="0"/>
        </a:xfrm>
      </p:grpSpPr>
      <p:sp>
        <p:nvSpPr>
          <p:cNvPr id="481" name="Google Shape;481;p79"/>
          <p:cNvSpPr txBox="1"/>
          <p:nvPr>
            <p:ph type="title"/>
          </p:nvPr>
        </p:nvSpPr>
        <p:spPr>
          <a:xfrm>
            <a:off x="360363" y="103188"/>
            <a:ext cx="8478837" cy="735012"/>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2" name="Google Shape;482;p79"/>
          <p:cNvSpPr/>
          <p:nvPr>
            <p:ph idx="2" type="chart"/>
          </p:nvPr>
        </p:nvSpPr>
        <p:spPr>
          <a:xfrm>
            <a:off x="360363" y="1244600"/>
            <a:ext cx="8478837" cy="48514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Table &amp; Picture">
  <p:cSld name="03_Table &amp; Picture">
    <p:spTree>
      <p:nvGrpSpPr>
        <p:cNvPr id="483" name="Shape 483"/>
        <p:cNvGrpSpPr/>
        <p:nvPr/>
      </p:nvGrpSpPr>
      <p:grpSpPr>
        <a:xfrm>
          <a:off x="0" y="0"/>
          <a:ext cx="0" cy="0"/>
          <a:chOff x="0" y="0"/>
          <a:chExt cx="0" cy="0"/>
        </a:xfrm>
      </p:grpSpPr>
      <p:cxnSp>
        <p:nvCxnSpPr>
          <p:cNvPr id="484" name="Google Shape;484;p80"/>
          <p:cNvCxnSpPr/>
          <p:nvPr/>
        </p:nvCxnSpPr>
        <p:spPr>
          <a:xfrm>
            <a:off x="612775" y="6119813"/>
            <a:ext cx="7918450" cy="0"/>
          </a:xfrm>
          <a:prstGeom prst="straightConnector1">
            <a:avLst/>
          </a:prstGeom>
          <a:noFill/>
          <a:ln cap="flat" cmpd="sng" w="9525">
            <a:solidFill>
              <a:schemeClr val="dk1"/>
            </a:solidFill>
            <a:prstDash val="solid"/>
            <a:round/>
            <a:headEnd len="sm" w="sm" type="none"/>
            <a:tailEnd len="sm" w="sm" type="none"/>
          </a:ln>
        </p:spPr>
      </p:cxnSp>
      <p:cxnSp>
        <p:nvCxnSpPr>
          <p:cNvPr id="485" name="Google Shape;485;p80"/>
          <p:cNvCxnSpPr/>
          <p:nvPr/>
        </p:nvCxnSpPr>
        <p:spPr>
          <a:xfrm>
            <a:off x="612775" y="1439863"/>
            <a:ext cx="7918450" cy="0"/>
          </a:xfrm>
          <a:prstGeom prst="straightConnector1">
            <a:avLst/>
          </a:prstGeom>
          <a:noFill/>
          <a:ln cap="flat" cmpd="sng" w="9525">
            <a:solidFill>
              <a:schemeClr val="dk1"/>
            </a:solidFill>
            <a:prstDash val="solid"/>
            <a:round/>
            <a:headEnd len="sm" w="sm" type="none"/>
            <a:tailEnd len="sm" w="sm" type="none"/>
          </a:ln>
        </p:spPr>
      </p:cxnSp>
      <p:pic>
        <p:nvPicPr>
          <p:cNvPr id="486" name="Google Shape;486;p80"/>
          <p:cNvPicPr preferRelativeResize="0"/>
          <p:nvPr/>
        </p:nvPicPr>
        <p:blipFill rotWithShape="1">
          <a:blip r:embed="rId2">
            <a:alphaModFix/>
          </a:blip>
          <a:srcRect b="0" l="-23" r="78767" t="0"/>
          <a:stretch/>
        </p:blipFill>
        <p:spPr>
          <a:xfrm>
            <a:off x="611188" y="6237288"/>
            <a:ext cx="247650" cy="296862"/>
          </a:xfrm>
          <a:prstGeom prst="rect">
            <a:avLst/>
          </a:prstGeom>
          <a:noFill/>
          <a:ln>
            <a:noFill/>
          </a:ln>
        </p:spPr>
      </p:pic>
      <p:sp>
        <p:nvSpPr>
          <p:cNvPr id="487" name="Google Shape;487;p80"/>
          <p:cNvSpPr txBox="1"/>
          <p:nvPr>
            <p:ph idx="1" type="body"/>
          </p:nvPr>
        </p:nvSpPr>
        <p:spPr>
          <a:xfrm>
            <a:off x="612774" y="835200"/>
            <a:ext cx="7920000" cy="554400"/>
          </a:xfrm>
          <a:prstGeom prst="rect">
            <a:avLst/>
          </a:prstGeom>
          <a:noFill/>
          <a:ln>
            <a:noFill/>
          </a:ln>
        </p:spPr>
        <p:txBody>
          <a:bodyPr anchorCtr="0" anchor="t" bIns="0" lIns="0" spcFirstLastPara="1" rIns="0" wrap="square" tIns="0"/>
          <a:lstStyle>
            <a:lvl1pPr indent="-228600" lvl="0" marL="457200" algn="l">
              <a:spcBef>
                <a:spcPts val="600"/>
              </a:spcBef>
              <a:spcAft>
                <a:spcPts val="0"/>
              </a:spcAft>
              <a:buClr>
                <a:schemeClr val="dk1"/>
              </a:buClr>
              <a:buSzPts val="3000"/>
              <a:buFont typeface="Century Gothic"/>
              <a:buNone/>
              <a:defRPr b="1" sz="3000">
                <a:latin typeface="Century Gothic"/>
                <a:ea typeface="Century Gothic"/>
                <a:cs typeface="Century Gothic"/>
                <a:sym typeface="Century Gothic"/>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8" name="Google Shape;488;p80"/>
          <p:cNvSpPr txBox="1"/>
          <p:nvPr>
            <p:ph idx="2" type="body"/>
          </p:nvPr>
        </p:nvSpPr>
        <p:spPr>
          <a:xfrm>
            <a:off x="612000" y="648000"/>
            <a:ext cx="7920000" cy="277200"/>
          </a:xfrm>
          <a:prstGeom prst="rect">
            <a:avLst/>
          </a:prstGeom>
          <a:noFill/>
          <a:ln>
            <a:noFill/>
          </a:ln>
        </p:spPr>
        <p:txBody>
          <a:bodyPr anchorCtr="0" anchor="t" bIns="0" lIns="0" spcFirstLastPara="1" rIns="0" wrap="square" tIns="0"/>
          <a:lstStyle>
            <a:lvl1pPr indent="-228600" lvl="0" marL="457200" algn="l">
              <a:spcBef>
                <a:spcPts val="240"/>
              </a:spcBef>
              <a:spcAft>
                <a:spcPts val="0"/>
              </a:spcAft>
              <a:buClr>
                <a:schemeClr val="dk1"/>
              </a:buClr>
              <a:buSzPts val="1200"/>
              <a:buFont typeface="Century Gothic"/>
              <a:buNone/>
              <a:defRPr b="1" sz="1200">
                <a:latin typeface="Century Gothic"/>
                <a:ea typeface="Century Gothic"/>
                <a:cs typeface="Century Gothic"/>
                <a:sym typeface="Century Gothic"/>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9" name="Google Shape;489;p80"/>
          <p:cNvSpPr/>
          <p:nvPr>
            <p:ph idx="3" type="pic"/>
          </p:nvPr>
        </p:nvSpPr>
        <p:spPr>
          <a:xfrm>
            <a:off x="4752000" y="1771200"/>
            <a:ext cx="3780000" cy="3816000"/>
          </a:xfrm>
          <a:prstGeom prst="rect">
            <a:avLst/>
          </a:prstGeom>
          <a:noFill/>
          <a:ln cap="flat" cmpd="sng" w="9525">
            <a:solidFill>
              <a:srgbClr val="7F7F7F"/>
            </a:solidFill>
            <a:prstDash val="solid"/>
            <a:round/>
            <a:headEnd len="sm" w="sm" type="none"/>
            <a:tailEnd len="sm" w="sm" type="none"/>
          </a:ln>
          <a:effectLst>
            <a:outerShdw blurRad="63500" rotWithShape="0" algn="tl" dir="2700000" dist="25400">
              <a:schemeClr val="dk1"/>
            </a:outerShdw>
          </a:effectLst>
        </p:spPr>
        <p:txBody>
          <a:bodyPr anchorCtr="0" anchor="t" bIns="45700" lIns="91425" spcFirstLastPara="1" rIns="91425" wrap="square" tIns="45700"/>
          <a:lstStyle>
            <a:lvl1pPr lvl="0" marR="0" rtl="0" algn="l">
              <a:spcBef>
                <a:spcPts val="280"/>
              </a:spcBef>
              <a:spcAft>
                <a:spcPts val="0"/>
              </a:spcAft>
              <a:buClr>
                <a:schemeClr val="dk1"/>
              </a:buClr>
              <a:buSzPts val="1400"/>
              <a:buFont typeface="Century Gothic"/>
              <a:buNone/>
              <a:defRPr b="0" i="0" sz="1400" u="none" cap="none" strike="noStrike">
                <a:solidFill>
                  <a:schemeClr val="dk1"/>
                </a:solidFill>
                <a:latin typeface="Century Gothic"/>
                <a:ea typeface="Century Gothic"/>
                <a:cs typeface="Century Gothic"/>
                <a:sym typeface="Century Gothic"/>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0" name="Google Shape;490;p80"/>
          <p:cNvSpPr/>
          <p:nvPr>
            <p:ph idx="4" type="tbl"/>
          </p:nvPr>
        </p:nvSpPr>
        <p:spPr>
          <a:xfrm>
            <a:off x="611560" y="1772816"/>
            <a:ext cx="3780000" cy="38163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100"/>
              <a:buFont typeface="Century Gothic"/>
              <a:buNone/>
              <a:defRPr b="1" i="0" sz="11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91" name="Google Shape;491;p80"/>
          <p:cNvSpPr txBox="1"/>
          <p:nvPr>
            <p:ph idx="5" type="body"/>
          </p:nvPr>
        </p:nvSpPr>
        <p:spPr>
          <a:xfrm>
            <a:off x="4716016" y="6165304"/>
            <a:ext cx="3456384" cy="576064"/>
          </a:xfrm>
          <a:prstGeom prst="rect">
            <a:avLst/>
          </a:prstGeom>
          <a:noFill/>
          <a:ln>
            <a:noFill/>
          </a:ln>
        </p:spPr>
        <p:txBody>
          <a:bodyPr anchorCtr="0" anchor="t" bIns="45700" lIns="91425" spcFirstLastPara="1" rIns="91425" wrap="square" tIns="45700"/>
          <a:lstStyle>
            <a:lvl1pPr indent="-228600" lvl="0" marL="457200" marR="0" algn="l">
              <a:lnSpc>
                <a:spcPct val="100000"/>
              </a:lnSpc>
              <a:spcBef>
                <a:spcPts val="120"/>
              </a:spcBef>
              <a:spcAft>
                <a:spcPts val="0"/>
              </a:spcAft>
              <a:buClr>
                <a:schemeClr val="dk1"/>
              </a:buClr>
              <a:buSzPts val="600"/>
              <a:buFont typeface="Arial"/>
              <a:buNone/>
              <a:defRPr b="0" sz="600"/>
            </a:lvl1pPr>
            <a:lvl2pPr indent="-266700" lvl="1" marL="914400" algn="l">
              <a:spcBef>
                <a:spcPts val="120"/>
              </a:spcBef>
              <a:spcAft>
                <a:spcPts val="0"/>
              </a:spcAft>
              <a:buClr>
                <a:schemeClr val="dk1"/>
              </a:buClr>
              <a:buSzPts val="600"/>
              <a:buFont typeface="Arial"/>
              <a:buChar char="–"/>
              <a:defRPr sz="600"/>
            </a:lvl2pPr>
            <a:lvl3pPr indent="-266700" lvl="2" marL="1371600" algn="l">
              <a:spcBef>
                <a:spcPts val="120"/>
              </a:spcBef>
              <a:spcAft>
                <a:spcPts val="0"/>
              </a:spcAft>
              <a:buClr>
                <a:schemeClr val="dk1"/>
              </a:buClr>
              <a:buSzPts val="600"/>
              <a:buFont typeface="Arial"/>
              <a:buChar char="•"/>
              <a:defRPr sz="600"/>
            </a:lvl3pPr>
            <a:lvl4pPr indent="-266700" lvl="3" marL="1828800" algn="l">
              <a:spcBef>
                <a:spcPts val="120"/>
              </a:spcBef>
              <a:spcAft>
                <a:spcPts val="0"/>
              </a:spcAft>
              <a:buClr>
                <a:schemeClr val="dk1"/>
              </a:buClr>
              <a:buSzPts val="600"/>
              <a:buFont typeface="Arial"/>
              <a:buChar char="–"/>
              <a:defRPr sz="600"/>
            </a:lvl4pPr>
            <a:lvl5pPr indent="-266700" lvl="4" marL="2286000" algn="l">
              <a:spcBef>
                <a:spcPts val="120"/>
              </a:spcBef>
              <a:spcAft>
                <a:spcPts val="0"/>
              </a:spcAft>
              <a:buClr>
                <a:schemeClr val="dk1"/>
              </a:buClr>
              <a:buSzPts val="600"/>
              <a:buFont typeface="Arial"/>
              <a:buChar char="»"/>
              <a:defRPr sz="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2" name="Google Shape;492;p80"/>
          <p:cNvSpPr txBox="1"/>
          <p:nvPr>
            <p:ph idx="12" type="sldNum"/>
          </p:nvPr>
        </p:nvSpPr>
        <p:spPr>
          <a:xfrm>
            <a:off x="8243888" y="6356350"/>
            <a:ext cx="4429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Arial"/>
                <a:ea typeface="Arial"/>
                <a:cs typeface="Arial"/>
                <a:sym typeface="Arial"/>
              </a:defRPr>
            </a:lvl1pPr>
            <a:lvl2pPr indent="0" lvl="1" marL="0" algn="r">
              <a:spcBef>
                <a:spcPts val="0"/>
              </a:spcBef>
              <a:buNone/>
              <a:defRPr b="0" i="0" sz="1200" u="none" cap="none" strike="noStrike">
                <a:solidFill>
                  <a:schemeClr val="dk1"/>
                </a:solidFill>
                <a:latin typeface="Arial"/>
                <a:ea typeface="Arial"/>
                <a:cs typeface="Arial"/>
                <a:sym typeface="Arial"/>
              </a:defRPr>
            </a:lvl2pPr>
            <a:lvl3pPr indent="0" lvl="2" marL="0" algn="r">
              <a:spcBef>
                <a:spcPts val="0"/>
              </a:spcBef>
              <a:buNone/>
              <a:defRPr b="0" i="0" sz="1200" u="none" cap="none" strike="noStrike">
                <a:solidFill>
                  <a:schemeClr val="dk1"/>
                </a:solidFill>
                <a:latin typeface="Arial"/>
                <a:ea typeface="Arial"/>
                <a:cs typeface="Arial"/>
                <a:sym typeface="Arial"/>
              </a:defRPr>
            </a:lvl3pPr>
            <a:lvl4pPr indent="0" lvl="3" marL="0" algn="r">
              <a:spcBef>
                <a:spcPts val="0"/>
              </a:spcBef>
              <a:buNone/>
              <a:defRPr b="0" i="0" sz="1200" u="none" cap="none" strike="noStrike">
                <a:solidFill>
                  <a:schemeClr val="dk1"/>
                </a:solidFill>
                <a:latin typeface="Arial"/>
                <a:ea typeface="Arial"/>
                <a:cs typeface="Arial"/>
                <a:sym typeface="Arial"/>
              </a:defRPr>
            </a:lvl4pPr>
            <a:lvl5pPr indent="0" lvl="4" marL="0" algn="r">
              <a:spcBef>
                <a:spcPts val="0"/>
              </a:spcBef>
              <a:buNone/>
              <a:defRPr b="0" i="0" sz="1200" u="none" cap="none" strike="noStrike">
                <a:solidFill>
                  <a:schemeClr val="dk1"/>
                </a:solidFill>
                <a:latin typeface="Arial"/>
                <a:ea typeface="Arial"/>
                <a:cs typeface="Arial"/>
                <a:sym typeface="Arial"/>
              </a:defRPr>
            </a:lvl5pPr>
            <a:lvl6pPr indent="0" lvl="5" marL="0" algn="r">
              <a:spcBef>
                <a:spcPts val="0"/>
              </a:spcBef>
              <a:buNone/>
              <a:defRPr b="0" i="0" sz="1200" u="none" cap="none" strike="noStrike">
                <a:solidFill>
                  <a:schemeClr val="dk1"/>
                </a:solidFill>
                <a:latin typeface="Arial"/>
                <a:ea typeface="Arial"/>
                <a:cs typeface="Arial"/>
                <a:sym typeface="Arial"/>
              </a:defRPr>
            </a:lvl6pPr>
            <a:lvl7pPr indent="0" lvl="6" marL="0" algn="r">
              <a:spcBef>
                <a:spcPts val="0"/>
              </a:spcBef>
              <a:buNone/>
              <a:defRPr b="0" i="0" sz="1200" u="none" cap="none" strike="noStrike">
                <a:solidFill>
                  <a:schemeClr val="dk1"/>
                </a:solidFill>
                <a:latin typeface="Arial"/>
                <a:ea typeface="Arial"/>
                <a:cs typeface="Arial"/>
                <a:sym typeface="Arial"/>
              </a:defRPr>
            </a:lvl7pPr>
            <a:lvl8pPr indent="0" lvl="7" marL="0" algn="r">
              <a:spcBef>
                <a:spcPts val="0"/>
              </a:spcBef>
              <a:buNone/>
              <a:defRPr b="0" i="0" sz="1200" u="none" cap="none" strike="noStrike">
                <a:solidFill>
                  <a:schemeClr val="dk1"/>
                </a:solidFill>
                <a:latin typeface="Arial"/>
                <a:ea typeface="Arial"/>
                <a:cs typeface="Arial"/>
                <a:sym typeface="Arial"/>
              </a:defRPr>
            </a:lvl8pPr>
            <a:lvl9pPr indent="0" lvl="8" marL="0" algn="r">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93" name="Shape 493"/>
        <p:cNvGrpSpPr/>
        <p:nvPr/>
      </p:nvGrpSpPr>
      <p:grpSpPr>
        <a:xfrm>
          <a:off x="0" y="0"/>
          <a:ext cx="0" cy="0"/>
          <a:chOff x="0" y="0"/>
          <a:chExt cx="0" cy="0"/>
        </a:xfrm>
      </p:grpSpPr>
      <p:sp>
        <p:nvSpPr>
          <p:cNvPr id="494" name="Google Shape;494;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5" name="Google Shape;495;p8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6" name="Google Shape;496;p8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8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8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b="0" i="0" sz="1400" u="none" cap="none" strike="noStrike">
                <a:solidFill>
                  <a:srgbClr val="000000"/>
                </a:solidFill>
                <a:latin typeface="Arial"/>
                <a:ea typeface="Arial"/>
                <a:cs typeface="Arial"/>
                <a:sym typeface="Arial"/>
              </a:defRPr>
            </a:lvl1pPr>
            <a:lvl2pPr indent="0" lvl="1" marL="0" marR="0" algn="r">
              <a:spcBef>
                <a:spcPts val="0"/>
              </a:spcBef>
              <a:buNone/>
              <a:defRPr b="0" i="0" sz="1400" u="none" cap="none" strike="noStrike">
                <a:solidFill>
                  <a:srgbClr val="000000"/>
                </a:solidFill>
                <a:latin typeface="Arial"/>
                <a:ea typeface="Arial"/>
                <a:cs typeface="Arial"/>
                <a:sym typeface="Arial"/>
              </a:defRPr>
            </a:lvl2pPr>
            <a:lvl3pPr indent="0" lvl="2" marL="0" marR="0" algn="r">
              <a:spcBef>
                <a:spcPts val="0"/>
              </a:spcBef>
              <a:buNone/>
              <a:defRPr b="0" i="0" sz="1400" u="none" cap="none" strike="noStrike">
                <a:solidFill>
                  <a:srgbClr val="000000"/>
                </a:solidFill>
                <a:latin typeface="Arial"/>
                <a:ea typeface="Arial"/>
                <a:cs typeface="Arial"/>
                <a:sym typeface="Arial"/>
              </a:defRPr>
            </a:lvl3pPr>
            <a:lvl4pPr indent="0" lvl="3" marL="0" marR="0" algn="r">
              <a:spcBef>
                <a:spcPts val="0"/>
              </a:spcBef>
              <a:buNone/>
              <a:defRPr b="0" i="0" sz="1400" u="none" cap="none" strike="noStrike">
                <a:solidFill>
                  <a:srgbClr val="000000"/>
                </a:solidFill>
                <a:latin typeface="Arial"/>
                <a:ea typeface="Arial"/>
                <a:cs typeface="Arial"/>
                <a:sym typeface="Arial"/>
              </a:defRPr>
            </a:lvl4pPr>
            <a:lvl5pPr indent="0" lvl="4" marL="0" marR="0" algn="r">
              <a:spcBef>
                <a:spcPts val="0"/>
              </a:spcBef>
              <a:buNone/>
              <a:defRPr b="0" i="0" sz="1400" u="none" cap="none" strike="noStrike">
                <a:solidFill>
                  <a:srgbClr val="000000"/>
                </a:solidFill>
                <a:latin typeface="Arial"/>
                <a:ea typeface="Arial"/>
                <a:cs typeface="Arial"/>
                <a:sym typeface="Arial"/>
              </a:defRPr>
            </a:lvl5pPr>
            <a:lvl6pPr indent="0" lvl="5" marL="0" marR="0" algn="r">
              <a:spcBef>
                <a:spcPts val="0"/>
              </a:spcBef>
              <a:buNone/>
              <a:defRPr b="0" i="0" sz="1400" u="none" cap="none" strike="noStrike">
                <a:solidFill>
                  <a:srgbClr val="000000"/>
                </a:solidFill>
                <a:latin typeface="Arial"/>
                <a:ea typeface="Arial"/>
                <a:cs typeface="Arial"/>
                <a:sym typeface="Arial"/>
              </a:defRPr>
            </a:lvl6pPr>
            <a:lvl7pPr indent="0" lvl="6" marL="0" marR="0" algn="r">
              <a:spcBef>
                <a:spcPts val="0"/>
              </a:spcBef>
              <a:buNone/>
              <a:defRPr b="0" i="0" sz="1400" u="none" cap="none" strike="noStrike">
                <a:solidFill>
                  <a:srgbClr val="000000"/>
                </a:solidFill>
                <a:latin typeface="Arial"/>
                <a:ea typeface="Arial"/>
                <a:cs typeface="Arial"/>
                <a:sym typeface="Arial"/>
              </a:defRPr>
            </a:lvl7pPr>
            <a:lvl8pPr indent="0" lvl="7" marL="0" marR="0" algn="r">
              <a:spcBef>
                <a:spcPts val="0"/>
              </a:spcBef>
              <a:buNone/>
              <a:defRPr b="0" i="0" sz="1400" u="none" cap="none" strike="noStrike">
                <a:solidFill>
                  <a:srgbClr val="000000"/>
                </a:solidFill>
                <a:latin typeface="Arial"/>
                <a:ea typeface="Arial"/>
                <a:cs typeface="Arial"/>
                <a:sym typeface="Arial"/>
              </a:defRPr>
            </a:lvl8pPr>
            <a:lvl9pPr indent="0" lvl="8" marL="0" marR="0" algn="r">
              <a:spcBef>
                <a:spcPts val="0"/>
              </a:spcBef>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4_Text &amp; Picture 2">
  <p:cSld name="04_Text &amp; Picture 2">
    <p:spTree>
      <p:nvGrpSpPr>
        <p:cNvPr id="499" name="Shape 499"/>
        <p:cNvGrpSpPr/>
        <p:nvPr/>
      </p:nvGrpSpPr>
      <p:grpSpPr>
        <a:xfrm>
          <a:off x="0" y="0"/>
          <a:ext cx="0" cy="0"/>
          <a:chOff x="0" y="0"/>
          <a:chExt cx="0" cy="0"/>
        </a:xfrm>
      </p:grpSpPr>
      <p:cxnSp>
        <p:nvCxnSpPr>
          <p:cNvPr id="500" name="Google Shape;500;p82"/>
          <p:cNvCxnSpPr/>
          <p:nvPr/>
        </p:nvCxnSpPr>
        <p:spPr>
          <a:xfrm>
            <a:off x="612775" y="6119813"/>
            <a:ext cx="7918450" cy="0"/>
          </a:xfrm>
          <a:prstGeom prst="straightConnector1">
            <a:avLst/>
          </a:prstGeom>
          <a:noFill/>
          <a:ln cap="flat" cmpd="sng" w="9525">
            <a:solidFill>
              <a:schemeClr val="dk1"/>
            </a:solidFill>
            <a:prstDash val="solid"/>
            <a:round/>
            <a:headEnd len="sm" w="sm" type="none"/>
            <a:tailEnd len="sm" w="sm" type="none"/>
          </a:ln>
        </p:spPr>
      </p:cxnSp>
      <p:cxnSp>
        <p:nvCxnSpPr>
          <p:cNvPr id="501" name="Google Shape;501;p82"/>
          <p:cNvCxnSpPr/>
          <p:nvPr/>
        </p:nvCxnSpPr>
        <p:spPr>
          <a:xfrm>
            <a:off x="612775" y="1439863"/>
            <a:ext cx="7918450" cy="0"/>
          </a:xfrm>
          <a:prstGeom prst="straightConnector1">
            <a:avLst/>
          </a:prstGeom>
          <a:noFill/>
          <a:ln cap="flat" cmpd="sng" w="9525">
            <a:solidFill>
              <a:schemeClr val="dk1"/>
            </a:solidFill>
            <a:prstDash val="solid"/>
            <a:round/>
            <a:headEnd len="sm" w="sm" type="none"/>
            <a:tailEnd len="sm" w="sm" type="none"/>
          </a:ln>
        </p:spPr>
      </p:cxnSp>
      <p:pic>
        <p:nvPicPr>
          <p:cNvPr id="502" name="Google Shape;502;p82"/>
          <p:cNvPicPr preferRelativeResize="0"/>
          <p:nvPr/>
        </p:nvPicPr>
        <p:blipFill rotWithShape="1">
          <a:blip r:embed="rId2">
            <a:alphaModFix/>
          </a:blip>
          <a:srcRect b="0" l="-23" r="78767" t="0"/>
          <a:stretch/>
        </p:blipFill>
        <p:spPr>
          <a:xfrm>
            <a:off x="611188" y="6237288"/>
            <a:ext cx="247650" cy="296862"/>
          </a:xfrm>
          <a:prstGeom prst="rect">
            <a:avLst/>
          </a:prstGeom>
          <a:noFill/>
          <a:ln>
            <a:noFill/>
          </a:ln>
        </p:spPr>
      </p:pic>
      <p:sp>
        <p:nvSpPr>
          <p:cNvPr id="503" name="Google Shape;503;p82"/>
          <p:cNvSpPr txBox="1"/>
          <p:nvPr>
            <p:ph idx="1" type="body"/>
          </p:nvPr>
        </p:nvSpPr>
        <p:spPr>
          <a:xfrm>
            <a:off x="612774" y="835200"/>
            <a:ext cx="7920000" cy="554400"/>
          </a:xfrm>
          <a:prstGeom prst="rect">
            <a:avLst/>
          </a:prstGeom>
          <a:noFill/>
          <a:ln>
            <a:noFill/>
          </a:ln>
        </p:spPr>
        <p:txBody>
          <a:bodyPr anchorCtr="0" anchor="t" bIns="0" lIns="0" spcFirstLastPara="1" rIns="0" wrap="square" tIns="0"/>
          <a:lstStyle>
            <a:lvl1pPr indent="-228600" lvl="0" marL="457200" algn="l">
              <a:spcBef>
                <a:spcPts val="600"/>
              </a:spcBef>
              <a:spcAft>
                <a:spcPts val="0"/>
              </a:spcAft>
              <a:buClr>
                <a:schemeClr val="dk1"/>
              </a:buClr>
              <a:buSzPts val="3000"/>
              <a:buFont typeface="Century Gothic"/>
              <a:buNone/>
              <a:defRPr b="1" sz="3000">
                <a:latin typeface="Century Gothic"/>
                <a:ea typeface="Century Gothic"/>
                <a:cs typeface="Century Gothic"/>
                <a:sym typeface="Century Gothic"/>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4" name="Google Shape;504;p82"/>
          <p:cNvSpPr txBox="1"/>
          <p:nvPr>
            <p:ph idx="2" type="body"/>
          </p:nvPr>
        </p:nvSpPr>
        <p:spPr>
          <a:xfrm>
            <a:off x="612000" y="648000"/>
            <a:ext cx="7920000" cy="277200"/>
          </a:xfrm>
          <a:prstGeom prst="rect">
            <a:avLst/>
          </a:prstGeom>
          <a:noFill/>
          <a:ln>
            <a:noFill/>
          </a:ln>
        </p:spPr>
        <p:txBody>
          <a:bodyPr anchorCtr="0" anchor="t" bIns="0" lIns="0" spcFirstLastPara="1" rIns="0" wrap="square" tIns="0"/>
          <a:lstStyle>
            <a:lvl1pPr indent="-228600" lvl="0" marL="457200" algn="l">
              <a:spcBef>
                <a:spcPts val="240"/>
              </a:spcBef>
              <a:spcAft>
                <a:spcPts val="0"/>
              </a:spcAft>
              <a:buClr>
                <a:schemeClr val="dk1"/>
              </a:buClr>
              <a:buSzPts val="1200"/>
              <a:buFont typeface="Century Gothic"/>
              <a:buNone/>
              <a:defRPr b="1" sz="1200">
                <a:latin typeface="Century Gothic"/>
                <a:ea typeface="Century Gothic"/>
                <a:cs typeface="Century Gothic"/>
                <a:sym typeface="Century Gothic"/>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5" name="Google Shape;505;p82"/>
          <p:cNvSpPr txBox="1"/>
          <p:nvPr>
            <p:ph idx="3" type="body"/>
          </p:nvPr>
        </p:nvSpPr>
        <p:spPr>
          <a:xfrm>
            <a:off x="611560" y="1771200"/>
            <a:ext cx="3780000" cy="3674024"/>
          </a:xfrm>
          <a:prstGeom prst="rect">
            <a:avLst/>
          </a:prstGeom>
          <a:noFill/>
          <a:ln>
            <a:noFill/>
          </a:ln>
        </p:spPr>
        <p:txBody>
          <a:bodyPr anchorCtr="0" anchor="t" bIns="0" lIns="0" spcFirstLastPara="1" rIns="0" wrap="square" tIns="0"/>
          <a:lstStyle>
            <a:lvl1pPr indent="-228600" lvl="0" marL="457200" marR="0" algn="l">
              <a:lnSpc>
                <a:spcPct val="100000"/>
              </a:lnSpc>
              <a:spcBef>
                <a:spcPts val="1200"/>
              </a:spcBef>
              <a:spcAft>
                <a:spcPts val="0"/>
              </a:spcAft>
              <a:buClr>
                <a:schemeClr val="dk1"/>
              </a:buClr>
              <a:buSzPts val="880"/>
              <a:buFont typeface="Noto Sans Symbols"/>
              <a:buNone/>
              <a:defRPr b="1" sz="1100">
                <a:latin typeface="Century Gothic"/>
                <a:ea typeface="Century Gothic"/>
                <a:cs typeface="Century Gothic"/>
                <a:sym typeface="Century Gothic"/>
              </a:defRPr>
            </a:lvl1pPr>
            <a:lvl2pPr indent="-284480" lvl="1" marL="914400" marR="0" algn="l">
              <a:lnSpc>
                <a:spcPct val="100000"/>
              </a:lnSpc>
              <a:spcBef>
                <a:spcPts val="600"/>
              </a:spcBef>
              <a:spcAft>
                <a:spcPts val="0"/>
              </a:spcAft>
              <a:buClr>
                <a:schemeClr val="dk1"/>
              </a:buClr>
              <a:buSzPts val="880"/>
              <a:buFont typeface="Noto Sans Symbols"/>
              <a:buChar char="▪"/>
              <a:defRPr sz="1100">
                <a:latin typeface="Century Gothic"/>
                <a:ea typeface="Century Gothic"/>
                <a:cs typeface="Century Gothic"/>
                <a:sym typeface="Century Gothic"/>
              </a:defRPr>
            </a:lvl2pPr>
            <a:lvl3pPr indent="-279400" lvl="2" marL="1371600" algn="l">
              <a:spcBef>
                <a:spcPts val="600"/>
              </a:spcBef>
              <a:spcAft>
                <a:spcPts val="0"/>
              </a:spcAft>
              <a:buClr>
                <a:schemeClr val="dk1"/>
              </a:buClr>
              <a:buSzPts val="800"/>
              <a:buFont typeface="Century Gothic"/>
              <a:buChar char="_"/>
              <a:defRPr sz="1000">
                <a:latin typeface="Century Gothic"/>
                <a:ea typeface="Century Gothic"/>
                <a:cs typeface="Century Gothic"/>
                <a:sym typeface="Century Gothic"/>
              </a:defRPr>
            </a:lvl3pPr>
            <a:lvl4pPr indent="-342900" lvl="3" marL="1828800" algn="l">
              <a:spcBef>
                <a:spcPts val="60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6" name="Google Shape;506;p82"/>
          <p:cNvSpPr/>
          <p:nvPr>
            <p:ph idx="4" type="pic"/>
          </p:nvPr>
        </p:nvSpPr>
        <p:spPr>
          <a:xfrm>
            <a:off x="611188" y="5589240"/>
            <a:ext cx="7920812" cy="432048"/>
          </a:xfrm>
          <a:prstGeom prst="rect">
            <a:avLst/>
          </a:prstGeom>
          <a:noFill/>
          <a:ln cap="flat" cmpd="sng" w="9525">
            <a:solidFill>
              <a:srgbClr val="7F7F7F"/>
            </a:solidFill>
            <a:prstDash val="solid"/>
            <a:round/>
            <a:headEnd len="sm" w="sm" type="none"/>
            <a:tailEnd len="sm" w="sm" type="none"/>
          </a:ln>
          <a:effectLst>
            <a:outerShdw blurRad="63500" rotWithShape="0" algn="tl" dir="2700000" dist="25400">
              <a:srgbClr val="7F7F7F"/>
            </a:outerShdw>
          </a:effectLst>
        </p:spPr>
        <p:txBody>
          <a:bodyPr anchorCtr="0" anchor="t" bIns="45700" lIns="91425" spcFirstLastPara="1" rIns="91425" wrap="square" tIns="45700"/>
          <a:lstStyle>
            <a:lvl1pPr lvl="0" marR="0" rtl="0" algn="l">
              <a:spcBef>
                <a:spcPts val="16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7" name="Google Shape;507;p82"/>
          <p:cNvSpPr/>
          <p:nvPr>
            <p:ph idx="5" type="pic"/>
          </p:nvPr>
        </p:nvSpPr>
        <p:spPr>
          <a:xfrm>
            <a:off x="4752000" y="1771200"/>
            <a:ext cx="3780000" cy="3674024"/>
          </a:xfrm>
          <a:prstGeom prst="rect">
            <a:avLst/>
          </a:prstGeom>
          <a:noFill/>
          <a:ln cap="flat" cmpd="sng" w="9525">
            <a:solidFill>
              <a:srgbClr val="7F7F7F"/>
            </a:solidFill>
            <a:prstDash val="solid"/>
            <a:round/>
            <a:headEnd len="sm" w="sm" type="none"/>
            <a:tailEnd len="sm" w="sm" type="none"/>
          </a:ln>
          <a:effectLst>
            <a:outerShdw blurRad="63500" rotWithShape="0" algn="tl" dir="2700000" dist="25400">
              <a:schemeClr val="dk1"/>
            </a:outerShdw>
          </a:effectLst>
        </p:spPr>
        <p:txBody>
          <a:bodyPr anchorCtr="0" anchor="t" bIns="45700" lIns="91425" spcFirstLastPara="1" rIns="91425" wrap="square" tIns="45700"/>
          <a:lstStyle>
            <a:lvl1pPr lvl="0" marR="0" rtl="0" algn="l">
              <a:spcBef>
                <a:spcPts val="280"/>
              </a:spcBef>
              <a:spcAft>
                <a:spcPts val="0"/>
              </a:spcAft>
              <a:buClr>
                <a:schemeClr val="dk1"/>
              </a:buClr>
              <a:buSzPts val="1400"/>
              <a:buFont typeface="Century Gothic"/>
              <a:buNone/>
              <a:defRPr b="0" i="0" sz="1400" u="none" cap="none" strike="noStrike">
                <a:solidFill>
                  <a:schemeClr val="dk1"/>
                </a:solidFill>
                <a:latin typeface="Century Gothic"/>
                <a:ea typeface="Century Gothic"/>
                <a:cs typeface="Century Gothic"/>
                <a:sym typeface="Century Gothic"/>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8" name="Google Shape;508;p82"/>
          <p:cNvSpPr txBox="1"/>
          <p:nvPr>
            <p:ph idx="6" type="body"/>
          </p:nvPr>
        </p:nvSpPr>
        <p:spPr>
          <a:xfrm>
            <a:off x="4716016" y="6165304"/>
            <a:ext cx="3456384" cy="576064"/>
          </a:xfrm>
          <a:prstGeom prst="rect">
            <a:avLst/>
          </a:prstGeom>
          <a:noFill/>
          <a:ln>
            <a:noFill/>
          </a:ln>
        </p:spPr>
        <p:txBody>
          <a:bodyPr anchorCtr="0" anchor="t" bIns="45700" lIns="91425" spcFirstLastPara="1" rIns="91425" wrap="square" tIns="45700"/>
          <a:lstStyle>
            <a:lvl1pPr indent="-228600" lvl="0" marL="457200" marR="0" algn="l">
              <a:lnSpc>
                <a:spcPct val="100000"/>
              </a:lnSpc>
              <a:spcBef>
                <a:spcPts val="120"/>
              </a:spcBef>
              <a:spcAft>
                <a:spcPts val="0"/>
              </a:spcAft>
              <a:buClr>
                <a:schemeClr val="dk1"/>
              </a:buClr>
              <a:buSzPts val="600"/>
              <a:buFont typeface="Arial"/>
              <a:buNone/>
              <a:defRPr b="0" sz="600"/>
            </a:lvl1pPr>
            <a:lvl2pPr indent="-266700" lvl="1" marL="914400" algn="l">
              <a:spcBef>
                <a:spcPts val="120"/>
              </a:spcBef>
              <a:spcAft>
                <a:spcPts val="0"/>
              </a:spcAft>
              <a:buClr>
                <a:schemeClr val="dk1"/>
              </a:buClr>
              <a:buSzPts val="600"/>
              <a:buFont typeface="Arial"/>
              <a:buChar char="–"/>
              <a:defRPr sz="600"/>
            </a:lvl2pPr>
            <a:lvl3pPr indent="-266700" lvl="2" marL="1371600" algn="l">
              <a:spcBef>
                <a:spcPts val="120"/>
              </a:spcBef>
              <a:spcAft>
                <a:spcPts val="0"/>
              </a:spcAft>
              <a:buClr>
                <a:schemeClr val="dk1"/>
              </a:buClr>
              <a:buSzPts val="600"/>
              <a:buFont typeface="Arial"/>
              <a:buChar char="•"/>
              <a:defRPr sz="600"/>
            </a:lvl3pPr>
            <a:lvl4pPr indent="-266700" lvl="3" marL="1828800" algn="l">
              <a:spcBef>
                <a:spcPts val="120"/>
              </a:spcBef>
              <a:spcAft>
                <a:spcPts val="0"/>
              </a:spcAft>
              <a:buClr>
                <a:schemeClr val="dk1"/>
              </a:buClr>
              <a:buSzPts val="600"/>
              <a:buFont typeface="Arial"/>
              <a:buChar char="–"/>
              <a:defRPr sz="600"/>
            </a:lvl4pPr>
            <a:lvl5pPr indent="-266700" lvl="4" marL="2286000" algn="l">
              <a:spcBef>
                <a:spcPts val="120"/>
              </a:spcBef>
              <a:spcAft>
                <a:spcPts val="0"/>
              </a:spcAft>
              <a:buClr>
                <a:schemeClr val="dk1"/>
              </a:buClr>
              <a:buSzPts val="600"/>
              <a:buFont typeface="Arial"/>
              <a:buChar char="»"/>
              <a:defRPr sz="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09" name="Google Shape;509;p82"/>
          <p:cNvSpPr txBox="1"/>
          <p:nvPr>
            <p:ph idx="12" type="sldNum"/>
          </p:nvPr>
        </p:nvSpPr>
        <p:spPr>
          <a:xfrm>
            <a:off x="8243888" y="6356350"/>
            <a:ext cx="44291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10" name="Shape 510"/>
        <p:cNvGrpSpPr/>
        <p:nvPr/>
      </p:nvGrpSpPr>
      <p:grpSpPr>
        <a:xfrm>
          <a:off x="0" y="0"/>
          <a:ext cx="0" cy="0"/>
          <a:chOff x="0" y="0"/>
          <a:chExt cx="0" cy="0"/>
        </a:xfrm>
      </p:grpSpPr>
      <p:sp>
        <p:nvSpPr>
          <p:cNvPr id="511" name="Google Shape;511;p8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2" name="Google Shape;512;p8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513" name="Google Shape;513;p8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8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5" name="Google Shape;515;p8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16" name="Shape 516"/>
        <p:cNvGrpSpPr/>
        <p:nvPr/>
      </p:nvGrpSpPr>
      <p:grpSpPr>
        <a:xfrm>
          <a:off x="0" y="0"/>
          <a:ext cx="0" cy="0"/>
          <a:chOff x="0" y="0"/>
          <a:chExt cx="0" cy="0"/>
        </a:xfrm>
      </p:grpSpPr>
      <p:sp>
        <p:nvSpPr>
          <p:cNvPr id="517" name="Google Shape;517;p8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8" name="Google Shape;518;p8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519" name="Google Shape;519;p8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8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1" name="Google Shape;521;p8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22" name="Shape 522"/>
        <p:cNvGrpSpPr/>
        <p:nvPr/>
      </p:nvGrpSpPr>
      <p:grpSpPr>
        <a:xfrm>
          <a:off x="0" y="0"/>
          <a:ext cx="0" cy="0"/>
          <a:chOff x="0" y="0"/>
          <a:chExt cx="0" cy="0"/>
        </a:xfrm>
      </p:grpSpPr>
      <p:sp>
        <p:nvSpPr>
          <p:cNvPr id="523" name="Google Shape;523;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4" name="Google Shape;524;p8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25" name="Google Shape;525;p8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26" name="Google Shape;526;p8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8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8" name="Google Shape;528;p8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29" name="Shape 529"/>
        <p:cNvGrpSpPr/>
        <p:nvPr/>
      </p:nvGrpSpPr>
      <p:grpSpPr>
        <a:xfrm>
          <a:off x="0" y="0"/>
          <a:ext cx="0" cy="0"/>
          <a:chOff x="0" y="0"/>
          <a:chExt cx="0" cy="0"/>
        </a:xfrm>
      </p:grpSpPr>
      <p:sp>
        <p:nvSpPr>
          <p:cNvPr id="530" name="Google Shape;530;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1" name="Google Shape;531;p8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32" name="Google Shape;532;p8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33" name="Google Shape;533;p8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34" name="Google Shape;534;p8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35" name="Google Shape;535;p8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8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8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8" name="Shape 538"/>
        <p:cNvGrpSpPr/>
        <p:nvPr/>
      </p:nvGrpSpPr>
      <p:grpSpPr>
        <a:xfrm>
          <a:off x="0" y="0"/>
          <a:ext cx="0" cy="0"/>
          <a:chOff x="0" y="0"/>
          <a:chExt cx="0" cy="0"/>
        </a:xfrm>
      </p:grpSpPr>
      <p:sp>
        <p:nvSpPr>
          <p:cNvPr id="539" name="Google Shape;539;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0" name="Google Shape;540;p8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1" name="Google Shape;541;p8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2" name="Google Shape;542;p8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3" name="Shape 543"/>
        <p:cNvGrpSpPr/>
        <p:nvPr/>
      </p:nvGrpSpPr>
      <p:grpSpPr>
        <a:xfrm>
          <a:off x="0" y="0"/>
          <a:ext cx="0" cy="0"/>
          <a:chOff x="0" y="0"/>
          <a:chExt cx="0" cy="0"/>
        </a:xfrm>
      </p:grpSpPr>
      <p:sp>
        <p:nvSpPr>
          <p:cNvPr id="544" name="Google Shape;544;p8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8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p8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7" name="Shape 547"/>
        <p:cNvGrpSpPr/>
        <p:nvPr/>
      </p:nvGrpSpPr>
      <p:grpSpPr>
        <a:xfrm>
          <a:off x="0" y="0"/>
          <a:ext cx="0" cy="0"/>
          <a:chOff x="0" y="0"/>
          <a:chExt cx="0" cy="0"/>
        </a:xfrm>
      </p:grpSpPr>
      <p:sp>
        <p:nvSpPr>
          <p:cNvPr id="548" name="Google Shape;548;p8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9" name="Google Shape;549;p8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50" name="Google Shape;550;p8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51" name="Google Shape;551;p8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p8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3" name="Google Shape;553;p8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54" name="Shape 554"/>
        <p:cNvGrpSpPr/>
        <p:nvPr/>
      </p:nvGrpSpPr>
      <p:grpSpPr>
        <a:xfrm>
          <a:off x="0" y="0"/>
          <a:ext cx="0" cy="0"/>
          <a:chOff x="0" y="0"/>
          <a:chExt cx="0" cy="0"/>
        </a:xfrm>
      </p:grpSpPr>
      <p:sp>
        <p:nvSpPr>
          <p:cNvPr id="555" name="Google Shape;555;p9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6" name="Google Shape;556;p9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57" name="Google Shape;557;p9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58" name="Google Shape;558;p9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9" name="Google Shape;559;p9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p9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61" name="Shape 561"/>
        <p:cNvGrpSpPr/>
        <p:nvPr/>
      </p:nvGrpSpPr>
      <p:grpSpPr>
        <a:xfrm>
          <a:off x="0" y="0"/>
          <a:ext cx="0" cy="0"/>
          <a:chOff x="0" y="0"/>
          <a:chExt cx="0" cy="0"/>
        </a:xfrm>
      </p:grpSpPr>
      <p:sp>
        <p:nvSpPr>
          <p:cNvPr id="562" name="Google Shape;562;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3" name="Google Shape;563;p9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64" name="Google Shape;564;p9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5" name="Google Shape;565;p9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6" name="Google Shape;566;p9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67" name="Shape 567"/>
        <p:cNvGrpSpPr/>
        <p:nvPr/>
      </p:nvGrpSpPr>
      <p:grpSpPr>
        <a:xfrm>
          <a:off x="0" y="0"/>
          <a:ext cx="0" cy="0"/>
          <a:chOff x="0" y="0"/>
          <a:chExt cx="0" cy="0"/>
        </a:xfrm>
      </p:grpSpPr>
      <p:sp>
        <p:nvSpPr>
          <p:cNvPr id="568" name="Google Shape;568;p9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69" name="Google Shape;569;p9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0" name="Google Shape;570;p9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9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9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79" name="Shape 579"/>
        <p:cNvGrpSpPr/>
        <p:nvPr/>
      </p:nvGrpSpPr>
      <p:grpSpPr>
        <a:xfrm>
          <a:off x="0" y="0"/>
          <a:ext cx="0" cy="0"/>
          <a:chOff x="0" y="0"/>
          <a:chExt cx="0" cy="0"/>
        </a:xfrm>
      </p:grpSpPr>
      <p:sp>
        <p:nvSpPr>
          <p:cNvPr id="580" name="Google Shape;580;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1" name="Google Shape;581;p9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2" name="Google Shape;582;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5" name="Shape 585"/>
        <p:cNvGrpSpPr/>
        <p:nvPr/>
      </p:nvGrpSpPr>
      <p:grpSpPr>
        <a:xfrm>
          <a:off x="0" y="0"/>
          <a:ext cx="0" cy="0"/>
          <a:chOff x="0" y="0"/>
          <a:chExt cx="0" cy="0"/>
        </a:xfrm>
      </p:grpSpPr>
      <p:sp>
        <p:nvSpPr>
          <p:cNvPr id="586" name="Google Shape;586;p9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7" name="Google Shape;587;p9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88" name="Google Shape;588;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0" name="Google Shape;590;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1" name="Shape 591"/>
        <p:cNvGrpSpPr/>
        <p:nvPr/>
      </p:nvGrpSpPr>
      <p:grpSpPr>
        <a:xfrm>
          <a:off x="0" y="0"/>
          <a:ext cx="0" cy="0"/>
          <a:chOff x="0" y="0"/>
          <a:chExt cx="0" cy="0"/>
        </a:xfrm>
      </p:grpSpPr>
      <p:sp>
        <p:nvSpPr>
          <p:cNvPr id="592" name="Google Shape;592;p9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3" name="Google Shape;593;p9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94" name="Google Shape;594;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6" name="Google Shape;596;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97" name="Shape 597"/>
        <p:cNvGrpSpPr/>
        <p:nvPr/>
      </p:nvGrpSpPr>
      <p:grpSpPr>
        <a:xfrm>
          <a:off x="0" y="0"/>
          <a:ext cx="0" cy="0"/>
          <a:chOff x="0" y="0"/>
          <a:chExt cx="0" cy="0"/>
        </a:xfrm>
      </p:grpSpPr>
      <p:sp>
        <p:nvSpPr>
          <p:cNvPr id="598" name="Google Shape;598;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9" name="Google Shape;599;p9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0" name="Google Shape;600;p9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1" name="Google Shape;601;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04" name="Shape 604"/>
        <p:cNvGrpSpPr/>
        <p:nvPr/>
      </p:nvGrpSpPr>
      <p:grpSpPr>
        <a:xfrm>
          <a:off x="0" y="0"/>
          <a:ext cx="0" cy="0"/>
          <a:chOff x="0" y="0"/>
          <a:chExt cx="0" cy="0"/>
        </a:xfrm>
      </p:grpSpPr>
      <p:sp>
        <p:nvSpPr>
          <p:cNvPr id="605" name="Google Shape;605;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6" name="Google Shape;606;p9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7" name="Google Shape;607;p9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08" name="Google Shape;608;p9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9" name="Google Shape;609;p9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0" name="Google Shape;610;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13" name="Shape 613"/>
        <p:cNvGrpSpPr/>
        <p:nvPr/>
      </p:nvGrpSpPr>
      <p:grpSpPr>
        <a:xfrm>
          <a:off x="0" y="0"/>
          <a:ext cx="0" cy="0"/>
          <a:chOff x="0" y="0"/>
          <a:chExt cx="0" cy="0"/>
        </a:xfrm>
      </p:grpSpPr>
      <p:sp>
        <p:nvSpPr>
          <p:cNvPr id="614" name="Google Shape;614;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5" name="Google Shape;615;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8" name="Shape 618"/>
        <p:cNvGrpSpPr/>
        <p:nvPr/>
      </p:nvGrpSpPr>
      <p:grpSpPr>
        <a:xfrm>
          <a:off x="0" y="0"/>
          <a:ext cx="0" cy="0"/>
          <a:chOff x="0" y="0"/>
          <a:chExt cx="0" cy="0"/>
        </a:xfrm>
      </p:grpSpPr>
      <p:sp>
        <p:nvSpPr>
          <p:cNvPr id="619" name="Google Shape;619;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1" name="Google Shape;621;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2" name="Shape 622"/>
        <p:cNvGrpSpPr/>
        <p:nvPr/>
      </p:nvGrpSpPr>
      <p:grpSpPr>
        <a:xfrm>
          <a:off x="0" y="0"/>
          <a:ext cx="0" cy="0"/>
          <a:chOff x="0" y="0"/>
          <a:chExt cx="0" cy="0"/>
        </a:xfrm>
      </p:grpSpPr>
      <p:sp>
        <p:nvSpPr>
          <p:cNvPr id="623" name="Google Shape;623;p10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4" name="Google Shape;624;p10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5" name="Google Shape;625;p10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6" name="Google Shape;626;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8" name="Google Shape;628;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9" name="Shape 629"/>
        <p:cNvGrpSpPr/>
        <p:nvPr/>
      </p:nvGrpSpPr>
      <p:grpSpPr>
        <a:xfrm>
          <a:off x="0" y="0"/>
          <a:ext cx="0" cy="0"/>
          <a:chOff x="0" y="0"/>
          <a:chExt cx="0" cy="0"/>
        </a:xfrm>
      </p:grpSpPr>
      <p:sp>
        <p:nvSpPr>
          <p:cNvPr id="630" name="Google Shape;630;p10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1" name="Google Shape;631;p10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32" name="Google Shape;632;p10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3" name="Google Shape;633;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4" name="Google Shape;634;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5" name="Google Shape;635;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36" name="Shape 636"/>
        <p:cNvGrpSpPr/>
        <p:nvPr/>
      </p:nvGrpSpPr>
      <p:grpSpPr>
        <a:xfrm>
          <a:off x="0" y="0"/>
          <a:ext cx="0" cy="0"/>
          <a:chOff x="0" y="0"/>
          <a:chExt cx="0" cy="0"/>
        </a:xfrm>
      </p:grpSpPr>
      <p:sp>
        <p:nvSpPr>
          <p:cNvPr id="637" name="Google Shape;637;p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10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9" name="Google Shape;639;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0" name="Google Shape;640;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1" name="Google Shape;641;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42" name="Shape 642"/>
        <p:cNvGrpSpPr/>
        <p:nvPr/>
      </p:nvGrpSpPr>
      <p:grpSpPr>
        <a:xfrm>
          <a:off x="0" y="0"/>
          <a:ext cx="0" cy="0"/>
          <a:chOff x="0" y="0"/>
          <a:chExt cx="0" cy="0"/>
        </a:xfrm>
      </p:grpSpPr>
      <p:sp>
        <p:nvSpPr>
          <p:cNvPr id="643" name="Google Shape;643;p10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4" name="Google Shape;644;p10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5" name="Google Shape;645;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54" name="Shape 654"/>
        <p:cNvGrpSpPr/>
        <p:nvPr/>
      </p:nvGrpSpPr>
      <p:grpSpPr>
        <a:xfrm>
          <a:off x="0" y="0"/>
          <a:ext cx="0" cy="0"/>
          <a:chOff x="0" y="0"/>
          <a:chExt cx="0" cy="0"/>
        </a:xfrm>
      </p:grpSpPr>
      <p:sp>
        <p:nvSpPr>
          <p:cNvPr id="655" name="Google Shape;655;p1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6" name="Google Shape;656;p10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7" name="Google Shape;657;p10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8" name="Google Shape;658;p10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9" name="Google Shape;659;p10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60" name="Shape 660"/>
        <p:cNvGrpSpPr/>
        <p:nvPr/>
      </p:nvGrpSpPr>
      <p:grpSpPr>
        <a:xfrm>
          <a:off x="0" y="0"/>
          <a:ext cx="0" cy="0"/>
          <a:chOff x="0" y="0"/>
          <a:chExt cx="0" cy="0"/>
        </a:xfrm>
      </p:grpSpPr>
      <p:sp>
        <p:nvSpPr>
          <p:cNvPr id="661" name="Google Shape;661;p10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2" name="Google Shape;662;p10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663" name="Google Shape;663;p10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4" name="Google Shape;664;p10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5" name="Google Shape;665;p10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66" name="Shape 666"/>
        <p:cNvGrpSpPr/>
        <p:nvPr/>
      </p:nvGrpSpPr>
      <p:grpSpPr>
        <a:xfrm>
          <a:off x="0" y="0"/>
          <a:ext cx="0" cy="0"/>
          <a:chOff x="0" y="0"/>
          <a:chExt cx="0" cy="0"/>
        </a:xfrm>
      </p:grpSpPr>
      <p:sp>
        <p:nvSpPr>
          <p:cNvPr id="667" name="Google Shape;667;p10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8" name="Google Shape;668;p10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69" name="Google Shape;669;p10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10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10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6.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7.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theme" Target="../theme/theme8.xml"/><Relationship Id="rId12" Type="http://schemas.openxmlformats.org/officeDocument/2006/relationships/slideLayout" Target="../slideLayouts/slideLayout4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0" Type="http://schemas.openxmlformats.org/officeDocument/2006/relationships/slideLayout" Target="../slideLayouts/slideLayout57.xml"/><Relationship Id="rId13" Type="http://schemas.openxmlformats.org/officeDocument/2006/relationships/theme" Target="../theme/theme3.xml"/><Relationship Id="rId12" Type="http://schemas.openxmlformats.org/officeDocument/2006/relationships/slideLayout" Target="../slideLayouts/slideLayout59.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theme" Target="../theme/theme4.xml"/><Relationship Id="rId12" Type="http://schemas.openxmlformats.org/officeDocument/2006/relationships/slideLayout" Target="../slideLayouts/slideLayout71.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0" Type="http://schemas.openxmlformats.org/officeDocument/2006/relationships/slideLayout" Target="../slideLayouts/slideLayout81.xml"/><Relationship Id="rId13" Type="http://schemas.openxmlformats.org/officeDocument/2006/relationships/slideLayout" Target="../slideLayouts/slideLayout84.xml"/><Relationship Id="rId12" Type="http://schemas.openxmlformats.org/officeDocument/2006/relationships/slideLayout" Target="../slideLayouts/slideLayout83.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5" Type="http://schemas.openxmlformats.org/officeDocument/2006/relationships/theme" Target="../theme/theme10.xml"/><Relationship Id="rId14" Type="http://schemas.openxmlformats.org/officeDocument/2006/relationships/slideLayout" Target="../slideLayouts/slideLayout8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6.xml"/><Relationship Id="rId10" Type="http://schemas.openxmlformats.org/officeDocument/2006/relationships/slideLayout" Target="../slideLayouts/slideLayout95.xml"/><Relationship Id="rId12" Type="http://schemas.openxmlformats.org/officeDocument/2006/relationships/theme" Target="../theme/theme5.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2" Type="http://schemas.openxmlformats.org/officeDocument/2006/relationships/theme" Target="../theme/theme9.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 name="Shape 87"/>
        <p:cNvGrpSpPr/>
        <p:nvPr/>
      </p:nvGrpSpPr>
      <p:grpSpPr>
        <a:xfrm>
          <a:off x="0" y="0"/>
          <a:ext cx="0" cy="0"/>
          <a:chOff x="0" y="0"/>
          <a:chExt cx="0" cy="0"/>
        </a:xfrm>
      </p:grpSpPr>
      <p:sp>
        <p:nvSpPr>
          <p:cNvPr id="88" name="Google Shape;88;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2" name="Shape 162"/>
        <p:cNvGrpSpPr/>
        <p:nvPr/>
      </p:nvGrpSpPr>
      <p:grpSpPr>
        <a:xfrm>
          <a:off x="0" y="0"/>
          <a:ext cx="0" cy="0"/>
          <a:chOff x="0" y="0"/>
          <a:chExt cx="0" cy="0"/>
        </a:xfrm>
      </p:grpSpPr>
      <p:sp>
        <p:nvSpPr>
          <p:cNvPr id="163" name="Google Shape;16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64" name="Google Shape;164;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5" name="Google Shape;165;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6" name="Google Shape;166;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7" name="Google Shape;167;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0" name="Shape 240"/>
        <p:cNvGrpSpPr/>
        <p:nvPr/>
      </p:nvGrpSpPr>
      <p:grpSpPr>
        <a:xfrm>
          <a:off x="0" y="0"/>
          <a:ext cx="0" cy="0"/>
          <a:chOff x="0" y="0"/>
          <a:chExt cx="0" cy="0"/>
        </a:xfrm>
      </p:grpSpPr>
      <p:sp>
        <p:nvSpPr>
          <p:cNvPr id="241" name="Google Shape;241;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42" name="Google Shape;242;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3" name="Google Shape;243;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4" name="Google Shape;244;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45" name="Google Shape;245;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8" name="Shape 318"/>
        <p:cNvGrpSpPr/>
        <p:nvPr/>
      </p:nvGrpSpPr>
      <p:grpSpPr>
        <a:xfrm>
          <a:off x="0" y="0"/>
          <a:ext cx="0" cy="0"/>
          <a:chOff x="0" y="0"/>
          <a:chExt cx="0" cy="0"/>
        </a:xfrm>
      </p:grpSpPr>
      <p:sp>
        <p:nvSpPr>
          <p:cNvPr id="319" name="Google Shape;319;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20" name="Google Shape;320;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1" name="Google Shape;321;p5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2" name="Google Shape;322;p5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3" name="Google Shape;323;p5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6" name="Shape 396"/>
        <p:cNvGrpSpPr/>
        <p:nvPr/>
      </p:nvGrpSpPr>
      <p:grpSpPr>
        <a:xfrm>
          <a:off x="0" y="0"/>
          <a:ext cx="0" cy="0"/>
          <a:chOff x="0" y="0"/>
          <a:chExt cx="0" cy="0"/>
        </a:xfrm>
      </p:grpSpPr>
      <p:sp>
        <p:nvSpPr>
          <p:cNvPr id="397" name="Google Shape;397;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98" name="Google Shape;398;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9" name="Google Shape;399;p6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0" name="Google Shape;400;p6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01" name="Google Shape;401;p6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4" name="Shape 474"/>
        <p:cNvGrpSpPr/>
        <p:nvPr/>
      </p:nvGrpSpPr>
      <p:grpSpPr>
        <a:xfrm>
          <a:off x="0" y="0"/>
          <a:ext cx="0" cy="0"/>
          <a:chOff x="0" y="0"/>
          <a:chExt cx="0" cy="0"/>
        </a:xfrm>
      </p:grpSpPr>
      <p:sp>
        <p:nvSpPr>
          <p:cNvPr id="475" name="Google Shape;475;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76" name="Google Shape;476;p7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7" name="Google Shape;477;p7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8" name="Google Shape;478;p7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9" name="Google Shape;479;p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3" name="Shape 573"/>
        <p:cNvGrpSpPr/>
        <p:nvPr/>
      </p:nvGrpSpPr>
      <p:grpSpPr>
        <a:xfrm>
          <a:off x="0" y="0"/>
          <a:ext cx="0" cy="0"/>
          <a:chOff x="0" y="0"/>
          <a:chExt cx="0" cy="0"/>
        </a:xfrm>
      </p:grpSpPr>
      <p:sp>
        <p:nvSpPr>
          <p:cNvPr id="574" name="Google Shape;574;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5" name="Google Shape;575;p9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6" name="Google Shape;576;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7" name="Google Shape;577;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8" name="Google Shape;578;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8" name="Shape 648"/>
        <p:cNvGrpSpPr/>
        <p:nvPr/>
      </p:nvGrpSpPr>
      <p:grpSpPr>
        <a:xfrm>
          <a:off x="0" y="0"/>
          <a:ext cx="0" cy="0"/>
          <a:chOff x="0" y="0"/>
          <a:chExt cx="0" cy="0"/>
        </a:xfrm>
      </p:grpSpPr>
      <p:sp>
        <p:nvSpPr>
          <p:cNvPr id="649" name="Google Shape;649;p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50" name="Google Shape;650;p10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1" name="Google Shape;651;p10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2" name="Google Shape;652;p10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3" name="Google Shape;653;p10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8.png"/><Relationship Id="rId6" Type="http://schemas.openxmlformats.org/officeDocument/2006/relationships/image" Target="../media/image2.jpg"/><Relationship Id="rId7"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117"/>
          <p:cNvSpPr txBox="1"/>
          <p:nvPr>
            <p:ph type="ctrTitle"/>
          </p:nvPr>
        </p:nvSpPr>
        <p:spPr>
          <a:xfrm>
            <a:off x="250825" y="260350"/>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600">
                <a:latin typeface="Times New Roman"/>
                <a:ea typeface="Times New Roman"/>
                <a:cs typeface="Times New Roman"/>
                <a:sym typeface="Times New Roman"/>
              </a:rPr>
              <a:t>Cluster as the instrument to promote competitiveness in aviation</a:t>
            </a:r>
            <a:endParaRPr b="1" sz="3600">
              <a:latin typeface="Times New Roman"/>
              <a:ea typeface="Times New Roman"/>
              <a:cs typeface="Times New Roman"/>
              <a:sym typeface="Times New Roman"/>
            </a:endParaRPr>
          </a:p>
        </p:txBody>
      </p:sp>
      <p:sp>
        <p:nvSpPr>
          <p:cNvPr id="728" name="Google Shape;728;p117"/>
          <p:cNvSpPr txBox="1"/>
          <p:nvPr>
            <p:ph idx="1" type="subTitle"/>
          </p:nvPr>
        </p:nvSpPr>
        <p:spPr>
          <a:xfrm>
            <a:off x="3419475" y="2293938"/>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et-EE"/>
              <a:t>Urmas Varblane</a:t>
            </a:r>
            <a:endParaRPr/>
          </a:p>
        </p:txBody>
      </p:sp>
      <p:sp>
        <p:nvSpPr>
          <p:cNvPr id="729" name="Google Shape;729;p117"/>
          <p:cNvSpPr txBox="1"/>
          <p:nvPr/>
        </p:nvSpPr>
        <p:spPr>
          <a:xfrm>
            <a:off x="2032000" y="4024313"/>
            <a:ext cx="184150"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30" name="Google Shape;730;p117"/>
          <p:cNvPicPr preferRelativeResize="0"/>
          <p:nvPr/>
        </p:nvPicPr>
        <p:blipFill rotWithShape="1">
          <a:blip r:embed="rId3">
            <a:alphaModFix/>
          </a:blip>
          <a:srcRect b="0" l="0" r="0" t="0"/>
          <a:stretch/>
        </p:blipFill>
        <p:spPr>
          <a:xfrm>
            <a:off x="244475" y="1731963"/>
            <a:ext cx="4759325" cy="4505325"/>
          </a:xfrm>
          <a:prstGeom prst="rect">
            <a:avLst/>
          </a:prstGeom>
          <a:noFill/>
          <a:ln>
            <a:noFill/>
          </a:ln>
        </p:spPr>
      </p:pic>
      <p:pic>
        <p:nvPicPr>
          <p:cNvPr id="731" name="Google Shape;731;p117"/>
          <p:cNvPicPr preferRelativeResize="0"/>
          <p:nvPr/>
        </p:nvPicPr>
        <p:blipFill rotWithShape="1">
          <a:blip r:embed="rId4">
            <a:alphaModFix/>
          </a:blip>
          <a:srcRect b="0" l="0" r="0" t="0"/>
          <a:stretch/>
        </p:blipFill>
        <p:spPr>
          <a:xfrm>
            <a:off x="5076825" y="3213100"/>
            <a:ext cx="3268663" cy="2952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126"/>
          <p:cNvSpPr txBox="1"/>
          <p:nvPr/>
        </p:nvSpPr>
        <p:spPr>
          <a:xfrm>
            <a:off x="282123" y="188640"/>
            <a:ext cx="8280920" cy="6124754"/>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2800"/>
              <a:buFont typeface="Times New Roman"/>
              <a:buNone/>
            </a:pPr>
            <a:r>
              <a:rPr b="1" i="0" lang="et-EE" sz="2800" u="none" cap="none" strike="noStrike">
                <a:solidFill>
                  <a:srgbClr val="000000"/>
                </a:solidFill>
                <a:latin typeface="Times New Roman"/>
                <a:ea typeface="Times New Roman"/>
                <a:cs typeface="Times New Roman"/>
                <a:sym typeface="Times New Roman"/>
              </a:rPr>
              <a:t>Clusters are agglomerations of independent firms and institutions, which</a:t>
            </a:r>
            <a:r>
              <a:rPr b="0" i="0" lang="et-EE" sz="2800" u="none" cap="none" strike="noStrike">
                <a:solidFill>
                  <a:srgbClr val="000000"/>
                </a:solidFill>
                <a:latin typeface="Times New Roman"/>
                <a:ea typeface="Times New Roman"/>
                <a:cs typeface="Times New Roman"/>
                <a:sym typeface="Times New Roman"/>
              </a:rPr>
              <a:t>:</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chemeClr val="dk1"/>
              </a:buClr>
              <a:buSzPts val="280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514350" lvl="0" marL="514350" marR="0" rtl="0" algn="l">
              <a:lnSpc>
                <a:spcPct val="80000"/>
              </a:lnSpc>
              <a:spcBef>
                <a:spcPts val="0"/>
              </a:spcBef>
              <a:spcAft>
                <a:spcPts val="0"/>
              </a:spcAft>
              <a:buClr>
                <a:srgbClr val="FF0000"/>
              </a:buClr>
              <a:buSzPts val="2800"/>
              <a:buFont typeface="Times New Roman"/>
              <a:buAutoNum type="arabicParenR"/>
            </a:pPr>
            <a:r>
              <a:rPr b="1" i="0" lang="et-EE" sz="2800" u="none" cap="none" strike="noStrike">
                <a:solidFill>
                  <a:srgbClr val="FF0000"/>
                </a:solidFill>
                <a:latin typeface="Times New Roman"/>
                <a:ea typeface="Times New Roman"/>
                <a:cs typeface="Times New Roman"/>
                <a:sym typeface="Times New Roman"/>
              </a:rPr>
              <a:t>Cooperate and compete in the same time </a:t>
            </a:r>
            <a:r>
              <a:rPr b="0" i="1" lang="et-EE" sz="2800" u="none" cap="none" strike="noStrike">
                <a:solidFill>
                  <a:srgbClr val="000000"/>
                </a:solidFill>
                <a:latin typeface="Times New Roman"/>
                <a:ea typeface="Times New Roman"/>
                <a:cs typeface="Times New Roman"/>
                <a:sym typeface="Times New Roman"/>
              </a:rPr>
              <a:t>(coo-petition)</a:t>
            </a:r>
            <a:endParaRPr b="0" i="1" sz="2800" u="none" cap="none" strike="noStrike">
              <a:solidFill>
                <a:srgbClr val="000000"/>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chemeClr val="dk1"/>
              </a:buClr>
              <a:buSzPts val="2800"/>
              <a:buFont typeface="Arial"/>
              <a:buNone/>
            </a:pPr>
            <a:r>
              <a:t/>
            </a:r>
            <a:endParaRPr b="0" i="1" sz="2800" u="none" cap="none" strike="noStrike">
              <a:solidFill>
                <a:srgbClr val="000000"/>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rgbClr val="000000"/>
              </a:buClr>
              <a:buSzPts val="2800"/>
              <a:buFont typeface="Times New Roman"/>
              <a:buNone/>
            </a:pPr>
            <a:r>
              <a:rPr b="0" i="0" lang="et-EE" sz="2800" u="none" cap="none" strike="noStrike">
                <a:solidFill>
                  <a:srgbClr val="000000"/>
                </a:solidFill>
                <a:latin typeface="Times New Roman"/>
                <a:ea typeface="Times New Roman"/>
                <a:cs typeface="Times New Roman"/>
                <a:sym typeface="Times New Roman"/>
              </a:rPr>
              <a:t>2) </a:t>
            </a:r>
            <a:r>
              <a:rPr b="1" i="0" lang="et-EE" sz="2800" u="none" cap="none" strike="noStrike">
                <a:solidFill>
                  <a:srgbClr val="0000CC"/>
                </a:solidFill>
                <a:latin typeface="Times New Roman"/>
                <a:ea typeface="Times New Roman"/>
                <a:cs typeface="Times New Roman"/>
                <a:sym typeface="Times New Roman"/>
              </a:rPr>
              <a:t>Concentrate geographically into one region </a:t>
            </a:r>
            <a:r>
              <a:rPr b="0" i="0" lang="et-EE" sz="2800" u="none" cap="none" strike="noStrike">
                <a:solidFill>
                  <a:srgbClr val="000000"/>
                </a:solidFill>
                <a:latin typeface="Times New Roman"/>
                <a:ea typeface="Times New Roman"/>
                <a:cs typeface="Times New Roman"/>
                <a:sym typeface="Times New Roman"/>
              </a:rPr>
              <a:t> (but in same areas they may have extensions all over the world)</a:t>
            </a:r>
            <a:endParaRPr/>
          </a:p>
          <a:p>
            <a:pPr indent="0" lvl="0" marL="0" marR="0" rtl="0" algn="l">
              <a:lnSpc>
                <a:spcPct val="80000"/>
              </a:lnSpc>
              <a:spcBef>
                <a:spcPts val="0"/>
              </a:spcBef>
              <a:spcAft>
                <a:spcPts val="0"/>
              </a:spcAft>
              <a:buClr>
                <a:srgbClr val="000000"/>
              </a:buClr>
              <a:buSzPts val="2800"/>
              <a:buFont typeface="Times New Roman"/>
              <a:buNone/>
            </a:pPr>
            <a:r>
              <a:rPr b="0" i="0" lang="et-EE" sz="28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rgbClr val="000000"/>
              </a:buClr>
              <a:buSzPts val="2800"/>
              <a:buFont typeface="Times New Roman"/>
              <a:buNone/>
            </a:pPr>
            <a:r>
              <a:rPr b="0" i="0" lang="et-EE" sz="2800" u="none" cap="none" strike="noStrike">
                <a:solidFill>
                  <a:srgbClr val="000000"/>
                </a:solidFill>
                <a:latin typeface="Times New Roman"/>
                <a:ea typeface="Times New Roman"/>
                <a:cs typeface="Times New Roman"/>
                <a:sym typeface="Times New Roman"/>
              </a:rPr>
              <a:t>3) </a:t>
            </a:r>
            <a:r>
              <a:rPr b="1" i="0" lang="et-EE" sz="2800" u="none" cap="none" strike="noStrike">
                <a:solidFill>
                  <a:srgbClr val="C00000"/>
                </a:solidFill>
                <a:latin typeface="Times New Roman"/>
                <a:ea typeface="Times New Roman"/>
                <a:cs typeface="Times New Roman"/>
                <a:sym typeface="Times New Roman"/>
              </a:rPr>
              <a:t>Are specialised into certain field of activity, related with the similar technology or skills</a:t>
            </a:r>
            <a:endParaRPr b="1" i="0" sz="2800" u="none" cap="none" strike="noStrike">
              <a:solidFill>
                <a:srgbClr val="C00000"/>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chemeClr val="dk1"/>
              </a:buClr>
              <a:buSzPts val="2800"/>
              <a:buFont typeface="Arial"/>
              <a:buNone/>
            </a:pPr>
            <a:r>
              <a:t/>
            </a:r>
            <a:endParaRPr b="1" i="0" sz="2800" u="none" cap="none" strike="noStrike">
              <a:solidFill>
                <a:srgbClr val="C00000"/>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rgbClr val="000000"/>
              </a:buClr>
              <a:buSzPts val="2800"/>
              <a:buFont typeface="Times New Roman"/>
              <a:buNone/>
            </a:pPr>
            <a:r>
              <a:rPr b="0" i="0" lang="et-EE" sz="2800" u="none" cap="none" strike="noStrike">
                <a:solidFill>
                  <a:srgbClr val="000000"/>
                </a:solidFill>
                <a:latin typeface="Times New Roman"/>
                <a:ea typeface="Times New Roman"/>
                <a:cs typeface="Times New Roman"/>
                <a:sym typeface="Times New Roman"/>
              </a:rPr>
              <a:t>4) </a:t>
            </a:r>
            <a:r>
              <a:rPr b="1" i="0" lang="et-EE" sz="2800" u="none" cap="none" strike="noStrike">
                <a:solidFill>
                  <a:schemeClr val="dk1"/>
                </a:solidFill>
                <a:latin typeface="Times New Roman"/>
                <a:ea typeface="Times New Roman"/>
                <a:cs typeface="Times New Roman"/>
                <a:sym typeface="Times New Roman"/>
              </a:rPr>
              <a:t>Could be both,  science based or traditional</a:t>
            </a:r>
            <a:endParaRPr b="1" i="0" sz="2800" u="none" cap="none" strike="noStrike">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chemeClr val="dk1"/>
              </a:buClr>
              <a:buSzPts val="2800"/>
              <a:buFont typeface="Arial"/>
              <a:buNone/>
            </a:pPr>
            <a:r>
              <a:t/>
            </a:r>
            <a:endParaRPr b="1" i="0" sz="2800" u="none" cap="none" strike="noStrike">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rgbClr val="000000"/>
              </a:buClr>
              <a:buSzPts val="2800"/>
              <a:buFont typeface="Times New Roman"/>
              <a:buNone/>
            </a:pPr>
            <a:r>
              <a:rPr b="0" i="0" lang="et-EE" sz="2800" u="none" cap="none" strike="noStrike">
                <a:solidFill>
                  <a:srgbClr val="000000"/>
                </a:solidFill>
                <a:latin typeface="Times New Roman"/>
                <a:ea typeface="Times New Roman"/>
                <a:cs typeface="Times New Roman"/>
                <a:sym typeface="Times New Roman"/>
              </a:rPr>
              <a:t>5) </a:t>
            </a:r>
            <a:r>
              <a:rPr b="1" i="0" lang="et-EE" sz="2800" u="none" cap="none" strike="noStrike">
                <a:solidFill>
                  <a:srgbClr val="0000FF"/>
                </a:solidFill>
                <a:latin typeface="Times New Roman"/>
                <a:ea typeface="Times New Roman"/>
                <a:cs typeface="Times New Roman"/>
                <a:sym typeface="Times New Roman"/>
              </a:rPr>
              <a:t>Could be institutionali</a:t>
            </a:r>
            <a:r>
              <a:rPr b="1" i="0" lang="et-EE" sz="2800" u="none" cap="none" strike="noStrike">
                <a:solidFill>
                  <a:srgbClr val="0000CC"/>
                </a:solidFill>
                <a:latin typeface="Times New Roman"/>
                <a:ea typeface="Times New Roman"/>
                <a:cs typeface="Times New Roman"/>
                <a:sym typeface="Times New Roman"/>
              </a:rPr>
              <a:t>sed </a:t>
            </a:r>
            <a:r>
              <a:rPr b="0" i="0" lang="et-EE" sz="2800" u="none" cap="none" strike="noStrike">
                <a:solidFill>
                  <a:srgbClr val="000000"/>
                </a:solidFill>
                <a:latin typeface="Times New Roman"/>
                <a:ea typeface="Times New Roman"/>
                <a:cs typeface="Times New Roman"/>
                <a:sym typeface="Times New Roman"/>
              </a:rPr>
              <a:t>(</a:t>
            </a:r>
            <a:r>
              <a:rPr b="0" i="0" lang="et-EE" sz="2400" u="none" cap="none" strike="noStrike">
                <a:solidFill>
                  <a:srgbClr val="000000"/>
                </a:solidFill>
                <a:latin typeface="Times New Roman"/>
                <a:ea typeface="Times New Roman"/>
                <a:cs typeface="Times New Roman"/>
                <a:sym typeface="Times New Roman"/>
              </a:rPr>
              <a:t>cluster could own formal management structure or some softer „cluster initiative“ type model or completely informal)</a:t>
            </a:r>
            <a:endParaRPr b="0" i="0" sz="2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17" name="Shape 817"/>
        <p:cNvGrpSpPr/>
        <p:nvPr/>
      </p:nvGrpSpPr>
      <p:grpSpPr>
        <a:xfrm>
          <a:off x="0" y="0"/>
          <a:ext cx="0" cy="0"/>
          <a:chOff x="0" y="0"/>
          <a:chExt cx="0" cy="0"/>
        </a:xfrm>
      </p:grpSpPr>
      <p:sp>
        <p:nvSpPr>
          <p:cNvPr id="818" name="Google Shape;818;p1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latin typeface="Times New Roman"/>
                <a:ea typeface="Times New Roman"/>
                <a:cs typeface="Times New Roman"/>
                <a:sym typeface="Times New Roman"/>
              </a:rPr>
              <a:t>Clusters as innovation systems</a:t>
            </a:r>
            <a:endParaRPr/>
          </a:p>
        </p:txBody>
      </p:sp>
      <p:sp>
        <p:nvSpPr>
          <p:cNvPr id="819" name="Google Shape;819;p127"/>
          <p:cNvSpPr txBox="1"/>
          <p:nvPr>
            <p:ph idx="1" type="body"/>
          </p:nvPr>
        </p:nvSpPr>
        <p:spPr>
          <a:xfrm>
            <a:off x="457200" y="1268413"/>
            <a:ext cx="8229600" cy="485775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Font typeface="Times New Roman"/>
              <a:buChar char="•"/>
            </a:pPr>
            <a:r>
              <a:rPr lang="et-EE">
                <a:latin typeface="Times New Roman"/>
                <a:ea typeface="Times New Roman"/>
                <a:cs typeface="Times New Roman"/>
                <a:sym typeface="Times New Roman"/>
              </a:rPr>
              <a:t>OECD Cluster focus group</a:t>
            </a:r>
            <a:endParaRPr/>
          </a:p>
          <a:p>
            <a:pPr indent="-285750" lvl="1" marL="742950" rtl="0" algn="l">
              <a:lnSpc>
                <a:spcPct val="90000"/>
              </a:lnSpc>
              <a:spcBef>
                <a:spcPts val="560"/>
              </a:spcBef>
              <a:spcAft>
                <a:spcPts val="0"/>
              </a:spcAft>
              <a:buClr>
                <a:schemeClr val="dk1"/>
              </a:buClr>
              <a:buSzPts val="2800"/>
              <a:buFont typeface="Times New Roman"/>
              <a:buChar char="–"/>
            </a:pPr>
            <a:r>
              <a:rPr b="1" lang="et-EE">
                <a:latin typeface="Times New Roman"/>
                <a:ea typeface="Times New Roman"/>
                <a:cs typeface="Times New Roman"/>
                <a:sym typeface="Times New Roman"/>
              </a:rPr>
              <a:t>Innovation seldom takes place in isolation but is systemic</a:t>
            </a:r>
            <a:r>
              <a:rPr b="1" lang="et-EE">
                <a:solidFill>
                  <a:srgbClr val="C00000"/>
                </a:solidFill>
                <a:latin typeface="Times New Roman"/>
                <a:ea typeface="Times New Roman"/>
                <a:cs typeface="Times New Roman"/>
                <a:sym typeface="Times New Roman"/>
              </a:rPr>
              <a:t>. The notion of a cluster as a ‘reduced scale innovation system’</a:t>
            </a:r>
            <a:endParaRPr/>
          </a:p>
          <a:p>
            <a:pPr indent="-285750" lvl="1" marL="742950" rtl="0" algn="l">
              <a:lnSpc>
                <a:spcPct val="90000"/>
              </a:lnSpc>
              <a:spcBef>
                <a:spcPts val="560"/>
              </a:spcBef>
              <a:spcAft>
                <a:spcPts val="0"/>
              </a:spcAft>
              <a:buClr>
                <a:schemeClr val="dk1"/>
              </a:buClr>
              <a:buSzPts val="2800"/>
              <a:buFont typeface="Times New Roman"/>
              <a:buChar char="–"/>
            </a:pPr>
            <a:r>
              <a:rPr b="1" lang="et-EE">
                <a:latin typeface="Times New Roman"/>
                <a:ea typeface="Times New Roman"/>
                <a:cs typeface="Times New Roman"/>
                <a:sym typeface="Times New Roman"/>
              </a:rPr>
              <a:t>Clusters are networks of production of strongly interdependent firms </a:t>
            </a:r>
            <a:r>
              <a:rPr b="1" lang="et-EE">
                <a:solidFill>
                  <a:srgbClr val="C00000"/>
                </a:solidFill>
                <a:latin typeface="Times New Roman"/>
                <a:ea typeface="Times New Roman"/>
                <a:cs typeface="Times New Roman"/>
                <a:sym typeface="Times New Roman"/>
              </a:rPr>
              <a:t>linked to each other in a value-adding production chain.</a:t>
            </a:r>
            <a:endParaRPr/>
          </a:p>
          <a:p>
            <a:pPr indent="-285750" lvl="1" marL="742950" rtl="0" algn="l">
              <a:lnSpc>
                <a:spcPct val="90000"/>
              </a:lnSpc>
              <a:spcBef>
                <a:spcPts val="560"/>
              </a:spcBef>
              <a:spcAft>
                <a:spcPts val="0"/>
              </a:spcAft>
              <a:buClr>
                <a:schemeClr val="dk1"/>
              </a:buClr>
              <a:buSzPts val="2800"/>
              <a:buFont typeface="Times New Roman"/>
              <a:buChar char="–"/>
            </a:pPr>
            <a:r>
              <a:rPr lang="et-EE">
                <a:latin typeface="Times New Roman"/>
                <a:ea typeface="Times New Roman"/>
                <a:cs typeface="Times New Roman"/>
                <a:sym typeface="Times New Roman"/>
              </a:rPr>
              <a:t> </a:t>
            </a:r>
            <a:r>
              <a:rPr b="1" lang="et-EE">
                <a:latin typeface="Times New Roman"/>
                <a:ea typeface="Times New Roman"/>
                <a:cs typeface="Times New Roman"/>
                <a:sym typeface="Times New Roman"/>
              </a:rPr>
              <a:t>Clusters mostly also </a:t>
            </a:r>
            <a:r>
              <a:rPr b="1" lang="et-EE">
                <a:solidFill>
                  <a:srgbClr val="C00000"/>
                </a:solidFill>
                <a:latin typeface="Times New Roman"/>
                <a:ea typeface="Times New Roman"/>
                <a:cs typeface="Times New Roman"/>
                <a:sym typeface="Times New Roman"/>
              </a:rPr>
              <a:t>encompass strategic alliances with universities, research institutes, knowledge-intensive business services, bridging institutions </a:t>
            </a:r>
            <a:r>
              <a:rPr b="1" lang="et-EE">
                <a:latin typeface="Times New Roman"/>
                <a:ea typeface="Times New Roman"/>
                <a:cs typeface="Times New Roman"/>
                <a:sym typeface="Times New Roman"/>
              </a:rPr>
              <a:t>(brokers, consultants) and customers</a:t>
            </a:r>
            <a:r>
              <a:rPr lang="et-EE">
                <a:latin typeface="Times New Roman"/>
                <a:ea typeface="Times New Roman"/>
                <a:cs typeface="Times New Roman"/>
                <a:sym typeface="Times New Roman"/>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823" name="Shape 823"/>
        <p:cNvGrpSpPr/>
        <p:nvPr/>
      </p:nvGrpSpPr>
      <p:grpSpPr>
        <a:xfrm>
          <a:off x="0" y="0"/>
          <a:ext cx="0" cy="0"/>
          <a:chOff x="0" y="0"/>
          <a:chExt cx="0" cy="0"/>
        </a:xfrm>
      </p:grpSpPr>
      <p:sp>
        <p:nvSpPr>
          <p:cNvPr id="824" name="Google Shape;824;p1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latin typeface="Times New Roman"/>
                <a:ea typeface="Times New Roman"/>
                <a:cs typeface="Times New Roman"/>
                <a:sym typeface="Times New Roman"/>
              </a:rPr>
              <a:t>An alternative approach</a:t>
            </a:r>
            <a:endParaRPr/>
          </a:p>
        </p:txBody>
      </p:sp>
      <p:sp>
        <p:nvSpPr>
          <p:cNvPr id="825" name="Google Shape;825;p128"/>
          <p:cNvSpPr txBox="1"/>
          <p:nvPr>
            <p:ph idx="1" type="body"/>
          </p:nvPr>
        </p:nvSpPr>
        <p:spPr>
          <a:xfrm>
            <a:off x="457200" y="1412875"/>
            <a:ext cx="8229600" cy="471328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Font typeface="Times New Roman"/>
              <a:buChar char="•"/>
            </a:pPr>
            <a:r>
              <a:rPr lang="et-EE">
                <a:latin typeface="Times New Roman"/>
                <a:ea typeface="Times New Roman"/>
                <a:cs typeface="Times New Roman"/>
                <a:sym typeface="Times New Roman"/>
              </a:rPr>
              <a:t>Cluster as </a:t>
            </a:r>
            <a:r>
              <a:rPr b="1" lang="et-EE">
                <a:latin typeface="Times New Roman"/>
                <a:ea typeface="Times New Roman"/>
                <a:cs typeface="Times New Roman"/>
                <a:sym typeface="Times New Roman"/>
              </a:rPr>
              <a:t>knowledge community</a:t>
            </a:r>
            <a:endParaRPr/>
          </a:p>
          <a:p>
            <a:pPr indent="-342900" lvl="0" marL="342900" rtl="0" algn="l">
              <a:lnSpc>
                <a:spcPct val="90000"/>
              </a:lnSpc>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Node of knowledge generation and dissemination</a:t>
            </a:r>
            <a:endParaRPr/>
          </a:p>
          <a:p>
            <a:pPr indent="-342900" lvl="0" marL="342900" rtl="0" algn="l">
              <a:lnSpc>
                <a:spcPct val="90000"/>
              </a:lnSpc>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Focus on </a:t>
            </a:r>
            <a:r>
              <a:rPr b="1" lang="et-EE">
                <a:latin typeface="Times New Roman"/>
                <a:ea typeface="Times New Roman"/>
                <a:cs typeface="Times New Roman"/>
                <a:sym typeface="Times New Roman"/>
              </a:rPr>
              <a:t>agglomeration of skilled people</a:t>
            </a:r>
            <a:r>
              <a:rPr lang="et-EE">
                <a:latin typeface="Times New Roman"/>
                <a:ea typeface="Times New Roman"/>
                <a:cs typeface="Times New Roman"/>
                <a:sym typeface="Times New Roman"/>
              </a:rPr>
              <a:t> rather than firms</a:t>
            </a:r>
            <a:endParaRPr/>
          </a:p>
          <a:p>
            <a:pPr indent="-342900" lvl="0" marL="342900" rtl="0" algn="l">
              <a:lnSpc>
                <a:spcPct val="90000"/>
              </a:lnSpc>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Dominant designs, genres and movements</a:t>
            </a:r>
            <a:endParaRPr/>
          </a:p>
          <a:p>
            <a:pPr indent="-342900" lvl="0" marL="342900" rtl="0" algn="l">
              <a:lnSpc>
                <a:spcPct val="90000"/>
              </a:lnSpc>
              <a:spcBef>
                <a:spcPts val="640"/>
              </a:spcBef>
              <a:spcAft>
                <a:spcPts val="0"/>
              </a:spcAft>
              <a:buClr>
                <a:schemeClr val="dk1"/>
              </a:buClr>
              <a:buSzPts val="3200"/>
              <a:buFont typeface="Times New Roman"/>
              <a:buChar char="•"/>
            </a:pPr>
            <a:r>
              <a:rPr b="1" lang="et-EE">
                <a:latin typeface="Times New Roman"/>
                <a:ea typeface="Times New Roman"/>
                <a:cs typeface="Times New Roman"/>
                <a:sym typeface="Times New Roman"/>
              </a:rPr>
              <a:t>Competition</a:t>
            </a:r>
            <a:r>
              <a:rPr lang="et-EE">
                <a:latin typeface="Times New Roman"/>
                <a:ea typeface="Times New Roman"/>
                <a:cs typeface="Times New Roman"/>
                <a:sym typeface="Times New Roman"/>
              </a:rPr>
              <a:t> </a:t>
            </a:r>
            <a:r>
              <a:rPr b="1" lang="et-EE">
                <a:latin typeface="Times New Roman"/>
                <a:ea typeface="Times New Roman"/>
                <a:cs typeface="Times New Roman"/>
                <a:sym typeface="Times New Roman"/>
              </a:rPr>
              <a:t>and co-operation</a:t>
            </a:r>
            <a:endParaRPr>
              <a:latin typeface="Times New Roman"/>
              <a:ea typeface="Times New Roman"/>
              <a:cs typeface="Times New Roman"/>
              <a:sym typeface="Times New Roman"/>
            </a:endParaRPr>
          </a:p>
          <a:p>
            <a:pPr indent="-342900" lvl="0" marL="342900" rtl="0" algn="l">
              <a:lnSpc>
                <a:spcPct val="90000"/>
              </a:lnSpc>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Conventions and institutions</a:t>
            </a:r>
            <a:endParaRPr/>
          </a:p>
          <a:p>
            <a:pPr indent="-342900" lvl="0" marL="342900" rtl="0" algn="l">
              <a:lnSpc>
                <a:spcPct val="90000"/>
              </a:lnSpc>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Shared assets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9" name="Shape 829"/>
        <p:cNvGrpSpPr/>
        <p:nvPr/>
      </p:nvGrpSpPr>
      <p:grpSpPr>
        <a:xfrm>
          <a:off x="0" y="0"/>
          <a:ext cx="0" cy="0"/>
          <a:chOff x="0" y="0"/>
          <a:chExt cx="0" cy="0"/>
        </a:xfrm>
      </p:grpSpPr>
      <p:sp>
        <p:nvSpPr>
          <p:cNvPr id="830" name="Google Shape;830;p129"/>
          <p:cNvSpPr txBox="1"/>
          <p:nvPr>
            <p:ph type="title"/>
          </p:nvPr>
        </p:nvSpPr>
        <p:spPr>
          <a:xfrm>
            <a:off x="684213" y="404813"/>
            <a:ext cx="7772400" cy="7318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600">
                <a:solidFill>
                  <a:schemeClr val="dk1"/>
                </a:solidFill>
                <a:latin typeface="Times New Roman"/>
                <a:ea typeface="Times New Roman"/>
                <a:cs typeface="Times New Roman"/>
                <a:sym typeface="Times New Roman"/>
              </a:rPr>
              <a:t>Main Shared Cluster Characteristics</a:t>
            </a:r>
            <a:endParaRPr/>
          </a:p>
        </p:txBody>
      </p:sp>
      <p:sp>
        <p:nvSpPr>
          <p:cNvPr id="831" name="Google Shape;831;p129"/>
          <p:cNvSpPr txBox="1"/>
          <p:nvPr>
            <p:ph idx="1" type="body"/>
          </p:nvPr>
        </p:nvSpPr>
        <p:spPr>
          <a:xfrm>
            <a:off x="323850" y="1484313"/>
            <a:ext cx="8496300" cy="5113337"/>
          </a:xfrm>
          <a:prstGeom prst="rect">
            <a:avLst/>
          </a:prstGeom>
          <a:noFill/>
          <a:ln>
            <a:noFill/>
          </a:ln>
        </p:spPr>
        <p:txBody>
          <a:bodyPr anchorCtr="0" anchor="t" bIns="45700" lIns="91425" spcFirstLastPara="1" rIns="91425" wrap="square" tIns="45700">
            <a:noAutofit/>
          </a:bodyPr>
          <a:lstStyle/>
          <a:p>
            <a:pPr indent="-234950" lvl="1" marL="742950" rtl="0" algn="l">
              <a:spcBef>
                <a:spcPts val="0"/>
              </a:spcBef>
              <a:spcAft>
                <a:spcPts val="0"/>
              </a:spcAft>
              <a:buClr>
                <a:schemeClr val="dk1"/>
              </a:buClr>
              <a:buSzPts val="800"/>
              <a:buFont typeface="Arial"/>
              <a:buNone/>
            </a:pPr>
            <a:r>
              <a:t/>
            </a:r>
            <a:endParaRPr sz="800"/>
          </a:p>
        </p:txBody>
      </p:sp>
      <p:sp>
        <p:nvSpPr>
          <p:cNvPr id="832" name="Google Shape;832;p129"/>
          <p:cNvSpPr txBox="1"/>
          <p:nvPr/>
        </p:nvSpPr>
        <p:spPr>
          <a:xfrm>
            <a:off x="3419475" y="3500438"/>
            <a:ext cx="2447925" cy="531812"/>
          </a:xfrm>
          <a:prstGeom prst="rect">
            <a:avLst/>
          </a:prstGeom>
          <a:solidFill>
            <a:srgbClr val="CCFFCC"/>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Times New Roman"/>
              <a:buNone/>
            </a:pPr>
            <a:r>
              <a:rPr b="0" i="0" lang="et-EE" sz="2800" u="none" cap="none" strike="noStrike">
                <a:solidFill>
                  <a:srgbClr val="FF0000"/>
                </a:solidFill>
                <a:latin typeface="Times New Roman"/>
                <a:ea typeface="Times New Roman"/>
                <a:cs typeface="Times New Roman"/>
                <a:sym typeface="Times New Roman"/>
              </a:rPr>
              <a:t>Cluster</a:t>
            </a:r>
            <a:endParaRPr/>
          </a:p>
        </p:txBody>
      </p:sp>
      <p:sp>
        <p:nvSpPr>
          <p:cNvPr id="833" name="Google Shape;833;p129"/>
          <p:cNvSpPr txBox="1"/>
          <p:nvPr/>
        </p:nvSpPr>
        <p:spPr>
          <a:xfrm>
            <a:off x="3492500" y="2276475"/>
            <a:ext cx="2232025" cy="531813"/>
          </a:xfrm>
          <a:prstGeom prst="rect">
            <a:avLst/>
          </a:prstGeom>
          <a:solidFill>
            <a:srgbClr val="CCFFFF"/>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000FF"/>
              </a:buClr>
              <a:buSzPts val="2800"/>
              <a:buFont typeface="Times New Roman"/>
              <a:buNone/>
            </a:pPr>
            <a:r>
              <a:rPr b="0" i="0" lang="et-EE" sz="2800" u="none" cap="none" strike="noStrike">
                <a:solidFill>
                  <a:srgbClr val="0000FF"/>
                </a:solidFill>
                <a:latin typeface="Times New Roman"/>
                <a:ea typeface="Times New Roman"/>
                <a:cs typeface="Times New Roman"/>
                <a:sym typeface="Times New Roman"/>
              </a:rPr>
              <a:t>Proximity</a:t>
            </a:r>
            <a:endParaRPr/>
          </a:p>
        </p:txBody>
      </p:sp>
      <p:sp>
        <p:nvSpPr>
          <p:cNvPr id="834" name="Google Shape;834;p129"/>
          <p:cNvSpPr txBox="1"/>
          <p:nvPr/>
        </p:nvSpPr>
        <p:spPr>
          <a:xfrm>
            <a:off x="395288" y="3500438"/>
            <a:ext cx="2305050" cy="531812"/>
          </a:xfrm>
          <a:prstGeom prst="rect">
            <a:avLst/>
          </a:prstGeom>
          <a:solidFill>
            <a:srgbClr val="CCFFFF"/>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0000FF"/>
              </a:buClr>
              <a:buSzPts val="2800"/>
              <a:buFont typeface="Times New Roman"/>
              <a:buNone/>
            </a:pPr>
            <a:r>
              <a:rPr b="0" i="0" lang="et-EE" sz="2800" u="none" cap="none" strike="noStrike">
                <a:solidFill>
                  <a:srgbClr val="0000FF"/>
                </a:solidFill>
                <a:latin typeface="Times New Roman"/>
                <a:ea typeface="Times New Roman"/>
                <a:cs typeface="Times New Roman"/>
                <a:sym typeface="Times New Roman"/>
              </a:rPr>
              <a:t>Critical Mass</a:t>
            </a:r>
            <a:endParaRPr/>
          </a:p>
        </p:txBody>
      </p:sp>
      <p:sp>
        <p:nvSpPr>
          <p:cNvPr id="835" name="Google Shape;835;p129"/>
          <p:cNvSpPr txBox="1"/>
          <p:nvPr/>
        </p:nvSpPr>
        <p:spPr>
          <a:xfrm>
            <a:off x="3492500" y="4797425"/>
            <a:ext cx="2374900" cy="531813"/>
          </a:xfrm>
          <a:prstGeom prst="rect">
            <a:avLst/>
          </a:prstGeom>
          <a:solidFill>
            <a:srgbClr val="CCFFFF"/>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0000FF"/>
              </a:buClr>
              <a:buSzPts val="2800"/>
              <a:buFont typeface="Times New Roman"/>
              <a:buNone/>
            </a:pPr>
            <a:r>
              <a:rPr b="0" i="0" lang="et-EE" sz="2800" u="none" cap="none" strike="noStrike">
                <a:solidFill>
                  <a:srgbClr val="0000FF"/>
                </a:solidFill>
                <a:latin typeface="Times New Roman"/>
                <a:ea typeface="Times New Roman"/>
                <a:cs typeface="Times New Roman"/>
                <a:sym typeface="Times New Roman"/>
              </a:rPr>
              <a:t>Interaction</a:t>
            </a:r>
            <a:endParaRPr/>
          </a:p>
        </p:txBody>
      </p:sp>
      <p:sp>
        <p:nvSpPr>
          <p:cNvPr id="836" name="Google Shape;836;p129"/>
          <p:cNvSpPr txBox="1"/>
          <p:nvPr/>
        </p:nvSpPr>
        <p:spPr>
          <a:xfrm>
            <a:off x="6516688" y="3500438"/>
            <a:ext cx="2159000" cy="958850"/>
          </a:xfrm>
          <a:prstGeom prst="rect">
            <a:avLst/>
          </a:prstGeom>
          <a:solidFill>
            <a:srgbClr val="FFCCFF"/>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Times New Roman"/>
              <a:buNone/>
            </a:pPr>
            <a:r>
              <a:rPr b="1" i="0" lang="et-EE" sz="2800" u="none" cap="none" strike="noStrike">
                <a:solidFill>
                  <a:srgbClr val="FF0000"/>
                </a:solidFill>
                <a:latin typeface="Times New Roman"/>
                <a:ea typeface="Times New Roman"/>
                <a:cs typeface="Times New Roman"/>
                <a:sym typeface="Times New Roman"/>
              </a:rPr>
              <a:t>Common Goal</a:t>
            </a:r>
            <a:endParaRPr/>
          </a:p>
        </p:txBody>
      </p:sp>
      <p:cxnSp>
        <p:nvCxnSpPr>
          <p:cNvPr id="837" name="Google Shape;837;p129"/>
          <p:cNvCxnSpPr/>
          <p:nvPr/>
        </p:nvCxnSpPr>
        <p:spPr>
          <a:xfrm>
            <a:off x="5867400" y="3716338"/>
            <a:ext cx="649288" cy="0"/>
          </a:xfrm>
          <a:prstGeom prst="straightConnector1">
            <a:avLst/>
          </a:prstGeom>
          <a:noFill/>
          <a:ln cap="flat" cmpd="sng" w="9525">
            <a:solidFill>
              <a:schemeClr val="dk1"/>
            </a:solidFill>
            <a:prstDash val="solid"/>
            <a:round/>
            <a:headEnd len="med" w="med" type="none"/>
            <a:tailEnd len="med" w="med" type="triangle"/>
          </a:ln>
        </p:spPr>
      </p:cxnSp>
      <p:cxnSp>
        <p:nvCxnSpPr>
          <p:cNvPr id="838" name="Google Shape;838;p129"/>
          <p:cNvCxnSpPr/>
          <p:nvPr/>
        </p:nvCxnSpPr>
        <p:spPr>
          <a:xfrm>
            <a:off x="2700338" y="3716338"/>
            <a:ext cx="719137" cy="0"/>
          </a:xfrm>
          <a:prstGeom prst="straightConnector1">
            <a:avLst/>
          </a:prstGeom>
          <a:noFill/>
          <a:ln cap="flat" cmpd="sng" w="9525">
            <a:solidFill>
              <a:schemeClr val="dk1"/>
            </a:solidFill>
            <a:prstDash val="solid"/>
            <a:round/>
            <a:headEnd len="med" w="med" type="none"/>
            <a:tailEnd len="med" w="med" type="triangle"/>
          </a:ln>
        </p:spPr>
      </p:cxnSp>
      <p:cxnSp>
        <p:nvCxnSpPr>
          <p:cNvPr id="839" name="Google Shape;839;p129"/>
          <p:cNvCxnSpPr/>
          <p:nvPr/>
        </p:nvCxnSpPr>
        <p:spPr>
          <a:xfrm rot="10800000">
            <a:off x="4716463" y="4005263"/>
            <a:ext cx="0" cy="792162"/>
          </a:xfrm>
          <a:prstGeom prst="straightConnector1">
            <a:avLst/>
          </a:prstGeom>
          <a:noFill/>
          <a:ln cap="flat" cmpd="sng" w="9525">
            <a:solidFill>
              <a:schemeClr val="dk1"/>
            </a:solidFill>
            <a:prstDash val="solid"/>
            <a:round/>
            <a:headEnd len="med" w="med" type="none"/>
            <a:tailEnd len="med" w="med" type="triangle"/>
          </a:ln>
        </p:spPr>
      </p:cxnSp>
      <p:sp>
        <p:nvSpPr>
          <p:cNvPr id="840" name="Google Shape;840;p129"/>
          <p:cNvSpPr txBox="1"/>
          <p:nvPr/>
        </p:nvSpPr>
        <p:spPr>
          <a:xfrm>
            <a:off x="6011863" y="1820863"/>
            <a:ext cx="2914650" cy="10064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1" i="0" lang="et-EE" sz="2000" u="none" cap="none" strike="noStrike">
                <a:solidFill>
                  <a:schemeClr val="dk1"/>
                </a:solidFill>
                <a:latin typeface="Times New Roman"/>
                <a:ea typeface="Times New Roman"/>
                <a:cs typeface="Times New Roman"/>
                <a:sym typeface="Times New Roman"/>
              </a:rPr>
              <a:t>Of firms to allow positive</a:t>
            </a:r>
            <a:endParaRPr/>
          </a:p>
          <a:p>
            <a:pPr indent="0" lvl="0" marL="0" marR="0" rtl="0" algn="l">
              <a:spcBef>
                <a:spcPts val="0"/>
              </a:spcBef>
              <a:spcAft>
                <a:spcPts val="0"/>
              </a:spcAft>
              <a:buClr>
                <a:schemeClr val="dk1"/>
              </a:buClr>
              <a:buSzPts val="2000"/>
              <a:buFont typeface="Times New Roman"/>
              <a:buNone/>
            </a:pPr>
            <a:r>
              <a:rPr b="1" i="0" lang="et-EE" sz="2000" u="none" cap="none" strike="noStrike">
                <a:solidFill>
                  <a:schemeClr val="dk1"/>
                </a:solidFill>
                <a:latin typeface="Times New Roman"/>
                <a:ea typeface="Times New Roman"/>
                <a:cs typeface="Times New Roman"/>
                <a:sym typeface="Times New Roman"/>
              </a:rPr>
              <a:t> spill-overs and </a:t>
            </a:r>
            <a:endParaRPr/>
          </a:p>
          <a:p>
            <a:pPr indent="0" lvl="0" marL="0" marR="0" rtl="0" algn="l">
              <a:spcBef>
                <a:spcPts val="0"/>
              </a:spcBef>
              <a:spcAft>
                <a:spcPts val="0"/>
              </a:spcAft>
              <a:buClr>
                <a:schemeClr val="dk1"/>
              </a:buClr>
              <a:buSzPts val="2000"/>
              <a:buFont typeface="Times New Roman"/>
              <a:buNone/>
            </a:pPr>
            <a:r>
              <a:rPr b="1" i="0" lang="et-EE" sz="2000" u="none" cap="none" strike="noStrike">
                <a:solidFill>
                  <a:schemeClr val="dk1"/>
                </a:solidFill>
                <a:latin typeface="Times New Roman"/>
                <a:ea typeface="Times New Roman"/>
                <a:cs typeface="Times New Roman"/>
                <a:sym typeface="Times New Roman"/>
              </a:rPr>
              <a:t>sharing resources</a:t>
            </a:r>
            <a:endParaRPr/>
          </a:p>
        </p:txBody>
      </p:sp>
      <p:sp>
        <p:nvSpPr>
          <p:cNvPr id="841" name="Google Shape;841;p129"/>
          <p:cNvSpPr txBox="1"/>
          <p:nvPr/>
        </p:nvSpPr>
        <p:spPr>
          <a:xfrm>
            <a:off x="250825" y="4581525"/>
            <a:ext cx="2808288" cy="7016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1" i="0" lang="et-EE" sz="2000" u="none" cap="none" strike="noStrike">
                <a:solidFill>
                  <a:schemeClr val="dk1"/>
                </a:solidFill>
                <a:latin typeface="Times New Roman"/>
                <a:ea typeface="Times New Roman"/>
                <a:cs typeface="Times New Roman"/>
                <a:sym typeface="Times New Roman"/>
              </a:rPr>
              <a:t>Sufficient number of participants</a:t>
            </a:r>
            <a:endParaRPr/>
          </a:p>
        </p:txBody>
      </p:sp>
      <p:sp>
        <p:nvSpPr>
          <p:cNvPr id="842" name="Google Shape;842;p129"/>
          <p:cNvSpPr txBox="1"/>
          <p:nvPr/>
        </p:nvSpPr>
        <p:spPr>
          <a:xfrm>
            <a:off x="3419475" y="5805488"/>
            <a:ext cx="2736850" cy="7016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1" i="0" lang="et-EE" sz="2000" u="none" cap="none" strike="noStrike">
                <a:solidFill>
                  <a:schemeClr val="dk1"/>
                </a:solidFill>
                <a:latin typeface="Times New Roman"/>
                <a:ea typeface="Times New Roman"/>
                <a:cs typeface="Times New Roman"/>
                <a:sym typeface="Times New Roman"/>
              </a:rPr>
              <a:t>Traded and untraded links</a:t>
            </a:r>
            <a:endParaRPr b="1" i="0" sz="2000" u="none" cap="none" strike="noStrike">
              <a:solidFill>
                <a:schemeClr val="dk1"/>
              </a:solidFill>
              <a:latin typeface="Times New Roman"/>
              <a:ea typeface="Times New Roman"/>
              <a:cs typeface="Times New Roman"/>
              <a:sym typeface="Times New Roman"/>
            </a:endParaRPr>
          </a:p>
        </p:txBody>
      </p:sp>
      <p:sp>
        <p:nvSpPr>
          <p:cNvPr id="843" name="Google Shape;843;p129"/>
          <p:cNvSpPr txBox="1"/>
          <p:nvPr/>
        </p:nvSpPr>
        <p:spPr>
          <a:xfrm>
            <a:off x="6516688" y="4508500"/>
            <a:ext cx="2232025" cy="7016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1" i="0" lang="et-EE" sz="2000" u="none" cap="none" strike="noStrike">
                <a:solidFill>
                  <a:schemeClr val="dk1"/>
                </a:solidFill>
                <a:latin typeface="Times New Roman"/>
                <a:ea typeface="Times New Roman"/>
                <a:cs typeface="Times New Roman"/>
                <a:sym typeface="Times New Roman"/>
              </a:rPr>
              <a:t>Goal shared by participants</a:t>
            </a:r>
            <a:endParaRPr/>
          </a:p>
        </p:txBody>
      </p:sp>
      <p:cxnSp>
        <p:nvCxnSpPr>
          <p:cNvPr id="844" name="Google Shape;844;p129"/>
          <p:cNvCxnSpPr/>
          <p:nvPr/>
        </p:nvCxnSpPr>
        <p:spPr>
          <a:xfrm>
            <a:off x="4643438" y="2781300"/>
            <a:ext cx="0" cy="719138"/>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sp>
        <p:nvSpPr>
          <p:cNvPr id="849" name="Google Shape;849;p130"/>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t-EE" sz="1800" u="none" cap="none" strike="noStrike">
                <a:solidFill>
                  <a:schemeClr val="lt1"/>
                </a:solidFill>
                <a:latin typeface="Arial"/>
                <a:ea typeface="Arial"/>
                <a:cs typeface="Arial"/>
                <a:sym typeface="Arial"/>
              </a:rPr>
              <a:t>C</a:t>
            </a:r>
            <a:endParaRPr b="0" i="0" sz="1800" u="none" cap="none" strike="noStrike">
              <a:solidFill>
                <a:schemeClr val="lt1"/>
              </a:solidFill>
              <a:latin typeface="Arial"/>
              <a:ea typeface="Arial"/>
              <a:cs typeface="Arial"/>
              <a:sym typeface="Arial"/>
            </a:endParaRPr>
          </a:p>
        </p:txBody>
      </p:sp>
      <p:sp>
        <p:nvSpPr>
          <p:cNvPr id="850" name="Google Shape;850;p130"/>
          <p:cNvSpPr txBox="1"/>
          <p:nvPr>
            <p:ph idx="11" type="ftr"/>
          </p:nvPr>
        </p:nvSpPr>
        <p:spPr>
          <a:xfrm>
            <a:off x="457200" y="6245225"/>
            <a:ext cx="3019425"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Arial"/>
              <a:buNone/>
            </a:pPr>
            <a:r>
              <a:rPr b="0" i="0" lang="et-EE" sz="1400" u="none" cap="none" strike="noStrike">
                <a:solidFill>
                  <a:schemeClr val="dk1"/>
                </a:solidFill>
                <a:latin typeface="Arial"/>
                <a:ea typeface="Arial"/>
                <a:cs typeface="Arial"/>
                <a:sym typeface="Arial"/>
              </a:rPr>
              <a:t>Lindqvist, TCI Global Conference, 29 Nov 2011</a:t>
            </a:r>
            <a:endParaRPr b="0" i="0" sz="1400" u="none" cap="none" strike="noStrike">
              <a:solidFill>
                <a:schemeClr val="dk1"/>
              </a:solidFill>
              <a:latin typeface="Arial"/>
              <a:ea typeface="Arial"/>
              <a:cs typeface="Arial"/>
              <a:sym typeface="Arial"/>
            </a:endParaRPr>
          </a:p>
        </p:txBody>
      </p:sp>
      <p:sp>
        <p:nvSpPr>
          <p:cNvPr id="851" name="Google Shape;851;p130"/>
          <p:cNvSpPr txBox="1"/>
          <p:nvPr>
            <p:ph idx="12" type="sldNum"/>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fld id="{00000000-1234-1234-1234-123412341234}" type="slidenum">
              <a:rPr b="0" i="0" lang="et-EE"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
        <p:nvSpPr>
          <p:cNvPr id="852" name="Google Shape;852;p130"/>
          <p:cNvSpPr/>
          <p:nvPr/>
        </p:nvSpPr>
        <p:spPr>
          <a:xfrm>
            <a:off x="3143250" y="2263775"/>
            <a:ext cx="1857375" cy="1371600"/>
          </a:xfrm>
          <a:prstGeom prst="rect">
            <a:avLst/>
          </a:prstGeom>
          <a:gradFill>
            <a:gsLst>
              <a:gs pos="0">
                <a:srgbClr val="F44C24"/>
              </a:gs>
              <a:gs pos="10000">
                <a:srgbClr val="F44C24"/>
              </a:gs>
              <a:gs pos="90000">
                <a:srgbClr val="C00000"/>
              </a:gs>
              <a:gs pos="100000">
                <a:srgbClr val="C00000"/>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2000" u="none" cap="none" strike="noStrike">
                <a:solidFill>
                  <a:schemeClr val="lt1"/>
                </a:solidFill>
                <a:latin typeface="Arial"/>
                <a:ea typeface="Arial"/>
                <a:cs typeface="Arial"/>
                <a:sym typeface="Arial"/>
              </a:rPr>
              <a:t>Surfboard makers</a:t>
            </a:r>
            <a:endParaRPr/>
          </a:p>
        </p:txBody>
      </p:sp>
      <p:grpSp>
        <p:nvGrpSpPr>
          <p:cNvPr id="853" name="Google Shape;853;p130"/>
          <p:cNvGrpSpPr/>
          <p:nvPr/>
        </p:nvGrpSpPr>
        <p:grpSpPr>
          <a:xfrm>
            <a:off x="428625" y="620713"/>
            <a:ext cx="5929313" cy="3857625"/>
            <a:chOff x="428596" y="985830"/>
            <a:chExt cx="5929354" cy="3857652"/>
          </a:xfrm>
        </p:grpSpPr>
        <p:cxnSp>
          <p:nvCxnSpPr>
            <p:cNvPr id="854" name="Google Shape;854;p130"/>
            <p:cNvCxnSpPr>
              <a:stCxn id="855" idx="3"/>
              <a:endCxn id="852" idx="1"/>
            </p:cNvCxnSpPr>
            <p:nvPr/>
          </p:nvCxnSpPr>
          <p:spPr>
            <a:xfrm>
              <a:off x="2143108" y="3307565"/>
              <a:ext cx="1000200" cy="7200"/>
            </a:xfrm>
            <a:prstGeom prst="straightConnector1">
              <a:avLst/>
            </a:prstGeom>
            <a:noFill/>
            <a:ln cap="sq" cmpd="sng" w="38100">
              <a:solidFill>
                <a:srgbClr val="595959"/>
              </a:solidFill>
              <a:prstDash val="solid"/>
              <a:round/>
              <a:headEnd len="sm" w="sm" type="none"/>
              <a:tailEnd len="lg" w="lg" type="stealth"/>
            </a:ln>
          </p:spPr>
        </p:cxnSp>
        <p:cxnSp>
          <p:nvCxnSpPr>
            <p:cNvPr id="856" name="Google Shape;856;p130"/>
            <p:cNvCxnSpPr>
              <a:stCxn id="852" idx="0"/>
              <a:endCxn id="857" idx="2"/>
            </p:cNvCxnSpPr>
            <p:nvPr/>
          </p:nvCxnSpPr>
          <p:spPr>
            <a:xfrm rot="10800000">
              <a:off x="3571834" y="1785903"/>
              <a:ext cx="500100" cy="843000"/>
            </a:xfrm>
            <a:prstGeom prst="straightConnector1">
              <a:avLst/>
            </a:prstGeom>
            <a:noFill/>
            <a:ln cap="sq" cmpd="sng" w="38100">
              <a:solidFill>
                <a:srgbClr val="595959"/>
              </a:solidFill>
              <a:prstDash val="solid"/>
              <a:round/>
              <a:headEnd len="sm" w="sm" type="none"/>
              <a:tailEnd len="lg" w="lg" type="stealth"/>
            </a:ln>
          </p:spPr>
        </p:cxnSp>
        <p:cxnSp>
          <p:nvCxnSpPr>
            <p:cNvPr id="858" name="Google Shape;858;p130"/>
            <p:cNvCxnSpPr>
              <a:stCxn id="859" idx="1"/>
              <a:endCxn id="857" idx="3"/>
            </p:cNvCxnSpPr>
            <p:nvPr/>
          </p:nvCxnSpPr>
          <p:spPr>
            <a:xfrm rot="10800000">
              <a:off x="4286290" y="1385883"/>
              <a:ext cx="642900" cy="0"/>
            </a:xfrm>
            <a:prstGeom prst="straightConnector1">
              <a:avLst/>
            </a:prstGeom>
            <a:noFill/>
            <a:ln cap="sq" cmpd="sng" w="38100">
              <a:solidFill>
                <a:srgbClr val="595959"/>
              </a:solidFill>
              <a:prstDash val="solid"/>
              <a:round/>
              <a:headEnd len="sm" w="sm" type="none"/>
              <a:tailEnd len="lg" w="lg" type="stealth"/>
            </a:ln>
          </p:spPr>
        </p:cxnSp>
        <p:cxnSp>
          <p:nvCxnSpPr>
            <p:cNvPr id="860" name="Google Shape;860;p130"/>
            <p:cNvCxnSpPr>
              <a:stCxn id="855" idx="0"/>
              <a:endCxn id="857" idx="1"/>
            </p:cNvCxnSpPr>
            <p:nvPr/>
          </p:nvCxnSpPr>
          <p:spPr>
            <a:xfrm rot="-5400000">
              <a:off x="1878802" y="792897"/>
              <a:ext cx="385800" cy="1571700"/>
            </a:xfrm>
            <a:prstGeom prst="bentConnector2">
              <a:avLst/>
            </a:prstGeom>
            <a:noFill/>
            <a:ln cap="sq" cmpd="sng" w="38100">
              <a:solidFill>
                <a:srgbClr val="595959"/>
              </a:solidFill>
              <a:prstDash val="solid"/>
              <a:round/>
              <a:headEnd len="sm" w="sm" type="none"/>
              <a:tailEnd len="lg" w="lg" type="stealth"/>
            </a:ln>
          </p:spPr>
        </p:cxnSp>
        <p:sp>
          <p:nvSpPr>
            <p:cNvPr id="855" name="Google Shape;855;p130"/>
            <p:cNvSpPr/>
            <p:nvPr/>
          </p:nvSpPr>
          <p:spPr>
            <a:xfrm>
              <a:off x="428596" y="1771647"/>
              <a:ext cx="1714512" cy="3071835"/>
            </a:xfrm>
            <a:prstGeom prst="rect">
              <a:avLst/>
            </a:prstGeom>
            <a:solidFill>
              <a:srgbClr val="CBCB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59" name="Google Shape;859;p130"/>
            <p:cNvSpPr/>
            <p:nvPr/>
          </p:nvSpPr>
          <p:spPr>
            <a:xfrm>
              <a:off x="4929190" y="985830"/>
              <a:ext cx="1428760" cy="800106"/>
            </a:xfrm>
            <a:prstGeom prst="rect">
              <a:avLst/>
            </a:prstGeom>
            <a:gradFill>
              <a:gsLst>
                <a:gs pos="0">
                  <a:srgbClr val="F44C24"/>
                </a:gs>
                <a:gs pos="10000">
                  <a:srgbClr val="F44C24"/>
                </a:gs>
                <a:gs pos="90000">
                  <a:srgbClr val="C00000"/>
                </a:gs>
                <a:gs pos="100000">
                  <a:srgbClr val="C00000"/>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Surf clothing</a:t>
              </a:r>
              <a:endParaRPr/>
            </a:p>
          </p:txBody>
        </p:sp>
        <p:sp>
          <p:nvSpPr>
            <p:cNvPr id="857" name="Google Shape;857;p130"/>
            <p:cNvSpPr/>
            <p:nvPr/>
          </p:nvSpPr>
          <p:spPr>
            <a:xfrm>
              <a:off x="2857488" y="985830"/>
              <a:ext cx="1428760" cy="800106"/>
            </a:xfrm>
            <a:prstGeom prst="rect">
              <a:avLst/>
            </a:prstGeom>
            <a:gradFill>
              <a:gsLst>
                <a:gs pos="0">
                  <a:srgbClr val="F44C24"/>
                </a:gs>
                <a:gs pos="10000">
                  <a:srgbClr val="F44C24"/>
                </a:gs>
                <a:gs pos="90000">
                  <a:srgbClr val="C00000"/>
                </a:gs>
                <a:gs pos="100000">
                  <a:srgbClr val="C00000"/>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Surf </a:t>
              </a:r>
              <a:br>
                <a:rPr b="0" i="0" lang="et-EE" sz="1800" u="none" cap="none" strike="noStrike">
                  <a:solidFill>
                    <a:schemeClr val="lt1"/>
                  </a:solidFill>
                  <a:latin typeface="Arial"/>
                  <a:ea typeface="Arial"/>
                  <a:cs typeface="Arial"/>
                  <a:sym typeface="Arial"/>
                </a:rPr>
              </a:br>
              <a:r>
                <a:rPr b="0" i="0" lang="et-EE" sz="1800" u="none" cap="none" strike="noStrike">
                  <a:solidFill>
                    <a:schemeClr val="lt1"/>
                  </a:solidFill>
                  <a:latin typeface="Arial"/>
                  <a:ea typeface="Arial"/>
                  <a:cs typeface="Arial"/>
                  <a:sym typeface="Arial"/>
                </a:rPr>
                <a:t>shops</a:t>
              </a:r>
              <a:endParaRPr/>
            </a:p>
          </p:txBody>
        </p:sp>
        <p:sp>
          <p:nvSpPr>
            <p:cNvPr id="861" name="Google Shape;861;p130"/>
            <p:cNvSpPr/>
            <p:nvPr/>
          </p:nvSpPr>
          <p:spPr>
            <a:xfrm>
              <a:off x="571472" y="1985962"/>
              <a:ext cx="1452573" cy="800106"/>
            </a:xfrm>
            <a:prstGeom prst="rect">
              <a:avLst/>
            </a:prstGeom>
            <a:gradFill>
              <a:gsLst>
                <a:gs pos="0">
                  <a:srgbClr val="F44C24"/>
                </a:gs>
                <a:gs pos="10000">
                  <a:srgbClr val="F44C24"/>
                </a:gs>
                <a:gs pos="90000">
                  <a:srgbClr val="C00000"/>
                </a:gs>
                <a:gs pos="100000">
                  <a:srgbClr val="C00000"/>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Foam &amp;</a:t>
              </a:r>
              <a:endParaRPr/>
            </a:p>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fiberglass</a:t>
              </a:r>
              <a:endParaRPr/>
            </a:p>
          </p:txBody>
        </p:sp>
        <p:sp>
          <p:nvSpPr>
            <p:cNvPr id="862" name="Google Shape;862;p130"/>
            <p:cNvSpPr/>
            <p:nvPr/>
          </p:nvSpPr>
          <p:spPr>
            <a:xfrm>
              <a:off x="571472" y="2914655"/>
              <a:ext cx="1452573" cy="800106"/>
            </a:xfrm>
            <a:prstGeom prst="rect">
              <a:avLst/>
            </a:prstGeom>
            <a:gradFill>
              <a:gsLst>
                <a:gs pos="0">
                  <a:srgbClr val="F44C24"/>
                </a:gs>
                <a:gs pos="10000">
                  <a:srgbClr val="F44C24"/>
                </a:gs>
                <a:gs pos="90000">
                  <a:srgbClr val="C00000"/>
                </a:gs>
                <a:gs pos="100000">
                  <a:srgbClr val="C00000"/>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Wax</a:t>
              </a:r>
              <a:endParaRPr/>
            </a:p>
          </p:txBody>
        </p:sp>
        <p:sp>
          <p:nvSpPr>
            <p:cNvPr id="863" name="Google Shape;863;p130"/>
            <p:cNvSpPr/>
            <p:nvPr/>
          </p:nvSpPr>
          <p:spPr>
            <a:xfrm>
              <a:off x="571472" y="3843350"/>
              <a:ext cx="1452573" cy="800106"/>
            </a:xfrm>
            <a:prstGeom prst="rect">
              <a:avLst/>
            </a:prstGeom>
            <a:gradFill>
              <a:gsLst>
                <a:gs pos="0">
                  <a:srgbClr val="F44C24"/>
                </a:gs>
                <a:gs pos="10000">
                  <a:srgbClr val="F44C24"/>
                </a:gs>
                <a:gs pos="90000">
                  <a:srgbClr val="C00000"/>
                </a:gs>
                <a:gs pos="100000">
                  <a:srgbClr val="C00000"/>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Chemicals</a:t>
              </a:r>
              <a:endParaRPr/>
            </a:p>
          </p:txBody>
        </p:sp>
      </p:grpSp>
      <p:grpSp>
        <p:nvGrpSpPr>
          <p:cNvPr id="864" name="Google Shape;864;p130"/>
          <p:cNvGrpSpPr/>
          <p:nvPr/>
        </p:nvGrpSpPr>
        <p:grpSpPr>
          <a:xfrm>
            <a:off x="2786063" y="3620988"/>
            <a:ext cx="2881312" cy="2643287"/>
            <a:chOff x="2786050" y="3986126"/>
            <a:chExt cx="2881322" cy="2643306"/>
          </a:xfrm>
        </p:grpSpPr>
        <p:cxnSp>
          <p:nvCxnSpPr>
            <p:cNvPr id="865" name="Google Shape;865;p130"/>
            <p:cNvCxnSpPr>
              <a:stCxn id="866" idx="0"/>
            </p:cNvCxnSpPr>
            <p:nvPr/>
          </p:nvCxnSpPr>
          <p:spPr>
            <a:xfrm rot="10800000">
              <a:off x="4500407" y="3986126"/>
              <a:ext cx="476400" cy="1843200"/>
            </a:xfrm>
            <a:prstGeom prst="straightConnector1">
              <a:avLst/>
            </a:prstGeom>
            <a:noFill/>
            <a:ln cap="sq" cmpd="sng" w="38100">
              <a:solidFill>
                <a:srgbClr val="595959"/>
              </a:solidFill>
              <a:prstDash val="solid"/>
              <a:round/>
              <a:headEnd len="sm" w="sm" type="none"/>
              <a:tailEnd len="lg" w="lg" type="stealth"/>
            </a:ln>
          </p:spPr>
        </p:cxnSp>
        <p:cxnSp>
          <p:nvCxnSpPr>
            <p:cNvPr id="867" name="Google Shape;867;p130"/>
            <p:cNvCxnSpPr>
              <a:stCxn id="868" idx="0"/>
            </p:cNvCxnSpPr>
            <p:nvPr/>
          </p:nvCxnSpPr>
          <p:spPr>
            <a:xfrm flipH="1" rot="10800000">
              <a:off x="3476615" y="3986126"/>
              <a:ext cx="452400" cy="1843200"/>
            </a:xfrm>
            <a:prstGeom prst="straightConnector1">
              <a:avLst/>
            </a:prstGeom>
            <a:noFill/>
            <a:ln cap="sq" cmpd="sng" w="38100">
              <a:solidFill>
                <a:srgbClr val="595959"/>
              </a:solidFill>
              <a:prstDash val="solid"/>
              <a:round/>
              <a:headEnd len="sm" w="sm" type="none"/>
              <a:tailEnd len="lg" w="lg" type="stealth"/>
            </a:ln>
          </p:spPr>
        </p:cxnSp>
        <p:sp>
          <p:nvSpPr>
            <p:cNvPr id="868" name="Google Shape;868;p130"/>
            <p:cNvSpPr/>
            <p:nvPr/>
          </p:nvSpPr>
          <p:spPr>
            <a:xfrm>
              <a:off x="2786050" y="5829326"/>
              <a:ext cx="1381130" cy="800106"/>
            </a:xfrm>
            <a:prstGeom prst="rect">
              <a:avLst/>
            </a:prstGeom>
            <a:gradFill>
              <a:gsLst>
                <a:gs pos="0">
                  <a:srgbClr val="006998"/>
                </a:gs>
                <a:gs pos="10000">
                  <a:srgbClr val="006998"/>
                </a:gs>
                <a:gs pos="90000">
                  <a:srgbClr val="3A3891"/>
                </a:gs>
                <a:gs pos="100000">
                  <a:srgbClr val="3A3891"/>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Local university</a:t>
              </a:r>
              <a:endParaRPr/>
            </a:p>
          </p:txBody>
        </p:sp>
        <p:sp>
          <p:nvSpPr>
            <p:cNvPr id="866" name="Google Shape;866;p130"/>
            <p:cNvSpPr/>
            <p:nvPr/>
          </p:nvSpPr>
          <p:spPr>
            <a:xfrm>
              <a:off x="4286242" y="5829326"/>
              <a:ext cx="1381130" cy="800106"/>
            </a:xfrm>
            <a:prstGeom prst="rect">
              <a:avLst/>
            </a:prstGeom>
            <a:gradFill>
              <a:gsLst>
                <a:gs pos="0">
                  <a:srgbClr val="006998"/>
                </a:gs>
                <a:gs pos="10000">
                  <a:srgbClr val="006998"/>
                </a:gs>
                <a:gs pos="90000">
                  <a:srgbClr val="3A3891"/>
                </a:gs>
                <a:gs pos="100000">
                  <a:srgbClr val="3A3891"/>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Other local education</a:t>
              </a:r>
              <a:endParaRPr/>
            </a:p>
          </p:txBody>
        </p:sp>
      </p:grpSp>
      <p:grpSp>
        <p:nvGrpSpPr>
          <p:cNvPr id="869" name="Google Shape;869;p130"/>
          <p:cNvGrpSpPr/>
          <p:nvPr/>
        </p:nvGrpSpPr>
        <p:grpSpPr>
          <a:xfrm>
            <a:off x="5000625" y="1192213"/>
            <a:ext cx="3857625" cy="4643437"/>
            <a:chOff x="5000628" y="1557334"/>
            <a:chExt cx="3857652" cy="4643470"/>
          </a:xfrm>
        </p:grpSpPr>
        <p:cxnSp>
          <p:nvCxnSpPr>
            <p:cNvPr id="870" name="Google Shape;870;p130"/>
            <p:cNvCxnSpPr>
              <a:endCxn id="852" idx="3"/>
            </p:cNvCxnSpPr>
            <p:nvPr/>
          </p:nvCxnSpPr>
          <p:spPr>
            <a:xfrm rot="10800000">
              <a:off x="5000628" y="3314708"/>
              <a:ext cx="2071800" cy="314400"/>
            </a:xfrm>
            <a:prstGeom prst="straightConnector1">
              <a:avLst/>
            </a:prstGeom>
            <a:noFill/>
            <a:ln cap="sq" cmpd="sng" w="38100">
              <a:solidFill>
                <a:srgbClr val="595959"/>
              </a:solidFill>
              <a:prstDash val="solid"/>
              <a:round/>
              <a:headEnd len="lg" w="lg" type="stealth"/>
              <a:tailEnd len="lg" w="lg" type="stealth"/>
            </a:ln>
          </p:spPr>
        </p:cxnSp>
        <p:sp>
          <p:nvSpPr>
            <p:cNvPr id="871" name="Google Shape;871;p130"/>
            <p:cNvSpPr/>
            <p:nvPr/>
          </p:nvSpPr>
          <p:spPr>
            <a:xfrm>
              <a:off x="7072331" y="1557334"/>
              <a:ext cx="1785949" cy="464347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872" name="Google Shape;872;p130"/>
            <p:cNvSpPr/>
            <p:nvPr/>
          </p:nvSpPr>
          <p:spPr>
            <a:xfrm>
              <a:off x="7215207" y="1700210"/>
              <a:ext cx="1524011" cy="800106"/>
            </a:xfrm>
            <a:prstGeom prst="rect">
              <a:avLst/>
            </a:prstGeom>
            <a:gradFill>
              <a:gsLst>
                <a:gs pos="0">
                  <a:srgbClr val="919E52"/>
                </a:gs>
                <a:gs pos="10000">
                  <a:srgbClr val="919E52"/>
                </a:gs>
                <a:gs pos="90000">
                  <a:srgbClr val="7F7F7F"/>
                </a:gs>
                <a:gs pos="100000">
                  <a:srgbClr val="7F7F7F"/>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600" u="none" cap="none" strike="noStrike">
                  <a:solidFill>
                    <a:schemeClr val="lt1"/>
                  </a:solidFill>
                  <a:latin typeface="Arial"/>
                  <a:ea typeface="Arial"/>
                  <a:cs typeface="Arial"/>
                  <a:sym typeface="Arial"/>
                </a:rPr>
                <a:t>Competitions</a:t>
              </a:r>
              <a:endParaRPr/>
            </a:p>
            <a:p>
              <a:pPr indent="0" lvl="0" marL="0" marR="0" rtl="0" algn="ctr">
                <a:lnSpc>
                  <a:spcPct val="80000"/>
                </a:lnSpc>
                <a:spcBef>
                  <a:spcPts val="0"/>
                </a:spcBef>
                <a:spcAft>
                  <a:spcPts val="0"/>
                </a:spcAft>
                <a:buNone/>
              </a:pPr>
              <a:r>
                <a:rPr b="0" i="0" lang="et-EE" sz="1600" u="none" cap="none" strike="noStrike">
                  <a:solidFill>
                    <a:schemeClr val="lt1"/>
                  </a:solidFill>
                  <a:latin typeface="Arial"/>
                  <a:ea typeface="Arial"/>
                  <a:cs typeface="Arial"/>
                  <a:sym typeface="Arial"/>
                </a:rPr>
                <a:t>Festivals</a:t>
              </a:r>
              <a:endParaRPr/>
            </a:p>
          </p:txBody>
        </p:sp>
        <p:sp>
          <p:nvSpPr>
            <p:cNvPr id="873" name="Google Shape;873;p130"/>
            <p:cNvSpPr/>
            <p:nvPr/>
          </p:nvSpPr>
          <p:spPr>
            <a:xfrm>
              <a:off x="7215207" y="2628904"/>
              <a:ext cx="1524011" cy="800106"/>
            </a:xfrm>
            <a:prstGeom prst="rect">
              <a:avLst/>
            </a:prstGeom>
            <a:gradFill>
              <a:gsLst>
                <a:gs pos="0">
                  <a:srgbClr val="919E52"/>
                </a:gs>
                <a:gs pos="10000">
                  <a:srgbClr val="919E52"/>
                </a:gs>
                <a:gs pos="90000">
                  <a:srgbClr val="7F7F7F"/>
                </a:gs>
                <a:gs pos="100000">
                  <a:srgbClr val="7F7F7F"/>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600" u="none" cap="none" strike="noStrike">
                  <a:solidFill>
                    <a:schemeClr val="lt1"/>
                  </a:solidFill>
                  <a:latin typeface="Arial"/>
                  <a:ea typeface="Arial"/>
                  <a:cs typeface="Arial"/>
                  <a:sym typeface="Arial"/>
                </a:rPr>
                <a:t>Surf Clubs</a:t>
              </a:r>
              <a:br>
                <a:rPr b="0" i="0" lang="et-EE" sz="1600" u="none" cap="none" strike="noStrike">
                  <a:solidFill>
                    <a:schemeClr val="lt1"/>
                  </a:solidFill>
                  <a:latin typeface="Arial"/>
                  <a:ea typeface="Arial"/>
                  <a:cs typeface="Arial"/>
                  <a:sym typeface="Arial"/>
                </a:rPr>
              </a:br>
              <a:r>
                <a:rPr b="0" i="0" lang="et-EE" sz="1600" u="none" cap="none" strike="noStrike">
                  <a:solidFill>
                    <a:schemeClr val="lt1"/>
                  </a:solidFill>
                  <a:latin typeface="Arial"/>
                  <a:ea typeface="Arial"/>
                  <a:cs typeface="Arial"/>
                  <a:sym typeface="Arial"/>
                </a:rPr>
                <a:t>Surf Schools</a:t>
              </a:r>
              <a:endParaRPr/>
            </a:p>
          </p:txBody>
        </p:sp>
        <p:sp>
          <p:nvSpPr>
            <p:cNvPr id="874" name="Google Shape;874;p130"/>
            <p:cNvSpPr/>
            <p:nvPr/>
          </p:nvSpPr>
          <p:spPr>
            <a:xfrm>
              <a:off x="7215207" y="3557598"/>
              <a:ext cx="1524011" cy="942982"/>
            </a:xfrm>
            <a:prstGeom prst="rect">
              <a:avLst/>
            </a:prstGeom>
            <a:gradFill>
              <a:gsLst>
                <a:gs pos="0">
                  <a:srgbClr val="919E52"/>
                </a:gs>
                <a:gs pos="10000">
                  <a:srgbClr val="919E52"/>
                </a:gs>
                <a:gs pos="90000">
                  <a:srgbClr val="7F7F7F"/>
                </a:gs>
                <a:gs pos="100000">
                  <a:srgbClr val="7F7F7F"/>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600" u="none" cap="none" strike="noStrike">
                  <a:solidFill>
                    <a:schemeClr val="lt1"/>
                  </a:solidFill>
                  <a:latin typeface="Arial"/>
                  <a:ea typeface="Arial"/>
                  <a:cs typeface="Arial"/>
                  <a:sym typeface="Arial"/>
                </a:rPr>
                <a:t>Manu-facturing Association</a:t>
              </a:r>
              <a:endParaRPr/>
            </a:p>
          </p:txBody>
        </p:sp>
        <p:sp>
          <p:nvSpPr>
            <p:cNvPr id="875" name="Google Shape;875;p130"/>
            <p:cNvSpPr/>
            <p:nvPr/>
          </p:nvSpPr>
          <p:spPr>
            <a:xfrm>
              <a:off x="7215207" y="4614881"/>
              <a:ext cx="1524011" cy="657230"/>
            </a:xfrm>
            <a:prstGeom prst="rect">
              <a:avLst/>
            </a:prstGeom>
            <a:gradFill>
              <a:gsLst>
                <a:gs pos="0">
                  <a:srgbClr val="919E52"/>
                </a:gs>
                <a:gs pos="10000">
                  <a:srgbClr val="919E52"/>
                </a:gs>
                <a:gs pos="90000">
                  <a:srgbClr val="7F7F7F"/>
                </a:gs>
                <a:gs pos="100000">
                  <a:srgbClr val="7F7F7F"/>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600" u="none" cap="none" strike="noStrike">
                  <a:solidFill>
                    <a:schemeClr val="lt1"/>
                  </a:solidFill>
                  <a:latin typeface="Arial"/>
                  <a:ea typeface="Arial"/>
                  <a:cs typeface="Arial"/>
                  <a:sym typeface="Arial"/>
                </a:rPr>
                <a:t>Lobby Groups</a:t>
              </a:r>
              <a:endParaRPr/>
            </a:p>
          </p:txBody>
        </p:sp>
        <p:sp>
          <p:nvSpPr>
            <p:cNvPr id="876" name="Google Shape;876;p130"/>
            <p:cNvSpPr/>
            <p:nvPr/>
          </p:nvSpPr>
          <p:spPr>
            <a:xfrm>
              <a:off x="7215207" y="5400698"/>
              <a:ext cx="1524011" cy="657230"/>
            </a:xfrm>
            <a:prstGeom prst="rect">
              <a:avLst/>
            </a:prstGeom>
            <a:gradFill>
              <a:gsLst>
                <a:gs pos="0">
                  <a:srgbClr val="919E52"/>
                </a:gs>
                <a:gs pos="10000">
                  <a:srgbClr val="919E52"/>
                </a:gs>
                <a:gs pos="90000">
                  <a:srgbClr val="7F7F7F"/>
                </a:gs>
                <a:gs pos="100000">
                  <a:srgbClr val="7F7F7F"/>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600" u="none" cap="none" strike="noStrike">
                  <a:solidFill>
                    <a:schemeClr val="lt1"/>
                  </a:solidFill>
                  <a:latin typeface="Arial"/>
                  <a:ea typeface="Arial"/>
                  <a:cs typeface="Arial"/>
                  <a:sym typeface="Arial"/>
                </a:rPr>
                <a:t>Museums</a:t>
              </a:r>
              <a:endParaRPr/>
            </a:p>
          </p:txBody>
        </p:sp>
      </p:grpSp>
      <p:grpSp>
        <p:nvGrpSpPr>
          <p:cNvPr id="877" name="Google Shape;877;p130"/>
          <p:cNvGrpSpPr/>
          <p:nvPr/>
        </p:nvGrpSpPr>
        <p:grpSpPr>
          <a:xfrm>
            <a:off x="571500" y="3621088"/>
            <a:ext cx="2714625" cy="2657475"/>
            <a:chOff x="571472" y="3986226"/>
            <a:chExt cx="2714644" cy="2657484"/>
          </a:xfrm>
        </p:grpSpPr>
        <p:cxnSp>
          <p:nvCxnSpPr>
            <p:cNvPr id="878" name="Google Shape;878;p130"/>
            <p:cNvCxnSpPr/>
            <p:nvPr/>
          </p:nvCxnSpPr>
          <p:spPr>
            <a:xfrm rot="-5400000">
              <a:off x="2214548" y="4200538"/>
              <a:ext cx="1285879" cy="857256"/>
            </a:xfrm>
            <a:prstGeom prst="straightConnector1">
              <a:avLst/>
            </a:prstGeom>
            <a:noFill/>
            <a:ln cap="sq" cmpd="sng" w="38100">
              <a:solidFill>
                <a:srgbClr val="595959"/>
              </a:solidFill>
              <a:prstDash val="solid"/>
              <a:round/>
              <a:headEnd len="sm" w="sm" type="none"/>
              <a:tailEnd len="lg" w="lg" type="stealth"/>
            </a:ln>
          </p:spPr>
        </p:cxnSp>
        <p:sp>
          <p:nvSpPr>
            <p:cNvPr id="879" name="Google Shape;879;p130"/>
            <p:cNvSpPr/>
            <p:nvPr/>
          </p:nvSpPr>
          <p:spPr>
            <a:xfrm>
              <a:off x="571472" y="5272105"/>
              <a:ext cx="1857388" cy="1371605"/>
            </a:xfrm>
            <a:prstGeom prst="rect">
              <a:avLst/>
            </a:prstGeom>
            <a:gradFill>
              <a:gsLst>
                <a:gs pos="0">
                  <a:srgbClr val="F44C24"/>
                </a:gs>
                <a:gs pos="10000">
                  <a:srgbClr val="F44C24"/>
                </a:gs>
                <a:gs pos="90000">
                  <a:srgbClr val="C00000"/>
                </a:gs>
                <a:gs pos="100000">
                  <a:srgbClr val="C00000"/>
                </a:gs>
              </a:gsLst>
              <a:lin ang="189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2000" u="none" cap="none" strike="noStrike">
                  <a:solidFill>
                    <a:schemeClr val="lt1"/>
                  </a:solidFill>
                  <a:latin typeface="Arial"/>
                  <a:ea typeface="Arial"/>
                  <a:cs typeface="Arial"/>
                  <a:sym typeface="Arial"/>
                </a:rPr>
                <a:t>Skateboards</a:t>
              </a:r>
              <a:endParaRPr/>
            </a:p>
            <a:p>
              <a:pPr indent="0" lvl="0" marL="0" marR="0" rtl="0" algn="ctr">
                <a:lnSpc>
                  <a:spcPct val="80000"/>
                </a:lnSpc>
                <a:spcBef>
                  <a:spcPts val="0"/>
                </a:spcBef>
                <a:spcAft>
                  <a:spcPts val="0"/>
                </a:spcAft>
                <a:buNone/>
              </a:pPr>
              <a:r>
                <a:rPr b="0" i="0" lang="et-EE" sz="2000" u="none" cap="none" strike="noStrike">
                  <a:solidFill>
                    <a:schemeClr val="lt1"/>
                  </a:solidFill>
                  <a:latin typeface="Arial"/>
                  <a:ea typeface="Arial"/>
                  <a:cs typeface="Arial"/>
                  <a:sym typeface="Arial"/>
                </a:rPr>
                <a:t>and Snowboards</a:t>
              </a:r>
              <a:endParaRPr/>
            </a:p>
          </p:txBody>
        </p:sp>
      </p:grpSp>
      <p:grpSp>
        <p:nvGrpSpPr>
          <p:cNvPr id="880" name="Google Shape;880;p130"/>
          <p:cNvGrpSpPr/>
          <p:nvPr/>
        </p:nvGrpSpPr>
        <p:grpSpPr>
          <a:xfrm>
            <a:off x="4929776" y="1620838"/>
            <a:ext cx="2142537" cy="3357562"/>
            <a:chOff x="4929778" y="1985962"/>
            <a:chExt cx="2142552" cy="3357586"/>
          </a:xfrm>
        </p:grpSpPr>
        <p:cxnSp>
          <p:nvCxnSpPr>
            <p:cNvPr id="881" name="Google Shape;881;p130"/>
            <p:cNvCxnSpPr>
              <a:endCxn id="882" idx="1"/>
            </p:cNvCxnSpPr>
            <p:nvPr/>
          </p:nvCxnSpPr>
          <p:spPr>
            <a:xfrm>
              <a:off x="4929778" y="4000206"/>
              <a:ext cx="576300" cy="428700"/>
            </a:xfrm>
            <a:prstGeom prst="straightConnector1">
              <a:avLst/>
            </a:prstGeom>
            <a:noFill/>
            <a:ln cap="sq" cmpd="sng" w="38100">
              <a:solidFill>
                <a:srgbClr val="595959"/>
              </a:solidFill>
              <a:prstDash val="solid"/>
              <a:round/>
              <a:headEnd len="lg" w="lg" type="stealth"/>
              <a:tailEnd len="lg" w="lg" type="stealth"/>
            </a:ln>
          </p:spPr>
        </p:cxnSp>
        <p:cxnSp>
          <p:nvCxnSpPr>
            <p:cNvPr id="883" name="Google Shape;883;p130"/>
            <p:cNvCxnSpPr>
              <a:stCxn id="884" idx="4"/>
              <a:endCxn id="882" idx="0"/>
            </p:cNvCxnSpPr>
            <p:nvPr/>
          </p:nvCxnSpPr>
          <p:spPr>
            <a:xfrm flipH="1">
              <a:off x="6036416" y="3057532"/>
              <a:ext cx="58800" cy="1214400"/>
            </a:xfrm>
            <a:prstGeom prst="straightConnector1">
              <a:avLst/>
            </a:prstGeom>
            <a:noFill/>
            <a:ln cap="sq" cmpd="sng" w="38100">
              <a:solidFill>
                <a:srgbClr val="595959"/>
              </a:solidFill>
              <a:prstDash val="solid"/>
              <a:round/>
              <a:headEnd len="lg" w="lg" type="stealth"/>
              <a:tailEnd len="lg" w="lg" type="stealth"/>
            </a:ln>
          </p:spPr>
        </p:cxnSp>
        <p:cxnSp>
          <p:nvCxnSpPr>
            <p:cNvPr id="885" name="Google Shape;885;p130"/>
            <p:cNvCxnSpPr/>
            <p:nvPr/>
          </p:nvCxnSpPr>
          <p:spPr>
            <a:xfrm flipH="1" rot="10800000">
              <a:off x="5000627" y="2771780"/>
              <a:ext cx="428628" cy="157164"/>
            </a:xfrm>
            <a:prstGeom prst="straightConnector1">
              <a:avLst/>
            </a:prstGeom>
            <a:noFill/>
            <a:ln cap="sq" cmpd="sng" w="38100">
              <a:solidFill>
                <a:srgbClr val="595959"/>
              </a:solidFill>
              <a:prstDash val="solid"/>
              <a:round/>
              <a:headEnd len="lg" w="lg" type="stealth"/>
              <a:tailEnd len="lg" w="lg" type="stealth"/>
            </a:ln>
          </p:spPr>
        </p:cxnSp>
        <p:cxnSp>
          <p:nvCxnSpPr>
            <p:cNvPr id="886" name="Google Shape;886;p130"/>
            <p:cNvCxnSpPr/>
            <p:nvPr/>
          </p:nvCxnSpPr>
          <p:spPr>
            <a:xfrm>
              <a:off x="6715139" y="2771780"/>
              <a:ext cx="357191" cy="271465"/>
            </a:xfrm>
            <a:prstGeom prst="straightConnector1">
              <a:avLst/>
            </a:prstGeom>
            <a:noFill/>
            <a:ln cap="sq" cmpd="sng" w="38100">
              <a:solidFill>
                <a:srgbClr val="595959"/>
              </a:solidFill>
              <a:prstDash val="solid"/>
              <a:round/>
              <a:headEnd len="lg" w="lg" type="stealth"/>
              <a:tailEnd len="lg" w="lg" type="stealth"/>
            </a:ln>
          </p:spPr>
        </p:cxnSp>
        <p:cxnSp>
          <p:nvCxnSpPr>
            <p:cNvPr id="887" name="Google Shape;887;p130"/>
            <p:cNvCxnSpPr>
              <a:stCxn id="882" idx="7"/>
            </p:cNvCxnSpPr>
            <p:nvPr/>
          </p:nvCxnSpPr>
          <p:spPr>
            <a:xfrm flipH="1" rot="10800000">
              <a:off x="6566879" y="4128906"/>
              <a:ext cx="504900" cy="300000"/>
            </a:xfrm>
            <a:prstGeom prst="straightConnector1">
              <a:avLst/>
            </a:prstGeom>
            <a:noFill/>
            <a:ln cap="sq" cmpd="sng" w="38100">
              <a:solidFill>
                <a:srgbClr val="595959"/>
              </a:solidFill>
              <a:prstDash val="solid"/>
              <a:round/>
              <a:headEnd len="lg" w="lg" type="stealth"/>
              <a:tailEnd len="lg" w="lg" type="stealth"/>
            </a:ln>
          </p:spPr>
        </p:cxnSp>
        <p:sp>
          <p:nvSpPr>
            <p:cNvPr id="884" name="Google Shape;884;p130"/>
            <p:cNvSpPr/>
            <p:nvPr/>
          </p:nvSpPr>
          <p:spPr>
            <a:xfrm>
              <a:off x="5345118" y="1985962"/>
              <a:ext cx="1500197" cy="1071570"/>
            </a:xfrm>
            <a:prstGeom prst="ellipse">
              <a:avLst/>
            </a:prstGeom>
            <a:gradFill>
              <a:gsLst>
                <a:gs pos="0">
                  <a:srgbClr val="9B5814"/>
                </a:gs>
                <a:gs pos="50000">
                  <a:srgbClr val="E17E1D"/>
                </a:gs>
                <a:gs pos="100000">
                  <a:srgbClr val="FF9923"/>
                </a:gs>
              </a:gsLst>
              <a:lin ang="54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Local surf heroes</a:t>
              </a:r>
              <a:endParaRPr b="0" i="0" sz="1800" u="none" cap="none" strike="noStrike">
                <a:solidFill>
                  <a:schemeClr val="lt1"/>
                </a:solidFill>
                <a:latin typeface="Arial"/>
                <a:ea typeface="Arial"/>
                <a:cs typeface="Arial"/>
                <a:sym typeface="Arial"/>
              </a:endParaRPr>
            </a:p>
          </p:txBody>
        </p:sp>
        <p:sp>
          <p:nvSpPr>
            <p:cNvPr id="882" name="Google Shape;882;p130"/>
            <p:cNvSpPr/>
            <p:nvPr/>
          </p:nvSpPr>
          <p:spPr>
            <a:xfrm>
              <a:off x="5286379" y="4271978"/>
              <a:ext cx="1500199" cy="1071570"/>
            </a:xfrm>
            <a:prstGeom prst="ellipse">
              <a:avLst/>
            </a:prstGeom>
            <a:gradFill>
              <a:gsLst>
                <a:gs pos="0">
                  <a:srgbClr val="9B5814"/>
                </a:gs>
                <a:gs pos="50000">
                  <a:srgbClr val="E17E1D"/>
                </a:gs>
                <a:gs pos="100000">
                  <a:srgbClr val="FF9923"/>
                </a:gs>
              </a:gsLst>
              <a:lin ang="5400000" scaled="0"/>
            </a:gra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0" i="0" lang="et-EE" sz="1800" u="none" cap="none" strike="noStrike">
                  <a:solidFill>
                    <a:schemeClr val="lt1"/>
                  </a:solidFill>
                  <a:latin typeface="Arial"/>
                  <a:ea typeface="Arial"/>
                  <a:cs typeface="Arial"/>
                  <a:sym typeface="Arial"/>
                </a:rPr>
                <a:t>Media</a:t>
              </a:r>
              <a:endParaRPr/>
            </a:p>
          </p:txBody>
        </p:sp>
      </p:grpSp>
      <p:sp>
        <p:nvSpPr>
          <p:cNvPr id="888" name="Google Shape;888;p130"/>
          <p:cNvSpPr txBox="1"/>
          <p:nvPr/>
        </p:nvSpPr>
        <p:spPr>
          <a:xfrm>
            <a:off x="6600825" y="6092825"/>
            <a:ext cx="2219325" cy="26193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t-EE" sz="1100" u="none" cap="none" strike="noStrike">
                <a:solidFill>
                  <a:srgbClr val="595959"/>
                </a:solidFill>
                <a:latin typeface="Arial"/>
                <a:ea typeface="Arial"/>
                <a:cs typeface="Arial"/>
                <a:sym typeface="Arial"/>
              </a:rPr>
              <a:t>Source: HBS MOC student team</a:t>
            </a:r>
            <a:endParaRPr/>
          </a:p>
        </p:txBody>
      </p:sp>
      <p:sp>
        <p:nvSpPr>
          <p:cNvPr id="889" name="Google Shape;889;p130"/>
          <p:cNvSpPr txBox="1"/>
          <p:nvPr/>
        </p:nvSpPr>
        <p:spPr>
          <a:xfrm>
            <a:off x="1093788" y="76200"/>
            <a:ext cx="2852737"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0" i="0" lang="et-EE" sz="1800" u="none" cap="none" strike="noStrike">
                <a:solidFill>
                  <a:schemeClr val="dk1"/>
                </a:solidFill>
                <a:latin typeface="Arial"/>
                <a:ea typeface="Arial"/>
                <a:cs typeface="Arial"/>
                <a:sym typeface="Arial"/>
              </a:rPr>
              <a:t>California – surfing cluster</a:t>
            </a:r>
            <a:endParaRPr b="0" i="0" sz="1800" u="none" cap="none" strike="noStrike">
              <a:solidFill>
                <a:schemeClr val="dk1"/>
              </a:solidFill>
              <a:latin typeface="Arial"/>
              <a:ea typeface="Arial"/>
              <a:cs typeface="Arial"/>
              <a:sym typeface="Arial"/>
            </a:endParaRPr>
          </a:p>
        </p:txBody>
      </p:sp>
      <p:pic>
        <p:nvPicPr>
          <p:cNvPr descr="http://www.shorelinesurf.com/yesterdays-tee-shirts/yes-ss-surfcity-back-logo.jpg" id="890" name="Google Shape;890;p130"/>
          <p:cNvPicPr preferRelativeResize="0"/>
          <p:nvPr/>
        </p:nvPicPr>
        <p:blipFill rotWithShape="1">
          <a:blip r:embed="rId3">
            <a:alphaModFix/>
          </a:blip>
          <a:srcRect b="0" l="0" r="0" t="0"/>
          <a:stretch/>
        </p:blipFill>
        <p:spPr>
          <a:xfrm>
            <a:off x="55563" y="-34925"/>
            <a:ext cx="987425" cy="1317625"/>
          </a:xfrm>
          <a:prstGeom prst="rect">
            <a:avLst/>
          </a:prstGeom>
          <a:noFill/>
          <a:ln>
            <a:noFill/>
          </a:ln>
        </p:spPr>
      </p:pic>
      <p:pic>
        <p:nvPicPr>
          <p:cNvPr descr="http://surf.transworld.net/files/2009/03/19/dn20000101_ca_118723.jpg" id="891" name="Google Shape;891;p130"/>
          <p:cNvPicPr preferRelativeResize="0"/>
          <p:nvPr/>
        </p:nvPicPr>
        <p:blipFill rotWithShape="1">
          <a:blip r:embed="rId4">
            <a:alphaModFix/>
          </a:blip>
          <a:srcRect b="0" l="0" r="11110" t="0"/>
          <a:stretch/>
        </p:blipFill>
        <p:spPr>
          <a:xfrm>
            <a:off x="6577013" y="47625"/>
            <a:ext cx="1955800" cy="11255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5" name="Shape 895"/>
        <p:cNvGrpSpPr/>
        <p:nvPr/>
      </p:nvGrpSpPr>
      <p:grpSpPr>
        <a:xfrm>
          <a:off x="0" y="0"/>
          <a:ext cx="0" cy="0"/>
          <a:chOff x="0" y="0"/>
          <a:chExt cx="0" cy="0"/>
        </a:xfrm>
      </p:grpSpPr>
      <p:sp>
        <p:nvSpPr>
          <p:cNvPr id="896" name="Google Shape;896;p131"/>
          <p:cNvSpPr txBox="1"/>
          <p:nvPr>
            <p:ph type="title"/>
          </p:nvPr>
        </p:nvSpPr>
        <p:spPr>
          <a:xfrm>
            <a:off x="457200" y="274638"/>
            <a:ext cx="8229600" cy="41751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latin typeface="Times New Roman"/>
                <a:ea typeface="Times New Roman"/>
                <a:cs typeface="Times New Roman"/>
                <a:sym typeface="Times New Roman"/>
              </a:rPr>
              <a:t>Cluster as the facilitator of competitiveness</a:t>
            </a:r>
            <a:endParaRPr/>
          </a:p>
        </p:txBody>
      </p:sp>
      <p:sp>
        <p:nvSpPr>
          <p:cNvPr id="897" name="Google Shape;897;p131"/>
          <p:cNvSpPr txBox="1"/>
          <p:nvPr>
            <p:ph idx="1" type="body"/>
          </p:nvPr>
        </p:nvSpPr>
        <p:spPr>
          <a:xfrm>
            <a:off x="457200" y="908050"/>
            <a:ext cx="8229600" cy="54737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Times New Roman"/>
              <a:buChar char="•"/>
            </a:pPr>
            <a:r>
              <a:rPr lang="et-EE" sz="2400">
                <a:latin typeface="Times New Roman"/>
                <a:ea typeface="Times New Roman"/>
                <a:cs typeface="Times New Roman"/>
                <a:sym typeface="Times New Roman"/>
              </a:rPr>
              <a:t>Cluster affects the competitiveness in three directions</a:t>
            </a:r>
            <a:r>
              <a:rPr lang="et-EE" sz="2800">
                <a:latin typeface="Times New Roman"/>
                <a:ea typeface="Times New Roman"/>
                <a:cs typeface="Times New Roman"/>
                <a:sym typeface="Times New Roman"/>
              </a:rPr>
              <a:t> (Porter 1998):</a:t>
            </a:r>
            <a:endParaRPr/>
          </a:p>
          <a:p>
            <a:pPr indent="-342900" lvl="0" marL="342900" rtl="0" algn="l">
              <a:lnSpc>
                <a:spcPct val="90000"/>
              </a:lnSpc>
              <a:spcBef>
                <a:spcPts val="480"/>
              </a:spcBef>
              <a:spcAft>
                <a:spcPts val="0"/>
              </a:spcAft>
              <a:buClr>
                <a:schemeClr val="dk1"/>
              </a:buClr>
              <a:buSzPts val="2400"/>
              <a:buFont typeface="Times New Roman"/>
              <a:buNone/>
            </a:pPr>
            <a:r>
              <a:rPr lang="et-EE" sz="2400">
                <a:latin typeface="Times New Roman"/>
                <a:ea typeface="Times New Roman"/>
                <a:cs typeface="Times New Roman"/>
                <a:sym typeface="Times New Roman"/>
              </a:rPr>
              <a:t>1) </a:t>
            </a:r>
            <a:r>
              <a:rPr b="1" lang="et-EE" sz="2400">
                <a:latin typeface="Times New Roman"/>
                <a:ea typeface="Times New Roman"/>
                <a:cs typeface="Times New Roman"/>
                <a:sym typeface="Times New Roman"/>
              </a:rPr>
              <a:t>Growth of the productivity of firms</a:t>
            </a:r>
            <a:r>
              <a:rPr lang="et-EE" sz="2400">
                <a:latin typeface="Times New Roman"/>
                <a:ea typeface="Times New Roman"/>
                <a:cs typeface="Times New Roman"/>
                <a:sym typeface="Times New Roman"/>
              </a:rPr>
              <a:t>;</a:t>
            </a:r>
            <a:endParaRPr/>
          </a:p>
          <a:p>
            <a:pPr indent="-342900" lvl="0" marL="342900" rtl="0" algn="l">
              <a:lnSpc>
                <a:spcPct val="90000"/>
              </a:lnSpc>
              <a:spcBef>
                <a:spcPts val="480"/>
              </a:spcBef>
              <a:spcAft>
                <a:spcPts val="0"/>
              </a:spcAft>
              <a:buClr>
                <a:schemeClr val="dk1"/>
              </a:buClr>
              <a:buSzPts val="2400"/>
              <a:buFont typeface="Times New Roman"/>
              <a:buNone/>
            </a:pPr>
            <a:r>
              <a:rPr lang="et-EE" sz="2400">
                <a:latin typeface="Times New Roman"/>
                <a:ea typeface="Times New Roman"/>
                <a:cs typeface="Times New Roman"/>
                <a:sym typeface="Times New Roman"/>
              </a:rPr>
              <a:t>2) </a:t>
            </a:r>
            <a:r>
              <a:rPr b="1" lang="et-EE" sz="2400">
                <a:latin typeface="Times New Roman"/>
                <a:ea typeface="Times New Roman"/>
                <a:cs typeface="Times New Roman"/>
                <a:sym typeface="Times New Roman"/>
              </a:rPr>
              <a:t>Supporting innovativeness, which is factor of productivity growth</a:t>
            </a:r>
            <a:r>
              <a:rPr lang="et-EE" sz="2400">
                <a:latin typeface="Times New Roman"/>
                <a:ea typeface="Times New Roman"/>
                <a:cs typeface="Times New Roman"/>
                <a:sym typeface="Times New Roman"/>
              </a:rPr>
              <a:t>;</a:t>
            </a:r>
            <a:endParaRPr/>
          </a:p>
          <a:p>
            <a:pPr indent="-342900" lvl="0" marL="342900" rtl="0" algn="l">
              <a:lnSpc>
                <a:spcPct val="90000"/>
              </a:lnSpc>
              <a:spcBef>
                <a:spcPts val="480"/>
              </a:spcBef>
              <a:spcAft>
                <a:spcPts val="0"/>
              </a:spcAft>
              <a:buClr>
                <a:schemeClr val="dk1"/>
              </a:buClr>
              <a:buSzPts val="2400"/>
              <a:buFont typeface="Times New Roman"/>
              <a:buNone/>
            </a:pPr>
            <a:r>
              <a:rPr lang="et-EE" sz="2400">
                <a:latin typeface="Times New Roman"/>
                <a:ea typeface="Times New Roman"/>
                <a:cs typeface="Times New Roman"/>
                <a:sym typeface="Times New Roman"/>
              </a:rPr>
              <a:t>3) </a:t>
            </a:r>
            <a:r>
              <a:rPr b="1" lang="et-EE" sz="2400">
                <a:latin typeface="Times New Roman"/>
                <a:ea typeface="Times New Roman"/>
                <a:cs typeface="Times New Roman"/>
                <a:sym typeface="Times New Roman"/>
              </a:rPr>
              <a:t>Creation of new firms , which expands and strenghten the cluster.</a:t>
            </a:r>
            <a:endParaRPr/>
          </a:p>
          <a:p>
            <a:pPr indent="-342900" lvl="0" marL="342900" rtl="0" algn="l">
              <a:lnSpc>
                <a:spcPct val="90000"/>
              </a:lnSpc>
              <a:spcBef>
                <a:spcPts val="480"/>
              </a:spcBef>
              <a:spcAft>
                <a:spcPts val="0"/>
              </a:spcAft>
              <a:buClr>
                <a:schemeClr val="dk1"/>
              </a:buClr>
              <a:buSzPts val="2400"/>
              <a:buFont typeface="Times New Roman"/>
              <a:buNone/>
            </a:pPr>
            <a:r>
              <a:rPr b="1" lang="et-EE" sz="2400">
                <a:latin typeface="Times New Roman"/>
                <a:ea typeface="Times New Roman"/>
                <a:cs typeface="Times New Roman"/>
                <a:sym typeface="Times New Roman"/>
              </a:rPr>
              <a:t>Cluster affects the productvity</a:t>
            </a:r>
            <a:r>
              <a:rPr lang="et-EE" sz="2400">
                <a:latin typeface="Times New Roman"/>
                <a:ea typeface="Times New Roman"/>
                <a:cs typeface="Times New Roman"/>
                <a:sym typeface="Times New Roman"/>
              </a:rPr>
              <a:t> by:</a:t>
            </a:r>
            <a:endParaRPr/>
          </a:p>
          <a:p>
            <a:pPr indent="-342900" lvl="0" marL="342900" rtl="0" algn="l">
              <a:lnSpc>
                <a:spcPct val="90000"/>
              </a:lnSpc>
              <a:spcBef>
                <a:spcPts val="480"/>
              </a:spcBef>
              <a:spcAft>
                <a:spcPts val="0"/>
              </a:spcAft>
              <a:buClr>
                <a:srgbClr val="0000FF"/>
              </a:buClr>
              <a:buSzPts val="2400"/>
              <a:buFont typeface="Times New Roman"/>
              <a:buNone/>
            </a:pPr>
            <a:r>
              <a:rPr b="1" lang="et-EE" sz="2400">
                <a:solidFill>
                  <a:srgbClr val="0000FF"/>
                </a:solidFill>
                <a:latin typeface="Times New Roman"/>
                <a:ea typeface="Times New Roman"/>
                <a:cs typeface="Times New Roman"/>
                <a:sym typeface="Times New Roman"/>
              </a:rPr>
              <a:t>a) Better access of labour and other inputs of production;</a:t>
            </a:r>
            <a:endParaRPr/>
          </a:p>
          <a:p>
            <a:pPr indent="-342900" lvl="0" marL="342900" rtl="0" algn="l">
              <a:lnSpc>
                <a:spcPct val="90000"/>
              </a:lnSpc>
              <a:spcBef>
                <a:spcPts val="480"/>
              </a:spcBef>
              <a:spcAft>
                <a:spcPts val="0"/>
              </a:spcAft>
              <a:buClr>
                <a:srgbClr val="0000FF"/>
              </a:buClr>
              <a:buSzPts val="2400"/>
              <a:buFont typeface="Times New Roman"/>
              <a:buNone/>
            </a:pPr>
            <a:r>
              <a:rPr b="1" lang="et-EE" sz="2400">
                <a:solidFill>
                  <a:srgbClr val="0000FF"/>
                </a:solidFill>
                <a:latin typeface="Times New Roman"/>
                <a:ea typeface="Times New Roman"/>
                <a:cs typeface="Times New Roman"/>
                <a:sym typeface="Times New Roman"/>
              </a:rPr>
              <a:t>b) Access to information and knowledge;</a:t>
            </a:r>
            <a:endParaRPr/>
          </a:p>
          <a:p>
            <a:pPr indent="-342900" lvl="0" marL="342900" rtl="0" algn="l">
              <a:lnSpc>
                <a:spcPct val="90000"/>
              </a:lnSpc>
              <a:spcBef>
                <a:spcPts val="480"/>
              </a:spcBef>
              <a:spcAft>
                <a:spcPts val="0"/>
              </a:spcAft>
              <a:buClr>
                <a:srgbClr val="0000FF"/>
              </a:buClr>
              <a:buSzPts val="2400"/>
              <a:buFont typeface="Times New Roman"/>
              <a:buNone/>
            </a:pPr>
            <a:r>
              <a:rPr b="1" lang="et-EE" sz="2400">
                <a:solidFill>
                  <a:srgbClr val="0000FF"/>
                </a:solidFill>
                <a:latin typeface="Times New Roman"/>
                <a:ea typeface="Times New Roman"/>
                <a:cs typeface="Times New Roman"/>
                <a:sym typeface="Times New Roman"/>
              </a:rPr>
              <a:t>c) Mutual complementarity;</a:t>
            </a:r>
            <a:endParaRPr/>
          </a:p>
          <a:p>
            <a:pPr indent="-342900" lvl="0" marL="342900" rtl="0" algn="l">
              <a:lnSpc>
                <a:spcPct val="90000"/>
              </a:lnSpc>
              <a:spcBef>
                <a:spcPts val="480"/>
              </a:spcBef>
              <a:spcAft>
                <a:spcPts val="0"/>
              </a:spcAft>
              <a:buClr>
                <a:srgbClr val="0000FF"/>
              </a:buClr>
              <a:buSzPts val="2400"/>
              <a:buFont typeface="Times New Roman"/>
              <a:buNone/>
            </a:pPr>
            <a:r>
              <a:rPr b="1" lang="et-EE" sz="2400">
                <a:solidFill>
                  <a:srgbClr val="0000FF"/>
                </a:solidFill>
                <a:latin typeface="Times New Roman"/>
                <a:ea typeface="Times New Roman"/>
                <a:cs typeface="Times New Roman"/>
                <a:sym typeface="Times New Roman"/>
              </a:rPr>
              <a:t>d) Better access to institutions and public goods;</a:t>
            </a:r>
            <a:endParaRPr/>
          </a:p>
          <a:p>
            <a:pPr indent="-342900" lvl="0" marL="342900" rtl="0" algn="l">
              <a:lnSpc>
                <a:spcPct val="90000"/>
              </a:lnSpc>
              <a:spcBef>
                <a:spcPts val="480"/>
              </a:spcBef>
              <a:spcAft>
                <a:spcPts val="0"/>
              </a:spcAft>
              <a:buClr>
                <a:srgbClr val="0000FF"/>
              </a:buClr>
              <a:buSzPts val="2400"/>
              <a:buFont typeface="Times New Roman"/>
              <a:buNone/>
            </a:pPr>
            <a:r>
              <a:rPr b="1" lang="et-EE" sz="2400">
                <a:solidFill>
                  <a:srgbClr val="0000FF"/>
                </a:solidFill>
                <a:latin typeface="Times New Roman"/>
                <a:ea typeface="Times New Roman"/>
                <a:cs typeface="Times New Roman"/>
                <a:sym typeface="Times New Roman"/>
              </a:rPr>
              <a:t>e) Stronger motivation caused by the ability to compare results with other firms in cluster</a:t>
            </a:r>
            <a:r>
              <a:rPr b="1" lang="et-EE" sz="2400">
                <a:solidFill>
                  <a:srgbClr val="0000FF"/>
                </a:solidFill>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01" name="Shape 901"/>
        <p:cNvGrpSpPr/>
        <p:nvPr/>
      </p:nvGrpSpPr>
      <p:grpSpPr>
        <a:xfrm>
          <a:off x="0" y="0"/>
          <a:ext cx="0" cy="0"/>
          <a:chOff x="0" y="0"/>
          <a:chExt cx="0" cy="0"/>
        </a:xfrm>
      </p:grpSpPr>
      <p:sp>
        <p:nvSpPr>
          <p:cNvPr id="902" name="Google Shape;902;p132"/>
          <p:cNvSpPr txBox="1"/>
          <p:nvPr>
            <p:ph type="title"/>
          </p:nvPr>
        </p:nvSpPr>
        <p:spPr>
          <a:xfrm>
            <a:off x="323850" y="188913"/>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latin typeface="Times New Roman"/>
                <a:ea typeface="Times New Roman"/>
                <a:cs typeface="Times New Roman"/>
                <a:sym typeface="Times New Roman"/>
              </a:rPr>
              <a:t>Cluster benefits – growing productivity</a:t>
            </a:r>
            <a:endParaRPr b="1" sz="3200">
              <a:latin typeface="Times New Roman"/>
              <a:ea typeface="Times New Roman"/>
              <a:cs typeface="Times New Roman"/>
              <a:sym typeface="Times New Roman"/>
            </a:endParaRPr>
          </a:p>
        </p:txBody>
      </p:sp>
      <p:pic>
        <p:nvPicPr>
          <p:cNvPr id="903" name="Google Shape;903;p132"/>
          <p:cNvPicPr preferRelativeResize="0"/>
          <p:nvPr>
            <p:ph idx="1" type="body"/>
          </p:nvPr>
        </p:nvPicPr>
        <p:blipFill rotWithShape="1">
          <a:blip r:embed="rId3">
            <a:alphaModFix/>
          </a:blip>
          <a:srcRect b="0" l="0" r="0" t="0"/>
          <a:stretch/>
        </p:blipFill>
        <p:spPr>
          <a:xfrm>
            <a:off x="288925" y="1268413"/>
            <a:ext cx="8559800" cy="518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07" name="Shape 907"/>
        <p:cNvGrpSpPr/>
        <p:nvPr/>
      </p:nvGrpSpPr>
      <p:grpSpPr>
        <a:xfrm>
          <a:off x="0" y="0"/>
          <a:ext cx="0" cy="0"/>
          <a:chOff x="0" y="0"/>
          <a:chExt cx="0" cy="0"/>
        </a:xfrm>
      </p:grpSpPr>
      <p:sp>
        <p:nvSpPr>
          <p:cNvPr id="908" name="Google Shape;908;p133"/>
          <p:cNvSpPr txBox="1"/>
          <p:nvPr>
            <p:ph type="title"/>
          </p:nvPr>
        </p:nvSpPr>
        <p:spPr>
          <a:xfrm>
            <a:off x="457200" y="115888"/>
            <a:ext cx="8362950" cy="10096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latin typeface="Times New Roman"/>
                <a:ea typeface="Times New Roman"/>
                <a:cs typeface="Times New Roman"/>
                <a:sym typeface="Times New Roman"/>
              </a:rPr>
              <a:t>Cluster benefits – faster innovation</a:t>
            </a:r>
            <a:endParaRPr sz="3200"/>
          </a:p>
        </p:txBody>
      </p:sp>
      <p:pic>
        <p:nvPicPr>
          <p:cNvPr id="909" name="Google Shape;909;p133"/>
          <p:cNvPicPr preferRelativeResize="0"/>
          <p:nvPr>
            <p:ph idx="1" type="body"/>
          </p:nvPr>
        </p:nvPicPr>
        <p:blipFill rotWithShape="1">
          <a:blip r:embed="rId3">
            <a:alphaModFix/>
          </a:blip>
          <a:srcRect b="0" l="0" r="0" t="0"/>
          <a:stretch/>
        </p:blipFill>
        <p:spPr>
          <a:xfrm>
            <a:off x="69850" y="1125538"/>
            <a:ext cx="8761413" cy="532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Google Shape;914;p134"/>
          <p:cNvSpPr txBox="1"/>
          <p:nvPr>
            <p:ph idx="4294967295" type="title"/>
          </p:nvPr>
        </p:nvSpPr>
        <p:spPr>
          <a:xfrm>
            <a:off x="457200" y="274638"/>
            <a:ext cx="8229600" cy="1143000"/>
          </a:xfrm>
          <a:prstGeom prst="rect">
            <a:avLst/>
          </a:prstGeom>
          <a:noFill/>
          <a:ln>
            <a:noFill/>
          </a:ln>
        </p:spPr>
        <p:txBody>
          <a:bodyPr anchorCtr="0" anchor="ctr" bIns="41725" lIns="83475" spcFirstLastPara="1" rIns="83475" wrap="square" tIns="41725">
            <a:noAutofit/>
          </a:bodyPr>
          <a:lstStyle/>
          <a:p>
            <a:pPr indent="0" lvl="0" marL="0" rtl="0" algn="ctr">
              <a:spcBef>
                <a:spcPts val="0"/>
              </a:spcBef>
              <a:spcAft>
                <a:spcPts val="0"/>
              </a:spcAft>
              <a:buNone/>
            </a:pPr>
            <a:r>
              <a:rPr b="1" lang="et-EE" sz="2800">
                <a:solidFill>
                  <a:srgbClr val="C00000"/>
                </a:solidFill>
                <a:latin typeface="Times New Roman"/>
                <a:ea typeface="Times New Roman"/>
                <a:cs typeface="Times New Roman"/>
                <a:sym typeface="Times New Roman"/>
              </a:rPr>
              <a:t>Why are governments’ interested in clusters ? –what clustering brings to regions</a:t>
            </a:r>
            <a:endParaRPr sz="2800">
              <a:solidFill>
                <a:srgbClr val="C00000"/>
              </a:solidFill>
            </a:endParaRPr>
          </a:p>
        </p:txBody>
      </p:sp>
      <p:sp>
        <p:nvSpPr>
          <p:cNvPr id="915" name="Google Shape;915;p134"/>
          <p:cNvSpPr txBox="1"/>
          <p:nvPr>
            <p:ph idx="4294967295" type="body"/>
          </p:nvPr>
        </p:nvSpPr>
        <p:spPr>
          <a:xfrm>
            <a:off x="395288" y="1268413"/>
            <a:ext cx="8507412" cy="4525962"/>
          </a:xfrm>
          <a:prstGeom prst="rect">
            <a:avLst/>
          </a:prstGeom>
          <a:solidFill>
            <a:srgbClr val="FFFFFF"/>
          </a:solidFill>
          <a:ln>
            <a:noFill/>
          </a:ln>
        </p:spPr>
        <p:txBody>
          <a:bodyPr anchorCtr="0" anchor="t" bIns="41725" lIns="83475" spcFirstLastPara="1" rIns="83475" wrap="square" tIns="41725">
            <a:noAutofit/>
          </a:bodyPr>
          <a:lstStyle/>
          <a:p>
            <a:pPr indent="-342900" lvl="0" marL="342900" rtl="0" algn="l">
              <a:lnSpc>
                <a:spcPct val="90000"/>
              </a:lnSpc>
              <a:spcBef>
                <a:spcPts val="0"/>
              </a:spcBef>
              <a:spcAft>
                <a:spcPts val="0"/>
              </a:spcAft>
              <a:buClr>
                <a:schemeClr val="dk1"/>
              </a:buClr>
              <a:buSzPts val="2800"/>
              <a:buFont typeface="Times New Roman"/>
              <a:buChar char="•"/>
            </a:pPr>
            <a:r>
              <a:rPr b="1" lang="et-EE" sz="2800">
                <a:latin typeface="Times New Roman"/>
                <a:ea typeface="Times New Roman"/>
                <a:cs typeface="Times New Roman"/>
                <a:sym typeface="Times New Roman"/>
              </a:rPr>
              <a:t>Clustering processes are viewed as having the potential to </a:t>
            </a:r>
            <a:r>
              <a:rPr lang="et-EE"/>
              <a:t>:</a:t>
            </a:r>
            <a:endParaRPr/>
          </a:p>
          <a:p>
            <a:pPr indent="-285750" lvl="1" marL="742950" rtl="0" algn="l">
              <a:lnSpc>
                <a:spcPct val="90000"/>
              </a:lnSpc>
              <a:spcBef>
                <a:spcPts val="560"/>
              </a:spcBef>
              <a:spcAft>
                <a:spcPts val="0"/>
              </a:spcAft>
              <a:buClr>
                <a:schemeClr val="dk1"/>
              </a:buClr>
              <a:buSzPts val="2800"/>
              <a:buFont typeface="Times New Roman"/>
              <a:buChar char="–"/>
            </a:pPr>
            <a:r>
              <a:rPr lang="et-EE">
                <a:latin typeface="Times New Roman"/>
                <a:ea typeface="Times New Roman"/>
                <a:cs typeface="Times New Roman"/>
                <a:sym typeface="Times New Roman"/>
              </a:rPr>
              <a:t>Restore / enhance competitiveness</a:t>
            </a:r>
            <a:endParaRPr>
              <a:latin typeface="Times New Roman"/>
              <a:ea typeface="Times New Roman"/>
              <a:cs typeface="Times New Roman"/>
              <a:sym typeface="Times New Roman"/>
            </a:endParaRPr>
          </a:p>
          <a:p>
            <a:pPr indent="-285750" lvl="1" marL="742950" rtl="0" algn="l">
              <a:lnSpc>
                <a:spcPct val="90000"/>
              </a:lnSpc>
              <a:spcBef>
                <a:spcPts val="560"/>
              </a:spcBef>
              <a:spcAft>
                <a:spcPts val="0"/>
              </a:spcAft>
              <a:buClr>
                <a:schemeClr val="dk1"/>
              </a:buClr>
              <a:buSzPts val="2800"/>
              <a:buFont typeface="Times New Roman"/>
              <a:buChar char="–"/>
            </a:pPr>
            <a:r>
              <a:rPr lang="et-EE">
                <a:latin typeface="Times New Roman"/>
                <a:ea typeface="Times New Roman"/>
                <a:cs typeface="Times New Roman"/>
                <a:sym typeface="Times New Roman"/>
              </a:rPr>
              <a:t>Reinforce the innovation capability</a:t>
            </a:r>
            <a:endParaRPr>
              <a:latin typeface="Times New Roman"/>
              <a:ea typeface="Times New Roman"/>
              <a:cs typeface="Times New Roman"/>
              <a:sym typeface="Times New Roman"/>
            </a:endParaRPr>
          </a:p>
          <a:p>
            <a:pPr indent="-285750" lvl="1" marL="742950" rtl="0" algn="l">
              <a:lnSpc>
                <a:spcPct val="90000"/>
              </a:lnSpc>
              <a:spcBef>
                <a:spcPts val="560"/>
              </a:spcBef>
              <a:spcAft>
                <a:spcPts val="0"/>
              </a:spcAft>
              <a:buClr>
                <a:schemeClr val="dk1"/>
              </a:buClr>
              <a:buSzPts val="2800"/>
              <a:buFont typeface="Times New Roman"/>
              <a:buChar char="–"/>
            </a:pPr>
            <a:r>
              <a:rPr lang="et-EE">
                <a:latin typeface="Times New Roman"/>
                <a:ea typeface="Times New Roman"/>
                <a:cs typeface="Times New Roman"/>
                <a:sym typeface="Times New Roman"/>
              </a:rPr>
              <a:t>Increase attractiveness to investors</a:t>
            </a:r>
            <a:endParaRPr>
              <a:latin typeface="Times New Roman"/>
              <a:ea typeface="Times New Roman"/>
              <a:cs typeface="Times New Roman"/>
              <a:sym typeface="Times New Roman"/>
            </a:endParaRPr>
          </a:p>
          <a:p>
            <a:pPr indent="-285750" lvl="1" marL="742950" rtl="0" algn="l">
              <a:lnSpc>
                <a:spcPct val="90000"/>
              </a:lnSpc>
              <a:spcBef>
                <a:spcPts val="560"/>
              </a:spcBef>
              <a:spcAft>
                <a:spcPts val="0"/>
              </a:spcAft>
              <a:buClr>
                <a:schemeClr val="dk1"/>
              </a:buClr>
              <a:buSzPts val="2800"/>
              <a:buFont typeface="Times New Roman"/>
              <a:buChar char="–"/>
            </a:pPr>
            <a:r>
              <a:rPr lang="et-EE">
                <a:latin typeface="Times New Roman"/>
                <a:ea typeface="Times New Roman"/>
                <a:cs typeface="Times New Roman"/>
                <a:sym typeface="Times New Roman"/>
              </a:rPr>
              <a:t>Transform a vicious cycle into a virtuous cycle</a:t>
            </a:r>
            <a:endParaRPr/>
          </a:p>
          <a:p>
            <a:pPr indent="-228600" lvl="2" marL="1143000" rtl="0" algn="l">
              <a:lnSpc>
                <a:spcPct val="90000"/>
              </a:lnSpc>
              <a:spcBef>
                <a:spcPts val="480"/>
              </a:spcBef>
              <a:spcAft>
                <a:spcPts val="0"/>
              </a:spcAft>
              <a:buClr>
                <a:schemeClr val="dk1"/>
              </a:buClr>
              <a:buSzPts val="2400"/>
              <a:buFont typeface="Times New Roman"/>
              <a:buChar char="•"/>
            </a:pPr>
            <a:r>
              <a:rPr lang="et-EE">
                <a:latin typeface="Times New Roman"/>
                <a:ea typeface="Times New Roman"/>
                <a:cs typeface="Times New Roman"/>
                <a:sym typeface="Times New Roman"/>
              </a:rPr>
              <a:t>Low growth 🡺 little revenue generation🡺 poor quality infrastructure 🡺 capital outflows, brain drain 🡺 loss in competitiveness 🡺 low growth</a:t>
            </a:r>
            <a:endParaRPr>
              <a:latin typeface="Times New Roman"/>
              <a:ea typeface="Times New Roman"/>
              <a:cs typeface="Times New Roman"/>
              <a:sym typeface="Times New Roman"/>
            </a:endParaRPr>
          </a:p>
          <a:p>
            <a:pPr indent="-228600" lvl="2" marL="1143000" rtl="0" algn="l">
              <a:lnSpc>
                <a:spcPct val="90000"/>
              </a:lnSpc>
              <a:spcBef>
                <a:spcPts val="480"/>
              </a:spcBef>
              <a:spcAft>
                <a:spcPts val="0"/>
              </a:spcAft>
              <a:buClr>
                <a:schemeClr val="dk1"/>
              </a:buClr>
              <a:buSzPts val="2400"/>
              <a:buFont typeface="Times New Roman"/>
              <a:buChar char="•"/>
            </a:pPr>
            <a:r>
              <a:rPr lang="et-EE">
                <a:latin typeface="Times New Roman"/>
                <a:ea typeface="Times New Roman"/>
                <a:cs typeface="Times New Roman"/>
                <a:sym typeface="Times New Roman"/>
              </a:rPr>
              <a:t>Reinforcement of competitiveness 🡺 faster frowth 🡺 revenue generation 🡺 economic infrastructure development 🡺 FDI, HR development  🡺 improved competitiveness</a:t>
            </a:r>
            <a:endParaRPr>
              <a:latin typeface="Times New Roman"/>
              <a:ea typeface="Times New Roman"/>
              <a:cs typeface="Times New Roman"/>
              <a:sym typeface="Times New Roman"/>
            </a:endParaRPr>
          </a:p>
          <a:p>
            <a:pPr indent="0" lvl="0" marL="0" rtl="0" algn="l">
              <a:lnSpc>
                <a:spcPct val="90000"/>
              </a:lnSpc>
              <a:spcBef>
                <a:spcPts val="640"/>
              </a:spcBef>
              <a:spcAft>
                <a:spcPts val="0"/>
              </a:spcAft>
              <a:buClr>
                <a:schemeClr val="dk1"/>
              </a:buClr>
              <a:buSzPts val="3200"/>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Google Shape;920;p135"/>
          <p:cNvSpPr/>
          <p:nvPr/>
        </p:nvSpPr>
        <p:spPr>
          <a:xfrm>
            <a:off x="0" y="1050925"/>
            <a:ext cx="9026525" cy="1323975"/>
          </a:xfrm>
          <a:prstGeom prst="rect">
            <a:avLst/>
          </a:prstGeom>
          <a:solidFill>
            <a:srgbClr val="F0F8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sp>
        <p:nvSpPr>
          <p:cNvPr id="921" name="Google Shape;921;p135"/>
          <p:cNvSpPr txBox="1"/>
          <p:nvPr>
            <p:ph type="title"/>
          </p:nvPr>
        </p:nvSpPr>
        <p:spPr>
          <a:xfrm>
            <a:off x="471488" y="11588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2800">
                <a:latin typeface="Times New Roman"/>
                <a:ea typeface="Times New Roman"/>
                <a:cs typeface="Times New Roman"/>
                <a:sym typeface="Times New Roman"/>
              </a:rPr>
              <a:t>Clusters and Regional Policy: Smart Specialization</a:t>
            </a:r>
            <a:endParaRPr/>
          </a:p>
        </p:txBody>
      </p:sp>
      <p:sp>
        <p:nvSpPr>
          <p:cNvPr id="922" name="Google Shape;922;p135"/>
          <p:cNvSpPr txBox="1"/>
          <p:nvPr>
            <p:ph idx="1" type="body"/>
          </p:nvPr>
        </p:nvSpPr>
        <p:spPr>
          <a:xfrm>
            <a:off x="1189038" y="1150938"/>
            <a:ext cx="6486525" cy="13668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b="1" lang="et-EE" sz="2800"/>
              <a:t>The Challenge:</a:t>
            </a:r>
            <a:endParaRPr/>
          </a:p>
          <a:p>
            <a:pPr indent="-342900" lvl="0" marL="342900" rtl="0" algn="l">
              <a:spcBef>
                <a:spcPts val="480"/>
              </a:spcBef>
              <a:spcAft>
                <a:spcPts val="0"/>
              </a:spcAft>
              <a:buClr>
                <a:schemeClr val="dk1"/>
              </a:buClr>
              <a:buSzPts val="2400"/>
              <a:buFont typeface="Arial"/>
              <a:buChar char="•"/>
            </a:pPr>
            <a:r>
              <a:rPr b="1" lang="et-EE" sz="2400"/>
              <a:t>How to support structural change towards higher value-added activities?</a:t>
            </a:r>
            <a:endParaRPr b="1" sz="2400"/>
          </a:p>
        </p:txBody>
      </p:sp>
      <p:grpSp>
        <p:nvGrpSpPr>
          <p:cNvPr id="923" name="Google Shape;923;p135"/>
          <p:cNvGrpSpPr/>
          <p:nvPr/>
        </p:nvGrpSpPr>
        <p:grpSpPr>
          <a:xfrm>
            <a:off x="4640263" y="3346450"/>
            <a:ext cx="4543425" cy="2374900"/>
            <a:chOff x="4640239" y="3346885"/>
            <a:chExt cx="4543253" cy="2373802"/>
          </a:xfrm>
        </p:grpSpPr>
        <p:sp>
          <p:nvSpPr>
            <p:cNvPr id="924" name="Google Shape;924;p135"/>
            <p:cNvSpPr txBox="1"/>
            <p:nvPr/>
          </p:nvSpPr>
          <p:spPr>
            <a:xfrm>
              <a:off x="4640239" y="3346885"/>
              <a:ext cx="4543253" cy="1494734"/>
            </a:xfrm>
            <a:prstGeom prst="rect">
              <a:avLst/>
            </a:prstGeom>
            <a:noFill/>
            <a:ln>
              <a:noFill/>
            </a:ln>
          </p:spPr>
          <p:txBody>
            <a:bodyPr anchorCtr="0" anchor="t" bIns="43025" lIns="86050" spcFirstLastPara="1" rIns="86050" wrap="square" tIns="43025">
              <a:noAutofit/>
            </a:bodyPr>
            <a:lstStyle/>
            <a:p>
              <a:pPr indent="0" lvl="0" marL="0" marR="0" rtl="0" algn="l">
                <a:spcBef>
                  <a:spcPts val="0"/>
                </a:spcBef>
                <a:spcAft>
                  <a:spcPts val="0"/>
                </a:spcAft>
                <a:buClr>
                  <a:srgbClr val="000000"/>
                </a:buClr>
                <a:buSzPts val="1800"/>
                <a:buFont typeface="Arial"/>
                <a:buNone/>
              </a:pPr>
              <a:r>
                <a:rPr b="0" i="0" lang="et-EE" sz="1800" u="none" cap="none" strike="noStrike">
                  <a:solidFill>
                    <a:srgbClr val="000000"/>
                  </a:solidFill>
                  <a:latin typeface="Arial"/>
                  <a:ea typeface="Arial"/>
                  <a:cs typeface="Arial"/>
                  <a:sym typeface="Arial"/>
                </a:rPr>
                <a:t>The New (Smart Specialization) Answer:</a:t>
              </a:r>
              <a:endParaRPr/>
            </a:p>
            <a:p>
              <a:pPr indent="-114300" lvl="0" marL="0" marR="0" rtl="0" algn="l">
                <a:spcBef>
                  <a:spcPts val="360"/>
                </a:spcBef>
                <a:spcAft>
                  <a:spcPts val="0"/>
                </a:spcAft>
                <a:buClr>
                  <a:srgbClr val="000000"/>
                </a:buClr>
                <a:buSzPts val="1800"/>
                <a:buFont typeface="Arial"/>
                <a:buChar char="•"/>
              </a:pPr>
              <a:r>
                <a:rPr b="0" i="0" lang="et-EE" sz="1800" u="none" cap="none" strike="noStrike">
                  <a:solidFill>
                    <a:srgbClr val="000000"/>
                  </a:solidFill>
                  <a:latin typeface="Arial"/>
                  <a:ea typeface="Arial"/>
                  <a:cs typeface="Arial"/>
                  <a:sym typeface="Arial"/>
                </a:rPr>
                <a:t>Identify your assets, including your existing </a:t>
              </a:r>
              <a:r>
                <a:rPr b="0" i="0" lang="et-EE" sz="1800" u="none" cap="none" strike="noStrike">
                  <a:solidFill>
                    <a:srgbClr val="C00000"/>
                  </a:solidFill>
                  <a:latin typeface="Arial"/>
                  <a:ea typeface="Arial"/>
                  <a:cs typeface="Arial"/>
                  <a:sym typeface="Arial"/>
                </a:rPr>
                <a:t>cluster base</a:t>
              </a:r>
              <a:endParaRPr/>
            </a:p>
            <a:p>
              <a:pPr indent="-114300" lvl="0" marL="0" marR="0" rtl="0" algn="l">
                <a:spcBef>
                  <a:spcPts val="360"/>
                </a:spcBef>
                <a:spcAft>
                  <a:spcPts val="0"/>
                </a:spcAft>
                <a:buClr>
                  <a:srgbClr val="000000"/>
                </a:buClr>
                <a:buSzPts val="1800"/>
                <a:buFont typeface="Arial"/>
                <a:buChar char="•"/>
              </a:pPr>
              <a:r>
                <a:rPr b="0" i="0" lang="et-EE" sz="1800" u="none" cap="none" strike="noStrike">
                  <a:solidFill>
                    <a:srgbClr val="000000"/>
                  </a:solidFill>
                  <a:latin typeface="Arial"/>
                  <a:ea typeface="Arial"/>
                  <a:cs typeface="Arial"/>
                  <a:sym typeface="Arial"/>
                </a:rPr>
                <a:t>Actively pursue opportunities in areas </a:t>
              </a:r>
              <a:r>
                <a:rPr b="0" i="0" lang="et-EE" sz="1800" u="none" cap="none" strike="noStrike">
                  <a:solidFill>
                    <a:srgbClr val="C00000"/>
                  </a:solidFill>
                  <a:latin typeface="Arial"/>
                  <a:ea typeface="Arial"/>
                  <a:cs typeface="Arial"/>
                  <a:sym typeface="Arial"/>
                </a:rPr>
                <a:t>adjacent to current strengths </a:t>
              </a:r>
              <a:r>
                <a:rPr b="0" i="0" lang="et-EE" sz="1800" u="none" cap="none" strike="noStrike">
                  <a:solidFill>
                    <a:srgbClr val="000000"/>
                  </a:solidFill>
                  <a:latin typeface="Arial"/>
                  <a:ea typeface="Arial"/>
                  <a:cs typeface="Arial"/>
                  <a:sym typeface="Arial"/>
                </a:rPr>
                <a:t>and leading towards higher value added</a:t>
              </a:r>
              <a:endParaRPr/>
            </a:p>
            <a:p>
              <a:pPr indent="0" lvl="0" marL="0" marR="0" rtl="0" algn="l">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spcBef>
                  <a:spcPts val="360"/>
                </a:spcBef>
                <a:spcAft>
                  <a:spcPts val="0"/>
                </a:spcAft>
                <a:buClr>
                  <a:srgbClr val="000000"/>
                </a:buClr>
                <a:buSzPts val="1800"/>
                <a:buFont typeface="Arial"/>
                <a:buChar char="•"/>
              </a:pPr>
              <a:r>
                <a:rPr b="0" i="0" lang="et-EE" sz="1800" u="none" cap="none" strike="noStrike">
                  <a:solidFill>
                    <a:srgbClr val="000000"/>
                  </a:solidFill>
                  <a:latin typeface="Arial"/>
                  <a:ea typeface="Arial"/>
                  <a:cs typeface="Arial"/>
                  <a:sym typeface="Arial"/>
                </a:rPr>
                <a:t>Longer-term development of sustainable competitive advantages</a:t>
              </a:r>
              <a:endParaRPr/>
            </a:p>
          </p:txBody>
        </p:sp>
        <p:sp>
          <p:nvSpPr>
            <p:cNvPr id="925" name="Google Shape;925;p135"/>
            <p:cNvSpPr/>
            <p:nvPr/>
          </p:nvSpPr>
          <p:spPr>
            <a:xfrm>
              <a:off x="6564216" y="5270045"/>
              <a:ext cx="601639" cy="450642"/>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grpSp>
      <p:grpSp>
        <p:nvGrpSpPr>
          <p:cNvPr id="926" name="Google Shape;926;p135"/>
          <p:cNvGrpSpPr/>
          <p:nvPr/>
        </p:nvGrpSpPr>
        <p:grpSpPr>
          <a:xfrm>
            <a:off x="0" y="2374900"/>
            <a:ext cx="7300913" cy="3346450"/>
            <a:chOff x="0" y="2374709"/>
            <a:chExt cx="7301555" cy="3345978"/>
          </a:xfrm>
        </p:grpSpPr>
        <p:grpSp>
          <p:nvGrpSpPr>
            <p:cNvPr id="927" name="Google Shape;927;p135"/>
            <p:cNvGrpSpPr/>
            <p:nvPr/>
          </p:nvGrpSpPr>
          <p:grpSpPr>
            <a:xfrm>
              <a:off x="0" y="3346122"/>
              <a:ext cx="4340607" cy="2374565"/>
              <a:chOff x="0" y="3346122"/>
              <a:chExt cx="4340607" cy="2374565"/>
            </a:xfrm>
          </p:grpSpPr>
          <p:sp>
            <p:nvSpPr>
              <p:cNvPr id="928" name="Google Shape;928;p135"/>
              <p:cNvSpPr txBox="1"/>
              <p:nvPr/>
            </p:nvSpPr>
            <p:spPr>
              <a:xfrm>
                <a:off x="0" y="3346122"/>
                <a:ext cx="4340607" cy="1495214"/>
              </a:xfrm>
              <a:prstGeom prst="rect">
                <a:avLst/>
              </a:prstGeom>
              <a:noFill/>
              <a:ln>
                <a:noFill/>
              </a:ln>
            </p:spPr>
            <p:txBody>
              <a:bodyPr anchorCtr="0" anchor="t" bIns="43025" lIns="86050" spcFirstLastPara="1" rIns="86050" wrap="square" tIns="43025">
                <a:noAutofit/>
              </a:bodyPr>
              <a:lstStyle/>
              <a:p>
                <a:pPr indent="0" lvl="0" marL="0" marR="0" rtl="0" algn="l">
                  <a:spcBef>
                    <a:spcPts val="0"/>
                  </a:spcBef>
                  <a:spcAft>
                    <a:spcPts val="0"/>
                  </a:spcAft>
                  <a:buClr>
                    <a:srgbClr val="000000"/>
                  </a:buClr>
                  <a:buSzPts val="1800"/>
                  <a:buFont typeface="Arial"/>
                  <a:buNone/>
                </a:pPr>
                <a:r>
                  <a:rPr b="1" i="0" lang="et-EE" sz="1800" u="none" cap="none" strike="noStrike">
                    <a:solidFill>
                      <a:srgbClr val="000000"/>
                    </a:solidFill>
                    <a:latin typeface="Arial"/>
                    <a:ea typeface="Arial"/>
                    <a:cs typeface="Arial"/>
                    <a:sym typeface="Arial"/>
                  </a:rPr>
                  <a:t>The Old Answer:</a:t>
                </a:r>
                <a:endParaRPr/>
              </a:p>
              <a:p>
                <a:pPr indent="-114300" lvl="0" marL="0" marR="0" rtl="0" algn="l">
                  <a:spcBef>
                    <a:spcPts val="360"/>
                  </a:spcBef>
                  <a:spcAft>
                    <a:spcPts val="0"/>
                  </a:spcAft>
                  <a:buClr>
                    <a:srgbClr val="000000"/>
                  </a:buClr>
                  <a:buSzPts val="1800"/>
                  <a:buFont typeface="Arial"/>
                  <a:buChar char="•"/>
                </a:pPr>
                <a:r>
                  <a:rPr b="0" i="0" lang="et-EE" sz="1800" u="none" cap="none" strike="noStrike">
                    <a:solidFill>
                      <a:srgbClr val="000000"/>
                    </a:solidFill>
                    <a:latin typeface="Arial"/>
                    <a:ea typeface="Arial"/>
                    <a:cs typeface="Arial"/>
                    <a:sym typeface="Arial"/>
                  </a:rPr>
                  <a:t>Identify </a:t>
                </a:r>
                <a:r>
                  <a:rPr b="0" i="0" lang="et-EE" sz="1800" u="none" cap="none" strike="noStrike">
                    <a:solidFill>
                      <a:srgbClr val="C00000"/>
                    </a:solidFill>
                    <a:latin typeface="Arial"/>
                    <a:ea typeface="Arial"/>
                    <a:cs typeface="Arial"/>
                    <a:sym typeface="Arial"/>
                  </a:rPr>
                  <a:t>growing markets </a:t>
                </a:r>
                <a:r>
                  <a:rPr b="0" i="0" lang="et-EE" sz="1800" u="none" cap="none" strike="noStrike">
                    <a:solidFill>
                      <a:srgbClr val="000000"/>
                    </a:solidFill>
                    <a:latin typeface="Arial"/>
                    <a:ea typeface="Arial"/>
                    <a:cs typeface="Arial"/>
                    <a:sym typeface="Arial"/>
                  </a:rPr>
                  <a:t>and try to enter them (bio, nano, eco, …) </a:t>
                </a:r>
                <a:br>
                  <a:rPr b="0" i="0" lang="et-EE" sz="1800" u="none" cap="none" strike="noStrike">
                    <a:solidFill>
                      <a:srgbClr val="000000"/>
                    </a:solidFill>
                    <a:latin typeface="Arial"/>
                    <a:ea typeface="Arial"/>
                    <a:cs typeface="Arial"/>
                    <a:sym typeface="Arial"/>
                  </a:rPr>
                </a:br>
                <a:br>
                  <a:rPr b="0" i="0" lang="et-EE"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0" lvl="0" marL="0" marR="0" rtl="0" algn="l">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114300" lvl="0" marL="0" marR="0" rtl="0" algn="l">
                  <a:spcBef>
                    <a:spcPts val="360"/>
                  </a:spcBef>
                  <a:spcAft>
                    <a:spcPts val="0"/>
                  </a:spcAft>
                  <a:buClr>
                    <a:srgbClr val="000000"/>
                  </a:buClr>
                  <a:buSzPts val="1800"/>
                  <a:buFont typeface="Arial"/>
                  <a:buChar char="•"/>
                </a:pPr>
                <a:r>
                  <a:rPr b="0" i="0" lang="et-EE" sz="1800" u="none" cap="none" strike="noStrike">
                    <a:solidFill>
                      <a:srgbClr val="000000"/>
                    </a:solidFill>
                    <a:latin typeface="Arial"/>
                    <a:ea typeface="Arial"/>
                    <a:cs typeface="Arial"/>
                    <a:sym typeface="Arial"/>
                  </a:rPr>
                  <a:t>Failure to succeed in intensely competitive markets without unique assets</a:t>
                </a:r>
                <a:endParaRPr/>
              </a:p>
              <a:p>
                <a:pPr indent="0" lvl="0" marL="0" marR="0" rtl="0" algn="l">
                  <a:spcBef>
                    <a:spcPts val="360"/>
                  </a:spcBef>
                  <a:spcAft>
                    <a:spcPts val="0"/>
                  </a:spcAft>
                  <a:buClr>
                    <a:schemeClr val="dk1"/>
                  </a:buClr>
                  <a:buSzPts val="1800"/>
                  <a:buFont typeface="Arial"/>
                  <a:buNone/>
                </a:pPr>
                <a:r>
                  <a:t/>
                </a:r>
                <a:endParaRPr b="1" i="0" sz="1800" u="none" cap="none" strike="noStrike">
                  <a:solidFill>
                    <a:srgbClr val="000000"/>
                  </a:solidFill>
                  <a:latin typeface="Arial"/>
                  <a:ea typeface="Arial"/>
                  <a:cs typeface="Arial"/>
                  <a:sym typeface="Arial"/>
                </a:endParaRPr>
              </a:p>
            </p:txBody>
          </p:sp>
          <p:sp>
            <p:nvSpPr>
              <p:cNvPr id="929" name="Google Shape;929;p135"/>
              <p:cNvSpPr/>
              <p:nvPr/>
            </p:nvSpPr>
            <p:spPr>
              <a:xfrm>
                <a:off x="1570176" y="5269901"/>
                <a:ext cx="600128" cy="450786"/>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grpSp>
        <p:grpSp>
          <p:nvGrpSpPr>
            <p:cNvPr id="930" name="Google Shape;930;p135"/>
            <p:cNvGrpSpPr/>
            <p:nvPr/>
          </p:nvGrpSpPr>
          <p:grpSpPr>
            <a:xfrm>
              <a:off x="1570176" y="2374709"/>
              <a:ext cx="5731379" cy="884113"/>
              <a:chOff x="1570176" y="2374709"/>
              <a:chExt cx="5731379" cy="884113"/>
            </a:xfrm>
          </p:grpSpPr>
          <p:sp>
            <p:nvSpPr>
              <p:cNvPr id="931" name="Google Shape;931;p135"/>
              <p:cNvSpPr/>
              <p:nvPr/>
            </p:nvSpPr>
            <p:spPr>
              <a:xfrm>
                <a:off x="6701427" y="2771528"/>
                <a:ext cx="600128" cy="450786"/>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sp>
            <p:nvSpPr>
              <p:cNvPr id="932" name="Google Shape;932;p135"/>
              <p:cNvSpPr/>
              <p:nvPr/>
            </p:nvSpPr>
            <p:spPr>
              <a:xfrm>
                <a:off x="1570176" y="2808036"/>
                <a:ext cx="600128" cy="450786"/>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sp>
            <p:nvSpPr>
              <p:cNvPr id="933" name="Google Shape;933;p135"/>
              <p:cNvSpPr/>
              <p:nvPr/>
            </p:nvSpPr>
            <p:spPr>
              <a:xfrm>
                <a:off x="1721001" y="2593753"/>
                <a:ext cx="5429727" cy="21428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sp>
            <p:nvSpPr>
              <p:cNvPr id="934" name="Google Shape;934;p135"/>
              <p:cNvSpPr/>
              <p:nvPr/>
            </p:nvSpPr>
            <p:spPr>
              <a:xfrm>
                <a:off x="4285040" y="2374709"/>
                <a:ext cx="301652" cy="3253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118"/>
          <p:cNvSpPr txBox="1"/>
          <p:nvPr>
            <p:ph type="title"/>
          </p:nvPr>
        </p:nvSpPr>
        <p:spPr>
          <a:xfrm>
            <a:off x="395288" y="-100013"/>
            <a:ext cx="8229600" cy="11430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t>Structure of the presentation </a:t>
            </a:r>
            <a:endParaRPr b="1" sz="3200"/>
          </a:p>
        </p:txBody>
      </p:sp>
      <p:sp>
        <p:nvSpPr>
          <p:cNvPr id="737" name="Google Shape;737;p118"/>
          <p:cNvSpPr txBox="1"/>
          <p:nvPr>
            <p:ph idx="1" type="body"/>
          </p:nvPr>
        </p:nvSpPr>
        <p:spPr>
          <a:xfrm>
            <a:off x="467544" y="836712"/>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t-EE">
                <a:latin typeface="Times New Roman"/>
                <a:ea typeface="Times New Roman"/>
                <a:cs typeface="Times New Roman"/>
                <a:sym typeface="Times New Roman"/>
              </a:rPr>
              <a:t>What are clusters? How do clusters arise?</a:t>
            </a:r>
            <a:endParaRPr>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Why do companies’ cluster ? What are the benefits of clusters?</a:t>
            </a:r>
            <a:endParaRPr>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Why are regions / countries interested in clusters ? </a:t>
            </a:r>
            <a:endParaRPr/>
          </a:p>
          <a:p>
            <a:pPr indent="-342900" lvl="0" marL="342900" rtl="0" algn="l">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Which are the examples of clustering in aviation?</a:t>
            </a:r>
            <a:endParaRPr/>
          </a:p>
          <a:p>
            <a:pPr indent="-342900" lvl="0" marL="342900" rtl="0" algn="l">
              <a:spcBef>
                <a:spcPts val="640"/>
              </a:spcBef>
              <a:spcAft>
                <a:spcPts val="0"/>
              </a:spcAft>
              <a:buClr>
                <a:schemeClr val="dk1"/>
              </a:buClr>
              <a:buSzPts val="3200"/>
              <a:buFont typeface="Times New Roman"/>
              <a:buChar char="•"/>
            </a:pPr>
            <a:r>
              <a:rPr lang="et-EE">
                <a:latin typeface="Times New Roman"/>
                <a:ea typeface="Times New Roman"/>
                <a:cs typeface="Times New Roman"/>
                <a:sym typeface="Times New Roman"/>
              </a:rPr>
              <a:t>Why the clustering process of Estonian aviaton should be promoted? </a:t>
            </a:r>
            <a:endParaRPr/>
          </a:p>
          <a:p>
            <a:pPr indent="0" lvl="0" marL="0" rtl="0" algn="l">
              <a:spcBef>
                <a:spcPts val="640"/>
              </a:spcBef>
              <a:spcAft>
                <a:spcPts val="0"/>
              </a:spcAft>
              <a:buClr>
                <a:schemeClr val="dk1"/>
              </a:buClr>
              <a:buSzPts val="3200"/>
              <a:buFont typeface="Arial"/>
              <a:buNone/>
            </a:pPr>
            <a:r>
              <a:t/>
            </a:r>
            <a:endParaRPr b="1">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8" name="Shape 938"/>
        <p:cNvGrpSpPr/>
        <p:nvPr/>
      </p:nvGrpSpPr>
      <p:grpSpPr>
        <a:xfrm>
          <a:off x="0" y="0"/>
          <a:ext cx="0" cy="0"/>
          <a:chOff x="0" y="0"/>
          <a:chExt cx="0" cy="0"/>
        </a:xfrm>
      </p:grpSpPr>
      <p:sp>
        <p:nvSpPr>
          <p:cNvPr id="939" name="Google Shape;939;p136"/>
          <p:cNvSpPr txBox="1"/>
          <p:nvPr>
            <p:ph idx="4294967295" type="title"/>
          </p:nvPr>
        </p:nvSpPr>
        <p:spPr>
          <a:xfrm>
            <a:off x="457200" y="274638"/>
            <a:ext cx="8229600" cy="850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latin typeface="Times New Roman"/>
                <a:ea typeface="Times New Roman"/>
                <a:cs typeface="Times New Roman"/>
                <a:sym typeface="Times New Roman"/>
              </a:rPr>
              <a:t>Regional Cluster Policy</a:t>
            </a:r>
            <a:endParaRPr/>
          </a:p>
        </p:txBody>
      </p:sp>
      <p:sp>
        <p:nvSpPr>
          <p:cNvPr id="940" name="Google Shape;940;p136"/>
          <p:cNvSpPr txBox="1"/>
          <p:nvPr>
            <p:ph idx="4294967295" type="body"/>
          </p:nvPr>
        </p:nvSpPr>
        <p:spPr>
          <a:xfrm>
            <a:off x="395288" y="1125538"/>
            <a:ext cx="8353425" cy="53562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Times New Roman"/>
              <a:buChar char="•"/>
            </a:pPr>
            <a:r>
              <a:rPr b="1" lang="et-EE" sz="2400">
                <a:latin typeface="Times New Roman"/>
                <a:ea typeface="Times New Roman"/>
                <a:cs typeface="Times New Roman"/>
                <a:sym typeface="Times New Roman"/>
              </a:rPr>
              <a:t>Clusters may (or may not) arise spontaneously</a:t>
            </a:r>
            <a:endParaRPr/>
          </a:p>
          <a:p>
            <a:pPr indent="-285750" lvl="1" marL="742950" rtl="0" algn="l">
              <a:spcBef>
                <a:spcPts val="480"/>
              </a:spcBef>
              <a:spcAft>
                <a:spcPts val="0"/>
              </a:spcAft>
              <a:buClr>
                <a:srgbClr val="0000FF"/>
              </a:buClr>
              <a:buSzPts val="2400"/>
              <a:buFont typeface="Times New Roman"/>
              <a:buChar char="–"/>
            </a:pPr>
            <a:r>
              <a:rPr b="1" lang="et-EE" sz="2400">
                <a:solidFill>
                  <a:srgbClr val="0000FF"/>
                </a:solidFill>
                <a:latin typeface="Times New Roman"/>
                <a:ea typeface="Times New Roman"/>
                <a:cs typeface="Times New Roman"/>
                <a:sym typeface="Times New Roman"/>
              </a:rPr>
              <a:t>Can regional clusters be engineered?</a:t>
            </a:r>
            <a:endParaRPr/>
          </a:p>
          <a:p>
            <a:pPr indent="-285750" lvl="1" marL="742950" rtl="0" algn="l">
              <a:spcBef>
                <a:spcPts val="480"/>
              </a:spcBef>
              <a:spcAft>
                <a:spcPts val="0"/>
              </a:spcAft>
              <a:buClr>
                <a:schemeClr val="dk1"/>
              </a:buClr>
              <a:buSzPts val="2400"/>
              <a:buFont typeface="Times New Roman"/>
              <a:buChar char="–"/>
            </a:pPr>
            <a:r>
              <a:rPr lang="et-EE" sz="2400">
                <a:latin typeface="Times New Roman"/>
                <a:ea typeface="Times New Roman"/>
                <a:cs typeface="Times New Roman"/>
                <a:sym typeface="Times New Roman"/>
              </a:rPr>
              <a:t>Starting clusters </a:t>
            </a:r>
            <a:r>
              <a:rPr i="1" lang="et-EE" sz="2400">
                <a:latin typeface="Times New Roman"/>
                <a:ea typeface="Times New Roman"/>
                <a:cs typeface="Times New Roman"/>
                <a:sym typeface="Times New Roman"/>
              </a:rPr>
              <a:t>ex nihilo</a:t>
            </a:r>
            <a:r>
              <a:rPr lang="et-EE" sz="2400">
                <a:latin typeface="Times New Roman"/>
                <a:ea typeface="Times New Roman"/>
                <a:cs typeface="Times New Roman"/>
                <a:sym typeface="Times New Roman"/>
              </a:rPr>
              <a:t> is very difficult; cathedrals in the desert...</a:t>
            </a:r>
            <a:endParaRPr/>
          </a:p>
          <a:p>
            <a:pPr indent="-285750" lvl="1" marL="742950" rtl="0" algn="l">
              <a:spcBef>
                <a:spcPts val="480"/>
              </a:spcBef>
              <a:spcAft>
                <a:spcPts val="0"/>
              </a:spcAft>
              <a:buClr>
                <a:schemeClr val="dk1"/>
              </a:buClr>
              <a:buSzPts val="2400"/>
              <a:buFont typeface="Times New Roman"/>
              <a:buChar char="–"/>
            </a:pPr>
            <a:r>
              <a:rPr lang="et-EE" sz="2400">
                <a:latin typeface="Times New Roman"/>
                <a:ea typeface="Times New Roman"/>
                <a:cs typeface="Times New Roman"/>
                <a:sym typeface="Times New Roman"/>
              </a:rPr>
              <a:t>Example of a mainly market-induced cluster: Watchmaking cluster in the Swiss Jura (Maillat, 1995); the role of tradition in production</a:t>
            </a:r>
            <a:endParaRPr/>
          </a:p>
          <a:p>
            <a:pPr indent="-342900" lvl="0" marL="342900" rtl="0" algn="l">
              <a:spcBef>
                <a:spcPts val="480"/>
              </a:spcBef>
              <a:spcAft>
                <a:spcPts val="0"/>
              </a:spcAft>
              <a:buClr>
                <a:srgbClr val="0000FF"/>
              </a:buClr>
              <a:buSzPts val="2400"/>
              <a:buFont typeface="Times New Roman"/>
              <a:buChar char="•"/>
            </a:pPr>
            <a:r>
              <a:rPr b="1" lang="et-EE" sz="2400">
                <a:solidFill>
                  <a:srgbClr val="0000FF"/>
                </a:solidFill>
                <a:latin typeface="Times New Roman"/>
                <a:ea typeface="Times New Roman"/>
                <a:cs typeface="Times New Roman"/>
                <a:sym typeface="Times New Roman"/>
              </a:rPr>
              <a:t>Nowadays, an increasing number of OECD and emerging countries’ governments actively pursue cluster-based policy as a means to foster regional development</a:t>
            </a:r>
            <a:endParaRPr/>
          </a:p>
          <a:p>
            <a:pPr indent="-285750" lvl="1" marL="742950" rtl="0" algn="l">
              <a:spcBef>
                <a:spcPts val="400"/>
              </a:spcBef>
              <a:spcAft>
                <a:spcPts val="0"/>
              </a:spcAft>
              <a:buClr>
                <a:schemeClr val="dk1"/>
              </a:buClr>
              <a:buSzPts val="2000"/>
              <a:buFont typeface="Times New Roman"/>
              <a:buChar char="–"/>
            </a:pPr>
            <a:r>
              <a:rPr lang="et-EE" sz="2000">
                <a:latin typeface="Times New Roman"/>
                <a:ea typeface="Times New Roman"/>
                <a:cs typeface="Times New Roman"/>
                <a:sym typeface="Times New Roman"/>
              </a:rPr>
              <a:t>All government efforts to develop &amp; support clusters in a specific region</a:t>
            </a:r>
            <a:endParaRPr/>
          </a:p>
          <a:p>
            <a:pPr indent="-285750" lvl="1" marL="742950" rtl="0" algn="l">
              <a:spcBef>
                <a:spcPts val="400"/>
              </a:spcBef>
              <a:spcAft>
                <a:spcPts val="0"/>
              </a:spcAft>
              <a:buClr>
                <a:schemeClr val="dk1"/>
              </a:buClr>
              <a:buSzPts val="2000"/>
              <a:buFont typeface="Times New Roman"/>
              <a:buChar char="–"/>
            </a:pPr>
            <a:r>
              <a:rPr lang="et-EE" sz="2000">
                <a:latin typeface="Times New Roman"/>
                <a:ea typeface="Times New Roman"/>
                <a:cs typeface="Times New Roman"/>
                <a:sym typeface="Times New Roman"/>
              </a:rPr>
              <a:t>From studies to setting up platforms, to establishing brokering and networking schemes to providing subsidies for cooperation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945" name="Shape 945"/>
        <p:cNvGrpSpPr/>
        <p:nvPr/>
      </p:nvGrpSpPr>
      <p:grpSpPr>
        <a:xfrm>
          <a:off x="0" y="0"/>
          <a:ext cx="0" cy="0"/>
          <a:chOff x="0" y="0"/>
          <a:chExt cx="0" cy="0"/>
        </a:xfrm>
      </p:grpSpPr>
      <p:sp>
        <p:nvSpPr>
          <p:cNvPr id="946" name="Google Shape;946;p137"/>
          <p:cNvSpPr txBox="1"/>
          <p:nvPr>
            <p:ph type="title"/>
          </p:nvPr>
        </p:nvSpPr>
        <p:spPr>
          <a:xfrm>
            <a:off x="968375" y="196850"/>
            <a:ext cx="7207250" cy="549275"/>
          </a:xfrm>
          <a:prstGeom prst="rect">
            <a:avLst/>
          </a:prstGeom>
          <a:noFill/>
          <a:ln>
            <a:noFill/>
          </a:ln>
        </p:spPr>
        <p:txBody>
          <a:bodyPr anchorCtr="0" anchor="t" bIns="45700" lIns="91400" spcFirstLastPara="1" rIns="91400" wrap="square" tIns="45700">
            <a:noAutofit/>
          </a:bodyPr>
          <a:lstStyle/>
          <a:p>
            <a:pPr indent="0" lvl="0" marL="0" rtl="0" algn="ctr">
              <a:spcBef>
                <a:spcPts val="0"/>
              </a:spcBef>
              <a:spcAft>
                <a:spcPts val="0"/>
              </a:spcAft>
              <a:buNone/>
            </a:pPr>
            <a:r>
              <a:rPr b="1" lang="et-EE" sz="2800">
                <a:solidFill>
                  <a:schemeClr val="dk1"/>
                </a:solidFill>
              </a:rPr>
              <a:t>Target Public Policy at Clusters</a:t>
            </a:r>
            <a:endParaRPr b="1" sz="2800" u="sng">
              <a:solidFill>
                <a:schemeClr val="dk1"/>
              </a:solidFill>
            </a:endParaRPr>
          </a:p>
        </p:txBody>
      </p:sp>
      <p:sp>
        <p:nvSpPr>
          <p:cNvPr id="947" name="Google Shape;947;p137"/>
          <p:cNvSpPr/>
          <p:nvPr/>
        </p:nvSpPr>
        <p:spPr>
          <a:xfrm>
            <a:off x="3554413" y="1922463"/>
            <a:ext cx="2025650" cy="2024062"/>
          </a:xfrm>
          <a:prstGeom prst="ellipse">
            <a:avLst/>
          </a:prstGeom>
          <a:solidFill>
            <a:schemeClr val="accent1"/>
          </a:solidFill>
          <a:ln cap="flat" cmpd="sng" w="25400">
            <a:solidFill>
              <a:schemeClr val="dk1"/>
            </a:solidFill>
            <a:prstDash val="solid"/>
            <a:round/>
            <a:headEnd len="sm" w="sm" type="none"/>
            <a:tailEnd len="sm" w="sm" type="none"/>
          </a:ln>
          <a:effectLst>
            <a:outerShdw rotWithShape="0" algn="ctr" dir="2700000" dist="35921">
              <a:schemeClr val="lt2">
                <a:alpha val="49803"/>
              </a:schemeClr>
            </a:outerShdw>
          </a:effectLst>
        </p:spPr>
        <p:txBody>
          <a:bodyPr anchorCtr="0" anchor="ctr" bIns="44425" lIns="0" spcFirstLastPara="1" rIns="0" wrap="square" tIns="44425">
            <a:noAutofit/>
          </a:bodyPr>
          <a:lstStyle/>
          <a:p>
            <a:pPr indent="0" lvl="0" marL="0" marR="0" rtl="0" algn="l">
              <a:spcBef>
                <a:spcPts val="0"/>
              </a:spcBef>
              <a:spcAft>
                <a:spcPts val="0"/>
              </a:spcAft>
              <a:buClr>
                <a:srgbClr val="000000"/>
              </a:buClr>
              <a:buSzPts val="2300"/>
              <a:buFont typeface="Arial"/>
              <a:buNone/>
            </a:pPr>
            <a:r>
              <a:rPr b="0" i="0" lang="et-EE" sz="2300" u="none" cap="none" strike="noStrike">
                <a:solidFill>
                  <a:srgbClr val="000000"/>
                </a:solidFill>
                <a:latin typeface="Arial"/>
                <a:ea typeface="Arial"/>
                <a:cs typeface="Arial"/>
                <a:sym typeface="Arial"/>
              </a:rPr>
              <a:t>Clusters</a:t>
            </a:r>
            <a:endParaRPr/>
          </a:p>
        </p:txBody>
      </p:sp>
      <p:cxnSp>
        <p:nvCxnSpPr>
          <p:cNvPr id="948" name="Google Shape;948;p137"/>
          <p:cNvCxnSpPr/>
          <p:nvPr/>
        </p:nvCxnSpPr>
        <p:spPr>
          <a:xfrm rot="10800000">
            <a:off x="5137150" y="1311275"/>
            <a:ext cx="0" cy="731838"/>
          </a:xfrm>
          <a:prstGeom prst="straightConnector1">
            <a:avLst/>
          </a:prstGeom>
          <a:noFill/>
          <a:ln cap="flat" cmpd="sng" w="31750">
            <a:solidFill>
              <a:schemeClr val="dk1"/>
            </a:solidFill>
            <a:prstDash val="solid"/>
            <a:round/>
            <a:headEnd len="med" w="med" type="none"/>
            <a:tailEnd len="lg" w="lg" type="stealth"/>
          </a:ln>
        </p:spPr>
      </p:cxnSp>
      <p:cxnSp>
        <p:nvCxnSpPr>
          <p:cNvPr id="949" name="Google Shape;949;p137"/>
          <p:cNvCxnSpPr/>
          <p:nvPr/>
        </p:nvCxnSpPr>
        <p:spPr>
          <a:xfrm rot="10800000">
            <a:off x="4005263" y="1311275"/>
            <a:ext cx="0" cy="731838"/>
          </a:xfrm>
          <a:prstGeom prst="straightConnector1">
            <a:avLst/>
          </a:prstGeom>
          <a:noFill/>
          <a:ln cap="flat" cmpd="sng" w="31750">
            <a:solidFill>
              <a:schemeClr val="dk1"/>
            </a:solidFill>
            <a:prstDash val="solid"/>
            <a:round/>
            <a:headEnd len="med" w="med" type="none"/>
            <a:tailEnd len="lg" w="lg" type="stealth"/>
          </a:ln>
        </p:spPr>
      </p:cxnSp>
      <p:sp>
        <p:nvSpPr>
          <p:cNvPr id="950" name="Google Shape;950;p137"/>
          <p:cNvSpPr txBox="1"/>
          <p:nvPr/>
        </p:nvSpPr>
        <p:spPr>
          <a:xfrm>
            <a:off x="1287463" y="4176713"/>
            <a:ext cx="2065337" cy="582612"/>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Specialized Physical </a:t>
            </a:r>
            <a:br>
              <a:rPr b="0" i="0" lang="et-EE" sz="1600" u="none" cap="none" strike="noStrike">
                <a:solidFill>
                  <a:srgbClr val="000000"/>
                </a:solidFill>
                <a:latin typeface="Arial"/>
                <a:ea typeface="Arial"/>
                <a:cs typeface="Arial"/>
                <a:sym typeface="Arial"/>
              </a:rPr>
            </a:br>
            <a:r>
              <a:rPr b="0" i="0" lang="et-EE" sz="1600" u="none" cap="none" strike="noStrike">
                <a:solidFill>
                  <a:srgbClr val="000000"/>
                </a:solidFill>
                <a:latin typeface="Arial"/>
                <a:ea typeface="Arial"/>
                <a:cs typeface="Arial"/>
                <a:sym typeface="Arial"/>
              </a:rPr>
              <a:t>Infrastructure</a:t>
            </a:r>
            <a:endParaRPr/>
          </a:p>
        </p:txBody>
      </p:sp>
      <p:sp>
        <p:nvSpPr>
          <p:cNvPr id="951" name="Google Shape;951;p137"/>
          <p:cNvSpPr txBox="1"/>
          <p:nvPr/>
        </p:nvSpPr>
        <p:spPr>
          <a:xfrm>
            <a:off x="3200400" y="4710113"/>
            <a:ext cx="2770188" cy="336550"/>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Natural Resource Protection</a:t>
            </a:r>
            <a:endParaRPr/>
          </a:p>
        </p:txBody>
      </p:sp>
      <p:sp>
        <p:nvSpPr>
          <p:cNvPr id="952" name="Google Shape;952;p137"/>
          <p:cNvSpPr txBox="1"/>
          <p:nvPr/>
        </p:nvSpPr>
        <p:spPr>
          <a:xfrm>
            <a:off x="5773738" y="4176713"/>
            <a:ext cx="2703512" cy="336550"/>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Environmental Stewardship</a:t>
            </a:r>
            <a:endParaRPr/>
          </a:p>
        </p:txBody>
      </p:sp>
      <p:sp>
        <p:nvSpPr>
          <p:cNvPr id="953" name="Google Shape;953;p137"/>
          <p:cNvSpPr txBox="1"/>
          <p:nvPr/>
        </p:nvSpPr>
        <p:spPr>
          <a:xfrm>
            <a:off x="6237288" y="1571625"/>
            <a:ext cx="2384425" cy="1366838"/>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Science and Technology</a:t>
            </a:r>
            <a:br>
              <a:rPr b="0" i="0" lang="et-EE" sz="1600" u="none" cap="none" strike="noStrike">
                <a:solidFill>
                  <a:srgbClr val="000000"/>
                </a:solidFill>
                <a:latin typeface="Arial"/>
                <a:ea typeface="Arial"/>
                <a:cs typeface="Arial"/>
                <a:sym typeface="Arial"/>
              </a:rPr>
            </a:br>
            <a:r>
              <a:rPr b="0" i="0" lang="et-EE" sz="1600" u="none" cap="none" strike="noStrike">
                <a:solidFill>
                  <a:srgbClr val="000000"/>
                </a:solidFill>
                <a:latin typeface="Arial"/>
                <a:ea typeface="Arial"/>
                <a:cs typeface="Arial"/>
                <a:sym typeface="Arial"/>
              </a:rPr>
              <a:t>Infrastructure </a:t>
            </a:r>
            <a:br>
              <a:rPr b="0" i="0" lang="et-EE" sz="1600" u="none" cap="none" strike="noStrike">
                <a:solidFill>
                  <a:srgbClr val="000000"/>
                </a:solidFill>
                <a:latin typeface="Arial"/>
                <a:ea typeface="Arial"/>
                <a:cs typeface="Arial"/>
                <a:sym typeface="Arial"/>
              </a:rPr>
            </a:br>
            <a:r>
              <a:rPr b="0" i="0" lang="et-EE" sz="1600" u="none" cap="none" strike="noStrike">
                <a:solidFill>
                  <a:srgbClr val="000000"/>
                </a:solidFill>
                <a:latin typeface="Arial"/>
                <a:ea typeface="Arial"/>
                <a:cs typeface="Arial"/>
                <a:sym typeface="Arial"/>
              </a:rPr>
              <a:t>(e.g., centers, university departments, technology transfer)</a:t>
            </a:r>
            <a:endParaRPr/>
          </a:p>
        </p:txBody>
      </p:sp>
      <p:cxnSp>
        <p:nvCxnSpPr>
          <p:cNvPr id="954" name="Google Shape;954;p137"/>
          <p:cNvCxnSpPr/>
          <p:nvPr/>
        </p:nvCxnSpPr>
        <p:spPr>
          <a:xfrm>
            <a:off x="4567238" y="3962400"/>
            <a:ext cx="0" cy="731838"/>
          </a:xfrm>
          <a:prstGeom prst="straightConnector1">
            <a:avLst/>
          </a:prstGeom>
          <a:noFill/>
          <a:ln cap="flat" cmpd="sng" w="31750">
            <a:solidFill>
              <a:schemeClr val="dk1"/>
            </a:solidFill>
            <a:prstDash val="solid"/>
            <a:round/>
            <a:headEnd len="med" w="med" type="none"/>
            <a:tailEnd len="lg" w="lg" type="stealth"/>
          </a:ln>
        </p:spPr>
      </p:cxnSp>
      <p:sp>
        <p:nvSpPr>
          <p:cNvPr id="955" name="Google Shape;955;p137"/>
          <p:cNvSpPr txBox="1"/>
          <p:nvPr/>
        </p:nvSpPr>
        <p:spPr>
          <a:xfrm>
            <a:off x="5278438" y="992188"/>
            <a:ext cx="3336925" cy="336550"/>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Education and Workforce Training</a:t>
            </a:r>
            <a:endParaRPr/>
          </a:p>
        </p:txBody>
      </p:sp>
      <p:sp>
        <p:nvSpPr>
          <p:cNvPr id="956" name="Google Shape;956;p137"/>
          <p:cNvSpPr txBox="1"/>
          <p:nvPr/>
        </p:nvSpPr>
        <p:spPr>
          <a:xfrm>
            <a:off x="1946275" y="992188"/>
            <a:ext cx="1930400" cy="336550"/>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Business Attraction</a:t>
            </a:r>
            <a:endParaRPr/>
          </a:p>
        </p:txBody>
      </p:sp>
      <p:sp>
        <p:nvSpPr>
          <p:cNvPr id="957" name="Google Shape;957;p137"/>
          <p:cNvSpPr txBox="1"/>
          <p:nvPr/>
        </p:nvSpPr>
        <p:spPr>
          <a:xfrm>
            <a:off x="1176338" y="2066925"/>
            <a:ext cx="1733550" cy="336550"/>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Export Promotion</a:t>
            </a:r>
            <a:endParaRPr/>
          </a:p>
        </p:txBody>
      </p:sp>
      <p:cxnSp>
        <p:nvCxnSpPr>
          <p:cNvPr id="958" name="Google Shape;958;p137"/>
          <p:cNvCxnSpPr/>
          <p:nvPr/>
        </p:nvCxnSpPr>
        <p:spPr>
          <a:xfrm>
            <a:off x="5492750" y="3617913"/>
            <a:ext cx="0" cy="731837"/>
          </a:xfrm>
          <a:prstGeom prst="straightConnector1">
            <a:avLst/>
          </a:prstGeom>
          <a:noFill/>
          <a:ln cap="flat" cmpd="sng" w="31750">
            <a:solidFill>
              <a:schemeClr val="dk1"/>
            </a:solidFill>
            <a:prstDash val="solid"/>
            <a:round/>
            <a:headEnd len="med" w="med" type="none"/>
            <a:tailEnd len="lg" w="lg" type="stealth"/>
          </a:ln>
        </p:spPr>
      </p:cxnSp>
      <p:cxnSp>
        <p:nvCxnSpPr>
          <p:cNvPr id="959" name="Google Shape;959;p137"/>
          <p:cNvCxnSpPr/>
          <p:nvPr/>
        </p:nvCxnSpPr>
        <p:spPr>
          <a:xfrm>
            <a:off x="3668713" y="3617913"/>
            <a:ext cx="0" cy="731837"/>
          </a:xfrm>
          <a:prstGeom prst="straightConnector1">
            <a:avLst/>
          </a:prstGeom>
          <a:noFill/>
          <a:ln cap="flat" cmpd="sng" w="31750">
            <a:solidFill>
              <a:schemeClr val="dk1"/>
            </a:solidFill>
            <a:prstDash val="solid"/>
            <a:round/>
            <a:headEnd len="med" w="med" type="none"/>
            <a:tailEnd len="lg" w="lg" type="stealth"/>
          </a:ln>
        </p:spPr>
      </p:cxnSp>
      <p:sp>
        <p:nvSpPr>
          <p:cNvPr id="960" name="Google Shape;960;p137"/>
          <p:cNvSpPr txBox="1"/>
          <p:nvPr/>
        </p:nvSpPr>
        <p:spPr>
          <a:xfrm>
            <a:off x="274638" y="5942013"/>
            <a:ext cx="8594725" cy="641350"/>
          </a:xfrm>
          <a:prstGeom prst="rect">
            <a:avLst/>
          </a:prstGeom>
          <a:noFill/>
          <a:ln>
            <a:noFill/>
          </a:ln>
        </p:spPr>
        <p:txBody>
          <a:bodyPr anchorCtr="0" anchor="t" bIns="42950" lIns="85925" spcFirstLastPara="1" rIns="85925" wrap="square" tIns="42950">
            <a:noAutofit/>
          </a:bodyPr>
          <a:lstStyle/>
          <a:p>
            <a:pPr indent="-214313" lvl="0" marL="214313" marR="0" rtl="0" algn="l">
              <a:spcBef>
                <a:spcPts val="0"/>
              </a:spcBef>
              <a:spcAft>
                <a:spcPts val="0"/>
              </a:spcAft>
              <a:buClr>
                <a:srgbClr val="000000"/>
              </a:buClr>
              <a:buSzPts val="1800"/>
              <a:buFont typeface="Arial"/>
              <a:buChar char="•"/>
            </a:pPr>
            <a:r>
              <a:rPr b="0" i="0" lang="et-EE" sz="1800" u="none" cap="none" strike="noStrike">
                <a:solidFill>
                  <a:srgbClr val="000000"/>
                </a:solidFill>
                <a:latin typeface="Arial"/>
                <a:ea typeface="Arial"/>
                <a:cs typeface="Arial"/>
                <a:sym typeface="Arial"/>
              </a:rPr>
              <a:t>Clusters provide a framework for </a:t>
            </a:r>
            <a:r>
              <a:rPr b="0" i="0" lang="et-EE" sz="1800" u="none" cap="none" strike="noStrike">
                <a:solidFill>
                  <a:srgbClr val="CC0000"/>
                </a:solidFill>
                <a:latin typeface="Arial"/>
                <a:ea typeface="Arial"/>
                <a:cs typeface="Arial"/>
                <a:sym typeface="Arial"/>
              </a:rPr>
              <a:t>organizing the implementation</a:t>
            </a:r>
            <a:r>
              <a:rPr b="0" i="0" lang="et-EE" sz="1800" u="none" cap="none" strike="noStrike">
                <a:solidFill>
                  <a:srgbClr val="000000"/>
                </a:solidFill>
                <a:latin typeface="Arial"/>
                <a:ea typeface="Arial"/>
                <a:cs typeface="Arial"/>
                <a:sym typeface="Arial"/>
              </a:rPr>
              <a:t> of public policy and public investments towards economic development</a:t>
            </a:r>
            <a:endParaRPr/>
          </a:p>
        </p:txBody>
      </p:sp>
      <p:sp>
        <p:nvSpPr>
          <p:cNvPr id="961" name="Google Shape;961;p137"/>
          <p:cNvSpPr/>
          <p:nvPr/>
        </p:nvSpPr>
        <p:spPr>
          <a:xfrm>
            <a:off x="4294188" y="5338763"/>
            <a:ext cx="546100" cy="344487"/>
          </a:xfrm>
          <a:prstGeom prst="downArrow">
            <a:avLst>
              <a:gd fmla="val 50574" name="adj1"/>
              <a:gd fmla="val 50000" name="adj2"/>
            </a:avLst>
          </a:prstGeom>
          <a:solidFill>
            <a:schemeClr val="accent1"/>
          </a:solidFill>
          <a:ln cap="flat" cmpd="sng" w="12700">
            <a:solidFill>
              <a:schemeClr val="dk1"/>
            </a:solidFill>
            <a:prstDash val="solid"/>
            <a:miter lim="800000"/>
            <a:headEnd len="sm" w="sm" type="none"/>
            <a:tailEnd len="sm" w="sm" type="none"/>
          </a:ln>
        </p:spPr>
        <p:txBody>
          <a:bodyPr anchorCtr="0" anchor="ctr" bIns="43025" lIns="86050" spcFirstLastPara="1" rIns="86050" wrap="square" tIns="430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62" name="Google Shape;962;p137"/>
          <p:cNvSpPr txBox="1"/>
          <p:nvPr/>
        </p:nvSpPr>
        <p:spPr>
          <a:xfrm>
            <a:off x="6411913" y="3189288"/>
            <a:ext cx="1731962" cy="336550"/>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Setting standards</a:t>
            </a:r>
            <a:endParaRPr/>
          </a:p>
        </p:txBody>
      </p:sp>
      <p:sp>
        <p:nvSpPr>
          <p:cNvPr id="963" name="Google Shape;963;p137"/>
          <p:cNvSpPr txBox="1"/>
          <p:nvPr/>
        </p:nvSpPr>
        <p:spPr>
          <a:xfrm>
            <a:off x="944563" y="3189288"/>
            <a:ext cx="2151062" cy="582612"/>
          </a:xfrm>
          <a:prstGeom prst="rect">
            <a:avLst/>
          </a:prstGeom>
          <a:noFill/>
          <a:ln>
            <a:noFill/>
          </a:ln>
        </p:spPr>
        <p:txBody>
          <a:bodyPr anchorCtr="0" anchor="t" bIns="44425" lIns="0" spcFirstLastPara="1" rIns="0" wrap="square" tIns="44425">
            <a:noAutofit/>
          </a:bodyPr>
          <a:lstStyle/>
          <a:p>
            <a:pPr indent="0" lvl="0" marL="0" marR="0" rtl="0" algn="l">
              <a:spcBef>
                <a:spcPts val="0"/>
              </a:spcBef>
              <a:spcAft>
                <a:spcPts val="0"/>
              </a:spcAft>
              <a:buClr>
                <a:srgbClr val="000000"/>
              </a:buClr>
              <a:buSzPts val="1600"/>
              <a:buFont typeface="Arial"/>
              <a:buNone/>
            </a:pPr>
            <a:r>
              <a:rPr b="0" i="0" lang="et-EE" sz="1600" u="none" cap="none" strike="noStrike">
                <a:solidFill>
                  <a:srgbClr val="000000"/>
                </a:solidFill>
                <a:latin typeface="Arial"/>
                <a:ea typeface="Arial"/>
                <a:cs typeface="Arial"/>
                <a:sym typeface="Arial"/>
              </a:rPr>
              <a:t>Market Information and Disclosure</a:t>
            </a:r>
            <a:endParaRPr/>
          </a:p>
        </p:txBody>
      </p:sp>
      <p:cxnSp>
        <p:nvCxnSpPr>
          <p:cNvPr id="964" name="Google Shape;964;p137"/>
          <p:cNvCxnSpPr/>
          <p:nvPr/>
        </p:nvCxnSpPr>
        <p:spPr>
          <a:xfrm flipH="1" rot="5400000">
            <a:off x="3220244" y="1956594"/>
            <a:ext cx="231775" cy="706437"/>
          </a:xfrm>
          <a:prstGeom prst="straightConnector1">
            <a:avLst/>
          </a:prstGeom>
          <a:noFill/>
          <a:ln cap="flat" cmpd="sng" w="31750">
            <a:solidFill>
              <a:schemeClr val="dk1"/>
            </a:solidFill>
            <a:prstDash val="solid"/>
            <a:round/>
            <a:headEnd len="med" w="med" type="none"/>
            <a:tailEnd len="lg" w="lg" type="stealth"/>
          </a:ln>
        </p:spPr>
      </p:cxnSp>
      <p:cxnSp>
        <p:nvCxnSpPr>
          <p:cNvPr id="965" name="Google Shape;965;p137"/>
          <p:cNvCxnSpPr/>
          <p:nvPr/>
        </p:nvCxnSpPr>
        <p:spPr>
          <a:xfrm flipH="1" rot="-5400000">
            <a:off x="5872163" y="2832100"/>
            <a:ext cx="115888" cy="719137"/>
          </a:xfrm>
          <a:prstGeom prst="straightConnector1">
            <a:avLst/>
          </a:prstGeom>
          <a:noFill/>
          <a:ln cap="flat" cmpd="sng" w="31750">
            <a:solidFill>
              <a:schemeClr val="dk1"/>
            </a:solidFill>
            <a:prstDash val="solid"/>
            <a:round/>
            <a:headEnd len="med" w="med" type="none"/>
            <a:tailEnd len="lg" w="lg" type="stealth"/>
          </a:ln>
        </p:spPr>
      </p:cxnSp>
      <p:cxnSp>
        <p:nvCxnSpPr>
          <p:cNvPr id="966" name="Google Shape;966;p137"/>
          <p:cNvCxnSpPr/>
          <p:nvPr/>
        </p:nvCxnSpPr>
        <p:spPr>
          <a:xfrm rot="5400000">
            <a:off x="3152775" y="2832100"/>
            <a:ext cx="115888" cy="719138"/>
          </a:xfrm>
          <a:prstGeom prst="straightConnector1">
            <a:avLst/>
          </a:prstGeom>
          <a:noFill/>
          <a:ln cap="flat" cmpd="sng" w="31750">
            <a:solidFill>
              <a:schemeClr val="dk1"/>
            </a:solidFill>
            <a:prstDash val="solid"/>
            <a:round/>
            <a:headEnd len="med" w="med" type="none"/>
            <a:tailEnd len="lg" w="lg" type="stealth"/>
          </a:ln>
        </p:spPr>
      </p:cxnSp>
      <p:cxnSp>
        <p:nvCxnSpPr>
          <p:cNvPr id="967" name="Google Shape;967;p137"/>
          <p:cNvCxnSpPr/>
          <p:nvPr/>
        </p:nvCxnSpPr>
        <p:spPr>
          <a:xfrm rot="-5400000">
            <a:off x="5554663" y="1746250"/>
            <a:ext cx="522288" cy="731837"/>
          </a:xfrm>
          <a:prstGeom prst="straightConnector1">
            <a:avLst/>
          </a:prstGeom>
          <a:noFill/>
          <a:ln cap="flat" cmpd="sng" w="31750">
            <a:solidFill>
              <a:schemeClr val="dk1"/>
            </a:solidFill>
            <a:prstDash val="solid"/>
            <a:round/>
            <a:headEnd len="med" w="med" type="none"/>
            <a:tailEnd len="lg" w="lg" type="stealth"/>
          </a:ln>
        </p:spPr>
      </p:cxnSp>
      <p:sp>
        <p:nvSpPr>
          <p:cNvPr id="968" name="Google Shape;968;p137"/>
          <p:cNvSpPr/>
          <p:nvPr/>
        </p:nvSpPr>
        <p:spPr>
          <a:xfrm>
            <a:off x="0" y="6653213"/>
            <a:ext cx="9144000" cy="2047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138"/>
          <p:cNvSpPr txBox="1"/>
          <p:nvPr>
            <p:ph type="title"/>
          </p:nvPr>
        </p:nvSpPr>
        <p:spPr>
          <a:xfrm>
            <a:off x="457200" y="180975"/>
            <a:ext cx="8229600" cy="1143000"/>
          </a:xfrm>
          <a:prstGeom prst="rect">
            <a:avLst/>
          </a:prstGeom>
          <a:noFill/>
          <a:ln>
            <a:noFill/>
          </a:ln>
        </p:spPr>
        <p:txBody>
          <a:bodyPr anchorCtr="0" anchor="t" bIns="43025" lIns="86050" spcFirstLastPara="1" rIns="86050" wrap="square" tIns="43025">
            <a:noAutofit/>
          </a:bodyPr>
          <a:lstStyle/>
          <a:p>
            <a:pPr indent="0" lvl="0" marL="0" rtl="0" algn="ctr">
              <a:spcBef>
                <a:spcPts val="0"/>
              </a:spcBef>
              <a:spcAft>
                <a:spcPts val="0"/>
              </a:spcAft>
              <a:buNone/>
            </a:pPr>
            <a:r>
              <a:rPr b="1" lang="et-EE" sz="3200">
                <a:solidFill>
                  <a:schemeClr val="dk1"/>
                </a:solidFill>
                <a:latin typeface="Times New Roman"/>
                <a:ea typeface="Times New Roman"/>
                <a:cs typeface="Times New Roman"/>
                <a:sym typeface="Times New Roman"/>
              </a:rPr>
              <a:t>What are Cluster Initiatives?</a:t>
            </a:r>
            <a:endParaRPr/>
          </a:p>
        </p:txBody>
      </p:sp>
      <p:pic>
        <p:nvPicPr>
          <p:cNvPr id="974" name="Google Shape;974;p138"/>
          <p:cNvPicPr preferRelativeResize="0"/>
          <p:nvPr/>
        </p:nvPicPr>
        <p:blipFill rotWithShape="1">
          <a:blip r:embed="rId3">
            <a:alphaModFix/>
          </a:blip>
          <a:srcRect b="0" l="0" r="0" t="0"/>
          <a:stretch/>
        </p:blipFill>
        <p:spPr>
          <a:xfrm>
            <a:off x="74613" y="1579563"/>
            <a:ext cx="8907462" cy="5265737"/>
          </a:xfrm>
          <a:prstGeom prst="rect">
            <a:avLst/>
          </a:prstGeom>
          <a:noFill/>
          <a:ln>
            <a:noFill/>
          </a:ln>
        </p:spPr>
      </p:pic>
      <p:sp>
        <p:nvSpPr>
          <p:cNvPr id="975" name="Google Shape;975;p138"/>
          <p:cNvSpPr/>
          <p:nvPr/>
        </p:nvSpPr>
        <p:spPr>
          <a:xfrm>
            <a:off x="992188" y="1887538"/>
            <a:ext cx="7215187" cy="4565650"/>
          </a:xfrm>
          <a:prstGeom prst="rect">
            <a:avLst/>
          </a:prstGeom>
          <a:solidFill>
            <a:schemeClr val="lt1">
              <a:alpha val="54509"/>
            </a:schemeClr>
          </a:solidFill>
          <a:ln>
            <a:noFill/>
          </a:ln>
        </p:spPr>
        <p:txBody>
          <a:bodyPr anchorCtr="0" anchor="ctr" bIns="43025" lIns="86050" spcFirstLastPara="1" rIns="86050" wrap="square" tIns="43025">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6" name="Google Shape;976;p138"/>
          <p:cNvSpPr/>
          <p:nvPr/>
        </p:nvSpPr>
        <p:spPr>
          <a:xfrm>
            <a:off x="979488" y="2547938"/>
            <a:ext cx="2828925" cy="1546225"/>
          </a:xfrm>
          <a:prstGeom prst="rect">
            <a:avLst/>
          </a:prstGeom>
          <a:solidFill>
            <a:schemeClr val="lt1">
              <a:alpha val="84705"/>
            </a:schemeClr>
          </a:solidFill>
          <a:ln>
            <a:noFill/>
          </a:ln>
        </p:spPr>
        <p:txBody>
          <a:bodyPr anchorCtr="0" anchor="t" bIns="43025" lIns="86050" spcFirstLastPara="1" rIns="86050" wrap="square" tIns="43025">
            <a:noAutofit/>
          </a:bodyPr>
          <a:lstStyle/>
          <a:p>
            <a:pPr indent="-304800" lvl="0" marL="304800" marR="0" rtl="0" algn="l">
              <a:spcBef>
                <a:spcPts val="0"/>
              </a:spcBef>
              <a:spcAft>
                <a:spcPts val="0"/>
              </a:spcAft>
              <a:buClr>
                <a:srgbClr val="000000"/>
              </a:buClr>
              <a:buSzPts val="1800"/>
              <a:buFont typeface="Arial"/>
              <a:buChar char="•"/>
            </a:pPr>
            <a:r>
              <a:rPr b="1" i="0" lang="et-EE" sz="1800" u="none" cap="none" strike="noStrike">
                <a:solidFill>
                  <a:srgbClr val="000000"/>
                </a:solidFill>
                <a:latin typeface="Arial"/>
                <a:ea typeface="Arial"/>
                <a:cs typeface="Arial"/>
                <a:sym typeface="Arial"/>
              </a:rPr>
              <a:t>Upgrading of company operations and strategies across a group of companies</a:t>
            </a:r>
            <a:endParaRPr/>
          </a:p>
        </p:txBody>
      </p:sp>
      <p:sp>
        <p:nvSpPr>
          <p:cNvPr id="977" name="Google Shape;977;p138"/>
          <p:cNvSpPr/>
          <p:nvPr/>
        </p:nvSpPr>
        <p:spPr>
          <a:xfrm>
            <a:off x="3094038" y="5187950"/>
            <a:ext cx="2828925" cy="1289050"/>
          </a:xfrm>
          <a:prstGeom prst="rect">
            <a:avLst/>
          </a:prstGeom>
          <a:solidFill>
            <a:schemeClr val="lt1">
              <a:alpha val="84705"/>
            </a:schemeClr>
          </a:solidFill>
          <a:ln>
            <a:noFill/>
          </a:ln>
        </p:spPr>
        <p:txBody>
          <a:bodyPr anchorCtr="0" anchor="t" bIns="43025" lIns="86050" spcFirstLastPara="1" rIns="86050" wrap="square" tIns="43025">
            <a:noAutofit/>
          </a:bodyPr>
          <a:lstStyle/>
          <a:p>
            <a:pPr indent="-304800" lvl="0" marL="304800" marR="0" rtl="0" algn="l">
              <a:spcBef>
                <a:spcPts val="0"/>
              </a:spcBef>
              <a:spcAft>
                <a:spcPts val="0"/>
              </a:spcAft>
              <a:buClr>
                <a:srgbClr val="000000"/>
              </a:buClr>
              <a:buSzPts val="1800"/>
              <a:buFont typeface="Arial"/>
              <a:buChar char="•"/>
            </a:pPr>
            <a:r>
              <a:rPr b="1" i="0" lang="et-EE" sz="1800" u="none" cap="none" strike="noStrike">
                <a:solidFill>
                  <a:srgbClr val="000000"/>
                </a:solidFill>
                <a:latin typeface="Arial"/>
                <a:ea typeface="Arial"/>
                <a:cs typeface="Arial"/>
                <a:sym typeface="Arial"/>
              </a:rPr>
              <a:t>Strengthening of networks to enhance spill-overs and other economic benefits of clusters </a:t>
            </a:r>
            <a:endParaRPr/>
          </a:p>
        </p:txBody>
      </p:sp>
      <p:sp>
        <p:nvSpPr>
          <p:cNvPr id="978" name="Google Shape;978;p138"/>
          <p:cNvSpPr/>
          <p:nvPr/>
        </p:nvSpPr>
        <p:spPr>
          <a:xfrm>
            <a:off x="5207000" y="2547938"/>
            <a:ext cx="2828925" cy="1546225"/>
          </a:xfrm>
          <a:prstGeom prst="rect">
            <a:avLst/>
          </a:prstGeom>
          <a:solidFill>
            <a:schemeClr val="lt1">
              <a:alpha val="84705"/>
            </a:schemeClr>
          </a:solidFill>
          <a:ln>
            <a:noFill/>
          </a:ln>
        </p:spPr>
        <p:txBody>
          <a:bodyPr anchorCtr="0" anchor="t" bIns="43025" lIns="86050" spcFirstLastPara="1" rIns="86050" wrap="square" tIns="43025">
            <a:noAutofit/>
          </a:bodyPr>
          <a:lstStyle/>
          <a:p>
            <a:pPr indent="-304800" lvl="0" marL="304800" marR="0" rtl="0" algn="l">
              <a:spcBef>
                <a:spcPts val="0"/>
              </a:spcBef>
              <a:spcAft>
                <a:spcPts val="0"/>
              </a:spcAft>
              <a:buClr>
                <a:srgbClr val="000000"/>
              </a:buClr>
              <a:buSzPts val="1800"/>
              <a:buFont typeface="Arial"/>
              <a:buChar char="•"/>
            </a:pPr>
            <a:r>
              <a:rPr b="1" i="0" lang="et-EE" sz="1800" u="none" cap="none" strike="noStrike">
                <a:solidFill>
                  <a:srgbClr val="000000"/>
                </a:solidFill>
                <a:latin typeface="Arial"/>
                <a:ea typeface="Arial"/>
                <a:cs typeface="Arial"/>
                <a:sym typeface="Arial"/>
              </a:rPr>
              <a:t>Upgrading of cluster-specific business environment conditions</a:t>
            </a:r>
            <a:endParaRPr/>
          </a:p>
        </p:txBody>
      </p:sp>
      <p:sp>
        <p:nvSpPr>
          <p:cNvPr id="979" name="Google Shape;979;p138"/>
          <p:cNvSpPr/>
          <p:nvPr/>
        </p:nvSpPr>
        <p:spPr>
          <a:xfrm>
            <a:off x="0" y="881063"/>
            <a:ext cx="9144000" cy="1006475"/>
          </a:xfrm>
          <a:prstGeom prst="rect">
            <a:avLst/>
          </a:prstGeom>
          <a:solidFill>
            <a:srgbClr val="EAEAEA"/>
          </a:solidFill>
          <a:ln>
            <a:noFill/>
          </a:ln>
        </p:spPr>
        <p:txBody>
          <a:bodyPr anchorCtr="0" anchor="ctr" bIns="43025" lIns="86050" spcFirstLastPara="1" rIns="86050" wrap="square" tIns="43025">
            <a:noAutofit/>
          </a:bodyPr>
          <a:lstStyle/>
          <a:p>
            <a:pPr indent="0" lvl="0" marL="0" marR="0" rtl="0" algn="ctr">
              <a:spcBef>
                <a:spcPts val="0"/>
              </a:spcBef>
              <a:spcAft>
                <a:spcPts val="0"/>
              </a:spcAft>
              <a:buClr>
                <a:srgbClr val="000000"/>
              </a:buClr>
              <a:buSzPts val="1700"/>
              <a:buFont typeface="Arial"/>
              <a:buNone/>
            </a:pPr>
            <a:r>
              <a:rPr b="0" i="1" lang="et-EE" sz="1700" u="none" cap="none" strike="noStrike">
                <a:solidFill>
                  <a:srgbClr val="000000"/>
                </a:solidFill>
                <a:latin typeface="Arial"/>
                <a:ea typeface="Arial"/>
                <a:cs typeface="Arial"/>
                <a:sym typeface="Arial"/>
              </a:rPr>
              <a:t>Cluster initiatives are </a:t>
            </a:r>
            <a:r>
              <a:rPr b="0" i="1" lang="et-EE" sz="1700" u="none" cap="none" strike="noStrike">
                <a:solidFill>
                  <a:srgbClr val="CC3300"/>
                </a:solidFill>
                <a:latin typeface="Arial"/>
                <a:ea typeface="Arial"/>
                <a:cs typeface="Arial"/>
                <a:sym typeface="Arial"/>
              </a:rPr>
              <a:t>collaborative activities</a:t>
            </a:r>
            <a:r>
              <a:rPr b="0" i="1" lang="et-EE" sz="1700" u="none" cap="none" strike="noStrike">
                <a:solidFill>
                  <a:srgbClr val="000000"/>
                </a:solidFill>
                <a:latin typeface="Arial"/>
                <a:ea typeface="Arial"/>
                <a:cs typeface="Arial"/>
                <a:sym typeface="Arial"/>
              </a:rPr>
              <a:t> by a </a:t>
            </a:r>
            <a:r>
              <a:rPr b="0" i="1" lang="et-EE" sz="1700" u="none" cap="none" strike="noStrike">
                <a:solidFill>
                  <a:srgbClr val="CC3300"/>
                </a:solidFill>
                <a:latin typeface="Arial"/>
                <a:ea typeface="Arial"/>
                <a:cs typeface="Arial"/>
                <a:sym typeface="Arial"/>
              </a:rPr>
              <a:t>group </a:t>
            </a:r>
            <a:r>
              <a:rPr b="0" i="1" lang="et-EE" sz="1700" u="none" cap="none" strike="noStrike">
                <a:solidFill>
                  <a:srgbClr val="000000"/>
                </a:solidFill>
                <a:latin typeface="Arial"/>
                <a:ea typeface="Arial"/>
                <a:cs typeface="Arial"/>
                <a:sym typeface="Arial"/>
              </a:rPr>
              <a:t>of companies, public sector entities, and other related institutions with the objective to improve the competitiveness of a group of </a:t>
            </a:r>
            <a:r>
              <a:rPr b="0" i="1" lang="et-EE" sz="1700" u="none" cap="none" strike="noStrike">
                <a:solidFill>
                  <a:srgbClr val="CC3300"/>
                </a:solidFill>
                <a:latin typeface="Arial"/>
                <a:ea typeface="Arial"/>
                <a:cs typeface="Arial"/>
                <a:sym typeface="Arial"/>
              </a:rPr>
              <a:t>interlinked economic activities</a:t>
            </a:r>
            <a:r>
              <a:rPr b="0" i="1" lang="et-EE" sz="1700" u="none" cap="none" strike="noStrike">
                <a:solidFill>
                  <a:srgbClr val="000000"/>
                </a:solidFill>
                <a:latin typeface="Arial"/>
                <a:ea typeface="Arial"/>
                <a:cs typeface="Arial"/>
                <a:sym typeface="Arial"/>
              </a:rPr>
              <a:t> in a </a:t>
            </a:r>
            <a:r>
              <a:rPr b="0" i="1" lang="et-EE" sz="1700" u="none" cap="none" strike="noStrike">
                <a:solidFill>
                  <a:srgbClr val="CC3300"/>
                </a:solidFill>
                <a:latin typeface="Arial"/>
                <a:ea typeface="Arial"/>
                <a:cs typeface="Arial"/>
                <a:sym typeface="Arial"/>
              </a:rPr>
              <a:t>specific geographic region </a:t>
            </a:r>
            <a:endParaRPr b="0" i="0" sz="1700" u="none" cap="none" strike="noStrike">
              <a:solidFill>
                <a:srgbClr val="000000"/>
              </a:solidFill>
              <a:latin typeface="Arial"/>
              <a:ea typeface="Arial"/>
              <a:cs typeface="Arial"/>
              <a:sym typeface="Arial"/>
            </a:endParaRPr>
          </a:p>
        </p:txBody>
      </p:sp>
      <p:sp>
        <p:nvSpPr>
          <p:cNvPr id="980" name="Google Shape;980;p138"/>
          <p:cNvSpPr/>
          <p:nvPr/>
        </p:nvSpPr>
        <p:spPr>
          <a:xfrm>
            <a:off x="0" y="6653213"/>
            <a:ext cx="9144000" cy="2047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5" name="Shape 985"/>
        <p:cNvGrpSpPr/>
        <p:nvPr/>
      </p:nvGrpSpPr>
      <p:grpSpPr>
        <a:xfrm>
          <a:off x="0" y="0"/>
          <a:ext cx="0" cy="0"/>
          <a:chOff x="0" y="0"/>
          <a:chExt cx="0" cy="0"/>
        </a:xfrm>
      </p:grpSpPr>
      <p:pic>
        <p:nvPicPr>
          <p:cNvPr id="986" name="Google Shape;986;p139"/>
          <p:cNvPicPr preferRelativeResize="0"/>
          <p:nvPr/>
        </p:nvPicPr>
        <p:blipFill rotWithShape="1">
          <a:blip r:embed="rId3">
            <a:alphaModFix/>
          </a:blip>
          <a:srcRect b="0" l="0" r="0" t="0"/>
          <a:stretch/>
        </p:blipFill>
        <p:spPr>
          <a:xfrm>
            <a:off x="0" y="0"/>
            <a:ext cx="9132888"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1" name="Shape 991"/>
        <p:cNvGrpSpPr/>
        <p:nvPr/>
      </p:nvGrpSpPr>
      <p:grpSpPr>
        <a:xfrm>
          <a:off x="0" y="0"/>
          <a:ext cx="0" cy="0"/>
          <a:chOff x="0" y="0"/>
          <a:chExt cx="0" cy="0"/>
        </a:xfrm>
      </p:grpSpPr>
      <p:pic>
        <p:nvPicPr>
          <p:cNvPr id="992" name="Google Shape;992;p140"/>
          <p:cNvPicPr preferRelativeResize="0"/>
          <p:nvPr/>
        </p:nvPicPr>
        <p:blipFill rotWithShape="1">
          <a:blip r:embed="rId3">
            <a:alphaModFix/>
          </a:blip>
          <a:srcRect b="0" l="0" r="0" t="0"/>
          <a:stretch/>
        </p:blipFill>
        <p:spPr>
          <a:xfrm>
            <a:off x="-6350" y="-14288"/>
            <a:ext cx="9150350" cy="6858001"/>
          </a:xfrm>
          <a:prstGeom prst="rect">
            <a:avLst/>
          </a:prstGeom>
          <a:noFill/>
          <a:ln>
            <a:noFill/>
          </a:ln>
        </p:spPr>
      </p:pic>
      <p:sp>
        <p:nvSpPr>
          <p:cNvPr id="993" name="Google Shape;993;p140"/>
          <p:cNvSpPr/>
          <p:nvPr/>
        </p:nvSpPr>
        <p:spPr>
          <a:xfrm>
            <a:off x="3527425" y="6475413"/>
            <a:ext cx="2089150"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t-EE" sz="1800" u="none" cap="none" strike="noStrike">
                <a:solidFill>
                  <a:schemeClr val="dk1"/>
                </a:solidFill>
                <a:latin typeface="Calibri"/>
                <a:ea typeface="Calibri"/>
                <a:cs typeface="Calibri"/>
                <a:sym typeface="Calibri"/>
              </a:rPr>
              <a:t>www.eacp-aero.eu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7" name="Shape 997"/>
        <p:cNvGrpSpPr/>
        <p:nvPr/>
      </p:nvGrpSpPr>
      <p:grpSpPr>
        <a:xfrm>
          <a:off x="0" y="0"/>
          <a:ext cx="0" cy="0"/>
          <a:chOff x="0" y="0"/>
          <a:chExt cx="0" cy="0"/>
        </a:xfrm>
      </p:grpSpPr>
      <p:sp>
        <p:nvSpPr>
          <p:cNvPr id="998" name="Google Shape;998;p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3200">
                <a:latin typeface="Times New Roman"/>
                <a:ea typeface="Times New Roman"/>
                <a:cs typeface="Times New Roman"/>
                <a:sym typeface="Times New Roman"/>
              </a:rPr>
              <a:t>Benefits for Cluster member: EACP practice</a:t>
            </a:r>
            <a:br>
              <a:rPr b="1" lang="et-EE" sz="3200">
                <a:latin typeface="Times New Roman"/>
                <a:ea typeface="Times New Roman"/>
                <a:cs typeface="Times New Roman"/>
                <a:sym typeface="Times New Roman"/>
              </a:rPr>
            </a:br>
            <a:endParaRPr b="1" sz="3200"/>
          </a:p>
        </p:txBody>
      </p:sp>
      <p:pic>
        <p:nvPicPr>
          <p:cNvPr id="999" name="Google Shape;999;p141"/>
          <p:cNvPicPr preferRelativeResize="0"/>
          <p:nvPr>
            <p:ph idx="1" type="body"/>
          </p:nvPr>
        </p:nvPicPr>
        <p:blipFill rotWithShape="1">
          <a:blip r:embed="rId3">
            <a:alphaModFix/>
          </a:blip>
          <a:srcRect b="0" l="0" r="0" t="0"/>
          <a:stretch/>
        </p:blipFill>
        <p:spPr>
          <a:xfrm>
            <a:off x="107504" y="1124744"/>
            <a:ext cx="8913238" cy="53285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3" name="Shape 1003"/>
        <p:cNvGrpSpPr/>
        <p:nvPr/>
      </p:nvGrpSpPr>
      <p:grpSpPr>
        <a:xfrm>
          <a:off x="0" y="0"/>
          <a:ext cx="0" cy="0"/>
          <a:chOff x="0" y="0"/>
          <a:chExt cx="0" cy="0"/>
        </a:xfrm>
      </p:grpSpPr>
      <p:sp>
        <p:nvSpPr>
          <p:cNvPr id="1004" name="Google Shape;1004;p1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FF"/>
              </a:buClr>
              <a:buSzPts val="2720"/>
              <a:buNone/>
            </a:pPr>
            <a:r>
              <a:rPr b="1" lang="et-EE" sz="2720">
                <a:solidFill>
                  <a:srgbClr val="0000FF"/>
                </a:solidFill>
              </a:rPr>
              <a:t>GOALS:</a:t>
            </a:r>
            <a:r>
              <a:rPr lang="et-EE" sz="2720"/>
              <a:t> </a:t>
            </a:r>
            <a:endParaRPr sz="2720"/>
          </a:p>
          <a:p>
            <a:pPr indent="0" lvl="0" marL="0" rtl="0" algn="l">
              <a:lnSpc>
                <a:spcPct val="90000"/>
              </a:lnSpc>
              <a:spcBef>
                <a:spcPts val="544"/>
              </a:spcBef>
              <a:spcAft>
                <a:spcPts val="0"/>
              </a:spcAft>
              <a:buClr>
                <a:schemeClr val="dk1"/>
              </a:buClr>
              <a:buSzPts val="2720"/>
              <a:buNone/>
            </a:pPr>
            <a:r>
              <a:rPr b="1" lang="et-EE" sz="2720"/>
              <a:t>to network the companies, organisations and institutions </a:t>
            </a:r>
            <a:r>
              <a:rPr lang="et-EE" sz="2720"/>
              <a:t>of Hamburg Aviation,</a:t>
            </a:r>
            <a:endParaRPr sz="2720"/>
          </a:p>
          <a:p>
            <a:pPr indent="0" lvl="0" marL="0" rtl="0" algn="l">
              <a:lnSpc>
                <a:spcPct val="90000"/>
              </a:lnSpc>
              <a:spcBef>
                <a:spcPts val="544"/>
              </a:spcBef>
              <a:spcAft>
                <a:spcPts val="0"/>
              </a:spcAft>
              <a:buClr>
                <a:schemeClr val="dk1"/>
              </a:buClr>
              <a:buSzPts val="2720"/>
              <a:buNone/>
            </a:pPr>
            <a:r>
              <a:rPr b="1" lang="et-EE" sz="2720"/>
              <a:t>to promote the development of specialist personnel</a:t>
            </a:r>
            <a:endParaRPr sz="2720"/>
          </a:p>
          <a:p>
            <a:pPr indent="0" lvl="0" marL="0" rtl="0" algn="l">
              <a:lnSpc>
                <a:spcPct val="90000"/>
              </a:lnSpc>
              <a:spcBef>
                <a:spcPts val="544"/>
              </a:spcBef>
              <a:spcAft>
                <a:spcPts val="0"/>
              </a:spcAft>
              <a:buClr>
                <a:schemeClr val="dk1"/>
              </a:buClr>
              <a:buSzPts val="2720"/>
              <a:buNone/>
            </a:pPr>
            <a:r>
              <a:rPr b="1" lang="et-EE" sz="2720"/>
              <a:t>to expand knowledge transfer</a:t>
            </a:r>
            <a:endParaRPr b="1" sz="2720"/>
          </a:p>
          <a:p>
            <a:pPr indent="0" lvl="0" marL="0" rtl="0" algn="l">
              <a:lnSpc>
                <a:spcPct val="90000"/>
              </a:lnSpc>
              <a:spcBef>
                <a:spcPts val="544"/>
              </a:spcBef>
              <a:spcAft>
                <a:spcPts val="0"/>
              </a:spcAft>
              <a:buClr>
                <a:schemeClr val="dk1"/>
              </a:buClr>
              <a:buSzPts val="2720"/>
              <a:buNone/>
            </a:pPr>
            <a:r>
              <a:rPr b="1" lang="et-EE" sz="2720"/>
              <a:t>to improve the commercial and economic environment.</a:t>
            </a:r>
            <a:r>
              <a:rPr lang="et-EE" sz="2720"/>
              <a:t> </a:t>
            </a:r>
            <a:endParaRPr sz="2720"/>
          </a:p>
          <a:p>
            <a:pPr indent="0" lvl="0" marL="0" rtl="0" algn="l">
              <a:lnSpc>
                <a:spcPct val="90000"/>
              </a:lnSpc>
              <a:spcBef>
                <a:spcPts val="544"/>
              </a:spcBef>
              <a:spcAft>
                <a:spcPts val="0"/>
              </a:spcAft>
              <a:buClr>
                <a:srgbClr val="0000FF"/>
              </a:buClr>
              <a:buSzPts val="2720"/>
              <a:buNone/>
            </a:pPr>
            <a:r>
              <a:rPr b="1" lang="et-EE" sz="2720">
                <a:solidFill>
                  <a:srgbClr val="0000FF"/>
                </a:solidFill>
              </a:rPr>
              <a:t>A FURTHER AIM </a:t>
            </a:r>
            <a:r>
              <a:rPr lang="et-EE" sz="2720"/>
              <a:t>: </a:t>
            </a:r>
            <a:endParaRPr sz="2720"/>
          </a:p>
          <a:p>
            <a:pPr indent="0" lvl="0" marL="0" rtl="0" algn="l">
              <a:lnSpc>
                <a:spcPct val="90000"/>
              </a:lnSpc>
              <a:spcBef>
                <a:spcPts val="544"/>
              </a:spcBef>
              <a:spcAft>
                <a:spcPts val="0"/>
              </a:spcAft>
              <a:buClr>
                <a:schemeClr val="dk1"/>
              </a:buClr>
              <a:buSzPts val="2720"/>
              <a:buNone/>
            </a:pPr>
            <a:r>
              <a:rPr b="1" lang="et-EE" sz="2720"/>
              <a:t>to identify and fill gaps in the process chain</a:t>
            </a:r>
            <a:endParaRPr b="1" sz="2720"/>
          </a:p>
          <a:p>
            <a:pPr indent="0" lvl="0" marL="0" rtl="0" algn="l">
              <a:lnSpc>
                <a:spcPct val="90000"/>
              </a:lnSpc>
              <a:spcBef>
                <a:spcPts val="544"/>
              </a:spcBef>
              <a:spcAft>
                <a:spcPts val="0"/>
              </a:spcAft>
              <a:buClr>
                <a:schemeClr val="dk1"/>
              </a:buClr>
              <a:buSzPts val="2720"/>
              <a:buNone/>
            </a:pPr>
            <a:r>
              <a:rPr b="1" lang="et-EE" sz="2720"/>
              <a:t>to produce innovations</a:t>
            </a:r>
            <a:endParaRPr b="1" sz="2720"/>
          </a:p>
          <a:p>
            <a:pPr indent="0" lvl="0" marL="0" rtl="0" algn="l">
              <a:lnSpc>
                <a:spcPct val="90000"/>
              </a:lnSpc>
              <a:spcBef>
                <a:spcPts val="544"/>
              </a:spcBef>
              <a:spcAft>
                <a:spcPts val="0"/>
              </a:spcAft>
              <a:buClr>
                <a:schemeClr val="dk1"/>
              </a:buClr>
              <a:buSzPts val="2720"/>
              <a:buNone/>
            </a:pPr>
            <a:r>
              <a:rPr b="1" lang="et-EE" sz="2720"/>
              <a:t>to open up new areas of competency.</a:t>
            </a:r>
            <a:endParaRPr b="1" sz="2720"/>
          </a:p>
        </p:txBody>
      </p:sp>
      <p:pic>
        <p:nvPicPr>
          <p:cNvPr id="1005" name="Google Shape;1005;p142"/>
          <p:cNvPicPr preferRelativeResize="0"/>
          <p:nvPr/>
        </p:nvPicPr>
        <p:blipFill rotWithShape="1">
          <a:blip r:embed="rId3">
            <a:alphaModFix/>
          </a:blip>
          <a:srcRect b="0" l="0" r="0" t="0"/>
          <a:stretch/>
        </p:blipFill>
        <p:spPr>
          <a:xfrm>
            <a:off x="1835696" y="260648"/>
            <a:ext cx="4066716" cy="11237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9" name="Shape 1009"/>
        <p:cNvGrpSpPr/>
        <p:nvPr/>
      </p:nvGrpSpPr>
      <p:grpSpPr>
        <a:xfrm>
          <a:off x="0" y="0"/>
          <a:ext cx="0" cy="0"/>
          <a:chOff x="0" y="0"/>
          <a:chExt cx="0" cy="0"/>
        </a:xfrm>
      </p:grpSpPr>
      <p:pic>
        <p:nvPicPr>
          <p:cNvPr id="1010" name="Google Shape;1010;p143"/>
          <p:cNvPicPr preferRelativeResize="0"/>
          <p:nvPr>
            <p:ph idx="1" type="body"/>
          </p:nvPr>
        </p:nvPicPr>
        <p:blipFill rotWithShape="1">
          <a:blip r:embed="rId3">
            <a:alphaModFix/>
          </a:blip>
          <a:srcRect b="0" l="0" r="0" t="0"/>
          <a:stretch/>
        </p:blipFill>
        <p:spPr>
          <a:xfrm>
            <a:off x="240456" y="476672"/>
            <a:ext cx="8714320" cy="6237312"/>
          </a:xfrm>
          <a:prstGeom prst="rect">
            <a:avLst/>
          </a:prstGeom>
          <a:noFill/>
          <a:ln>
            <a:noFill/>
          </a:ln>
        </p:spPr>
      </p:pic>
      <p:sp>
        <p:nvSpPr>
          <p:cNvPr id="1011" name="Google Shape;1011;p143"/>
          <p:cNvSpPr/>
          <p:nvPr/>
        </p:nvSpPr>
        <p:spPr>
          <a:xfrm>
            <a:off x="827584" y="1700808"/>
            <a:ext cx="1224136" cy="2232248"/>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2" name="Google Shape;1012;p143"/>
          <p:cNvSpPr txBox="1"/>
          <p:nvPr/>
        </p:nvSpPr>
        <p:spPr>
          <a:xfrm>
            <a:off x="118393" y="3471391"/>
            <a:ext cx="143763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t-EE" sz="2400" u="none" cap="none" strike="noStrike">
                <a:solidFill>
                  <a:schemeClr val="dk1"/>
                </a:solidFill>
                <a:latin typeface="Calibri"/>
                <a:ea typeface="Calibri"/>
                <a:cs typeface="Calibri"/>
                <a:sym typeface="Calibri"/>
              </a:rPr>
              <a:t>Founding </a:t>
            </a:r>
            <a:endParaRPr/>
          </a:p>
          <a:p>
            <a:pPr indent="0" lvl="0" marL="0" marR="0" rtl="0" algn="l">
              <a:spcBef>
                <a:spcPts val="0"/>
              </a:spcBef>
              <a:spcAft>
                <a:spcPts val="0"/>
              </a:spcAft>
              <a:buNone/>
            </a:pPr>
            <a:r>
              <a:rPr b="1" lang="et-EE" sz="2400">
                <a:solidFill>
                  <a:schemeClr val="dk1"/>
                </a:solidFill>
                <a:latin typeface="Calibri"/>
                <a:ea typeface="Calibri"/>
                <a:cs typeface="Calibri"/>
                <a:sym typeface="Calibri"/>
              </a:rPr>
              <a:t>members</a:t>
            </a:r>
            <a:endParaRPr b="1" sz="2400">
              <a:solidFill>
                <a:schemeClr val="dk1"/>
              </a:solidFill>
              <a:latin typeface="Calibri"/>
              <a:ea typeface="Calibri"/>
              <a:cs typeface="Calibri"/>
              <a:sym typeface="Calibri"/>
            </a:endParaRPr>
          </a:p>
        </p:txBody>
      </p:sp>
      <p:sp>
        <p:nvSpPr>
          <p:cNvPr id="1013" name="Google Shape;1013;p143"/>
          <p:cNvSpPr/>
          <p:nvPr/>
        </p:nvSpPr>
        <p:spPr>
          <a:xfrm>
            <a:off x="3347864" y="5949280"/>
            <a:ext cx="5174109" cy="9848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t-EE" sz="2000">
                <a:solidFill>
                  <a:schemeClr val="dk1"/>
                </a:solidFill>
                <a:latin typeface="Calibri"/>
                <a:ea typeface="Calibri"/>
                <a:cs typeface="Calibri"/>
                <a:sym typeface="Calibri"/>
              </a:rPr>
              <a:t>Ministry of Economy, Transport and Innovation</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t-EE" sz="2000">
                <a:solidFill>
                  <a:schemeClr val="dk1"/>
                </a:solidFill>
                <a:latin typeface="Calibri"/>
                <a:ea typeface="Calibri"/>
                <a:cs typeface="Calibri"/>
                <a:sym typeface="Calibri"/>
              </a:rPr>
              <a:t>was also a founding member</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t-EE"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14" name="Google Shape;1014;p143"/>
          <p:cNvSpPr/>
          <p:nvPr/>
        </p:nvSpPr>
        <p:spPr>
          <a:xfrm>
            <a:off x="1835696" y="3471391"/>
            <a:ext cx="1078654" cy="135886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5" name="Google Shape;1015;p143"/>
          <p:cNvSpPr/>
          <p:nvPr/>
        </p:nvSpPr>
        <p:spPr>
          <a:xfrm>
            <a:off x="4644008" y="3356992"/>
            <a:ext cx="1309644" cy="2088232"/>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6" name="Google Shape;1016;p143"/>
          <p:cNvSpPr txBox="1"/>
          <p:nvPr/>
        </p:nvSpPr>
        <p:spPr>
          <a:xfrm>
            <a:off x="5953652" y="4150821"/>
            <a:ext cx="329590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t-EE" sz="1800">
                <a:solidFill>
                  <a:schemeClr val="dk1"/>
                </a:solidFill>
                <a:latin typeface="Calibri"/>
                <a:ea typeface="Calibri"/>
                <a:cs typeface="Calibri"/>
                <a:sym typeface="Calibri"/>
              </a:rPr>
              <a:t>The Hamburg Invest Corporation</a:t>
            </a:r>
            <a:endParaRPr sz="1800">
              <a:solidFill>
                <a:schemeClr val="dk1"/>
              </a:solidFill>
              <a:latin typeface="Calibri"/>
              <a:ea typeface="Calibri"/>
              <a:cs typeface="Calibri"/>
              <a:sym typeface="Calibri"/>
            </a:endParaRPr>
          </a:p>
        </p:txBody>
      </p:sp>
      <p:sp>
        <p:nvSpPr>
          <p:cNvPr id="1017" name="Google Shape;1017;p143"/>
          <p:cNvSpPr/>
          <p:nvPr/>
        </p:nvSpPr>
        <p:spPr>
          <a:xfrm>
            <a:off x="2555776" y="1700808"/>
            <a:ext cx="792088" cy="72008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18" name="Google Shape;1018;p143"/>
          <p:cNvPicPr preferRelativeResize="0"/>
          <p:nvPr/>
        </p:nvPicPr>
        <p:blipFill rotWithShape="1">
          <a:blip r:embed="rId4">
            <a:alphaModFix/>
          </a:blip>
          <a:srcRect b="0" l="0" r="0" t="0"/>
          <a:stretch/>
        </p:blipFill>
        <p:spPr>
          <a:xfrm>
            <a:off x="5508104" y="116632"/>
            <a:ext cx="3419103" cy="943523"/>
          </a:xfrm>
          <a:prstGeom prst="rect">
            <a:avLst/>
          </a:prstGeom>
          <a:noFill/>
          <a:ln>
            <a:noFill/>
          </a:ln>
        </p:spPr>
      </p:pic>
      <p:sp>
        <p:nvSpPr>
          <p:cNvPr id="1019" name="Google Shape;1019;p143"/>
          <p:cNvSpPr txBox="1"/>
          <p:nvPr/>
        </p:nvSpPr>
        <p:spPr>
          <a:xfrm>
            <a:off x="312677" y="1060155"/>
            <a:ext cx="124335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t-EE" sz="2000">
                <a:solidFill>
                  <a:schemeClr val="dk1"/>
                </a:solidFill>
                <a:latin typeface="Calibri"/>
                <a:ea typeface="Calibri"/>
                <a:cs typeface="Calibri"/>
                <a:sym typeface="Calibri"/>
              </a:rPr>
              <a:t>ANCHORS</a:t>
            </a:r>
            <a:endParaRPr b="1" sz="2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3" name="Shape 1023"/>
        <p:cNvGrpSpPr/>
        <p:nvPr/>
      </p:nvGrpSpPr>
      <p:grpSpPr>
        <a:xfrm>
          <a:off x="0" y="0"/>
          <a:ext cx="0" cy="0"/>
          <a:chOff x="0" y="0"/>
          <a:chExt cx="0" cy="0"/>
        </a:xfrm>
      </p:grpSpPr>
      <p:sp>
        <p:nvSpPr>
          <p:cNvPr id="1024" name="Google Shape;1024;p144"/>
          <p:cNvSpPr txBox="1"/>
          <p:nvPr/>
        </p:nvSpPr>
        <p:spPr>
          <a:xfrm>
            <a:off x="8243888" y="6356350"/>
            <a:ext cx="442912"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800">
                <a:solidFill>
                  <a:srgbClr val="000000"/>
                </a:solidFill>
                <a:latin typeface="Century Gothic"/>
                <a:ea typeface="Century Gothic"/>
                <a:cs typeface="Century Gothic"/>
                <a:sym typeface="Century Gothic"/>
              </a:rPr>
              <a:t>‹#›</a:t>
            </a:fld>
            <a:endParaRPr sz="1200">
              <a:solidFill>
                <a:srgbClr val="000000"/>
              </a:solidFill>
              <a:latin typeface="Century Gothic"/>
              <a:ea typeface="Century Gothic"/>
              <a:cs typeface="Century Gothic"/>
              <a:sym typeface="Century Gothic"/>
            </a:endParaRPr>
          </a:p>
        </p:txBody>
      </p:sp>
      <p:sp>
        <p:nvSpPr>
          <p:cNvPr id="1025" name="Google Shape;1025;p144"/>
          <p:cNvSpPr txBox="1"/>
          <p:nvPr>
            <p:ph idx="1" type="body"/>
          </p:nvPr>
        </p:nvSpPr>
        <p:spPr>
          <a:xfrm>
            <a:off x="334962" y="260648"/>
            <a:ext cx="8351838" cy="76358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800"/>
              <a:buFont typeface="Times New Roman"/>
              <a:buNone/>
            </a:pPr>
            <a:r>
              <a:rPr lang="et-EE" sz="2800">
                <a:latin typeface="Times New Roman"/>
                <a:ea typeface="Times New Roman"/>
                <a:cs typeface="Times New Roman"/>
                <a:sym typeface="Times New Roman"/>
              </a:rPr>
              <a:t>Estonia is the last member of the EU, which does not have either umbrella association or cluster in aviation</a:t>
            </a:r>
            <a:endParaRPr sz="2800">
              <a:latin typeface="Times New Roman"/>
              <a:ea typeface="Times New Roman"/>
              <a:cs typeface="Times New Roman"/>
              <a:sym typeface="Times New Roman"/>
            </a:endParaRPr>
          </a:p>
        </p:txBody>
      </p:sp>
      <p:pic>
        <p:nvPicPr>
          <p:cNvPr id="1026" name="Google Shape;1026;p144"/>
          <p:cNvPicPr preferRelativeResize="0"/>
          <p:nvPr/>
        </p:nvPicPr>
        <p:blipFill rotWithShape="1">
          <a:blip r:embed="rId3">
            <a:alphaModFix/>
          </a:blip>
          <a:srcRect b="0" l="0" r="0" t="0"/>
          <a:stretch/>
        </p:blipFill>
        <p:spPr>
          <a:xfrm>
            <a:off x="539552" y="1395444"/>
            <a:ext cx="8147248" cy="5170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0" name="Shape 1030"/>
        <p:cNvGrpSpPr/>
        <p:nvPr/>
      </p:nvGrpSpPr>
      <p:grpSpPr>
        <a:xfrm>
          <a:off x="0" y="0"/>
          <a:ext cx="0" cy="0"/>
          <a:chOff x="0" y="0"/>
          <a:chExt cx="0" cy="0"/>
        </a:xfrm>
      </p:grpSpPr>
      <p:sp>
        <p:nvSpPr>
          <p:cNvPr id="1031" name="Google Shape;1031;p145"/>
          <p:cNvSpPr txBox="1"/>
          <p:nvPr>
            <p:ph type="title"/>
          </p:nvPr>
        </p:nvSpPr>
        <p:spPr>
          <a:xfrm>
            <a:off x="36041" y="188640"/>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Calibri"/>
              <a:buNone/>
            </a:pPr>
            <a:r>
              <a:rPr b="1" lang="et-EE" sz="3200"/>
              <a:t>Why Aviation Cluster is needed in Estonia</a:t>
            </a:r>
            <a:br>
              <a:rPr lang="et-EE" sz="3200"/>
            </a:br>
            <a:endParaRPr sz="3200"/>
          </a:p>
        </p:txBody>
      </p:sp>
      <p:sp>
        <p:nvSpPr>
          <p:cNvPr id="1032" name="Google Shape;1032;p145"/>
          <p:cNvSpPr txBox="1"/>
          <p:nvPr>
            <p:ph idx="1" type="body"/>
          </p:nvPr>
        </p:nvSpPr>
        <p:spPr>
          <a:xfrm>
            <a:off x="107504" y="1735014"/>
            <a:ext cx="8856984" cy="467102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208"/>
              </a:lnSpc>
              <a:spcBef>
                <a:spcPts val="0"/>
              </a:spcBef>
              <a:spcAft>
                <a:spcPts val="0"/>
              </a:spcAft>
              <a:buClr>
                <a:schemeClr val="dk1"/>
              </a:buClr>
              <a:buSzPts val="1600"/>
              <a:buFont typeface="Noto Sans Symbols"/>
              <a:buChar char="✈"/>
            </a:pPr>
            <a:r>
              <a:rPr b="0" i="0" lang="et-EE" sz="1600" u="none" cap="none" strike="noStrike">
                <a:solidFill>
                  <a:schemeClr val="dk1"/>
                </a:solidFill>
                <a:latin typeface="Book Antiqua"/>
                <a:ea typeface="Book Antiqua"/>
                <a:cs typeface="Book Antiqua"/>
                <a:sym typeface="Book Antiqua"/>
              </a:rPr>
              <a:t> </a:t>
            </a:r>
            <a:r>
              <a:rPr b="1" i="0" lang="et-EE" sz="2400" u="none" cap="none" strike="noStrike">
                <a:solidFill>
                  <a:schemeClr val="dk1"/>
                </a:solidFill>
                <a:latin typeface="Times New Roman"/>
                <a:ea typeface="Times New Roman"/>
                <a:cs typeface="Times New Roman"/>
                <a:sym typeface="Times New Roman"/>
              </a:rPr>
              <a:t>Acknowledging </a:t>
            </a:r>
            <a:r>
              <a:rPr b="1" i="0" lang="et-EE" sz="2400" u="none" cap="none" strike="noStrike">
                <a:solidFill>
                  <a:srgbClr val="FF0000"/>
                </a:solidFill>
                <a:latin typeface="Times New Roman"/>
                <a:ea typeface="Times New Roman"/>
                <a:cs typeface="Times New Roman"/>
                <a:sym typeface="Times New Roman"/>
              </a:rPr>
              <a:t>importance of the sector </a:t>
            </a:r>
            <a:r>
              <a:rPr b="1" i="0" lang="et-EE" sz="2400" u="none" cap="none" strike="noStrike">
                <a:solidFill>
                  <a:schemeClr val="dk1"/>
                </a:solidFill>
                <a:latin typeface="Times New Roman"/>
                <a:ea typeface="Times New Roman"/>
                <a:cs typeface="Times New Roman"/>
                <a:sym typeface="Times New Roman"/>
              </a:rPr>
              <a:t>(supposed 3% of GDP, but can contribute more) for policy-makers</a:t>
            </a:r>
            <a:endParaRPr/>
          </a:p>
          <a:p>
            <a:pPr indent="-190500" lvl="0" marL="342900" marR="0" rtl="0" algn="l">
              <a:lnSpc>
                <a:spcPct val="80208"/>
              </a:lnSpc>
              <a:spcBef>
                <a:spcPts val="480"/>
              </a:spcBef>
              <a:spcAft>
                <a:spcPts val="0"/>
              </a:spcAft>
              <a:buClr>
                <a:schemeClr val="dk1"/>
              </a:buClr>
              <a:buSzPts val="2400"/>
              <a:buFont typeface="Arial"/>
              <a:buNone/>
            </a:pPr>
            <a:r>
              <a:t/>
            </a:r>
            <a:endParaRPr b="1"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80208"/>
              </a:lnSpc>
              <a:spcBef>
                <a:spcPts val="480"/>
              </a:spcBef>
              <a:spcAft>
                <a:spcPts val="0"/>
              </a:spcAft>
              <a:buClr>
                <a:schemeClr val="dk1"/>
              </a:buClr>
              <a:buSzPts val="2400"/>
              <a:buFont typeface="Noto Sans Symbols"/>
              <a:buChar char="✈"/>
            </a:pPr>
            <a:r>
              <a:rPr b="1" i="0" lang="et-EE" sz="2400" u="none" cap="none" strike="noStrike">
                <a:solidFill>
                  <a:schemeClr val="dk1"/>
                </a:solidFill>
                <a:latin typeface="Times New Roman"/>
                <a:ea typeface="Times New Roman"/>
                <a:cs typeface="Times New Roman"/>
                <a:sym typeface="Times New Roman"/>
              </a:rPr>
              <a:t> Creating </a:t>
            </a:r>
            <a:r>
              <a:rPr b="1" i="0" lang="et-EE" sz="2400" u="none" cap="none" strike="noStrike">
                <a:solidFill>
                  <a:srgbClr val="FF0000"/>
                </a:solidFill>
                <a:latin typeface="Times New Roman"/>
                <a:ea typeface="Times New Roman"/>
                <a:cs typeface="Times New Roman"/>
                <a:sym typeface="Times New Roman"/>
              </a:rPr>
              <a:t>more high-paying jobs</a:t>
            </a:r>
            <a:endParaRPr/>
          </a:p>
          <a:p>
            <a:pPr indent="-190500" lvl="0" marL="342900" marR="0" rtl="0" algn="l">
              <a:lnSpc>
                <a:spcPct val="80208"/>
              </a:lnSpc>
              <a:spcBef>
                <a:spcPts val="480"/>
              </a:spcBef>
              <a:spcAft>
                <a:spcPts val="0"/>
              </a:spcAft>
              <a:buClr>
                <a:schemeClr val="dk1"/>
              </a:buClr>
              <a:buSzPts val="2400"/>
              <a:buFont typeface="Noto Sans Symbols"/>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80208"/>
              </a:lnSpc>
              <a:spcBef>
                <a:spcPts val="480"/>
              </a:spcBef>
              <a:spcAft>
                <a:spcPts val="0"/>
              </a:spcAft>
              <a:buClr>
                <a:schemeClr val="dk1"/>
              </a:buClr>
              <a:buSzPts val="2400"/>
              <a:buFont typeface="Noto Sans Symbols"/>
              <a:buChar char="✈"/>
            </a:pPr>
            <a:r>
              <a:rPr b="0" i="0" lang="et-EE" sz="2400" u="none" cap="none" strike="noStrike">
                <a:solidFill>
                  <a:schemeClr val="dk1"/>
                </a:solidFill>
                <a:latin typeface="Times New Roman"/>
                <a:ea typeface="Times New Roman"/>
                <a:cs typeface="Times New Roman"/>
                <a:sym typeface="Times New Roman"/>
              </a:rPr>
              <a:t> </a:t>
            </a:r>
            <a:r>
              <a:rPr b="1" i="0" lang="et-EE" sz="2400" u="none" cap="none" strike="noStrike">
                <a:solidFill>
                  <a:schemeClr val="dk1"/>
                </a:solidFill>
                <a:latin typeface="Times New Roman"/>
                <a:ea typeface="Times New Roman"/>
                <a:cs typeface="Times New Roman"/>
                <a:sym typeface="Times New Roman"/>
              </a:rPr>
              <a:t>Exploiting </a:t>
            </a:r>
            <a:r>
              <a:rPr b="1" i="0" lang="et-EE" sz="2400" u="none" cap="none" strike="noStrike">
                <a:solidFill>
                  <a:srgbClr val="FF0000"/>
                </a:solidFill>
                <a:latin typeface="Times New Roman"/>
                <a:ea typeface="Times New Roman"/>
                <a:cs typeface="Times New Roman"/>
                <a:sym typeface="Times New Roman"/>
              </a:rPr>
              <a:t>good geopolitical location</a:t>
            </a:r>
            <a:endParaRPr/>
          </a:p>
          <a:p>
            <a:pPr indent="-190500" lvl="0" marL="342900" marR="0" rtl="0" algn="l">
              <a:lnSpc>
                <a:spcPct val="80208"/>
              </a:lnSpc>
              <a:spcBef>
                <a:spcPts val="480"/>
              </a:spcBef>
              <a:spcAft>
                <a:spcPts val="0"/>
              </a:spcAft>
              <a:buClr>
                <a:schemeClr val="dk1"/>
              </a:buClr>
              <a:buSzPts val="2400"/>
              <a:buFont typeface="Noto Sans Symbols"/>
              <a:buNone/>
            </a:pPr>
            <a:r>
              <a:t/>
            </a:r>
            <a:endParaRPr b="1" i="0" sz="2400" u="none" cap="none" strike="noStrike">
              <a:solidFill>
                <a:srgbClr val="FF0000"/>
              </a:solidFill>
              <a:latin typeface="Times New Roman"/>
              <a:ea typeface="Times New Roman"/>
              <a:cs typeface="Times New Roman"/>
              <a:sym typeface="Times New Roman"/>
            </a:endParaRPr>
          </a:p>
          <a:p>
            <a:pPr indent="-342900" lvl="0" marL="342900" marR="0" rtl="0" algn="l">
              <a:lnSpc>
                <a:spcPct val="80208"/>
              </a:lnSpc>
              <a:spcBef>
                <a:spcPts val="480"/>
              </a:spcBef>
              <a:spcAft>
                <a:spcPts val="0"/>
              </a:spcAft>
              <a:buClr>
                <a:schemeClr val="dk1"/>
              </a:buClr>
              <a:buSzPts val="2400"/>
              <a:buFont typeface="Noto Sans Symbols"/>
              <a:buChar char="✈"/>
            </a:pPr>
            <a:r>
              <a:rPr b="0" i="0" lang="et-EE" sz="2400" u="none" cap="none" strike="noStrike">
                <a:solidFill>
                  <a:schemeClr val="dk1"/>
                </a:solidFill>
                <a:latin typeface="Times New Roman"/>
                <a:ea typeface="Times New Roman"/>
                <a:cs typeface="Times New Roman"/>
                <a:sym typeface="Times New Roman"/>
              </a:rPr>
              <a:t> </a:t>
            </a:r>
            <a:r>
              <a:rPr b="1" i="0" lang="et-EE" sz="2400" u="none" cap="none" strike="noStrike">
                <a:solidFill>
                  <a:schemeClr val="dk1"/>
                </a:solidFill>
                <a:latin typeface="Times New Roman"/>
                <a:ea typeface="Times New Roman"/>
                <a:cs typeface="Times New Roman"/>
                <a:sym typeface="Times New Roman"/>
              </a:rPr>
              <a:t>Intensifying cooperation with other sectors – </a:t>
            </a:r>
            <a:r>
              <a:rPr b="1" i="0" lang="et-EE" sz="2400" u="none" cap="none" strike="noStrike">
                <a:solidFill>
                  <a:srgbClr val="FF0000"/>
                </a:solidFill>
                <a:latin typeface="Times New Roman"/>
                <a:ea typeface="Times New Roman"/>
                <a:cs typeface="Times New Roman"/>
                <a:sym typeface="Times New Roman"/>
              </a:rPr>
              <a:t>tourism and transit sector, but also ICT!</a:t>
            </a:r>
            <a:endParaRPr/>
          </a:p>
          <a:p>
            <a:pPr indent="-190500" lvl="0" marL="342900" marR="0" rtl="0" algn="l">
              <a:lnSpc>
                <a:spcPct val="80208"/>
              </a:lnSpc>
              <a:spcBef>
                <a:spcPts val="48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spcBef>
                <a:spcPts val="480"/>
              </a:spcBef>
              <a:spcAft>
                <a:spcPts val="0"/>
              </a:spcAft>
              <a:buClr>
                <a:schemeClr val="dk1"/>
              </a:buClr>
              <a:buSzPts val="2400"/>
              <a:buFont typeface="Noto Sans Symbols"/>
              <a:buChar char="✈"/>
            </a:pPr>
            <a:r>
              <a:rPr b="0" i="0" lang="et-EE" sz="2400" u="none" cap="none" strike="noStrike">
                <a:solidFill>
                  <a:schemeClr val="dk1"/>
                </a:solidFill>
                <a:latin typeface="Times New Roman"/>
                <a:ea typeface="Times New Roman"/>
                <a:cs typeface="Times New Roman"/>
                <a:sym typeface="Times New Roman"/>
              </a:rPr>
              <a:t> </a:t>
            </a:r>
            <a:r>
              <a:rPr b="1" i="0" lang="et-EE" sz="2400" u="none" cap="none" strike="noStrike">
                <a:solidFill>
                  <a:schemeClr val="dk1"/>
                </a:solidFill>
                <a:latin typeface="Times New Roman"/>
                <a:ea typeface="Times New Roman"/>
                <a:cs typeface="Times New Roman"/>
                <a:sym typeface="Times New Roman"/>
              </a:rPr>
              <a:t>Attracting foreign </a:t>
            </a:r>
            <a:r>
              <a:rPr b="1" i="0" lang="et-EE" sz="2400" u="none" cap="none" strike="noStrike">
                <a:solidFill>
                  <a:srgbClr val="FF0000"/>
                </a:solidFill>
                <a:latin typeface="Times New Roman"/>
                <a:ea typeface="Times New Roman"/>
                <a:cs typeface="Times New Roman"/>
                <a:sym typeface="Times New Roman"/>
              </a:rPr>
              <a:t>direct investments</a:t>
            </a:r>
            <a:r>
              <a:rPr b="1" i="0" lang="et-EE" sz="2400" u="none" cap="none" strike="noStrike">
                <a:solidFill>
                  <a:schemeClr val="dk1"/>
                </a:solidFill>
                <a:latin typeface="Times New Roman"/>
                <a:ea typeface="Times New Roman"/>
                <a:cs typeface="Times New Roman"/>
                <a:sym typeface="Times New Roman"/>
              </a:rPr>
              <a:t> (Finnair, LH, Airbus have shown interest …?)</a:t>
            </a:r>
            <a:endParaRPr/>
          </a:p>
          <a:p>
            <a:pPr indent="-342900" lvl="0" marL="342900" marR="0" rtl="0" algn="l">
              <a:spcBef>
                <a:spcPts val="480"/>
              </a:spcBef>
              <a:spcAft>
                <a:spcPts val="0"/>
              </a:spcAft>
              <a:buClr>
                <a:schemeClr val="dk1"/>
              </a:buClr>
              <a:buSzPts val="2400"/>
              <a:buFont typeface="Noto Sans Symbols"/>
              <a:buChar char="✈"/>
            </a:pPr>
            <a:r>
              <a:rPr b="1" i="0" lang="et-EE" sz="2400" u="none" cap="none" strike="noStrike">
                <a:solidFill>
                  <a:schemeClr val="dk1"/>
                </a:solidFill>
                <a:latin typeface="Times New Roman"/>
                <a:ea typeface="Times New Roman"/>
                <a:cs typeface="Times New Roman"/>
                <a:sym typeface="Times New Roman"/>
              </a:rPr>
              <a:t>Buying ticket to play with big players – </a:t>
            </a:r>
            <a:r>
              <a:rPr b="1" i="0" lang="et-EE" sz="2400" u="none" cap="none" strike="noStrike">
                <a:solidFill>
                  <a:srgbClr val="FF0000"/>
                </a:solidFill>
                <a:latin typeface="Times New Roman"/>
                <a:ea typeface="Times New Roman"/>
                <a:cs typeface="Times New Roman"/>
                <a:sym typeface="Times New Roman"/>
              </a:rPr>
              <a:t>becoming a member of EACP</a:t>
            </a:r>
            <a:endParaRPr b="1" i="0" sz="2400" u="none" cap="none" strike="noStrike">
              <a:solidFill>
                <a:schemeClr val="dk1"/>
              </a:solidFill>
              <a:latin typeface="Times New Roman"/>
              <a:ea typeface="Times New Roman"/>
              <a:cs typeface="Times New Roman"/>
              <a:sym typeface="Times New Roman"/>
            </a:endParaRPr>
          </a:p>
        </p:txBody>
      </p:sp>
      <p:pic>
        <p:nvPicPr>
          <p:cNvPr id="1033" name="Google Shape;1033;p145"/>
          <p:cNvPicPr preferRelativeResize="0"/>
          <p:nvPr/>
        </p:nvPicPr>
        <p:blipFill rotWithShape="1">
          <a:blip r:embed="rId3">
            <a:alphaModFix/>
          </a:blip>
          <a:srcRect b="0" l="0" r="0" t="0"/>
          <a:stretch/>
        </p:blipFill>
        <p:spPr>
          <a:xfrm>
            <a:off x="6383103" y="692696"/>
            <a:ext cx="2676549" cy="970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p1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lang="et-EE" sz="3200"/>
              <a:t>Two broad trends in the world economy</a:t>
            </a:r>
            <a:endParaRPr b="1" sz="3200"/>
          </a:p>
        </p:txBody>
      </p:sp>
      <p:sp>
        <p:nvSpPr>
          <p:cNvPr id="743" name="Google Shape;743;p119"/>
          <p:cNvSpPr txBox="1"/>
          <p:nvPr>
            <p:ph idx="1" type="body"/>
          </p:nvPr>
        </p:nvSpPr>
        <p:spPr>
          <a:xfrm>
            <a:off x="457200" y="1268760"/>
            <a:ext cx="8229600" cy="5256584"/>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000FF"/>
              </a:buClr>
              <a:buSzPts val="2557"/>
              <a:buNone/>
            </a:pPr>
            <a:r>
              <a:rPr b="1" lang="et-EE" sz="2557">
                <a:solidFill>
                  <a:srgbClr val="0000FF"/>
                </a:solidFill>
                <a:latin typeface="Times New Roman"/>
                <a:ea typeface="Times New Roman"/>
                <a:cs typeface="Times New Roman"/>
                <a:sym typeface="Times New Roman"/>
              </a:rPr>
              <a:t>A. The growing importance of GLOBALISATION</a:t>
            </a:r>
            <a:r>
              <a:rPr b="1" lang="et-EE" sz="2480">
                <a:solidFill>
                  <a:srgbClr val="FF0000"/>
                </a:solidFill>
                <a:latin typeface="Times New Roman"/>
                <a:ea typeface="Times New Roman"/>
                <a:cs typeface="Times New Roman"/>
                <a:sym typeface="Times New Roman"/>
              </a:rPr>
              <a:t>.</a:t>
            </a:r>
            <a:endParaRPr/>
          </a:p>
          <a:p>
            <a:pPr indent="0" lvl="0" marL="0" rtl="0" algn="l">
              <a:lnSpc>
                <a:spcPct val="80000"/>
              </a:lnSpc>
              <a:spcBef>
                <a:spcPts val="496"/>
              </a:spcBef>
              <a:spcAft>
                <a:spcPts val="0"/>
              </a:spcAft>
              <a:buClr>
                <a:schemeClr val="dk1"/>
              </a:buClr>
              <a:buSzPts val="2480"/>
              <a:buNone/>
            </a:pPr>
            <a:r>
              <a:rPr b="1" lang="et-EE" sz="2480">
                <a:latin typeface="Times New Roman"/>
                <a:ea typeface="Times New Roman"/>
                <a:cs typeface="Times New Roman"/>
                <a:sym typeface="Times New Roman"/>
              </a:rPr>
              <a:t>     businesses are more mobile – geographic distance</a:t>
            </a:r>
            <a:endParaRPr b="1" sz="2480">
              <a:latin typeface="Times New Roman"/>
              <a:ea typeface="Times New Roman"/>
              <a:cs typeface="Times New Roman"/>
              <a:sym typeface="Times New Roman"/>
            </a:endParaRPr>
          </a:p>
          <a:p>
            <a:pPr indent="0" lvl="0" marL="0" rtl="0" algn="l">
              <a:lnSpc>
                <a:spcPct val="80000"/>
              </a:lnSpc>
              <a:spcBef>
                <a:spcPts val="496"/>
              </a:spcBef>
              <a:spcAft>
                <a:spcPts val="0"/>
              </a:spcAft>
              <a:buClr>
                <a:schemeClr val="dk1"/>
              </a:buClr>
              <a:buSzPts val="2480"/>
              <a:buNone/>
            </a:pPr>
            <a:r>
              <a:rPr b="1" lang="et-EE" sz="2480">
                <a:latin typeface="Times New Roman"/>
                <a:ea typeface="Times New Roman"/>
                <a:cs typeface="Times New Roman"/>
                <a:sym typeface="Times New Roman"/>
              </a:rPr>
              <a:t>     less important, many firms are active in several </a:t>
            </a:r>
            <a:endParaRPr/>
          </a:p>
          <a:p>
            <a:pPr indent="0" lvl="0" marL="0" rtl="0" algn="l">
              <a:lnSpc>
                <a:spcPct val="80000"/>
              </a:lnSpc>
              <a:spcBef>
                <a:spcPts val="496"/>
              </a:spcBef>
              <a:spcAft>
                <a:spcPts val="0"/>
              </a:spcAft>
              <a:buClr>
                <a:schemeClr val="dk1"/>
              </a:buClr>
              <a:buSzPts val="2480"/>
              <a:buNone/>
            </a:pPr>
            <a:r>
              <a:rPr b="1" lang="et-EE" sz="2480">
                <a:latin typeface="Times New Roman"/>
                <a:ea typeface="Times New Roman"/>
                <a:cs typeface="Times New Roman"/>
                <a:sym typeface="Times New Roman"/>
              </a:rPr>
              <a:t>     continents</a:t>
            </a:r>
            <a:r>
              <a:rPr lang="et-EE" sz="2480">
                <a:latin typeface="Times New Roman"/>
                <a:ea typeface="Times New Roman"/>
                <a:cs typeface="Times New Roman"/>
                <a:sym typeface="Times New Roman"/>
              </a:rPr>
              <a:t>. </a:t>
            </a:r>
            <a:endParaRPr/>
          </a:p>
          <a:p>
            <a:pPr indent="0" lvl="0" marL="0" rtl="0" algn="l">
              <a:lnSpc>
                <a:spcPct val="80000"/>
              </a:lnSpc>
              <a:spcBef>
                <a:spcPts val="511"/>
              </a:spcBef>
              <a:spcAft>
                <a:spcPts val="0"/>
              </a:spcAft>
              <a:buClr>
                <a:srgbClr val="0000FF"/>
              </a:buClr>
              <a:buSzPts val="2557"/>
              <a:buNone/>
            </a:pPr>
            <a:r>
              <a:rPr b="1" lang="et-EE" sz="2557">
                <a:solidFill>
                  <a:srgbClr val="0000FF"/>
                </a:solidFill>
                <a:latin typeface="Times New Roman"/>
                <a:ea typeface="Times New Roman"/>
                <a:cs typeface="Times New Roman"/>
                <a:sym typeface="Times New Roman"/>
              </a:rPr>
              <a:t>B. The growing importance of REGIONALISATION</a:t>
            </a:r>
            <a:endParaRPr/>
          </a:p>
          <a:p>
            <a:pPr indent="0" lvl="0" marL="0" rtl="0" algn="l">
              <a:lnSpc>
                <a:spcPct val="80000"/>
              </a:lnSpc>
              <a:spcBef>
                <a:spcPts val="511"/>
              </a:spcBef>
              <a:spcAft>
                <a:spcPts val="0"/>
              </a:spcAft>
              <a:buClr>
                <a:schemeClr val="dk1"/>
              </a:buClr>
              <a:buSzPts val="2557"/>
              <a:buNone/>
            </a:pPr>
            <a:r>
              <a:rPr b="1" lang="et-EE" sz="2557">
                <a:latin typeface="Times New Roman"/>
                <a:ea typeface="Times New Roman"/>
                <a:cs typeface="Times New Roman"/>
                <a:sym typeface="Times New Roman"/>
              </a:rPr>
              <a:t>     creation and manufacturing of products and </a:t>
            </a:r>
            <a:endParaRPr/>
          </a:p>
          <a:p>
            <a:pPr indent="0" lvl="0" marL="0" rtl="0" algn="l">
              <a:lnSpc>
                <a:spcPct val="80000"/>
              </a:lnSpc>
              <a:spcBef>
                <a:spcPts val="511"/>
              </a:spcBef>
              <a:spcAft>
                <a:spcPts val="0"/>
              </a:spcAft>
              <a:buClr>
                <a:schemeClr val="dk1"/>
              </a:buClr>
              <a:buSzPts val="2557"/>
              <a:buNone/>
            </a:pPr>
            <a:r>
              <a:rPr b="1" lang="et-EE" sz="2557">
                <a:latin typeface="Times New Roman"/>
                <a:ea typeface="Times New Roman"/>
                <a:cs typeface="Times New Roman"/>
                <a:sym typeface="Times New Roman"/>
              </a:rPr>
              <a:t>     delivering of services is concentrating into specific </a:t>
            </a:r>
            <a:endParaRPr/>
          </a:p>
          <a:p>
            <a:pPr indent="0" lvl="0" marL="0" rtl="0" algn="l">
              <a:lnSpc>
                <a:spcPct val="80000"/>
              </a:lnSpc>
              <a:spcBef>
                <a:spcPts val="511"/>
              </a:spcBef>
              <a:spcAft>
                <a:spcPts val="0"/>
              </a:spcAft>
              <a:buClr>
                <a:schemeClr val="dk1"/>
              </a:buClr>
              <a:buSzPts val="2557"/>
              <a:buNone/>
            </a:pPr>
            <a:r>
              <a:rPr b="1" lang="et-EE" sz="2557">
                <a:latin typeface="Times New Roman"/>
                <a:ea typeface="Times New Roman"/>
                <a:cs typeface="Times New Roman"/>
                <a:sym typeface="Times New Roman"/>
              </a:rPr>
              <a:t>     regions. Firms, active in these regions obtain</a:t>
            </a:r>
            <a:endParaRPr b="1" sz="2557">
              <a:latin typeface="Times New Roman"/>
              <a:ea typeface="Times New Roman"/>
              <a:cs typeface="Times New Roman"/>
              <a:sym typeface="Times New Roman"/>
            </a:endParaRPr>
          </a:p>
          <a:p>
            <a:pPr indent="0" lvl="0" marL="0" rtl="0" algn="l">
              <a:lnSpc>
                <a:spcPct val="80000"/>
              </a:lnSpc>
              <a:spcBef>
                <a:spcPts val="511"/>
              </a:spcBef>
              <a:spcAft>
                <a:spcPts val="0"/>
              </a:spcAft>
              <a:buClr>
                <a:schemeClr val="dk1"/>
              </a:buClr>
              <a:buSzPts val="2557"/>
              <a:buNone/>
            </a:pPr>
            <a:r>
              <a:rPr b="1" lang="et-EE" sz="2557">
                <a:latin typeface="Times New Roman"/>
                <a:ea typeface="Times New Roman"/>
                <a:cs typeface="Times New Roman"/>
                <a:sym typeface="Times New Roman"/>
              </a:rPr>
              <a:t>     strong competitiveness advantage for a long period</a:t>
            </a:r>
            <a:r>
              <a:rPr lang="et-EE" sz="2557">
                <a:latin typeface="Times New Roman"/>
                <a:ea typeface="Times New Roman"/>
                <a:cs typeface="Times New Roman"/>
                <a:sym typeface="Times New Roman"/>
              </a:rPr>
              <a:t>. </a:t>
            </a:r>
            <a:endParaRPr/>
          </a:p>
          <a:p>
            <a:pPr indent="-342900" lvl="0" marL="342900" rtl="0" algn="l">
              <a:lnSpc>
                <a:spcPct val="80000"/>
              </a:lnSpc>
              <a:spcBef>
                <a:spcPts val="511"/>
              </a:spcBef>
              <a:spcAft>
                <a:spcPts val="0"/>
              </a:spcAft>
              <a:buClr>
                <a:srgbClr val="FF0000"/>
              </a:buClr>
              <a:buSzPts val="2557"/>
              <a:buChar char="•"/>
            </a:pPr>
            <a:r>
              <a:rPr b="1" lang="et-EE" sz="2557">
                <a:solidFill>
                  <a:srgbClr val="FF0000"/>
                </a:solidFill>
                <a:latin typeface="Times New Roman"/>
                <a:ea typeface="Times New Roman"/>
                <a:cs typeface="Times New Roman"/>
                <a:sym typeface="Times New Roman"/>
              </a:rPr>
              <a:t>The growth </a:t>
            </a:r>
            <a:r>
              <a:rPr b="1" lang="et-EE" sz="2557">
                <a:latin typeface="Times New Roman"/>
                <a:ea typeface="Times New Roman"/>
                <a:cs typeface="Times New Roman"/>
                <a:sym typeface="Times New Roman"/>
              </a:rPr>
              <a:t>of this - </a:t>
            </a:r>
            <a:r>
              <a:rPr b="1" lang="et-EE" sz="2557">
                <a:solidFill>
                  <a:srgbClr val="FF0000"/>
                </a:solidFill>
                <a:latin typeface="Times New Roman"/>
                <a:ea typeface="Times New Roman"/>
                <a:cs typeface="Times New Roman"/>
                <a:sym typeface="Times New Roman"/>
              </a:rPr>
              <a:t>location driven – competitive</a:t>
            </a:r>
            <a:endParaRPr b="1" sz="2557">
              <a:solidFill>
                <a:srgbClr val="FF0000"/>
              </a:solidFill>
              <a:latin typeface="Times New Roman"/>
              <a:ea typeface="Times New Roman"/>
              <a:cs typeface="Times New Roman"/>
              <a:sym typeface="Times New Roman"/>
            </a:endParaRPr>
          </a:p>
          <a:p>
            <a:pPr indent="0" lvl="0" marL="0" rtl="0" algn="l">
              <a:lnSpc>
                <a:spcPct val="80000"/>
              </a:lnSpc>
              <a:spcBef>
                <a:spcPts val="511"/>
              </a:spcBef>
              <a:spcAft>
                <a:spcPts val="0"/>
              </a:spcAft>
              <a:buClr>
                <a:srgbClr val="FF0000"/>
              </a:buClr>
              <a:buSzPts val="2557"/>
              <a:buNone/>
            </a:pPr>
            <a:r>
              <a:rPr b="1" lang="et-EE" sz="2557">
                <a:solidFill>
                  <a:srgbClr val="FF0000"/>
                </a:solidFill>
                <a:latin typeface="Times New Roman"/>
                <a:ea typeface="Times New Roman"/>
                <a:cs typeface="Times New Roman"/>
                <a:sym typeface="Times New Roman"/>
              </a:rPr>
              <a:t>    advantage is particulary often observed in knowledge</a:t>
            </a:r>
            <a:endParaRPr b="1" sz="2557">
              <a:solidFill>
                <a:srgbClr val="FF0000"/>
              </a:solidFill>
              <a:latin typeface="Times New Roman"/>
              <a:ea typeface="Times New Roman"/>
              <a:cs typeface="Times New Roman"/>
              <a:sym typeface="Times New Roman"/>
            </a:endParaRPr>
          </a:p>
          <a:p>
            <a:pPr indent="0" lvl="0" marL="0" rtl="0" algn="l">
              <a:lnSpc>
                <a:spcPct val="80000"/>
              </a:lnSpc>
              <a:spcBef>
                <a:spcPts val="511"/>
              </a:spcBef>
              <a:spcAft>
                <a:spcPts val="0"/>
              </a:spcAft>
              <a:buClr>
                <a:srgbClr val="FF0000"/>
              </a:buClr>
              <a:buSzPts val="2557"/>
              <a:buNone/>
            </a:pPr>
            <a:r>
              <a:rPr b="1" lang="et-EE" sz="2557">
                <a:solidFill>
                  <a:srgbClr val="FF0000"/>
                </a:solidFill>
                <a:latin typeface="Times New Roman"/>
                <a:ea typeface="Times New Roman"/>
                <a:cs typeface="Times New Roman"/>
                <a:sym typeface="Times New Roman"/>
              </a:rPr>
              <a:t>    intensive industries.</a:t>
            </a:r>
            <a:endParaRPr b="1" sz="2557">
              <a:solidFill>
                <a:srgbClr val="FF000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7" name="Shape 1037"/>
        <p:cNvGrpSpPr/>
        <p:nvPr/>
      </p:nvGrpSpPr>
      <p:grpSpPr>
        <a:xfrm>
          <a:off x="0" y="0"/>
          <a:ext cx="0" cy="0"/>
          <a:chOff x="0" y="0"/>
          <a:chExt cx="0" cy="0"/>
        </a:xfrm>
      </p:grpSpPr>
      <p:sp>
        <p:nvSpPr>
          <p:cNvPr id="1038" name="Google Shape;1038;p146"/>
          <p:cNvSpPr txBox="1"/>
          <p:nvPr>
            <p:ph type="title"/>
          </p:nvPr>
        </p:nvSpPr>
        <p:spPr>
          <a:xfrm>
            <a:off x="395536" y="116632"/>
            <a:ext cx="8229600" cy="778098"/>
          </a:xfrm>
          <a:prstGeom prst="rect">
            <a:avLst/>
          </a:prstGeom>
          <a:noFill/>
          <a:ln>
            <a:noFill/>
          </a:ln>
        </p:spPr>
        <p:txBody>
          <a:bodyPr anchorCtr="0" anchor="ctr" bIns="45700" lIns="91425" spcFirstLastPara="1" rIns="91425" wrap="square" tIns="45700">
            <a:noAutofit/>
          </a:bodyPr>
          <a:lstStyle/>
          <a:p>
            <a:pPr indent="0" lvl="1" marL="0" rtl="0" algn="ctr">
              <a:spcBef>
                <a:spcPts val="0"/>
              </a:spcBef>
              <a:spcAft>
                <a:spcPts val="0"/>
              </a:spcAft>
              <a:buNone/>
            </a:pPr>
            <a:r>
              <a:rPr b="1" lang="et-EE" sz="2800">
                <a:latin typeface="Times New Roman"/>
                <a:ea typeface="Times New Roman"/>
                <a:cs typeface="Times New Roman"/>
                <a:sym typeface="Times New Roman"/>
              </a:rPr>
              <a:t>Potential members of the aviation cluster of Estonia</a:t>
            </a:r>
            <a:endParaRPr sz="2800">
              <a:solidFill>
                <a:srgbClr val="000000"/>
              </a:solidFill>
              <a:latin typeface="Times New Roman"/>
              <a:ea typeface="Times New Roman"/>
              <a:cs typeface="Times New Roman"/>
              <a:sym typeface="Times New Roman"/>
            </a:endParaRPr>
          </a:p>
        </p:txBody>
      </p:sp>
      <p:sp>
        <p:nvSpPr>
          <p:cNvPr id="1039" name="Google Shape;1039;p146"/>
          <p:cNvSpPr txBox="1"/>
          <p:nvPr>
            <p:ph idx="1" type="body"/>
          </p:nvPr>
        </p:nvSpPr>
        <p:spPr>
          <a:xfrm>
            <a:off x="-7172" y="980728"/>
            <a:ext cx="8795501" cy="4525963"/>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rgbClr val="C00000"/>
              </a:buClr>
              <a:buSzPts val="1000"/>
              <a:buFont typeface="Courier New"/>
              <a:buChar char="o"/>
            </a:pPr>
            <a:r>
              <a:rPr b="1" i="0" lang="et-EE" u="none" cap="none" strike="noStrike">
                <a:solidFill>
                  <a:srgbClr val="C00000"/>
                </a:solidFill>
                <a:latin typeface="Times New Roman"/>
                <a:ea typeface="Times New Roman"/>
                <a:cs typeface="Times New Roman"/>
                <a:sym typeface="Times New Roman"/>
              </a:rPr>
              <a:t>Aviation firms </a:t>
            </a:r>
            <a:r>
              <a:rPr b="0" i="0" lang="et-EE" u="none" cap="none" strike="noStrike">
                <a:solidFill>
                  <a:srgbClr val="000000"/>
                </a:solidFill>
                <a:latin typeface="Times New Roman"/>
                <a:ea typeface="Times New Roman"/>
                <a:cs typeface="Times New Roman"/>
                <a:sym typeface="Times New Roman"/>
              </a:rPr>
              <a:t>(e.g.Nordica)</a:t>
            </a:r>
            <a:endParaRPr b="0" i="0" u="none" cap="none" strike="noStrike">
              <a:solidFill>
                <a:srgbClr val="000000"/>
              </a:solidFill>
              <a:latin typeface="Times New Roman"/>
              <a:ea typeface="Times New Roman"/>
              <a:cs typeface="Times New Roman"/>
              <a:sym typeface="Times New Roman"/>
            </a:endParaRPr>
          </a:p>
          <a:p>
            <a:pPr indent="-285750" lvl="1" marL="742950" rtl="0" algn="l">
              <a:spcBef>
                <a:spcPts val="560"/>
              </a:spcBef>
              <a:spcAft>
                <a:spcPts val="0"/>
              </a:spcAft>
              <a:buClr>
                <a:srgbClr val="C00000"/>
              </a:buClr>
              <a:buSzPts val="1000"/>
              <a:buFont typeface="Courier New"/>
              <a:buChar char="o"/>
            </a:pPr>
            <a:r>
              <a:rPr b="1" i="0" lang="et-EE" u="none" cap="none" strike="noStrike">
                <a:solidFill>
                  <a:srgbClr val="C00000"/>
                </a:solidFill>
                <a:latin typeface="Times New Roman"/>
                <a:ea typeface="Times New Roman"/>
                <a:cs typeface="Times New Roman"/>
                <a:sym typeface="Times New Roman"/>
              </a:rPr>
              <a:t>Infrastructure providers</a:t>
            </a:r>
            <a:r>
              <a:rPr b="0" i="0" lang="et-EE" u="none" cap="none" strike="noStrike">
                <a:solidFill>
                  <a:srgbClr val="C00000"/>
                </a:solidFill>
                <a:latin typeface="Times New Roman"/>
                <a:ea typeface="Times New Roman"/>
                <a:cs typeface="Times New Roman"/>
                <a:sym typeface="Times New Roman"/>
              </a:rPr>
              <a:t> </a:t>
            </a:r>
            <a:r>
              <a:rPr b="0" i="0" lang="et-EE" u="none" cap="none" strike="noStrike">
                <a:solidFill>
                  <a:srgbClr val="000000"/>
                </a:solidFill>
                <a:latin typeface="Times New Roman"/>
                <a:ea typeface="Times New Roman"/>
                <a:cs typeface="Times New Roman"/>
                <a:sym typeface="Times New Roman"/>
              </a:rPr>
              <a:t>(e.g. Tallinn Airport, Eesti Lennuamet, EASA etc.)</a:t>
            </a:r>
            <a:endParaRPr b="0" i="0" u="none" cap="none" strike="noStrike">
              <a:solidFill>
                <a:srgbClr val="000000"/>
              </a:solidFill>
              <a:latin typeface="Times New Roman"/>
              <a:ea typeface="Times New Roman"/>
              <a:cs typeface="Times New Roman"/>
              <a:sym typeface="Times New Roman"/>
            </a:endParaRPr>
          </a:p>
          <a:p>
            <a:pPr indent="-285750" lvl="1" marL="742950" rtl="0" algn="l">
              <a:spcBef>
                <a:spcPts val="560"/>
              </a:spcBef>
              <a:spcAft>
                <a:spcPts val="0"/>
              </a:spcAft>
              <a:buClr>
                <a:srgbClr val="C00000"/>
              </a:buClr>
              <a:buSzPts val="1000"/>
              <a:buFont typeface="Courier New"/>
              <a:buChar char="o"/>
            </a:pPr>
            <a:r>
              <a:rPr b="1" i="0" lang="et-EE" u="none" cap="none" strike="noStrike">
                <a:solidFill>
                  <a:srgbClr val="C00000"/>
                </a:solidFill>
                <a:latin typeface="Times New Roman"/>
                <a:ea typeface="Times New Roman"/>
                <a:cs typeface="Times New Roman"/>
                <a:sym typeface="Times New Roman"/>
              </a:rPr>
              <a:t>Customers</a:t>
            </a:r>
            <a:r>
              <a:rPr b="0" i="0" lang="et-EE" u="none" cap="none" strike="noStrike">
                <a:solidFill>
                  <a:srgbClr val="000000"/>
                </a:solidFill>
                <a:latin typeface="Times New Roman"/>
                <a:ea typeface="Times New Roman"/>
                <a:cs typeface="Times New Roman"/>
                <a:sym typeface="Times New Roman"/>
              </a:rPr>
              <a:t> (private- </a:t>
            </a:r>
            <a:r>
              <a:rPr lang="et-EE">
                <a:solidFill>
                  <a:srgbClr val="000000"/>
                </a:solidFill>
                <a:latin typeface="Times New Roman"/>
                <a:ea typeface="Times New Roman"/>
                <a:cs typeface="Times New Roman"/>
                <a:sym typeface="Times New Roman"/>
              </a:rPr>
              <a:t>and business clients</a:t>
            </a:r>
            <a:r>
              <a:rPr b="0" i="0" lang="et-EE" u="none" cap="none" strike="noStrike">
                <a:solidFill>
                  <a:srgbClr val="000000"/>
                </a:solidFill>
                <a:latin typeface="Times New Roman"/>
                <a:ea typeface="Times New Roman"/>
                <a:cs typeface="Times New Roman"/>
                <a:sym typeface="Times New Roman"/>
              </a:rPr>
              <a:t>, incl. tourist sector and also state as customer)</a:t>
            </a:r>
            <a:endParaRPr b="0" i="0" u="none" cap="none" strike="noStrike">
              <a:solidFill>
                <a:srgbClr val="000000"/>
              </a:solidFill>
              <a:latin typeface="Times New Roman"/>
              <a:ea typeface="Times New Roman"/>
              <a:cs typeface="Times New Roman"/>
              <a:sym typeface="Times New Roman"/>
            </a:endParaRPr>
          </a:p>
          <a:p>
            <a:pPr indent="-285750" lvl="1" marL="742950" rtl="0" algn="l">
              <a:spcBef>
                <a:spcPts val="560"/>
              </a:spcBef>
              <a:spcAft>
                <a:spcPts val="0"/>
              </a:spcAft>
              <a:buClr>
                <a:srgbClr val="C00000"/>
              </a:buClr>
              <a:buSzPts val="1000"/>
              <a:buFont typeface="Courier New"/>
              <a:buChar char="o"/>
            </a:pPr>
            <a:r>
              <a:rPr b="1" lang="et-EE">
                <a:solidFill>
                  <a:srgbClr val="C00000"/>
                </a:solidFill>
                <a:latin typeface="Times New Roman"/>
                <a:ea typeface="Times New Roman"/>
                <a:cs typeface="Times New Roman"/>
                <a:sym typeface="Times New Roman"/>
              </a:rPr>
              <a:t>Suppliers</a:t>
            </a:r>
            <a:r>
              <a:rPr b="1" i="0" lang="et-EE" u="none" cap="none" strike="noStrike">
                <a:solidFill>
                  <a:srgbClr val="C00000"/>
                </a:solidFill>
                <a:latin typeface="Times New Roman"/>
                <a:ea typeface="Times New Roman"/>
                <a:cs typeface="Times New Roman"/>
                <a:sym typeface="Times New Roman"/>
              </a:rPr>
              <a:t>/service providers</a:t>
            </a:r>
            <a:r>
              <a:rPr b="0" i="0" lang="et-EE" u="none" cap="none" strike="noStrike">
                <a:solidFill>
                  <a:srgbClr val="C00000"/>
                </a:solidFill>
                <a:latin typeface="Times New Roman"/>
                <a:ea typeface="Times New Roman"/>
                <a:cs typeface="Times New Roman"/>
                <a:sym typeface="Times New Roman"/>
              </a:rPr>
              <a:t> </a:t>
            </a:r>
            <a:endParaRPr b="0" i="0" u="none" cap="none" strike="noStrike">
              <a:solidFill>
                <a:srgbClr val="C00000"/>
              </a:solidFill>
              <a:latin typeface="Times New Roman"/>
              <a:ea typeface="Times New Roman"/>
              <a:cs typeface="Times New Roman"/>
              <a:sym typeface="Times New Roman"/>
            </a:endParaRPr>
          </a:p>
          <a:p>
            <a:pPr indent="0" lvl="1" marL="457200" rtl="0" algn="l">
              <a:spcBef>
                <a:spcPts val="560"/>
              </a:spcBef>
              <a:spcAft>
                <a:spcPts val="0"/>
              </a:spcAft>
              <a:buClr>
                <a:srgbClr val="000000"/>
              </a:buClr>
              <a:buSzPts val="1000"/>
              <a:buFont typeface="Times New Roman"/>
              <a:buNone/>
            </a:pPr>
            <a:r>
              <a:rPr lang="et-EE">
                <a:solidFill>
                  <a:srgbClr val="000000"/>
                </a:solidFill>
                <a:latin typeface="Times New Roman"/>
                <a:ea typeface="Times New Roman"/>
                <a:cs typeface="Times New Roman"/>
                <a:sym typeface="Times New Roman"/>
              </a:rPr>
              <a:t>    - </a:t>
            </a:r>
            <a:r>
              <a:rPr b="1" i="1" lang="et-EE">
                <a:solidFill>
                  <a:srgbClr val="0000FF"/>
                </a:solidFill>
                <a:latin typeface="Times New Roman"/>
                <a:ea typeface="Times New Roman"/>
                <a:cs typeface="Times New Roman"/>
                <a:sym typeface="Times New Roman"/>
              </a:rPr>
              <a:t>maintenance</a:t>
            </a:r>
            <a:r>
              <a:rPr b="0" i="0" lang="et-EE" u="none" cap="none" strike="noStrike">
                <a:solidFill>
                  <a:srgbClr val="000000"/>
                </a:solidFill>
                <a:latin typeface="Times New Roman"/>
                <a:ea typeface="Times New Roman"/>
                <a:cs typeface="Times New Roman"/>
                <a:sym typeface="Times New Roman"/>
              </a:rPr>
              <a:t> (e.g. Magnetic MRO)</a:t>
            </a:r>
            <a:endParaRPr/>
          </a:p>
          <a:p>
            <a:pPr indent="0" lvl="1" marL="457200" rtl="0" algn="l">
              <a:spcBef>
                <a:spcPts val="560"/>
              </a:spcBef>
              <a:spcAft>
                <a:spcPts val="0"/>
              </a:spcAft>
              <a:buClr>
                <a:srgbClr val="000000"/>
              </a:buClr>
              <a:buSzPts val="1000"/>
              <a:buFont typeface="Times New Roman"/>
              <a:buNone/>
            </a:pPr>
            <a:r>
              <a:rPr lang="et-EE">
                <a:solidFill>
                  <a:srgbClr val="000000"/>
                </a:solidFill>
                <a:latin typeface="Times New Roman"/>
                <a:ea typeface="Times New Roman"/>
                <a:cs typeface="Times New Roman"/>
                <a:sym typeface="Times New Roman"/>
              </a:rPr>
              <a:t>    - </a:t>
            </a:r>
            <a:r>
              <a:rPr b="1" i="1" lang="et-EE" u="none" cap="none" strike="noStrike">
                <a:solidFill>
                  <a:srgbClr val="0000FF"/>
                </a:solidFill>
                <a:latin typeface="Times New Roman"/>
                <a:ea typeface="Times New Roman"/>
                <a:cs typeface="Times New Roman"/>
                <a:sym typeface="Times New Roman"/>
              </a:rPr>
              <a:t>fuel</a:t>
            </a:r>
            <a:r>
              <a:rPr b="0" i="0" lang="et-EE" u="none" cap="none" strike="noStrike">
                <a:solidFill>
                  <a:srgbClr val="000000"/>
                </a:solidFill>
                <a:latin typeface="Times New Roman"/>
                <a:ea typeface="Times New Roman"/>
                <a:cs typeface="Times New Roman"/>
                <a:sym typeface="Times New Roman"/>
              </a:rPr>
              <a:t>  (e.g.BP)</a:t>
            </a:r>
            <a:endParaRPr/>
          </a:p>
          <a:p>
            <a:pPr indent="0" lvl="1" marL="457200" rtl="0" algn="l">
              <a:spcBef>
                <a:spcPts val="560"/>
              </a:spcBef>
              <a:spcAft>
                <a:spcPts val="0"/>
              </a:spcAft>
              <a:buClr>
                <a:srgbClr val="000000"/>
              </a:buClr>
              <a:buSzPts val="1000"/>
              <a:buFont typeface="Times New Roman"/>
              <a:buNone/>
            </a:pPr>
            <a:r>
              <a:rPr lang="et-EE">
                <a:solidFill>
                  <a:srgbClr val="000000"/>
                </a:solidFill>
                <a:latin typeface="Times New Roman"/>
                <a:ea typeface="Times New Roman"/>
                <a:cs typeface="Times New Roman"/>
                <a:sym typeface="Times New Roman"/>
              </a:rPr>
              <a:t>    - </a:t>
            </a:r>
            <a:r>
              <a:rPr b="1" i="1" lang="et-EE" u="none" cap="none" strike="noStrike">
                <a:solidFill>
                  <a:srgbClr val="0000FF"/>
                </a:solidFill>
                <a:latin typeface="Times New Roman"/>
                <a:ea typeface="Times New Roman"/>
                <a:cs typeface="Times New Roman"/>
                <a:sym typeface="Times New Roman"/>
              </a:rPr>
              <a:t>leasing providers</a:t>
            </a:r>
            <a:r>
              <a:rPr b="0" i="0" lang="et-EE" u="none" cap="none" strike="noStrike">
                <a:solidFill>
                  <a:srgbClr val="000000"/>
                </a:solidFill>
                <a:latin typeface="Times New Roman"/>
                <a:ea typeface="Times New Roman"/>
                <a:cs typeface="Times New Roman"/>
                <a:sym typeface="Times New Roman"/>
              </a:rPr>
              <a:t> (e.g.Transpordi Varahaldus)</a:t>
            </a:r>
            <a:endParaRPr>
              <a:solidFill>
                <a:srgbClr val="000000"/>
              </a:solidFill>
              <a:latin typeface="Times New Roman"/>
              <a:ea typeface="Times New Roman"/>
              <a:cs typeface="Times New Roman"/>
              <a:sym typeface="Times New Roman"/>
            </a:endParaRPr>
          </a:p>
          <a:p>
            <a:pPr indent="0" lvl="1" marL="457200" rtl="0" algn="l">
              <a:spcBef>
                <a:spcPts val="560"/>
              </a:spcBef>
              <a:spcAft>
                <a:spcPts val="0"/>
              </a:spcAft>
              <a:buClr>
                <a:srgbClr val="000000"/>
              </a:buClr>
              <a:buSzPts val="1000"/>
              <a:buFont typeface="Times New Roman"/>
              <a:buNone/>
            </a:pPr>
            <a:r>
              <a:rPr b="0" i="0" lang="et-EE" u="none" cap="none" strike="noStrike">
                <a:solidFill>
                  <a:srgbClr val="000000"/>
                </a:solidFill>
                <a:latin typeface="Times New Roman"/>
                <a:ea typeface="Times New Roman"/>
                <a:cs typeface="Times New Roman"/>
                <a:sym typeface="Times New Roman"/>
              </a:rPr>
              <a:t>    - </a:t>
            </a:r>
            <a:r>
              <a:rPr b="1" i="1" lang="et-EE">
                <a:solidFill>
                  <a:srgbClr val="0000FF"/>
                </a:solidFill>
                <a:latin typeface="Times New Roman"/>
                <a:ea typeface="Times New Roman"/>
                <a:cs typeface="Times New Roman"/>
                <a:sym typeface="Times New Roman"/>
              </a:rPr>
              <a:t>handling </a:t>
            </a:r>
            <a:r>
              <a:rPr b="1" i="1" lang="et-EE" u="none" cap="none" strike="noStrike">
                <a:solidFill>
                  <a:srgbClr val="0000FF"/>
                </a:solidFill>
                <a:latin typeface="Times New Roman"/>
                <a:ea typeface="Times New Roman"/>
                <a:cs typeface="Times New Roman"/>
                <a:sym typeface="Times New Roman"/>
              </a:rPr>
              <a:t>firms</a:t>
            </a:r>
            <a:r>
              <a:rPr b="0" i="0" lang="et-EE" u="none" cap="none" strike="noStrike">
                <a:solidFill>
                  <a:srgbClr val="000000"/>
                </a:solidFill>
                <a:latin typeface="Times New Roman"/>
                <a:ea typeface="Times New Roman"/>
                <a:cs typeface="Times New Roman"/>
                <a:sym typeface="Times New Roman"/>
              </a:rPr>
              <a:t> (e.g. </a:t>
            </a:r>
            <a:r>
              <a:rPr b="0" i="0" lang="et-EE" sz="2400" u="none" cap="none" strike="noStrike">
                <a:solidFill>
                  <a:srgbClr val="000000"/>
                </a:solidFill>
                <a:latin typeface="Times New Roman"/>
                <a:ea typeface="Times New Roman"/>
                <a:cs typeface="Times New Roman"/>
                <a:sym typeface="Times New Roman"/>
              </a:rPr>
              <a:t>Tallinn </a:t>
            </a:r>
            <a:r>
              <a:rPr lang="et-EE" sz="2400">
                <a:solidFill>
                  <a:srgbClr val="000000"/>
                </a:solidFill>
                <a:latin typeface="Times New Roman"/>
                <a:ea typeface="Times New Roman"/>
                <a:cs typeface="Times New Roman"/>
                <a:sym typeface="Times New Roman"/>
              </a:rPr>
              <a:t>Airport </a:t>
            </a:r>
            <a:r>
              <a:rPr b="0" i="0" lang="et-EE" sz="2400" u="none" cap="none" strike="noStrike">
                <a:solidFill>
                  <a:srgbClr val="000000"/>
                </a:solidFill>
                <a:latin typeface="Times New Roman"/>
                <a:ea typeface="Times New Roman"/>
                <a:cs typeface="Times New Roman"/>
                <a:sym typeface="Times New Roman"/>
              </a:rPr>
              <a:t>Ground Handling) </a:t>
            </a:r>
            <a:endParaRPr b="0" i="0" sz="2400" u="none" cap="none" strike="noStrike">
              <a:solidFill>
                <a:srgbClr val="000000"/>
              </a:solidFill>
              <a:latin typeface="Times New Roman"/>
              <a:ea typeface="Times New Roman"/>
              <a:cs typeface="Times New Roman"/>
              <a:sym typeface="Times New Roman"/>
            </a:endParaRPr>
          </a:p>
          <a:p>
            <a:pPr indent="0" lvl="1" marL="457200" rtl="0" algn="l">
              <a:spcBef>
                <a:spcPts val="560"/>
              </a:spcBef>
              <a:spcAft>
                <a:spcPts val="0"/>
              </a:spcAft>
              <a:buClr>
                <a:srgbClr val="000000"/>
              </a:buClr>
              <a:buSzPts val="1000"/>
              <a:buFont typeface="Times New Roman"/>
              <a:buNone/>
            </a:pPr>
            <a:r>
              <a:rPr lang="et-EE">
                <a:solidFill>
                  <a:srgbClr val="000000"/>
                </a:solidFill>
                <a:latin typeface="Times New Roman"/>
                <a:ea typeface="Times New Roman"/>
                <a:cs typeface="Times New Roman"/>
                <a:sym typeface="Times New Roman"/>
              </a:rPr>
              <a:t>   -  </a:t>
            </a:r>
            <a:r>
              <a:rPr b="1" i="1" lang="et-EE" u="none" cap="none" strike="noStrike">
                <a:solidFill>
                  <a:srgbClr val="0000FF"/>
                </a:solidFill>
                <a:latin typeface="Times New Roman"/>
                <a:ea typeface="Times New Roman"/>
                <a:cs typeface="Times New Roman"/>
                <a:sym typeface="Times New Roman"/>
              </a:rPr>
              <a:t>catering firms (</a:t>
            </a:r>
            <a:r>
              <a:rPr i="1" lang="et-EE" u="none" cap="none" strike="noStrike">
                <a:latin typeface="Times New Roman"/>
                <a:ea typeface="Times New Roman"/>
                <a:cs typeface="Times New Roman"/>
                <a:sym typeface="Times New Roman"/>
              </a:rPr>
              <a:t>e.g</a:t>
            </a:r>
            <a:r>
              <a:rPr b="1" i="1" lang="et-EE" u="none" cap="none" strike="noStrike">
                <a:solidFill>
                  <a:srgbClr val="0000FF"/>
                </a:solidFill>
                <a:latin typeface="Times New Roman"/>
                <a:ea typeface="Times New Roman"/>
                <a:cs typeface="Times New Roman"/>
                <a:sym typeface="Times New Roman"/>
              </a:rPr>
              <a:t>.</a:t>
            </a:r>
            <a:r>
              <a:rPr b="0" i="0" lang="et-EE" u="none" cap="none" strike="noStrike">
                <a:solidFill>
                  <a:srgbClr val="000000"/>
                </a:solidFill>
                <a:latin typeface="Times New Roman"/>
                <a:ea typeface="Times New Roman"/>
                <a:cs typeface="Times New Roman"/>
                <a:sym typeface="Times New Roman"/>
              </a:rPr>
              <a:t> LSG …) jt</a:t>
            </a:r>
            <a:endParaRPr b="0" i="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3" name="Shape 1043"/>
        <p:cNvGrpSpPr/>
        <p:nvPr/>
      </p:nvGrpSpPr>
      <p:grpSpPr>
        <a:xfrm>
          <a:off x="0" y="0"/>
          <a:ext cx="0" cy="0"/>
          <a:chOff x="0" y="0"/>
          <a:chExt cx="0" cy="0"/>
        </a:xfrm>
      </p:grpSpPr>
      <p:sp>
        <p:nvSpPr>
          <p:cNvPr id="1044" name="Google Shape;1044;p147"/>
          <p:cNvSpPr txBox="1"/>
          <p:nvPr>
            <p:ph type="title"/>
          </p:nvPr>
        </p:nvSpPr>
        <p:spPr>
          <a:xfrm>
            <a:off x="251520" y="116632"/>
            <a:ext cx="8229600" cy="85010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t-EE" sz="2800">
                <a:latin typeface="Times New Roman"/>
                <a:ea typeface="Times New Roman"/>
                <a:cs typeface="Times New Roman"/>
                <a:sym typeface="Times New Roman"/>
              </a:rPr>
              <a:t>Potential members of the aviation cluster of Estonia</a:t>
            </a:r>
            <a:endParaRPr sz="2800"/>
          </a:p>
        </p:txBody>
      </p:sp>
      <p:sp>
        <p:nvSpPr>
          <p:cNvPr id="1045" name="Google Shape;1045;p147"/>
          <p:cNvSpPr txBox="1"/>
          <p:nvPr>
            <p:ph idx="1" type="body"/>
          </p:nvPr>
        </p:nvSpPr>
        <p:spPr>
          <a:xfrm>
            <a:off x="-396552" y="908720"/>
            <a:ext cx="9433048" cy="4713387"/>
          </a:xfrm>
          <a:prstGeom prst="rect">
            <a:avLst/>
          </a:prstGeom>
          <a:noFill/>
          <a:ln>
            <a:noFill/>
          </a:ln>
        </p:spPr>
        <p:txBody>
          <a:bodyPr anchorCtr="0" anchor="t" bIns="45700" lIns="91425" spcFirstLastPara="1" rIns="91425" wrap="square" tIns="45700">
            <a:noAutofit/>
          </a:bodyPr>
          <a:lstStyle/>
          <a:p>
            <a:pPr indent="-285750" lvl="1" marL="742950" rtl="0" algn="l">
              <a:spcBef>
                <a:spcPts val="0"/>
              </a:spcBef>
              <a:spcAft>
                <a:spcPts val="0"/>
              </a:spcAft>
              <a:buClr>
                <a:srgbClr val="C00000"/>
              </a:buClr>
              <a:buSzPts val="1000"/>
              <a:buFont typeface="Courier New"/>
              <a:buChar char="o"/>
            </a:pPr>
            <a:r>
              <a:rPr b="1" lang="et-EE">
                <a:solidFill>
                  <a:srgbClr val="C00000"/>
                </a:solidFill>
                <a:latin typeface="Times New Roman"/>
                <a:ea typeface="Times New Roman"/>
                <a:cs typeface="Times New Roman"/>
                <a:sym typeface="Times New Roman"/>
              </a:rPr>
              <a:t>Education providers </a:t>
            </a:r>
            <a:r>
              <a:rPr lang="et-EE">
                <a:solidFill>
                  <a:srgbClr val="000000"/>
                </a:solidFill>
                <a:latin typeface="Times New Roman"/>
                <a:ea typeface="Times New Roman"/>
                <a:cs typeface="Times New Roman"/>
                <a:sym typeface="Times New Roman"/>
              </a:rPr>
              <a:t>(Aviation Academy; diferent universities etc.)</a:t>
            </a:r>
            <a:endParaRPr/>
          </a:p>
          <a:p>
            <a:pPr indent="-285750" lvl="1" marL="742950" rtl="0" algn="l">
              <a:spcBef>
                <a:spcPts val="560"/>
              </a:spcBef>
              <a:spcAft>
                <a:spcPts val="0"/>
              </a:spcAft>
              <a:buClr>
                <a:srgbClr val="C00000"/>
              </a:buClr>
              <a:buSzPts val="1000"/>
              <a:buFont typeface="Courier New"/>
              <a:buChar char="o"/>
            </a:pPr>
            <a:r>
              <a:rPr b="1" lang="et-EE">
                <a:solidFill>
                  <a:srgbClr val="C00000"/>
                </a:solidFill>
                <a:latin typeface="Times New Roman"/>
                <a:ea typeface="Times New Roman"/>
                <a:cs typeface="Times New Roman"/>
                <a:sym typeface="Times New Roman"/>
              </a:rPr>
              <a:t>State</a:t>
            </a:r>
            <a:r>
              <a:rPr lang="et-EE">
                <a:solidFill>
                  <a:srgbClr val="000000"/>
                </a:solidFill>
                <a:latin typeface="Times New Roman"/>
                <a:ea typeface="Times New Roman"/>
                <a:cs typeface="Times New Roman"/>
                <a:sym typeface="Times New Roman"/>
              </a:rPr>
              <a:t> (as the owner of many firms, but also as the benefitting partner through the economic growth, creation of newe jobs, tax revenues etc.)</a:t>
            </a:r>
            <a:endParaRPr>
              <a:solidFill>
                <a:srgbClr val="000000"/>
              </a:solidFill>
              <a:latin typeface="Times New Roman"/>
              <a:ea typeface="Times New Roman"/>
              <a:cs typeface="Times New Roman"/>
              <a:sym typeface="Times New Roman"/>
            </a:endParaRPr>
          </a:p>
          <a:p>
            <a:pPr indent="-285750" lvl="1" marL="742950" rtl="0" algn="l">
              <a:spcBef>
                <a:spcPts val="560"/>
              </a:spcBef>
              <a:spcAft>
                <a:spcPts val="0"/>
              </a:spcAft>
              <a:buClr>
                <a:srgbClr val="C00000"/>
              </a:buClr>
              <a:buSzPts val="1000"/>
              <a:buFont typeface="Times New Roman"/>
              <a:buChar char="-"/>
            </a:pPr>
            <a:r>
              <a:rPr b="1" i="1" lang="et-EE">
                <a:solidFill>
                  <a:srgbClr val="C00000"/>
                </a:solidFill>
                <a:latin typeface="Times New Roman"/>
                <a:ea typeface="Times New Roman"/>
                <a:cs typeface="Times New Roman"/>
                <a:sym typeface="Times New Roman"/>
              </a:rPr>
              <a:t>Enterprise Estonia</a:t>
            </a:r>
            <a:r>
              <a:rPr lang="et-EE">
                <a:solidFill>
                  <a:srgbClr val="C00000"/>
                </a:solidFill>
                <a:latin typeface="Times New Roman"/>
                <a:ea typeface="Times New Roman"/>
                <a:cs typeface="Times New Roman"/>
                <a:sym typeface="Times New Roman"/>
              </a:rPr>
              <a:t> </a:t>
            </a:r>
            <a:r>
              <a:rPr lang="et-EE">
                <a:solidFill>
                  <a:srgbClr val="000000"/>
                </a:solidFill>
                <a:latin typeface="Times New Roman"/>
                <a:ea typeface="Times New Roman"/>
                <a:cs typeface="Times New Roman"/>
                <a:sym typeface="Times New Roman"/>
              </a:rPr>
              <a:t>– </a:t>
            </a:r>
            <a:r>
              <a:rPr b="1" i="1" lang="et-EE">
                <a:solidFill>
                  <a:srgbClr val="000000"/>
                </a:solidFill>
                <a:latin typeface="Times New Roman"/>
                <a:ea typeface="Times New Roman"/>
                <a:cs typeface="Times New Roman"/>
                <a:sym typeface="Times New Roman"/>
              </a:rPr>
              <a:t>as the promoter of exports, foreign direct investments and tourism</a:t>
            </a:r>
            <a:r>
              <a:rPr lang="et-EE">
                <a:solidFill>
                  <a:srgbClr val="000000"/>
                </a:solidFill>
                <a:latin typeface="Times New Roman"/>
                <a:ea typeface="Times New Roman"/>
                <a:cs typeface="Times New Roman"/>
                <a:sym typeface="Times New Roman"/>
              </a:rPr>
              <a:t>, as well as </a:t>
            </a:r>
            <a:r>
              <a:rPr b="1" i="1" lang="et-EE">
                <a:solidFill>
                  <a:srgbClr val="000000"/>
                </a:solidFill>
                <a:latin typeface="Times New Roman"/>
                <a:ea typeface="Times New Roman"/>
                <a:cs typeface="Times New Roman"/>
                <a:sym typeface="Times New Roman"/>
              </a:rPr>
              <a:t>developer of space cluster</a:t>
            </a:r>
            <a:r>
              <a:rPr lang="et-EE">
                <a:solidFill>
                  <a:srgbClr val="000000"/>
                </a:solidFill>
                <a:latin typeface="Times New Roman"/>
                <a:ea typeface="Times New Roman"/>
                <a:cs typeface="Times New Roman"/>
                <a:sym typeface="Times New Roman"/>
              </a:rPr>
              <a:t> in Estonia</a:t>
            </a:r>
            <a:endParaRPr b="1" i="1">
              <a:solidFill>
                <a:srgbClr val="000000"/>
              </a:solidFill>
              <a:latin typeface="Times New Roman"/>
              <a:ea typeface="Times New Roman"/>
              <a:cs typeface="Times New Roman"/>
              <a:sym typeface="Times New Roman"/>
            </a:endParaRPr>
          </a:p>
          <a:p>
            <a:pPr indent="-285750" lvl="1" marL="742950" rtl="0" algn="l">
              <a:spcBef>
                <a:spcPts val="560"/>
              </a:spcBef>
              <a:spcAft>
                <a:spcPts val="0"/>
              </a:spcAft>
              <a:buClr>
                <a:srgbClr val="C00000"/>
              </a:buClr>
              <a:buSzPts val="1000"/>
              <a:buFont typeface="Times New Roman"/>
              <a:buChar char="-"/>
            </a:pPr>
            <a:r>
              <a:rPr b="1" lang="et-EE">
                <a:solidFill>
                  <a:srgbClr val="C00000"/>
                </a:solidFill>
                <a:latin typeface="Times New Roman"/>
                <a:ea typeface="Times New Roman"/>
                <a:cs typeface="Times New Roman"/>
                <a:sym typeface="Times New Roman"/>
              </a:rPr>
              <a:t>Other transportation firms  </a:t>
            </a:r>
            <a:r>
              <a:rPr lang="et-EE">
                <a:solidFill>
                  <a:srgbClr val="000000"/>
                </a:solidFill>
                <a:latin typeface="Times New Roman"/>
                <a:ea typeface="Times New Roman"/>
                <a:cs typeface="Times New Roman"/>
                <a:sym typeface="Times New Roman"/>
              </a:rPr>
              <a:t>(e.g.. Tallink)</a:t>
            </a:r>
            <a:endParaRPr/>
          </a:p>
          <a:p>
            <a:pPr indent="-285750" lvl="1" marL="742950" rtl="0" algn="l">
              <a:spcBef>
                <a:spcPts val="560"/>
              </a:spcBef>
              <a:spcAft>
                <a:spcPts val="0"/>
              </a:spcAft>
              <a:buClr>
                <a:srgbClr val="C00000"/>
              </a:buClr>
              <a:buSzPts val="1000"/>
              <a:buFont typeface="Times New Roman"/>
              <a:buChar char="-"/>
            </a:pPr>
            <a:r>
              <a:rPr b="1" lang="et-EE">
                <a:solidFill>
                  <a:srgbClr val="C00000"/>
                </a:solidFill>
                <a:latin typeface="Times New Roman"/>
                <a:ea typeface="Times New Roman"/>
                <a:cs typeface="Times New Roman"/>
                <a:sym typeface="Times New Roman"/>
              </a:rPr>
              <a:t>Tourism firms and their associations</a:t>
            </a:r>
            <a:endParaRPr b="1">
              <a:solidFill>
                <a:srgbClr val="C00000"/>
              </a:solidFill>
              <a:latin typeface="Times New Roman"/>
              <a:ea typeface="Times New Roman"/>
              <a:cs typeface="Times New Roman"/>
              <a:sym typeface="Times New Roman"/>
            </a:endParaRPr>
          </a:p>
          <a:p>
            <a:pPr indent="-285750" lvl="1" marL="742950" rtl="0" algn="l">
              <a:spcBef>
                <a:spcPts val="560"/>
              </a:spcBef>
              <a:spcAft>
                <a:spcPts val="0"/>
              </a:spcAft>
              <a:buClr>
                <a:srgbClr val="C00000"/>
              </a:buClr>
              <a:buSzPts val="1000"/>
              <a:buFont typeface="Times New Roman"/>
              <a:buChar char="-"/>
            </a:pPr>
            <a:r>
              <a:rPr b="1" lang="et-EE">
                <a:solidFill>
                  <a:srgbClr val="C00000"/>
                </a:solidFill>
                <a:latin typeface="Times New Roman"/>
                <a:ea typeface="Times New Roman"/>
                <a:cs typeface="Times New Roman"/>
                <a:sym typeface="Times New Roman"/>
              </a:rPr>
              <a:t>Military aviation</a:t>
            </a:r>
            <a:endParaRPr b="1">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9" name="Shape 1049"/>
        <p:cNvGrpSpPr/>
        <p:nvPr/>
      </p:nvGrpSpPr>
      <p:grpSpPr>
        <a:xfrm>
          <a:off x="0" y="0"/>
          <a:ext cx="0" cy="0"/>
          <a:chOff x="0" y="0"/>
          <a:chExt cx="0" cy="0"/>
        </a:xfrm>
      </p:grpSpPr>
      <p:sp>
        <p:nvSpPr>
          <p:cNvPr id="1050" name="Google Shape;1050;p148"/>
          <p:cNvSpPr txBox="1"/>
          <p:nvPr>
            <p:ph type="title"/>
          </p:nvPr>
        </p:nvSpPr>
        <p:spPr>
          <a:xfrm>
            <a:off x="107504" y="116632"/>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520"/>
              <a:buFont typeface="Times New Roman"/>
              <a:buNone/>
            </a:pPr>
            <a:r>
              <a:rPr b="1" lang="et-EE" sz="2520">
                <a:latin typeface="Times New Roman"/>
                <a:ea typeface="Times New Roman"/>
                <a:cs typeface="Times New Roman"/>
                <a:sym typeface="Times New Roman"/>
              </a:rPr>
              <a:t>Expected benefits for Estonian Aviation Cluster member</a:t>
            </a:r>
            <a:br>
              <a:rPr b="1" lang="et-EE" sz="2520">
                <a:latin typeface="Times New Roman"/>
                <a:ea typeface="Times New Roman"/>
                <a:cs typeface="Times New Roman"/>
                <a:sym typeface="Times New Roman"/>
              </a:rPr>
            </a:br>
            <a:endParaRPr b="1" sz="2520"/>
          </a:p>
        </p:txBody>
      </p:sp>
      <p:sp>
        <p:nvSpPr>
          <p:cNvPr id="1051" name="Google Shape;1051;p148"/>
          <p:cNvSpPr txBox="1"/>
          <p:nvPr>
            <p:ph idx="1" type="body"/>
          </p:nvPr>
        </p:nvSpPr>
        <p:spPr>
          <a:xfrm>
            <a:off x="107504" y="692696"/>
            <a:ext cx="8928992" cy="6196568"/>
          </a:xfrm>
          <a:prstGeom prst="rect">
            <a:avLst/>
          </a:prstGeom>
          <a:noFill/>
          <a:ln>
            <a:noFill/>
          </a:ln>
        </p:spPr>
        <p:txBody>
          <a:bodyPr anchorCtr="0" anchor="t" bIns="45700" lIns="91425" spcFirstLastPara="1" rIns="91425" wrap="square" tIns="45700">
            <a:noAutofit/>
          </a:bodyPr>
          <a:lstStyle/>
          <a:p>
            <a:pPr indent="-184150" lvl="1" marL="742950" rtl="0" algn="l">
              <a:lnSpc>
                <a:spcPct val="120000"/>
              </a:lnSpc>
              <a:spcBef>
                <a:spcPts val="0"/>
              </a:spcBef>
              <a:spcAft>
                <a:spcPts val="0"/>
              </a:spcAft>
              <a:buClr>
                <a:schemeClr val="dk1"/>
              </a:buClr>
              <a:buSzPts val="1600"/>
              <a:buNone/>
            </a:pPr>
            <a:r>
              <a:t/>
            </a:r>
            <a:endParaRPr sz="1600">
              <a:latin typeface="Book Antiqua"/>
              <a:ea typeface="Book Antiqua"/>
              <a:cs typeface="Book Antiqua"/>
              <a:sym typeface="Book Antiqua"/>
            </a:endParaRPr>
          </a:p>
          <a:p>
            <a:pPr indent="-342900" lvl="0" marL="342900" rtl="0" algn="l">
              <a:lnSpc>
                <a:spcPct val="80000"/>
              </a:lnSpc>
              <a:spcBef>
                <a:spcPts val="480"/>
              </a:spcBef>
              <a:spcAft>
                <a:spcPts val="0"/>
              </a:spcAft>
              <a:buClr>
                <a:schemeClr val="dk1"/>
              </a:buClr>
              <a:buSzPts val="2400"/>
              <a:buChar char="•"/>
            </a:pPr>
            <a:r>
              <a:rPr b="1" lang="et-EE" sz="2400">
                <a:latin typeface="Times New Roman"/>
                <a:ea typeface="Times New Roman"/>
                <a:cs typeface="Times New Roman"/>
                <a:sym typeface="Times New Roman"/>
              </a:rPr>
              <a:t>Management:</a:t>
            </a:r>
            <a:endParaRPr sz="2400">
              <a:latin typeface="Times New Roman"/>
              <a:ea typeface="Times New Roman"/>
              <a:cs typeface="Times New Roman"/>
              <a:sym typeface="Times New Roman"/>
            </a:endParaRPr>
          </a:p>
          <a:p>
            <a:pPr indent="-285750" lvl="1" marL="742950" rtl="0" algn="l">
              <a:lnSpc>
                <a:spcPct val="80000"/>
              </a:lnSpc>
              <a:spcBef>
                <a:spcPts val="48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Protecting sector interests – </a:t>
            </a:r>
            <a:r>
              <a:rPr lang="et-EE" sz="2400">
                <a:solidFill>
                  <a:srgbClr val="FF0000"/>
                </a:solidFill>
                <a:latin typeface="Times New Roman"/>
                <a:ea typeface="Times New Roman"/>
                <a:cs typeface="Times New Roman"/>
                <a:sym typeface="Times New Roman"/>
              </a:rPr>
              <a:t>having clear strategy</a:t>
            </a:r>
            <a:endParaRPr/>
          </a:p>
          <a:p>
            <a:pPr indent="-285750" lvl="2" marL="1200150" rtl="0" algn="l">
              <a:lnSpc>
                <a:spcPct val="80000"/>
              </a:lnSpc>
              <a:spcBef>
                <a:spcPts val="480"/>
              </a:spcBef>
              <a:spcAft>
                <a:spcPts val="0"/>
              </a:spcAft>
              <a:buClr>
                <a:schemeClr val="dk1"/>
              </a:buClr>
              <a:buSzPts val="2400"/>
              <a:buFont typeface="Noto Sans Symbols"/>
              <a:buChar char="✔"/>
            </a:pPr>
            <a:r>
              <a:rPr lang="et-EE">
                <a:latin typeface="Times New Roman"/>
                <a:ea typeface="Times New Roman"/>
                <a:cs typeface="Times New Roman"/>
                <a:sym typeface="Times New Roman"/>
              </a:rPr>
              <a:t>Improve labour law to match the 24/7 requirements</a:t>
            </a:r>
            <a:endParaRPr/>
          </a:p>
          <a:p>
            <a:pPr indent="-285750" lvl="2" marL="1200150" rtl="0" algn="l">
              <a:lnSpc>
                <a:spcPct val="80000"/>
              </a:lnSpc>
              <a:spcBef>
                <a:spcPts val="480"/>
              </a:spcBef>
              <a:spcAft>
                <a:spcPts val="0"/>
              </a:spcAft>
              <a:buClr>
                <a:schemeClr val="dk1"/>
              </a:buClr>
              <a:buSzPts val="2400"/>
              <a:buFont typeface="Noto Sans Symbols"/>
              <a:buChar char="✔"/>
            </a:pPr>
            <a:r>
              <a:rPr lang="et-EE">
                <a:latin typeface="Times New Roman"/>
                <a:ea typeface="Times New Roman"/>
                <a:cs typeface="Times New Roman"/>
                <a:sym typeface="Times New Roman"/>
              </a:rPr>
              <a:t>Tackle the shortage of industry specialists and seek solutions</a:t>
            </a:r>
            <a:endParaRPr/>
          </a:p>
          <a:p>
            <a:pPr indent="-285750" lvl="2" marL="1200150" rtl="0" algn="l">
              <a:lnSpc>
                <a:spcPct val="80000"/>
              </a:lnSpc>
              <a:spcBef>
                <a:spcPts val="480"/>
              </a:spcBef>
              <a:spcAft>
                <a:spcPts val="0"/>
              </a:spcAft>
              <a:buClr>
                <a:schemeClr val="dk1"/>
              </a:buClr>
              <a:buSzPts val="2400"/>
              <a:buFont typeface="Noto Sans Symbols"/>
              <a:buChar char="✔"/>
            </a:pPr>
            <a:r>
              <a:rPr lang="et-EE">
                <a:latin typeface="Times New Roman"/>
                <a:ea typeface="Times New Roman"/>
                <a:cs typeface="Times New Roman"/>
                <a:sym typeface="Times New Roman"/>
              </a:rPr>
              <a:t>Creating attractive opportunities for investments</a:t>
            </a:r>
            <a:endParaRPr/>
          </a:p>
          <a:p>
            <a:pPr indent="-285750" lvl="1" marL="742950" rtl="0" algn="l">
              <a:lnSpc>
                <a:spcPct val="80000"/>
              </a:lnSpc>
              <a:spcBef>
                <a:spcPts val="48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Internationalization process with other clusters (42 clusters in EACP)</a:t>
            </a:r>
            <a:endParaRPr/>
          </a:p>
          <a:p>
            <a:pPr indent="-342900" lvl="0" marL="342900" rtl="0" algn="l">
              <a:lnSpc>
                <a:spcPct val="80000"/>
              </a:lnSpc>
              <a:spcBef>
                <a:spcPts val="480"/>
              </a:spcBef>
              <a:spcAft>
                <a:spcPts val="0"/>
              </a:spcAft>
              <a:buClr>
                <a:schemeClr val="dk1"/>
              </a:buClr>
              <a:buSzPts val="2400"/>
              <a:buChar char="•"/>
            </a:pPr>
            <a:r>
              <a:rPr b="1" lang="et-EE" sz="2400">
                <a:latin typeface="Times New Roman"/>
                <a:ea typeface="Times New Roman"/>
                <a:cs typeface="Times New Roman"/>
                <a:sym typeface="Times New Roman"/>
              </a:rPr>
              <a:t>Networking:</a:t>
            </a:r>
            <a:endParaRPr sz="2400">
              <a:latin typeface="Times New Roman"/>
              <a:ea typeface="Times New Roman"/>
              <a:cs typeface="Times New Roman"/>
              <a:sym typeface="Times New Roman"/>
            </a:endParaRPr>
          </a:p>
          <a:p>
            <a:pPr indent="-285750" lvl="1" marL="742950" rtl="0" algn="l">
              <a:lnSpc>
                <a:spcPct val="80000"/>
              </a:lnSpc>
              <a:spcBef>
                <a:spcPts val="48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Getting quicker access to clients, partners and knowledge – </a:t>
            </a:r>
            <a:r>
              <a:rPr lang="et-EE" sz="2400">
                <a:solidFill>
                  <a:srgbClr val="FF0000"/>
                </a:solidFill>
                <a:latin typeface="Times New Roman"/>
                <a:ea typeface="Times New Roman"/>
                <a:cs typeface="Times New Roman"/>
                <a:sym typeface="Times New Roman"/>
              </a:rPr>
              <a:t>saves time and money</a:t>
            </a:r>
            <a:endParaRPr/>
          </a:p>
          <a:p>
            <a:pPr indent="-285750" lvl="1" marL="742950" rtl="0" algn="l">
              <a:lnSpc>
                <a:spcPct val="80000"/>
              </a:lnSpc>
              <a:spcBef>
                <a:spcPts val="48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Joint participation at aerospace events – </a:t>
            </a:r>
            <a:r>
              <a:rPr lang="et-EE" sz="2400">
                <a:solidFill>
                  <a:srgbClr val="FF0000"/>
                </a:solidFill>
                <a:latin typeface="Times New Roman"/>
                <a:ea typeface="Times New Roman"/>
                <a:cs typeface="Times New Roman"/>
                <a:sym typeface="Times New Roman"/>
              </a:rPr>
              <a:t>gives more credibility</a:t>
            </a:r>
            <a:endParaRPr/>
          </a:p>
          <a:p>
            <a:pPr indent="-342900" lvl="0" marL="342900" rtl="0" algn="l">
              <a:lnSpc>
                <a:spcPct val="80000"/>
              </a:lnSpc>
              <a:spcBef>
                <a:spcPts val="480"/>
              </a:spcBef>
              <a:spcAft>
                <a:spcPts val="0"/>
              </a:spcAft>
              <a:buClr>
                <a:schemeClr val="dk1"/>
              </a:buClr>
              <a:buSzPts val="2400"/>
              <a:buChar char="•"/>
            </a:pPr>
            <a:r>
              <a:rPr b="1" lang="et-EE" sz="2400">
                <a:latin typeface="Times New Roman"/>
                <a:ea typeface="Times New Roman"/>
                <a:cs typeface="Times New Roman"/>
                <a:sym typeface="Times New Roman"/>
              </a:rPr>
              <a:t>Marketing:</a:t>
            </a:r>
            <a:endParaRPr/>
          </a:p>
          <a:p>
            <a:pPr indent="-285750" lvl="1" marL="742950" rtl="0" algn="l">
              <a:lnSpc>
                <a:spcPct val="80000"/>
              </a:lnSpc>
              <a:spcBef>
                <a:spcPts val="48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Creating </a:t>
            </a:r>
            <a:r>
              <a:rPr lang="et-EE" sz="2400">
                <a:solidFill>
                  <a:srgbClr val="FF0000"/>
                </a:solidFill>
                <a:latin typeface="Times New Roman"/>
                <a:ea typeface="Times New Roman"/>
                <a:cs typeface="Times New Roman"/>
                <a:sym typeface="Times New Roman"/>
              </a:rPr>
              <a:t>brand - Estonian Aviation or Aerospace Cluster!</a:t>
            </a:r>
            <a:endParaRPr/>
          </a:p>
          <a:p>
            <a:pPr indent="-285750" lvl="2" marL="1200150" rtl="0" algn="l">
              <a:lnSpc>
                <a:spcPct val="80000"/>
              </a:lnSpc>
              <a:spcBef>
                <a:spcPts val="480"/>
              </a:spcBef>
              <a:spcAft>
                <a:spcPts val="0"/>
              </a:spcAft>
              <a:buClr>
                <a:schemeClr val="dk1"/>
              </a:buClr>
              <a:buSzPts val="2400"/>
              <a:buFont typeface="Noto Sans Symbols"/>
              <a:buChar char="✔"/>
            </a:pPr>
            <a:r>
              <a:rPr lang="et-EE">
                <a:latin typeface="Times New Roman"/>
                <a:ea typeface="Times New Roman"/>
                <a:cs typeface="Times New Roman"/>
                <a:sym typeface="Times New Roman"/>
              </a:rPr>
              <a:t>Strong brand gives better presence (easier to find &amp; connect)</a:t>
            </a:r>
            <a:endParaRPr/>
          </a:p>
          <a:p>
            <a:pPr indent="-285750" lvl="2" marL="1200150" rtl="0" algn="l">
              <a:lnSpc>
                <a:spcPct val="80000"/>
              </a:lnSpc>
              <a:spcBef>
                <a:spcPts val="480"/>
              </a:spcBef>
              <a:spcAft>
                <a:spcPts val="0"/>
              </a:spcAft>
              <a:buClr>
                <a:schemeClr val="dk1"/>
              </a:buClr>
              <a:buSzPts val="2400"/>
              <a:buFont typeface="Noto Sans Symbols"/>
              <a:buChar char="✔"/>
            </a:pPr>
            <a:r>
              <a:rPr lang="et-EE">
                <a:latin typeface="Times New Roman"/>
                <a:ea typeface="Times New Roman"/>
                <a:cs typeface="Times New Roman"/>
                <a:sym typeface="Times New Roman"/>
              </a:rPr>
              <a:t>Brand will be better accepted by public bodies</a:t>
            </a:r>
            <a:endParaRPr/>
          </a:p>
          <a:p>
            <a:pPr indent="-285750" lvl="1" marL="742950" rtl="0" algn="l">
              <a:lnSpc>
                <a:spcPct val="80000"/>
              </a:lnSpc>
              <a:spcBef>
                <a:spcPts val="48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Raising visibility of the sector through:</a:t>
            </a:r>
            <a:endParaRPr/>
          </a:p>
          <a:p>
            <a:pPr indent="-285750" lvl="2" marL="1200150" rtl="0" algn="l">
              <a:lnSpc>
                <a:spcPct val="80000"/>
              </a:lnSpc>
              <a:spcBef>
                <a:spcPts val="480"/>
              </a:spcBef>
              <a:spcAft>
                <a:spcPts val="0"/>
              </a:spcAft>
              <a:buClr>
                <a:schemeClr val="dk1"/>
              </a:buClr>
              <a:buSzPts val="2400"/>
              <a:buFont typeface="Noto Sans Symbols"/>
              <a:buChar char="✔"/>
            </a:pPr>
            <a:r>
              <a:rPr lang="et-EE">
                <a:latin typeface="Times New Roman"/>
                <a:ea typeface="Times New Roman"/>
                <a:cs typeface="Times New Roman"/>
                <a:sym typeface="Times New Roman"/>
              </a:rPr>
              <a:t>Newsletters</a:t>
            </a:r>
            <a:endParaRPr/>
          </a:p>
          <a:p>
            <a:pPr indent="-285750" lvl="2" marL="1200150" rtl="0" algn="l">
              <a:lnSpc>
                <a:spcPct val="80000"/>
              </a:lnSpc>
              <a:spcBef>
                <a:spcPts val="480"/>
              </a:spcBef>
              <a:spcAft>
                <a:spcPts val="0"/>
              </a:spcAft>
              <a:buClr>
                <a:schemeClr val="dk1"/>
              </a:buClr>
              <a:buSzPts val="2400"/>
              <a:buFont typeface="Noto Sans Symbols"/>
              <a:buChar char="✔"/>
            </a:pPr>
            <a:r>
              <a:rPr lang="et-EE">
                <a:latin typeface="Times New Roman"/>
                <a:ea typeface="Times New Roman"/>
                <a:cs typeface="Times New Roman"/>
                <a:sym typeface="Times New Roman"/>
              </a:rPr>
              <a:t>Joint promotion materials (videos, brochures etc)</a:t>
            </a:r>
            <a:endParaRPr/>
          </a:p>
          <a:p>
            <a:pPr indent="-184150" lvl="1" marL="742950" rtl="0" algn="l">
              <a:lnSpc>
                <a:spcPct val="120000"/>
              </a:lnSpc>
              <a:spcBef>
                <a:spcPts val="320"/>
              </a:spcBef>
              <a:spcAft>
                <a:spcPts val="0"/>
              </a:spcAft>
              <a:buClr>
                <a:schemeClr val="dk1"/>
              </a:buClr>
              <a:buSzPts val="1600"/>
              <a:buNone/>
            </a:pPr>
            <a:r>
              <a:t/>
            </a:r>
            <a:endParaRPr sz="1600">
              <a:latin typeface="Book Antiqua"/>
              <a:ea typeface="Book Antiqua"/>
              <a:cs typeface="Book Antiqua"/>
              <a:sym typeface="Book Antiqu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5" name="Shape 1055"/>
        <p:cNvGrpSpPr/>
        <p:nvPr/>
      </p:nvGrpSpPr>
      <p:grpSpPr>
        <a:xfrm>
          <a:off x="0" y="0"/>
          <a:ext cx="0" cy="0"/>
          <a:chOff x="0" y="0"/>
          <a:chExt cx="0" cy="0"/>
        </a:xfrm>
      </p:grpSpPr>
      <p:sp>
        <p:nvSpPr>
          <p:cNvPr id="1056" name="Google Shape;1056;p149"/>
          <p:cNvSpPr txBox="1"/>
          <p:nvPr>
            <p:ph type="title"/>
          </p:nvPr>
        </p:nvSpPr>
        <p:spPr>
          <a:xfrm>
            <a:off x="467544" y="188640"/>
            <a:ext cx="8229600" cy="63408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t-EE" sz="3200">
                <a:latin typeface="Times New Roman"/>
                <a:ea typeface="Times New Roman"/>
                <a:cs typeface="Times New Roman"/>
                <a:sym typeface="Times New Roman"/>
              </a:rPr>
              <a:t>Some questions for the discussion</a:t>
            </a:r>
            <a:endParaRPr b="1" sz="3200">
              <a:latin typeface="Times New Roman"/>
              <a:ea typeface="Times New Roman"/>
              <a:cs typeface="Times New Roman"/>
              <a:sym typeface="Times New Roman"/>
            </a:endParaRPr>
          </a:p>
        </p:txBody>
      </p:sp>
      <p:sp>
        <p:nvSpPr>
          <p:cNvPr id="1057" name="Google Shape;1057;p149"/>
          <p:cNvSpPr txBox="1"/>
          <p:nvPr>
            <p:ph idx="1" type="body"/>
          </p:nvPr>
        </p:nvSpPr>
        <p:spPr>
          <a:xfrm>
            <a:off x="-13168" y="908720"/>
            <a:ext cx="91440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FF"/>
              </a:buClr>
              <a:buSzPts val="1000"/>
              <a:buFont typeface="Noto Sans Symbols"/>
              <a:buChar char="∙"/>
            </a:pPr>
            <a:r>
              <a:rPr b="1" lang="et-EE" sz="2800">
                <a:solidFill>
                  <a:srgbClr val="0000FF"/>
                </a:solidFill>
                <a:latin typeface="Times New Roman"/>
                <a:ea typeface="Times New Roman"/>
                <a:cs typeface="Times New Roman"/>
                <a:sym typeface="Times New Roman"/>
              </a:rPr>
              <a:t>Which are the capabilities and resources for the creation of the aviation cluster? Who are the potential partners?</a:t>
            </a:r>
            <a:endParaRPr b="1" sz="2800">
              <a:solidFill>
                <a:srgbClr val="0000FF"/>
              </a:solidFill>
              <a:latin typeface="Times New Roman"/>
              <a:ea typeface="Times New Roman"/>
              <a:cs typeface="Times New Roman"/>
              <a:sym typeface="Times New Roman"/>
            </a:endParaRPr>
          </a:p>
          <a:p>
            <a:pPr indent="-342900" lvl="0" marL="342900" rtl="0" algn="l">
              <a:spcBef>
                <a:spcPts val="560"/>
              </a:spcBef>
              <a:spcAft>
                <a:spcPts val="0"/>
              </a:spcAft>
              <a:buClr>
                <a:srgbClr val="000000"/>
              </a:buClr>
              <a:buSzPts val="1000"/>
              <a:buFont typeface="Noto Sans Symbols"/>
              <a:buChar char="∙"/>
            </a:pPr>
            <a:r>
              <a:rPr b="1" lang="et-EE" sz="2800">
                <a:solidFill>
                  <a:srgbClr val="000000"/>
                </a:solidFill>
                <a:latin typeface="Times New Roman"/>
                <a:ea typeface="Times New Roman"/>
                <a:cs typeface="Times New Roman"/>
                <a:sym typeface="Times New Roman"/>
              </a:rPr>
              <a:t>How to overcome potential problems coming from the smallness of Estonia? </a:t>
            </a:r>
            <a:endParaRPr/>
          </a:p>
          <a:p>
            <a:pPr indent="-342900" lvl="0" marL="342900" rtl="0" algn="l">
              <a:spcBef>
                <a:spcPts val="560"/>
              </a:spcBef>
              <a:spcAft>
                <a:spcPts val="0"/>
              </a:spcAft>
              <a:buClr>
                <a:srgbClr val="0000FF"/>
              </a:buClr>
              <a:buSzPts val="1000"/>
              <a:buFont typeface="Noto Sans Symbols"/>
              <a:buChar char="∙"/>
            </a:pPr>
            <a:r>
              <a:rPr b="1" lang="et-EE" sz="2800">
                <a:solidFill>
                  <a:srgbClr val="0000FF"/>
                </a:solidFill>
                <a:latin typeface="Times New Roman"/>
                <a:ea typeface="Times New Roman"/>
                <a:cs typeface="Times New Roman"/>
                <a:sym typeface="Times New Roman"/>
              </a:rPr>
              <a:t>Which are the common interests of cluster participants? </a:t>
            </a:r>
            <a:r>
              <a:rPr b="1" lang="et-EE" sz="2800">
                <a:solidFill>
                  <a:srgbClr val="000000"/>
                </a:solidFill>
                <a:latin typeface="Times New Roman"/>
                <a:ea typeface="Times New Roman"/>
                <a:cs typeface="Times New Roman"/>
                <a:sym typeface="Times New Roman"/>
              </a:rPr>
              <a:t>Who is taking the lead in the clustering process?</a:t>
            </a:r>
            <a:endParaRPr/>
          </a:p>
          <a:p>
            <a:pPr indent="-342900" lvl="0" marL="342900" rtl="0" algn="l">
              <a:spcBef>
                <a:spcPts val="560"/>
              </a:spcBef>
              <a:spcAft>
                <a:spcPts val="0"/>
              </a:spcAft>
              <a:buClr>
                <a:srgbClr val="0000FF"/>
              </a:buClr>
              <a:buSzPts val="1000"/>
              <a:buFont typeface="Noto Sans Symbols"/>
              <a:buChar char="∙"/>
            </a:pPr>
            <a:r>
              <a:rPr b="1" lang="et-EE" sz="2800">
                <a:solidFill>
                  <a:srgbClr val="0000FF"/>
                </a:solidFill>
                <a:latin typeface="Times New Roman"/>
                <a:ea typeface="Times New Roman"/>
                <a:cs typeface="Times New Roman"/>
                <a:sym typeface="Times New Roman"/>
              </a:rPr>
              <a:t>Which areas of the aviation could benefit most from the clustering process?</a:t>
            </a:r>
            <a:endParaRPr b="1" sz="2800">
              <a:solidFill>
                <a:srgbClr val="0000FF"/>
              </a:solidFill>
              <a:latin typeface="Times New Roman"/>
              <a:ea typeface="Times New Roman"/>
              <a:cs typeface="Times New Roman"/>
              <a:sym typeface="Times New Roman"/>
            </a:endParaRPr>
          </a:p>
          <a:p>
            <a:pPr indent="-342900" lvl="0" marL="342900" rtl="0" algn="l">
              <a:spcBef>
                <a:spcPts val="560"/>
              </a:spcBef>
              <a:spcAft>
                <a:spcPts val="0"/>
              </a:spcAft>
              <a:buClr>
                <a:srgbClr val="000000"/>
              </a:buClr>
              <a:buSzPts val="1000"/>
              <a:buFont typeface="Noto Sans Symbols"/>
              <a:buChar char="∙"/>
            </a:pPr>
            <a:r>
              <a:rPr b="1" lang="et-EE" sz="2800">
                <a:solidFill>
                  <a:srgbClr val="000000"/>
                </a:solidFill>
                <a:latin typeface="Times New Roman"/>
                <a:ea typeface="Times New Roman"/>
                <a:cs typeface="Times New Roman"/>
                <a:sym typeface="Times New Roman"/>
              </a:rPr>
              <a:t>How could be state involved and cooperate in cluster development process? What could be the role of the Enterprise Estonia cluster cooperation instrument ?</a:t>
            </a:r>
            <a:endParaRPr b="1" sz="2800">
              <a:solidFill>
                <a:srgbClr val="000000"/>
              </a:solidFill>
              <a:latin typeface="Times New Roman"/>
              <a:ea typeface="Times New Roman"/>
              <a:cs typeface="Times New Roman"/>
              <a:sym typeface="Times New Roman"/>
            </a:endParaRPr>
          </a:p>
          <a:p>
            <a:pPr indent="-165100" lvl="0" marL="34290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pic>
        <p:nvPicPr>
          <p:cNvPr id="748" name="Google Shape;748;p120"/>
          <p:cNvPicPr preferRelativeResize="0"/>
          <p:nvPr>
            <p:ph idx="1" type="body"/>
          </p:nvPr>
        </p:nvPicPr>
        <p:blipFill rotWithShape="1">
          <a:blip r:embed="rId3">
            <a:alphaModFix/>
          </a:blip>
          <a:srcRect b="0" l="0" r="0" t="0"/>
          <a:stretch/>
        </p:blipFill>
        <p:spPr>
          <a:xfrm>
            <a:off x="196850" y="346075"/>
            <a:ext cx="8407400" cy="630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pic>
        <p:nvPicPr>
          <p:cNvPr id="753" name="Google Shape;753;p121"/>
          <p:cNvPicPr preferRelativeResize="0"/>
          <p:nvPr>
            <p:ph idx="1" type="body"/>
          </p:nvPr>
        </p:nvPicPr>
        <p:blipFill rotWithShape="1">
          <a:blip r:embed="rId3">
            <a:alphaModFix/>
          </a:blip>
          <a:srcRect b="0" l="0" r="0" t="0"/>
          <a:stretch/>
        </p:blipFill>
        <p:spPr>
          <a:xfrm>
            <a:off x="323850" y="260350"/>
            <a:ext cx="8488363" cy="60277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57" name="Shape 757"/>
        <p:cNvGrpSpPr/>
        <p:nvPr/>
      </p:nvGrpSpPr>
      <p:grpSpPr>
        <a:xfrm>
          <a:off x="0" y="0"/>
          <a:ext cx="0" cy="0"/>
          <a:chOff x="0" y="0"/>
          <a:chExt cx="0" cy="0"/>
        </a:xfrm>
      </p:grpSpPr>
      <p:sp>
        <p:nvSpPr>
          <p:cNvPr id="758" name="Google Shape;758;p122"/>
          <p:cNvSpPr txBox="1"/>
          <p:nvPr>
            <p:ph idx="11" type="ftr"/>
          </p:nvPr>
        </p:nvSpPr>
        <p:spPr>
          <a:xfrm>
            <a:off x="4859338" y="6092825"/>
            <a:ext cx="2133600" cy="476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rPr b="0" i="0" lang="et-EE" sz="1400" u="none" cap="none" strike="noStrike">
                <a:solidFill>
                  <a:srgbClr val="000000"/>
                </a:solidFill>
                <a:latin typeface="Arial"/>
                <a:ea typeface="Arial"/>
                <a:cs typeface="Arial"/>
                <a:sym typeface="Arial"/>
              </a:rPr>
              <a:t>Lindqvist, TCI Global Conference, 29 Nov 2011</a:t>
            </a:r>
            <a:endParaRPr b="0" i="0" sz="1400" u="none" cap="none" strike="noStrike">
              <a:solidFill>
                <a:srgbClr val="000000"/>
              </a:solidFill>
              <a:latin typeface="Arial"/>
              <a:ea typeface="Arial"/>
              <a:cs typeface="Arial"/>
              <a:sym typeface="Arial"/>
            </a:endParaRPr>
          </a:p>
        </p:txBody>
      </p:sp>
      <p:sp>
        <p:nvSpPr>
          <p:cNvPr id="759" name="Google Shape;759;p122"/>
          <p:cNvSpPr txBox="1"/>
          <p:nvPr>
            <p:ph idx="12" type="sldNum"/>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1400"/>
              <a:buFont typeface="Arial"/>
              <a:buNone/>
            </a:pPr>
            <a:fld id="{00000000-1234-1234-1234-123412341234}" type="slidenum">
              <a:rPr b="0" i="0" lang="et-E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descr="http://www.waxantiques.com/items/5179/images/5179mop6_000.jpg" id="760" name="Google Shape;760;p122"/>
          <p:cNvPicPr preferRelativeResize="0"/>
          <p:nvPr/>
        </p:nvPicPr>
        <p:blipFill rotWithShape="1">
          <a:blip r:embed="rId3">
            <a:alphaModFix/>
          </a:blip>
          <a:srcRect b="0" l="0" r="0" t="0"/>
          <a:stretch/>
        </p:blipFill>
        <p:spPr>
          <a:xfrm>
            <a:off x="6875463" y="260350"/>
            <a:ext cx="1901825" cy="2133600"/>
          </a:xfrm>
          <a:prstGeom prst="rect">
            <a:avLst/>
          </a:prstGeom>
          <a:noFill/>
          <a:ln>
            <a:noFill/>
          </a:ln>
        </p:spPr>
      </p:pic>
      <p:pic>
        <p:nvPicPr>
          <p:cNvPr descr="http://farm3.static.flickr.com/2698/4277973933_0eb246eac9.jpg" id="761" name="Google Shape;761;p122"/>
          <p:cNvPicPr preferRelativeResize="0"/>
          <p:nvPr/>
        </p:nvPicPr>
        <p:blipFill rotWithShape="1">
          <a:blip r:embed="rId4">
            <a:alphaModFix/>
          </a:blip>
          <a:srcRect b="0" l="0" r="0" t="0"/>
          <a:stretch/>
        </p:blipFill>
        <p:spPr>
          <a:xfrm>
            <a:off x="395288" y="333375"/>
            <a:ext cx="2016125" cy="2016125"/>
          </a:xfrm>
          <a:prstGeom prst="rect">
            <a:avLst/>
          </a:prstGeom>
          <a:noFill/>
          <a:ln>
            <a:noFill/>
          </a:ln>
        </p:spPr>
      </p:pic>
      <p:pic>
        <p:nvPicPr>
          <p:cNvPr descr="Counties of England - See below for information of each  English county" id="762" name="Google Shape;762;p122"/>
          <p:cNvPicPr preferRelativeResize="0"/>
          <p:nvPr/>
        </p:nvPicPr>
        <p:blipFill rotWithShape="1">
          <a:blip r:embed="rId5">
            <a:alphaModFix/>
          </a:blip>
          <a:srcRect b="0" l="0" r="0" t="30478"/>
          <a:stretch/>
        </p:blipFill>
        <p:spPr>
          <a:xfrm>
            <a:off x="2268538" y="1397000"/>
            <a:ext cx="4724400" cy="4065588"/>
          </a:xfrm>
          <a:prstGeom prst="rect">
            <a:avLst/>
          </a:prstGeom>
          <a:noFill/>
          <a:ln>
            <a:noFill/>
          </a:ln>
        </p:spPr>
      </p:pic>
      <p:pic>
        <p:nvPicPr>
          <p:cNvPr descr="Windsor Chair" id="763" name="Google Shape;763;p122"/>
          <p:cNvPicPr preferRelativeResize="0"/>
          <p:nvPr/>
        </p:nvPicPr>
        <p:blipFill rotWithShape="1">
          <a:blip r:embed="rId6">
            <a:alphaModFix/>
          </a:blip>
          <a:srcRect b="0" l="0" r="0" t="0"/>
          <a:stretch/>
        </p:blipFill>
        <p:spPr>
          <a:xfrm>
            <a:off x="603250" y="4005263"/>
            <a:ext cx="1600200" cy="2524125"/>
          </a:xfrm>
          <a:prstGeom prst="rect">
            <a:avLst/>
          </a:prstGeom>
          <a:noFill/>
          <a:ln>
            <a:noFill/>
          </a:ln>
        </p:spPr>
      </p:pic>
      <p:pic>
        <p:nvPicPr>
          <p:cNvPr descr="Devonshire_Neck.jpg - 30321 Bytes" id="764" name="Google Shape;764;p122"/>
          <p:cNvPicPr preferRelativeResize="0"/>
          <p:nvPr/>
        </p:nvPicPr>
        <p:blipFill rotWithShape="1">
          <a:blip r:embed="rId7">
            <a:alphaModFix/>
          </a:blip>
          <a:srcRect b="2158" l="5707" r="4342" t="0"/>
          <a:stretch/>
        </p:blipFill>
        <p:spPr>
          <a:xfrm>
            <a:off x="7034213" y="4343400"/>
            <a:ext cx="1584325" cy="2181225"/>
          </a:xfrm>
          <a:prstGeom prst="rect">
            <a:avLst/>
          </a:prstGeom>
          <a:noFill/>
          <a:ln>
            <a:noFill/>
          </a:ln>
        </p:spPr>
      </p:pic>
      <p:sp>
        <p:nvSpPr>
          <p:cNvPr id="765" name="Google Shape;765;p122"/>
          <p:cNvSpPr/>
          <p:nvPr/>
        </p:nvSpPr>
        <p:spPr>
          <a:xfrm>
            <a:off x="4383088" y="2276475"/>
            <a:ext cx="433387" cy="433388"/>
          </a:xfrm>
          <a:prstGeom prst="ellipse">
            <a:avLst/>
          </a:prstGeom>
          <a:noFill/>
          <a:ln cap="flat" cmpd="sng" w="38100">
            <a:solidFill>
              <a:srgbClr val="072E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766" name="Google Shape;766;p122"/>
          <p:cNvSpPr/>
          <p:nvPr/>
        </p:nvSpPr>
        <p:spPr>
          <a:xfrm>
            <a:off x="4716463" y="1890713"/>
            <a:ext cx="433387" cy="433387"/>
          </a:xfrm>
          <a:prstGeom prst="ellipse">
            <a:avLst/>
          </a:prstGeom>
          <a:noFill/>
          <a:ln cap="flat" cmpd="sng" w="38100">
            <a:solidFill>
              <a:srgbClr val="072E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767" name="Google Shape;767;p122"/>
          <p:cNvSpPr/>
          <p:nvPr/>
        </p:nvSpPr>
        <p:spPr>
          <a:xfrm>
            <a:off x="5434013" y="3114675"/>
            <a:ext cx="433387" cy="433388"/>
          </a:xfrm>
          <a:prstGeom prst="ellipse">
            <a:avLst/>
          </a:prstGeom>
          <a:noFill/>
          <a:ln cap="flat" cmpd="sng" w="38100">
            <a:solidFill>
              <a:srgbClr val="072E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768" name="Google Shape;768;p122"/>
          <p:cNvSpPr/>
          <p:nvPr/>
        </p:nvSpPr>
        <p:spPr>
          <a:xfrm>
            <a:off x="5076825" y="3403600"/>
            <a:ext cx="433388" cy="433388"/>
          </a:xfrm>
          <a:prstGeom prst="ellipse">
            <a:avLst/>
          </a:prstGeom>
          <a:noFill/>
          <a:ln cap="flat" cmpd="sng" w="38100">
            <a:solidFill>
              <a:srgbClr val="072E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769" name="Google Shape;769;p122"/>
          <p:cNvSpPr/>
          <p:nvPr/>
        </p:nvSpPr>
        <p:spPr>
          <a:xfrm>
            <a:off x="503238" y="2563813"/>
            <a:ext cx="1800225" cy="504825"/>
          </a:xfrm>
          <a:prstGeom prst="rect">
            <a:avLst/>
          </a:prstGeom>
          <a:noFill/>
          <a:ln>
            <a:noFill/>
          </a:ln>
        </p:spPr>
        <p:txBody>
          <a:bodyPr anchorCtr="1" anchor="ctr" bIns="45700" lIns="91425" spcFirstLastPara="1" rIns="198000" wrap="square" tIns="45700">
            <a:noAutofit/>
          </a:bodyPr>
          <a:lstStyle/>
          <a:p>
            <a:pPr indent="0" lvl="0" marL="0" marR="0" rtl="0" algn="ctr">
              <a:lnSpc>
                <a:spcPct val="90000"/>
              </a:lnSpc>
              <a:spcBef>
                <a:spcPts val="0"/>
              </a:spcBef>
              <a:spcAft>
                <a:spcPts val="0"/>
              </a:spcAft>
              <a:buClr>
                <a:srgbClr val="000000"/>
              </a:buClr>
              <a:buSzPts val="1800"/>
              <a:buFont typeface="Gill Sans"/>
              <a:buNone/>
            </a:pPr>
            <a:r>
              <a:rPr b="0" i="0" lang="et-EE" sz="1800" u="none" cap="none" strike="noStrike">
                <a:solidFill>
                  <a:srgbClr val="000000"/>
                </a:solidFill>
                <a:latin typeface="Gill Sans"/>
                <a:ea typeface="Gill Sans"/>
                <a:cs typeface="Gill Sans"/>
                <a:sym typeface="Gill Sans"/>
              </a:rPr>
              <a:t>Staffordshire</a:t>
            </a:r>
            <a:br>
              <a:rPr b="0" i="0" lang="et-EE" sz="1800" u="none" cap="none" strike="noStrike">
                <a:solidFill>
                  <a:srgbClr val="000000"/>
                </a:solidFill>
                <a:latin typeface="Gill Sans"/>
                <a:ea typeface="Gill Sans"/>
                <a:cs typeface="Gill Sans"/>
                <a:sym typeface="Gill Sans"/>
              </a:rPr>
            </a:br>
            <a:r>
              <a:rPr b="0" i="0" lang="et-EE" sz="1800" u="none" cap="none" strike="noStrike">
                <a:solidFill>
                  <a:srgbClr val="000000"/>
                </a:solidFill>
                <a:latin typeface="Gill Sans"/>
                <a:ea typeface="Gill Sans"/>
                <a:cs typeface="Gill Sans"/>
                <a:sym typeface="Gill Sans"/>
              </a:rPr>
              <a:t>pottery</a:t>
            </a:r>
            <a:endParaRPr/>
          </a:p>
        </p:txBody>
      </p:sp>
      <p:sp>
        <p:nvSpPr>
          <p:cNvPr id="770" name="Google Shape;770;p122"/>
          <p:cNvSpPr/>
          <p:nvPr/>
        </p:nvSpPr>
        <p:spPr>
          <a:xfrm>
            <a:off x="503238" y="3429000"/>
            <a:ext cx="1800225" cy="504825"/>
          </a:xfrm>
          <a:prstGeom prst="rect">
            <a:avLst/>
          </a:prstGeom>
          <a:noFill/>
          <a:ln>
            <a:noFill/>
          </a:ln>
        </p:spPr>
        <p:txBody>
          <a:bodyPr anchorCtr="1" anchor="ctr" bIns="45700" lIns="91425" spcFirstLastPara="1" rIns="198000" wrap="square" tIns="45700">
            <a:noAutofit/>
          </a:bodyPr>
          <a:lstStyle/>
          <a:p>
            <a:pPr indent="0" lvl="0" marL="0" marR="0" rtl="0" algn="ctr">
              <a:lnSpc>
                <a:spcPct val="90000"/>
              </a:lnSpc>
              <a:spcBef>
                <a:spcPts val="0"/>
              </a:spcBef>
              <a:spcAft>
                <a:spcPts val="0"/>
              </a:spcAft>
              <a:buClr>
                <a:srgbClr val="000000"/>
              </a:buClr>
              <a:buSzPts val="1800"/>
              <a:buFont typeface="Gill Sans"/>
              <a:buNone/>
            </a:pPr>
            <a:r>
              <a:rPr b="0" i="0" lang="et-EE" sz="1800" u="none" cap="none" strike="noStrike">
                <a:solidFill>
                  <a:srgbClr val="000000"/>
                </a:solidFill>
                <a:latin typeface="Gill Sans"/>
                <a:ea typeface="Gill Sans"/>
                <a:cs typeface="Gill Sans"/>
                <a:sym typeface="Gill Sans"/>
              </a:rPr>
              <a:t>Buckinghamshire</a:t>
            </a:r>
            <a:br>
              <a:rPr b="0" i="0" lang="et-EE" sz="1800" u="none" cap="none" strike="noStrike">
                <a:solidFill>
                  <a:srgbClr val="000000"/>
                </a:solidFill>
                <a:latin typeface="Gill Sans"/>
                <a:ea typeface="Gill Sans"/>
                <a:cs typeface="Gill Sans"/>
                <a:sym typeface="Gill Sans"/>
              </a:rPr>
            </a:br>
            <a:r>
              <a:rPr b="0" i="0" lang="et-EE" sz="1800" u="none" cap="none" strike="noStrike">
                <a:solidFill>
                  <a:srgbClr val="000000"/>
                </a:solidFill>
                <a:latin typeface="Gill Sans"/>
                <a:ea typeface="Gill Sans"/>
                <a:cs typeface="Gill Sans"/>
                <a:sym typeface="Gill Sans"/>
              </a:rPr>
              <a:t>chairs</a:t>
            </a:r>
            <a:endParaRPr/>
          </a:p>
        </p:txBody>
      </p:sp>
      <p:sp>
        <p:nvSpPr>
          <p:cNvPr id="771" name="Google Shape;771;p122"/>
          <p:cNvSpPr/>
          <p:nvPr/>
        </p:nvSpPr>
        <p:spPr>
          <a:xfrm>
            <a:off x="6926263" y="3860800"/>
            <a:ext cx="1800225" cy="504825"/>
          </a:xfrm>
          <a:prstGeom prst="rect">
            <a:avLst/>
          </a:prstGeom>
          <a:noFill/>
          <a:ln>
            <a:noFill/>
          </a:ln>
        </p:spPr>
        <p:txBody>
          <a:bodyPr anchorCtr="1" anchor="ctr" bIns="45700" lIns="91425" spcFirstLastPara="1" rIns="198000" wrap="square" tIns="45700">
            <a:noAutofit/>
          </a:bodyPr>
          <a:lstStyle/>
          <a:p>
            <a:pPr indent="0" lvl="0" marL="0" marR="0" rtl="0" algn="ctr">
              <a:lnSpc>
                <a:spcPct val="90000"/>
              </a:lnSpc>
              <a:spcBef>
                <a:spcPts val="0"/>
              </a:spcBef>
              <a:spcAft>
                <a:spcPts val="0"/>
              </a:spcAft>
              <a:buClr>
                <a:srgbClr val="000000"/>
              </a:buClr>
              <a:buSzPts val="1800"/>
              <a:buFont typeface="Gill Sans"/>
              <a:buNone/>
            </a:pPr>
            <a:r>
              <a:rPr b="0" i="0" lang="et-EE" sz="1800" u="none" cap="none" strike="noStrike">
                <a:solidFill>
                  <a:srgbClr val="000000"/>
                </a:solidFill>
                <a:latin typeface="Gill Sans"/>
                <a:ea typeface="Gill Sans"/>
                <a:cs typeface="Gill Sans"/>
                <a:sym typeface="Gill Sans"/>
              </a:rPr>
              <a:t>Bedfordshire</a:t>
            </a:r>
            <a:br>
              <a:rPr b="0" i="0" lang="et-EE" sz="1800" u="none" cap="none" strike="noStrike">
                <a:solidFill>
                  <a:srgbClr val="000000"/>
                </a:solidFill>
                <a:latin typeface="Gill Sans"/>
                <a:ea typeface="Gill Sans"/>
                <a:cs typeface="Gill Sans"/>
                <a:sym typeface="Gill Sans"/>
              </a:rPr>
            </a:br>
            <a:r>
              <a:rPr b="0" i="0" lang="et-EE" sz="1800" u="none" cap="none" strike="noStrike">
                <a:solidFill>
                  <a:srgbClr val="000000"/>
                </a:solidFill>
                <a:latin typeface="Gill Sans"/>
                <a:ea typeface="Gill Sans"/>
                <a:cs typeface="Gill Sans"/>
                <a:sym typeface="Gill Sans"/>
              </a:rPr>
              <a:t>straw plaiting</a:t>
            </a:r>
            <a:endParaRPr/>
          </a:p>
        </p:txBody>
      </p:sp>
      <p:sp>
        <p:nvSpPr>
          <p:cNvPr id="772" name="Google Shape;772;p122"/>
          <p:cNvSpPr/>
          <p:nvPr/>
        </p:nvSpPr>
        <p:spPr>
          <a:xfrm>
            <a:off x="6926263" y="2563813"/>
            <a:ext cx="1800225" cy="504825"/>
          </a:xfrm>
          <a:prstGeom prst="rect">
            <a:avLst/>
          </a:prstGeom>
          <a:noFill/>
          <a:ln>
            <a:noFill/>
          </a:ln>
        </p:spPr>
        <p:txBody>
          <a:bodyPr anchorCtr="1" anchor="ctr" bIns="45700" lIns="91425" spcFirstLastPara="1" rIns="198000" wrap="square" tIns="45700">
            <a:noAutofit/>
          </a:bodyPr>
          <a:lstStyle/>
          <a:p>
            <a:pPr indent="0" lvl="0" marL="0" marR="0" rtl="0" algn="ctr">
              <a:lnSpc>
                <a:spcPct val="90000"/>
              </a:lnSpc>
              <a:spcBef>
                <a:spcPts val="0"/>
              </a:spcBef>
              <a:spcAft>
                <a:spcPts val="0"/>
              </a:spcAft>
              <a:buClr>
                <a:srgbClr val="000000"/>
              </a:buClr>
              <a:buSzPts val="1800"/>
              <a:buFont typeface="Gill Sans"/>
              <a:buNone/>
            </a:pPr>
            <a:r>
              <a:rPr b="0" i="0" lang="et-EE" sz="1800" u="none" cap="none" strike="noStrike">
                <a:solidFill>
                  <a:srgbClr val="000000"/>
                </a:solidFill>
                <a:latin typeface="Gill Sans"/>
                <a:ea typeface="Gill Sans"/>
                <a:cs typeface="Gill Sans"/>
                <a:sym typeface="Gill Sans"/>
              </a:rPr>
              <a:t>Sheffield</a:t>
            </a:r>
            <a:br>
              <a:rPr b="0" i="0" lang="et-EE" sz="1800" u="none" cap="none" strike="noStrike">
                <a:solidFill>
                  <a:srgbClr val="000000"/>
                </a:solidFill>
                <a:latin typeface="Gill Sans"/>
                <a:ea typeface="Gill Sans"/>
                <a:cs typeface="Gill Sans"/>
                <a:sym typeface="Gill Sans"/>
              </a:rPr>
            </a:br>
            <a:r>
              <a:rPr b="0" i="0" lang="et-EE" sz="1800" u="none" cap="none" strike="noStrike">
                <a:solidFill>
                  <a:srgbClr val="000000"/>
                </a:solidFill>
                <a:latin typeface="Gill Sans"/>
                <a:ea typeface="Gill Sans"/>
                <a:cs typeface="Gill Sans"/>
                <a:sym typeface="Gill Sans"/>
              </a:rPr>
              <a:t>cultery</a:t>
            </a:r>
            <a:endParaRPr/>
          </a:p>
        </p:txBody>
      </p:sp>
      <p:cxnSp>
        <p:nvCxnSpPr>
          <p:cNvPr id="773" name="Google Shape;773;p122"/>
          <p:cNvCxnSpPr/>
          <p:nvPr/>
        </p:nvCxnSpPr>
        <p:spPr>
          <a:xfrm>
            <a:off x="1979613" y="1557338"/>
            <a:ext cx="2376487" cy="863600"/>
          </a:xfrm>
          <a:prstGeom prst="straightConnector1">
            <a:avLst/>
          </a:prstGeom>
          <a:noFill/>
          <a:ln cap="flat" cmpd="sng" w="38100">
            <a:solidFill>
              <a:srgbClr val="072E67"/>
            </a:solidFill>
            <a:prstDash val="solid"/>
            <a:round/>
            <a:headEnd len="med" w="med" type="none"/>
            <a:tailEnd len="med" w="med" type="none"/>
          </a:ln>
        </p:spPr>
      </p:cxnSp>
      <p:cxnSp>
        <p:nvCxnSpPr>
          <p:cNvPr id="774" name="Google Shape;774;p122"/>
          <p:cNvCxnSpPr/>
          <p:nvPr/>
        </p:nvCxnSpPr>
        <p:spPr>
          <a:xfrm flipH="1" rot="10800000">
            <a:off x="2051050" y="3762375"/>
            <a:ext cx="3025775" cy="890588"/>
          </a:xfrm>
          <a:prstGeom prst="straightConnector1">
            <a:avLst/>
          </a:prstGeom>
          <a:noFill/>
          <a:ln cap="flat" cmpd="sng" w="38100">
            <a:solidFill>
              <a:srgbClr val="072E67"/>
            </a:solidFill>
            <a:prstDash val="solid"/>
            <a:round/>
            <a:headEnd len="med" w="med" type="none"/>
            <a:tailEnd len="med" w="med" type="none"/>
          </a:ln>
        </p:spPr>
      </p:cxnSp>
      <p:cxnSp>
        <p:nvCxnSpPr>
          <p:cNvPr id="775" name="Google Shape;775;p122"/>
          <p:cNvCxnSpPr/>
          <p:nvPr/>
        </p:nvCxnSpPr>
        <p:spPr>
          <a:xfrm>
            <a:off x="5795963" y="3548063"/>
            <a:ext cx="1655762" cy="1176337"/>
          </a:xfrm>
          <a:prstGeom prst="straightConnector1">
            <a:avLst/>
          </a:prstGeom>
          <a:noFill/>
          <a:ln cap="flat" cmpd="sng" w="38100">
            <a:solidFill>
              <a:srgbClr val="072E67"/>
            </a:solidFill>
            <a:prstDash val="solid"/>
            <a:round/>
            <a:headEnd len="med" w="med" type="none"/>
            <a:tailEnd len="med" w="med" type="none"/>
          </a:ln>
        </p:spPr>
      </p:cxnSp>
      <p:cxnSp>
        <p:nvCxnSpPr>
          <p:cNvPr id="776" name="Google Shape;776;p122"/>
          <p:cNvCxnSpPr/>
          <p:nvPr/>
        </p:nvCxnSpPr>
        <p:spPr>
          <a:xfrm flipH="1" rot="10800000">
            <a:off x="5148263" y="1412875"/>
            <a:ext cx="1944687" cy="693738"/>
          </a:xfrm>
          <a:prstGeom prst="straightConnector1">
            <a:avLst/>
          </a:prstGeom>
          <a:noFill/>
          <a:ln cap="flat" cmpd="sng" w="38100">
            <a:solidFill>
              <a:srgbClr val="072E67"/>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80" name="Shape 780"/>
        <p:cNvGrpSpPr/>
        <p:nvPr/>
      </p:nvGrpSpPr>
      <p:grpSpPr>
        <a:xfrm>
          <a:off x="0" y="0"/>
          <a:ext cx="0" cy="0"/>
          <a:chOff x="0" y="0"/>
          <a:chExt cx="0" cy="0"/>
        </a:xfrm>
      </p:grpSpPr>
      <p:pic>
        <p:nvPicPr>
          <p:cNvPr id="781" name="Google Shape;781;p123"/>
          <p:cNvPicPr preferRelativeResize="0"/>
          <p:nvPr>
            <p:ph idx="1" type="body"/>
          </p:nvPr>
        </p:nvPicPr>
        <p:blipFill rotWithShape="1">
          <a:blip r:embed="rId3">
            <a:alphaModFix/>
          </a:blip>
          <a:srcRect b="0" l="0" r="0" t="0"/>
          <a:stretch/>
        </p:blipFill>
        <p:spPr>
          <a:xfrm>
            <a:off x="346075" y="266700"/>
            <a:ext cx="8042275" cy="6099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5" name="Shape 785"/>
        <p:cNvGrpSpPr/>
        <p:nvPr/>
      </p:nvGrpSpPr>
      <p:grpSpPr>
        <a:xfrm>
          <a:off x="0" y="0"/>
          <a:ext cx="0" cy="0"/>
          <a:chOff x="0" y="0"/>
          <a:chExt cx="0" cy="0"/>
        </a:xfrm>
      </p:grpSpPr>
      <p:sp>
        <p:nvSpPr>
          <p:cNvPr id="786" name="Google Shape;786;p124"/>
          <p:cNvSpPr txBox="1"/>
          <p:nvPr>
            <p:ph type="title"/>
          </p:nvPr>
        </p:nvSpPr>
        <p:spPr>
          <a:xfrm>
            <a:off x="611188" y="-171450"/>
            <a:ext cx="8088312" cy="908050"/>
          </a:xfrm>
          <a:prstGeom prst="rect">
            <a:avLst/>
          </a:prstGeom>
          <a:noFill/>
          <a:ln>
            <a:noFill/>
          </a:ln>
        </p:spPr>
        <p:txBody>
          <a:bodyPr anchorCtr="0" anchor="ctr" bIns="45700" lIns="91425" spcFirstLastPara="1" rIns="91425" wrap="square" tIns="45700">
            <a:noAutofit/>
          </a:bodyPr>
          <a:lstStyle/>
          <a:p>
            <a:pPr indent="-762000" lvl="0" marL="762000" rtl="0" algn="ctr">
              <a:spcBef>
                <a:spcPts val="0"/>
              </a:spcBef>
              <a:spcAft>
                <a:spcPts val="0"/>
              </a:spcAft>
              <a:buNone/>
            </a:pPr>
            <a:r>
              <a:rPr b="1" lang="et-EE" sz="3200">
                <a:latin typeface="Times New Roman"/>
                <a:ea typeface="Times New Roman"/>
                <a:cs typeface="Times New Roman"/>
                <a:sym typeface="Times New Roman"/>
              </a:rPr>
              <a:t>What is told about clusters ?</a:t>
            </a:r>
            <a:endParaRPr b="1" sz="3200">
              <a:latin typeface="Times New Roman"/>
              <a:ea typeface="Times New Roman"/>
              <a:cs typeface="Times New Roman"/>
              <a:sym typeface="Times New Roman"/>
            </a:endParaRPr>
          </a:p>
        </p:txBody>
      </p:sp>
      <p:sp>
        <p:nvSpPr>
          <p:cNvPr id="787" name="Google Shape;787;p124"/>
          <p:cNvSpPr txBox="1"/>
          <p:nvPr>
            <p:ph idx="1" type="body"/>
          </p:nvPr>
        </p:nvSpPr>
        <p:spPr>
          <a:xfrm>
            <a:off x="107950" y="404813"/>
            <a:ext cx="8785225" cy="45021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None/>
            </a:pPr>
            <a:r>
              <a:rPr b="1" lang="et-EE" sz="2400"/>
              <a:t>Alfred Marshall </a:t>
            </a:r>
            <a:r>
              <a:rPr lang="et-EE" sz="2800"/>
              <a:t>- </a:t>
            </a:r>
            <a:r>
              <a:rPr b="1" i="1" lang="et-EE" sz="2400">
                <a:solidFill>
                  <a:srgbClr val="C00000"/>
                </a:solidFill>
              </a:rPr>
              <a:t>Industries tend to cluster in distinct geographic districts, with individual cities specializing in production of narrowly related set of goods</a:t>
            </a:r>
            <a:endParaRPr b="1" sz="2400">
              <a:solidFill>
                <a:srgbClr val="C00000"/>
              </a:solidFill>
            </a:endParaRPr>
          </a:p>
          <a:p>
            <a:pPr indent="-342900" lvl="0" marL="342900" rtl="0" algn="l">
              <a:spcBef>
                <a:spcPts val="560"/>
              </a:spcBef>
              <a:spcAft>
                <a:spcPts val="0"/>
              </a:spcAft>
              <a:buClr>
                <a:schemeClr val="dk1"/>
              </a:buClr>
              <a:buSzPts val="2400"/>
              <a:buFont typeface="Arial"/>
              <a:buNone/>
            </a:pPr>
            <a:r>
              <a:rPr b="1" lang="et-EE" sz="2400"/>
              <a:t>Joseph Schumpeter </a:t>
            </a:r>
            <a:r>
              <a:rPr lang="et-EE" sz="2800"/>
              <a:t>- </a:t>
            </a:r>
            <a:r>
              <a:rPr b="1" i="1" lang="et-EE" sz="2400">
                <a:solidFill>
                  <a:srgbClr val="0070C0"/>
                </a:solidFill>
              </a:rPr>
              <a:t>Entrepreneur plays a disruptive role in creating products.  Creative destruction, the successive replacement of one technology by newer technologies is the key to continuing economic development</a:t>
            </a:r>
            <a:endParaRPr b="1" i="1" sz="2400">
              <a:solidFill>
                <a:srgbClr val="0070C0"/>
              </a:solidFill>
            </a:endParaRPr>
          </a:p>
          <a:p>
            <a:pPr indent="-342900" lvl="0" marL="342900" rtl="0" algn="l">
              <a:spcBef>
                <a:spcPts val="560"/>
              </a:spcBef>
              <a:spcAft>
                <a:spcPts val="0"/>
              </a:spcAft>
              <a:buClr>
                <a:schemeClr val="dk1"/>
              </a:buClr>
              <a:buSzPts val="2400"/>
              <a:buFont typeface="Arial"/>
              <a:buNone/>
            </a:pPr>
            <a:r>
              <a:rPr b="1" lang="et-EE" sz="2400"/>
              <a:t>Paul Romer </a:t>
            </a:r>
            <a:r>
              <a:rPr lang="et-EE" sz="2800"/>
              <a:t>-</a:t>
            </a:r>
            <a:r>
              <a:rPr b="1" i="1" lang="et-EE" sz="2400"/>
              <a:t>Increasing returns associated with knowledge, not the accumulation of capital and labor, are the key forces driving growth</a:t>
            </a:r>
            <a:endParaRPr b="1" sz="2400"/>
          </a:p>
          <a:p>
            <a:pPr indent="-342900" lvl="0" marL="342900" rtl="0" algn="l">
              <a:spcBef>
                <a:spcPts val="560"/>
              </a:spcBef>
              <a:spcAft>
                <a:spcPts val="0"/>
              </a:spcAft>
              <a:buClr>
                <a:schemeClr val="dk1"/>
              </a:buClr>
              <a:buSzPts val="2400"/>
              <a:buFont typeface="Arial"/>
              <a:buNone/>
            </a:pPr>
            <a:r>
              <a:rPr b="1" lang="et-EE" sz="2400"/>
              <a:t>Michael Porter </a:t>
            </a:r>
            <a:r>
              <a:rPr lang="et-EE" sz="2800"/>
              <a:t>-</a:t>
            </a:r>
            <a:r>
              <a:rPr b="1" i="1" lang="et-EE" sz="2400">
                <a:solidFill>
                  <a:srgbClr val="006600"/>
                </a:solidFill>
              </a:rPr>
              <a:t>Clusters, or critical masses of unusual competitive success in particular business areas, are a striking feature of virtually every national, regional, state, and even metropolitan economy, especially in more advanced nations.</a:t>
            </a:r>
            <a:endParaRPr b="1" sz="2400">
              <a:solidFill>
                <a:srgbClr val="006600"/>
              </a:solidFill>
            </a:endParaRPr>
          </a:p>
          <a:p>
            <a:pPr indent="-165100" lvl="0" marL="342900" rtl="0" algn="l">
              <a:spcBef>
                <a:spcPts val="560"/>
              </a:spcBef>
              <a:spcAft>
                <a:spcPts val="0"/>
              </a:spcAft>
              <a:buClr>
                <a:schemeClr val="dk1"/>
              </a:buClr>
              <a:buSzPts val="2800"/>
              <a:buFont typeface="Arial"/>
              <a:buNone/>
            </a:pPr>
            <a:r>
              <a:t/>
            </a:r>
            <a:endParaRPr sz="2800"/>
          </a:p>
          <a:p>
            <a:pPr indent="-285750" lvl="1" marL="742950" rtl="0" algn="l">
              <a:spcBef>
                <a:spcPts val="480"/>
              </a:spcBef>
              <a:spcAft>
                <a:spcPts val="0"/>
              </a:spcAft>
              <a:buClr>
                <a:schemeClr val="dk1"/>
              </a:buClr>
              <a:buSzPts val="2400"/>
              <a:buFont typeface="Noto Sans Symbols"/>
              <a:buNone/>
            </a:pPr>
            <a:r>
              <a:t/>
            </a:r>
            <a:endParaRPr i="1"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93" name="Shape 793"/>
        <p:cNvGrpSpPr/>
        <p:nvPr/>
      </p:nvGrpSpPr>
      <p:grpSpPr>
        <a:xfrm>
          <a:off x="0" y="0"/>
          <a:ext cx="0" cy="0"/>
          <a:chOff x="0" y="0"/>
          <a:chExt cx="0" cy="0"/>
        </a:xfrm>
      </p:grpSpPr>
      <p:sp>
        <p:nvSpPr>
          <p:cNvPr id="794" name="Google Shape;794;p125"/>
          <p:cNvSpPr txBox="1"/>
          <p:nvPr>
            <p:ph idx="12" type="sldNum"/>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1400"/>
              <a:buFont typeface="Arial"/>
              <a:buNone/>
            </a:pPr>
            <a:fld id="{00000000-1234-1234-1234-123412341234}" type="slidenum">
              <a:rPr b="0" i="0" lang="et-E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95" name="Google Shape;795;p125"/>
          <p:cNvSpPr txBox="1"/>
          <p:nvPr>
            <p:ph idx="11" type="ftr"/>
          </p:nvPr>
        </p:nvSpPr>
        <p:spPr>
          <a:xfrm>
            <a:off x="457200" y="6245225"/>
            <a:ext cx="2133600" cy="4762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400"/>
              <a:buFont typeface="Times New Roman"/>
              <a:buNone/>
            </a:pPr>
            <a:r>
              <a:rPr lang="et-EE">
                <a:solidFill>
                  <a:srgbClr val="000000"/>
                </a:solidFill>
                <a:latin typeface="Arial"/>
                <a:ea typeface="Arial"/>
                <a:cs typeface="Arial"/>
                <a:sym typeface="Arial"/>
              </a:rPr>
              <a:t>© Catherine LEDIG - 2010</a:t>
            </a:r>
            <a:endParaRPr/>
          </a:p>
          <a:p>
            <a:pPr indent="0" lvl="0" marL="0" rtl="0" algn="l">
              <a:spcBef>
                <a:spcPts val="0"/>
              </a:spcBef>
              <a:spcAft>
                <a:spcPts val="0"/>
              </a:spcAft>
              <a:buClr>
                <a:schemeClr val="dk1"/>
              </a:buClr>
              <a:buSzPts val="1400"/>
              <a:buFont typeface="Times New Roman"/>
              <a:buNone/>
            </a:pPr>
            <a:r>
              <a:t/>
            </a:r>
            <a:endParaRPr>
              <a:solidFill>
                <a:srgbClr val="000000"/>
              </a:solidFill>
              <a:latin typeface="Arial"/>
              <a:ea typeface="Arial"/>
              <a:cs typeface="Arial"/>
              <a:sym typeface="Arial"/>
            </a:endParaRPr>
          </a:p>
        </p:txBody>
      </p:sp>
      <p:sp>
        <p:nvSpPr>
          <p:cNvPr id="796" name="Google Shape;796;p125"/>
          <p:cNvSpPr txBox="1"/>
          <p:nvPr>
            <p:ph type="title"/>
          </p:nvPr>
        </p:nvSpPr>
        <p:spPr>
          <a:xfrm>
            <a:off x="0" y="0"/>
            <a:ext cx="907256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	</a:t>
            </a:r>
            <a:r>
              <a:rPr b="1" lang="et-EE" sz="2800">
                <a:latin typeface="Times New Roman"/>
                <a:ea typeface="Times New Roman"/>
                <a:cs typeface="Times New Roman"/>
                <a:sym typeface="Times New Roman"/>
              </a:rPr>
              <a:t>Clusters, definition and concept</a:t>
            </a:r>
            <a:endParaRPr/>
          </a:p>
        </p:txBody>
      </p:sp>
      <p:sp>
        <p:nvSpPr>
          <p:cNvPr id="797" name="Google Shape;797;p125"/>
          <p:cNvSpPr txBox="1"/>
          <p:nvPr>
            <p:ph idx="1" type="body"/>
          </p:nvPr>
        </p:nvSpPr>
        <p:spPr>
          <a:xfrm>
            <a:off x="468313" y="1341438"/>
            <a:ext cx="8424862" cy="51831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9900"/>
              </a:buClr>
              <a:buSzPts val="1600"/>
              <a:buFont typeface="Arial"/>
              <a:buChar char="•"/>
            </a:pPr>
            <a:r>
              <a:rPr lang="et-EE" sz="1600">
                <a:solidFill>
                  <a:srgbClr val="009900"/>
                </a:solidFill>
              </a:rPr>
              <a:t>Michael Porter’s definition of a cluster (</a:t>
            </a:r>
            <a:r>
              <a:rPr i="1" lang="et-EE" sz="1600">
                <a:solidFill>
                  <a:srgbClr val="009900"/>
                </a:solidFill>
              </a:rPr>
              <a:t>On Competition</a:t>
            </a:r>
            <a:r>
              <a:rPr lang="et-EE" sz="1600">
                <a:solidFill>
                  <a:srgbClr val="009900"/>
                </a:solidFill>
              </a:rPr>
              <a:t>, 1998):</a:t>
            </a:r>
            <a:endParaRPr/>
          </a:p>
          <a:p>
            <a:pPr indent="-342900" lvl="0" marL="342900" rtl="0" algn="l">
              <a:spcBef>
                <a:spcPts val="320"/>
              </a:spcBef>
              <a:spcAft>
                <a:spcPts val="0"/>
              </a:spcAft>
              <a:buClr>
                <a:schemeClr val="dk1"/>
              </a:buClr>
              <a:buSzPts val="1600"/>
              <a:buFont typeface="Times New Roman"/>
              <a:buChar char="•"/>
            </a:pPr>
            <a:r>
              <a:rPr lang="et-EE" sz="1600"/>
              <a:t> </a:t>
            </a:r>
            <a:r>
              <a:rPr i="1" lang="et-EE" sz="1600"/>
              <a:t>A geographic concentration of interconnected companies, specialized suppliers, service providers, firms in related industries, and associated institutions (for example, universities, standard agencies and trade associations) in particular fields that compete but also cooperate </a:t>
            </a:r>
            <a:endParaRPr/>
          </a:p>
        </p:txBody>
      </p:sp>
      <p:pic>
        <p:nvPicPr>
          <p:cNvPr id="798" name="Google Shape;798;p125"/>
          <p:cNvPicPr preferRelativeResize="0"/>
          <p:nvPr/>
        </p:nvPicPr>
        <p:blipFill rotWithShape="1">
          <a:blip r:embed="rId3">
            <a:alphaModFix/>
          </a:blip>
          <a:srcRect b="0" l="0" r="0" t="0"/>
          <a:stretch/>
        </p:blipFill>
        <p:spPr>
          <a:xfrm>
            <a:off x="611188" y="2924175"/>
            <a:ext cx="3289300" cy="3384550"/>
          </a:xfrm>
          <a:prstGeom prst="rect">
            <a:avLst/>
          </a:prstGeom>
          <a:noFill/>
          <a:ln>
            <a:noFill/>
          </a:ln>
        </p:spPr>
      </p:pic>
      <p:sp>
        <p:nvSpPr>
          <p:cNvPr id="799" name="Google Shape;799;p125"/>
          <p:cNvSpPr/>
          <p:nvPr/>
        </p:nvSpPr>
        <p:spPr>
          <a:xfrm>
            <a:off x="4432300" y="4410075"/>
            <a:ext cx="2603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800"/>
              <a:buFont typeface="Arial"/>
              <a:buNone/>
            </a:pPr>
            <a:r>
              <a:rPr b="0" i="0" lang="et-EE" sz="1800" u="none" cap="none" strike="noStrike">
                <a:solidFill>
                  <a:srgbClr val="000000"/>
                </a:solidFill>
                <a:latin typeface="Arial"/>
                <a:ea typeface="Arial"/>
                <a:cs typeface="Arial"/>
                <a:sym typeface="Arial"/>
              </a:rPr>
              <a:t> </a:t>
            </a:r>
            <a:endParaRPr/>
          </a:p>
        </p:txBody>
      </p:sp>
      <p:sp>
        <p:nvSpPr>
          <p:cNvPr id="800" name="Google Shape;800;p125"/>
          <p:cNvSpPr txBox="1"/>
          <p:nvPr/>
        </p:nvSpPr>
        <p:spPr>
          <a:xfrm>
            <a:off x="3708400" y="2708275"/>
            <a:ext cx="3240088" cy="1189038"/>
          </a:xfrm>
          <a:prstGeom prst="rect">
            <a:avLst/>
          </a:prstGeom>
          <a:noFill/>
          <a:ln>
            <a:noFill/>
          </a:ln>
        </p:spPr>
        <p:txBody>
          <a:bodyPr anchorCtr="0" anchor="t" bIns="45700" lIns="91425" spcFirstLastPara="1" rIns="91425" wrap="square" tIns="45700">
            <a:noAutofit/>
          </a:bodyPr>
          <a:lstStyle/>
          <a:p>
            <a:pPr indent="-76200" lvl="0" marL="0" marR="0" rtl="0" algn="l">
              <a:spcBef>
                <a:spcPts val="0"/>
              </a:spcBef>
              <a:spcAft>
                <a:spcPts val="0"/>
              </a:spcAft>
              <a:buClr>
                <a:srgbClr val="000000"/>
              </a:buClr>
              <a:buSzPts val="1200"/>
              <a:buFont typeface="Times New Roman"/>
              <a:buChar char="•"/>
            </a:pPr>
            <a:r>
              <a:rPr b="1" i="0" lang="et-EE" sz="1200" u="none" cap="none" strike="noStrike">
                <a:solidFill>
                  <a:srgbClr val="000000"/>
                </a:solidFill>
                <a:latin typeface="Arial"/>
                <a:ea typeface="Arial"/>
                <a:cs typeface="Arial"/>
                <a:sym typeface="Arial"/>
              </a:rPr>
              <a:t>A :National ministries / agencies</a:t>
            </a:r>
            <a:endParaRPr b="1" i="0" sz="1200" u="none" cap="none" strike="noStrike">
              <a:solidFill>
                <a:srgbClr val="000000"/>
              </a:solidFill>
              <a:latin typeface="Arial"/>
              <a:ea typeface="Arial"/>
              <a:cs typeface="Arial"/>
              <a:sym typeface="Arial"/>
            </a:endParaRPr>
          </a:p>
          <a:p>
            <a:pPr indent="-76200" lvl="0" marL="0" marR="0" rtl="0" algn="l">
              <a:spcBef>
                <a:spcPts val="600"/>
              </a:spcBef>
              <a:spcAft>
                <a:spcPts val="0"/>
              </a:spcAft>
              <a:buClr>
                <a:srgbClr val="000000"/>
              </a:buClr>
              <a:buSzPts val="1200"/>
              <a:buFont typeface="Times New Roman"/>
              <a:buChar char="•"/>
            </a:pPr>
            <a:r>
              <a:rPr b="1" i="0" lang="et-EE" sz="1200" u="none" cap="none" strike="noStrike">
                <a:solidFill>
                  <a:srgbClr val="000000"/>
                </a:solidFill>
                <a:latin typeface="Arial"/>
                <a:ea typeface="Arial"/>
                <a:cs typeface="Arial"/>
                <a:sym typeface="Arial"/>
              </a:rPr>
              <a:t>B : Regional agencies / offices of national bodies</a:t>
            </a:r>
            <a:endParaRPr/>
          </a:p>
          <a:p>
            <a:pPr indent="-76200" lvl="0" marL="0" marR="0" rtl="0" algn="l">
              <a:spcBef>
                <a:spcPts val="600"/>
              </a:spcBef>
              <a:spcAft>
                <a:spcPts val="0"/>
              </a:spcAft>
              <a:buClr>
                <a:srgbClr val="000000"/>
              </a:buClr>
              <a:buSzPts val="1200"/>
              <a:buFont typeface="Times New Roman"/>
              <a:buChar char="•"/>
            </a:pPr>
            <a:r>
              <a:rPr b="1" i="0" lang="et-EE" sz="1200" u="none" cap="none" strike="noStrike">
                <a:solidFill>
                  <a:srgbClr val="000000"/>
                </a:solidFill>
                <a:latin typeface="Arial"/>
                <a:ea typeface="Arial"/>
                <a:cs typeface="Arial"/>
                <a:sym typeface="Arial"/>
              </a:rPr>
              <a:t>C : Regional agencies based on collective efforts of local communities</a:t>
            </a:r>
            <a:endParaRPr b="1" i="0" sz="1200" u="none" cap="none" strike="noStrike">
              <a:solidFill>
                <a:srgbClr val="000000"/>
              </a:solidFill>
              <a:latin typeface="Arial"/>
              <a:ea typeface="Arial"/>
              <a:cs typeface="Arial"/>
              <a:sym typeface="Arial"/>
            </a:endParaRPr>
          </a:p>
        </p:txBody>
      </p:sp>
      <p:sp>
        <p:nvSpPr>
          <p:cNvPr id="801" name="Google Shape;801;p125"/>
          <p:cNvSpPr txBox="1"/>
          <p:nvPr/>
        </p:nvSpPr>
        <p:spPr>
          <a:xfrm>
            <a:off x="2627313" y="3500438"/>
            <a:ext cx="647700" cy="396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000"/>
              <a:buFont typeface="Arial"/>
              <a:buNone/>
            </a:pPr>
            <a:r>
              <a:rPr b="1" i="0" lang="et-EE" sz="1000" u="none" cap="none" strike="noStrike">
                <a:solidFill>
                  <a:srgbClr val="000000"/>
                </a:solidFill>
                <a:latin typeface="Arial"/>
                <a:ea typeface="Arial"/>
                <a:cs typeface="Arial"/>
                <a:sym typeface="Arial"/>
              </a:rPr>
              <a:t>Public bodies</a:t>
            </a:r>
            <a:endParaRPr/>
          </a:p>
        </p:txBody>
      </p:sp>
      <p:sp>
        <p:nvSpPr>
          <p:cNvPr id="802" name="Google Shape;802;p125"/>
          <p:cNvSpPr txBox="1"/>
          <p:nvPr/>
        </p:nvSpPr>
        <p:spPr>
          <a:xfrm>
            <a:off x="3132138" y="4508500"/>
            <a:ext cx="1225550" cy="7016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000"/>
              <a:buFont typeface="Arial"/>
              <a:buNone/>
            </a:pPr>
            <a:r>
              <a:rPr b="1" i="0" lang="et-EE" sz="1000" u="none" cap="none" strike="noStrike">
                <a:solidFill>
                  <a:srgbClr val="000000"/>
                </a:solidFill>
                <a:latin typeface="Arial"/>
                <a:ea typeface="Arial"/>
                <a:cs typeface="Arial"/>
                <a:sym typeface="Arial"/>
              </a:rPr>
              <a:t>University</a:t>
            </a:r>
            <a:br>
              <a:rPr b="1" i="0" lang="et-EE" sz="1000" u="none" cap="none" strike="noStrike">
                <a:solidFill>
                  <a:srgbClr val="000000"/>
                </a:solidFill>
                <a:latin typeface="Arial"/>
                <a:ea typeface="Arial"/>
                <a:cs typeface="Arial"/>
                <a:sym typeface="Arial"/>
              </a:rPr>
            </a:br>
            <a:r>
              <a:rPr b="0" i="0" lang="et-EE" sz="1000" u="none" cap="none" strike="noStrike">
                <a:solidFill>
                  <a:srgbClr val="000000"/>
                </a:solidFill>
                <a:latin typeface="Arial"/>
                <a:ea typeface="Arial"/>
                <a:cs typeface="Arial"/>
                <a:sym typeface="Arial"/>
              </a:rPr>
              <a:t>Science parks, Research institutes</a:t>
            </a:r>
            <a:endParaRPr/>
          </a:p>
        </p:txBody>
      </p:sp>
      <p:sp>
        <p:nvSpPr>
          <p:cNvPr id="803" name="Google Shape;803;p125"/>
          <p:cNvSpPr txBox="1"/>
          <p:nvPr/>
        </p:nvSpPr>
        <p:spPr>
          <a:xfrm>
            <a:off x="2411413" y="5734050"/>
            <a:ext cx="1152525" cy="5492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000"/>
              <a:buFont typeface="Arial"/>
              <a:buNone/>
            </a:pPr>
            <a:r>
              <a:rPr b="1" i="0" lang="et-EE" sz="1000" u="none" cap="none" strike="noStrike">
                <a:solidFill>
                  <a:srgbClr val="000000"/>
                </a:solidFill>
                <a:latin typeface="Arial"/>
                <a:ea typeface="Arial"/>
                <a:cs typeface="Arial"/>
                <a:sym typeface="Arial"/>
              </a:rPr>
              <a:t>Organizations for collaboration</a:t>
            </a:r>
            <a:endParaRPr/>
          </a:p>
        </p:txBody>
      </p:sp>
      <p:sp>
        <p:nvSpPr>
          <p:cNvPr id="804" name="Google Shape;804;p125"/>
          <p:cNvSpPr txBox="1"/>
          <p:nvPr/>
        </p:nvSpPr>
        <p:spPr>
          <a:xfrm>
            <a:off x="1331913" y="5921375"/>
            <a:ext cx="576262" cy="2444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000"/>
              <a:buFont typeface="Arial"/>
              <a:buNone/>
            </a:pPr>
            <a:r>
              <a:rPr b="1" i="0" lang="et-EE" sz="1000" u="none" cap="none" strike="noStrike">
                <a:solidFill>
                  <a:srgbClr val="000000"/>
                </a:solidFill>
                <a:latin typeface="Arial"/>
                <a:ea typeface="Arial"/>
                <a:cs typeface="Arial"/>
                <a:sym typeface="Arial"/>
              </a:rPr>
              <a:t>Media</a:t>
            </a:r>
            <a:endParaRPr/>
          </a:p>
        </p:txBody>
      </p:sp>
      <p:sp>
        <p:nvSpPr>
          <p:cNvPr id="805" name="Google Shape;805;p125"/>
          <p:cNvSpPr txBox="1"/>
          <p:nvPr/>
        </p:nvSpPr>
        <p:spPr>
          <a:xfrm>
            <a:off x="684213" y="4652963"/>
            <a:ext cx="792162" cy="396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000"/>
              <a:buFont typeface="Arial"/>
              <a:buNone/>
            </a:pPr>
            <a:r>
              <a:rPr b="1" i="0" lang="et-EE" sz="1000" u="none" cap="none" strike="noStrike">
                <a:solidFill>
                  <a:srgbClr val="000000"/>
                </a:solidFill>
                <a:latin typeface="Arial"/>
                <a:ea typeface="Arial"/>
                <a:cs typeface="Arial"/>
                <a:sym typeface="Arial"/>
              </a:rPr>
              <a:t>Financial actors</a:t>
            </a:r>
            <a:endParaRPr/>
          </a:p>
        </p:txBody>
      </p:sp>
      <p:sp>
        <p:nvSpPr>
          <p:cNvPr id="806" name="Google Shape;806;p125"/>
          <p:cNvSpPr txBox="1"/>
          <p:nvPr/>
        </p:nvSpPr>
        <p:spPr>
          <a:xfrm>
            <a:off x="1330325" y="3429000"/>
            <a:ext cx="720725" cy="6254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000"/>
              <a:buFont typeface="Arial"/>
              <a:buNone/>
            </a:pPr>
            <a:r>
              <a:rPr b="1" i="0" lang="et-EE" sz="1000" u="none" cap="none" strike="noStrike">
                <a:solidFill>
                  <a:srgbClr val="000000"/>
                </a:solidFill>
                <a:latin typeface="Arial"/>
                <a:ea typeface="Arial"/>
                <a:cs typeface="Arial"/>
                <a:sym typeface="Arial"/>
              </a:rPr>
              <a:t>Industry</a:t>
            </a:r>
            <a:br>
              <a:rPr b="1" i="0" lang="et-EE" sz="1000" u="none" cap="none" strike="noStrike">
                <a:solidFill>
                  <a:srgbClr val="000000"/>
                </a:solidFill>
                <a:latin typeface="Arial"/>
                <a:ea typeface="Arial"/>
                <a:cs typeface="Arial"/>
                <a:sym typeface="Arial"/>
              </a:rPr>
            </a:br>
            <a:endParaRPr b="1" i="0" sz="1000" u="none" cap="none" strike="noStrike">
              <a:solidFill>
                <a:srgbClr val="000000"/>
              </a:solidFill>
              <a:latin typeface="Arial"/>
              <a:ea typeface="Arial"/>
              <a:cs typeface="Arial"/>
              <a:sym typeface="Arial"/>
            </a:endParaRPr>
          </a:p>
          <a:p>
            <a:pPr indent="0" lvl="0" marL="0" marR="0" rtl="0" algn="l">
              <a:spcBef>
                <a:spcPts val="500"/>
              </a:spcBef>
              <a:spcAft>
                <a:spcPts val="0"/>
              </a:spcAft>
              <a:buClr>
                <a:schemeClr val="dk1"/>
              </a:buClr>
              <a:buSzPts val="1000"/>
              <a:buFont typeface="Arial"/>
              <a:buNone/>
            </a:pPr>
            <a:r>
              <a:t/>
            </a:r>
            <a:endParaRPr b="1" i="0" sz="1000" u="none" cap="none" strike="noStrike">
              <a:solidFill>
                <a:srgbClr val="000000"/>
              </a:solidFill>
              <a:latin typeface="Arial"/>
              <a:ea typeface="Arial"/>
              <a:cs typeface="Arial"/>
              <a:sym typeface="Arial"/>
            </a:endParaRPr>
          </a:p>
        </p:txBody>
      </p:sp>
      <p:sp>
        <p:nvSpPr>
          <p:cNvPr id="807" name="Google Shape;807;p125"/>
          <p:cNvSpPr/>
          <p:nvPr/>
        </p:nvSpPr>
        <p:spPr>
          <a:xfrm>
            <a:off x="3419475" y="2781300"/>
            <a:ext cx="215900" cy="1079500"/>
          </a:xfrm>
          <a:prstGeom prst="leftBrace">
            <a:avLst>
              <a:gd fmla="val 36759" name="adj1"/>
              <a:gd fmla="val 4735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8" name="Google Shape;808;p125"/>
          <p:cNvSpPr txBox="1"/>
          <p:nvPr/>
        </p:nvSpPr>
        <p:spPr>
          <a:xfrm>
            <a:off x="4643438" y="4605338"/>
            <a:ext cx="4105275" cy="1900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29E31"/>
              </a:buClr>
              <a:buSzPts val="1400"/>
              <a:buFont typeface="Arial"/>
              <a:buNone/>
            </a:pPr>
            <a:r>
              <a:rPr b="1" i="0" lang="et-EE" sz="1400" u="none" cap="none" strike="noStrike">
                <a:solidFill>
                  <a:srgbClr val="229E31"/>
                </a:solidFill>
                <a:latin typeface="Arial"/>
                <a:ea typeface="Arial"/>
                <a:cs typeface="Arial"/>
                <a:sym typeface="Arial"/>
              </a:rPr>
              <a:t>Christian Ketels, one of Porter’s students, adds the idea of interdependency</a:t>
            </a:r>
            <a:r>
              <a:rPr b="0" i="0" lang="et-EE" sz="1400" u="none" cap="none" strike="noStrike">
                <a:solidFill>
                  <a:srgbClr val="000000"/>
                </a:solidFill>
                <a:latin typeface="Arial"/>
                <a:ea typeface="Arial"/>
                <a:cs typeface="Arial"/>
                <a:sym typeface="Arial"/>
              </a:rPr>
              <a:t> (</a:t>
            </a:r>
            <a:r>
              <a:rPr b="0" i="1" lang="et-EE" sz="1400" u="none" cap="none" strike="noStrike">
                <a:solidFill>
                  <a:srgbClr val="000000"/>
                </a:solidFill>
                <a:latin typeface="Arial"/>
                <a:ea typeface="Arial"/>
                <a:cs typeface="Arial"/>
                <a:sym typeface="Arial"/>
              </a:rPr>
              <a:t>The Development of the cluster concept</a:t>
            </a:r>
            <a:r>
              <a:rPr b="0" i="0" lang="et-EE" sz="1400" u="none" cap="none" strike="noStrike">
                <a:solidFill>
                  <a:srgbClr val="000000"/>
                </a:solidFill>
                <a:latin typeface="Arial"/>
                <a:ea typeface="Arial"/>
                <a:cs typeface="Arial"/>
                <a:sym typeface="Arial"/>
              </a:rPr>
              <a:t>, 2003)</a:t>
            </a:r>
            <a:endParaRPr/>
          </a:p>
          <a:p>
            <a:pPr indent="0" lvl="0" marL="0" marR="0" rtl="0" algn="l">
              <a:spcBef>
                <a:spcPts val="700"/>
              </a:spcBef>
              <a:spcAft>
                <a:spcPts val="0"/>
              </a:spcAft>
              <a:buClr>
                <a:srgbClr val="000000"/>
              </a:buClr>
              <a:buSzPts val="1400"/>
              <a:buFont typeface="Arial"/>
              <a:buNone/>
            </a:pPr>
            <a:r>
              <a:rPr b="1" i="1" lang="et-EE" sz="1400" u="none" cap="none" strike="noStrike">
                <a:solidFill>
                  <a:srgbClr val="000000"/>
                </a:solidFill>
                <a:latin typeface="Arial"/>
                <a:ea typeface="Arial"/>
                <a:cs typeface="Arial"/>
                <a:sym typeface="Arial"/>
              </a:rPr>
              <a:t>Clusters are groups of companies and institutions co-located in a specific geographic region and linked by interdependencies in providing a related group of products and/or services.</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